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8" r:id="rId3"/>
    <p:sldId id="260" r:id="rId4"/>
    <p:sldId id="277" r:id="rId5"/>
    <p:sldId id="279" r:id="rId6"/>
    <p:sldId id="280" r:id="rId7"/>
    <p:sldId id="264" r:id="rId8"/>
    <p:sldId id="281" r:id="rId9"/>
    <p:sldId id="270" r:id="rId10"/>
    <p:sldId id="259" r:id="rId11"/>
    <p:sldId id="26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44C77-20C1-499E-B0A8-98FA3958682D}" v="410" dt="2022-11-15T17:16:10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2876D21-E4D6-0934-5EF7-05E36E73C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8AE6E0-0DF3-4491-BE39-8584941CD3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F593-B1CA-47E5-B54F-98AD6EAFE053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3D149B-DDCF-3FC5-DCFC-15551531D8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30DEF8-FCD4-A856-C645-D5F6C0358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51F6-85FB-4313-A0E2-5C679B77D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004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66BCC-2165-4C1E-B157-C7E1FB0A4783}" type="datetimeFigureOut">
              <a:rPr lang="es-ES" smtClean="0"/>
              <a:t>15/09/2024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852AF-48A4-4418-95DC-B100B4EBE35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72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1DA6C2-77D0-9C9C-CE81-24A9F21E4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133" y="2700868"/>
            <a:ext cx="10701867" cy="1904999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1"/>
                </a:solidFill>
              </a:rPr>
              <a:t>TEMA 1 ATENCIÓN AL CLIENTE Y SERVICIOS ESTÉTICOS </a:t>
            </a:r>
          </a:p>
        </p:txBody>
      </p:sp>
    </p:spTree>
    <p:extLst>
      <p:ext uri="{BB962C8B-B14F-4D97-AF65-F5344CB8AC3E}">
        <p14:creationId xmlns:p14="http://schemas.microsoft.com/office/powerpoint/2010/main" val="178927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E552CC-04C9-48AA-A88B-E5FF1C554CA1}"/>
              </a:ext>
            </a:extLst>
          </p:cNvPr>
          <p:cNvSpPr txBox="1"/>
          <p:nvPr/>
        </p:nvSpPr>
        <p:spPr>
          <a:xfrm>
            <a:off x="2050774" y="861933"/>
            <a:ext cx="6268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/>
                </a:solidFill>
              </a:rPr>
              <a:t> HIGIENE E IMAGEN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3AD015-A5BA-4795-8C44-3BEF96BCE009}"/>
              </a:ext>
            </a:extLst>
          </p:cNvPr>
          <p:cNvSpPr txBox="1"/>
          <p:nvPr/>
        </p:nvSpPr>
        <p:spPr>
          <a:xfrm>
            <a:off x="2352795" y="2261296"/>
            <a:ext cx="8752528" cy="727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lang="es-ES" sz="2000" b="1" dirty="0">
                <a:solidFill>
                  <a:schemeClr val="accent1"/>
                </a:solidFill>
              </a:rPr>
              <a:t>HIGIENE E IMAGEN </a:t>
            </a:r>
            <a:r>
              <a:rPr kumimoji="0" lang="es-ES" alt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Manos: </a:t>
            </a:r>
            <a:r>
              <a:rPr kumimoji="0" lang="es-ES" altLang="es-E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Son las herramientas de trabajo. </a:t>
            </a:r>
            <a:r>
              <a:rPr lang="es-ES" altLang="es-ES" sz="2000" kern="0" dirty="0">
                <a:solidFill>
                  <a:srgbClr val="000000"/>
                </a:solidFill>
                <a:latin typeface="+mj-lt"/>
                <a:cs typeface="Arial"/>
              </a:rPr>
              <a:t>Es necesario mantenerlas pulcras e hidratadas. Utilizar guantes o cremas barrera para evitar dermatitis.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alt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Uñas y cutículas</a:t>
            </a:r>
            <a:r>
              <a:rPr kumimoji="0" lang="es-ES" alt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: Cortas, cuidadas, limpias y, en el caso de estar esmaltadas con tonos suaves y claros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ES" altLang="es-ES" sz="2000" b="1" kern="0" dirty="0">
                <a:solidFill>
                  <a:srgbClr val="000000"/>
                </a:solidFill>
                <a:latin typeface="+mj-lt"/>
                <a:cs typeface="Arial"/>
              </a:rPr>
              <a:t>Higiene corporal:  </a:t>
            </a:r>
            <a:r>
              <a:rPr lang="es-ES" altLang="es-ES" sz="2000" kern="0" dirty="0">
                <a:solidFill>
                  <a:srgbClr val="000000"/>
                </a:solidFill>
                <a:latin typeface="+mj-lt"/>
                <a:cs typeface="Arial"/>
              </a:rPr>
              <a:t>Ducharse todos los días , cambiar ropa interior y exterior tantas veces como sea necesario, utilizar desodorantes. Los perfumes deben ser discretos.. 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ES" altLang="es-ES" sz="2000" b="1" kern="0" dirty="0">
                <a:solidFill>
                  <a:srgbClr val="000000"/>
                </a:solidFill>
                <a:latin typeface="+mj-lt"/>
                <a:cs typeface="Arial"/>
              </a:rPr>
              <a:t>Boca:  </a:t>
            </a:r>
            <a:r>
              <a:rPr lang="es-ES" altLang="es-ES" sz="2000" kern="0" dirty="0">
                <a:solidFill>
                  <a:srgbClr val="000000"/>
                </a:solidFill>
                <a:latin typeface="+mj-lt"/>
                <a:cs typeface="Arial"/>
              </a:rPr>
              <a:t>Cepillarse bien los dientes después de cada comida , utilizar caramelos o elixir bucal para neutralizar el olor.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ES" altLang="es-ES" sz="2000" b="1" kern="0" dirty="0">
                <a:solidFill>
                  <a:srgbClr val="000000"/>
                </a:solidFill>
                <a:latin typeface="+mj-lt"/>
                <a:cs typeface="Arial"/>
              </a:rPr>
              <a:t>Cabello</a:t>
            </a:r>
            <a:r>
              <a:rPr lang="es-ES" altLang="es-ES" sz="2000" kern="0" dirty="0">
                <a:solidFill>
                  <a:srgbClr val="000000"/>
                </a:solidFill>
                <a:latin typeface="+mj-lt"/>
                <a:cs typeface="Arial"/>
              </a:rPr>
              <a:t>: limpio y recogido</a:t>
            </a:r>
            <a:r>
              <a:rPr lang="es-ES" altLang="es-ES" sz="2000" kern="0" dirty="0">
                <a:solidFill>
                  <a:srgbClr val="000000"/>
                </a:solidFill>
                <a:latin typeface="Calibri"/>
                <a:cs typeface="Arial"/>
              </a:rPr>
              <a:t>.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s-ES" altLang="es-ES" sz="20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s-ES" altLang="es-ES" sz="20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r>
              <a:rPr lang="es-ES" altLang="es-ES" sz="2000" kern="0" dirty="0">
                <a:solidFill>
                  <a:srgbClr val="000000"/>
                </a:solidFill>
                <a:latin typeface="Calibri"/>
                <a:cs typeface="Arial"/>
              </a:rPr>
              <a:t>ENFERMEDADES INFECTOCONTAGIOSAS NO REALIZAR EL SERVICIO</a:t>
            </a: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lang="es-ES" altLang="es-ES" sz="2000" kern="0" dirty="0">
              <a:solidFill>
                <a:srgbClr val="000000"/>
              </a:solidFill>
              <a:latin typeface="Calibri"/>
              <a:cs typeface="Arial"/>
            </a:endParaRPr>
          </a:p>
          <a:p>
            <a:pPr marL="342900" lvl="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Char char="q"/>
              <a:tabLst/>
              <a:defRPr/>
            </a:pPr>
            <a:endParaRPr kumimoji="0" lang="es-ES" altLang="es-E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007B40-8CE6-47F9-AE8E-3C422FBAA8BE}"/>
              </a:ext>
            </a:extLst>
          </p:cNvPr>
          <p:cNvSpPr txBox="1"/>
          <p:nvPr/>
        </p:nvSpPr>
        <p:spPr>
          <a:xfrm>
            <a:off x="2189922" y="1614965"/>
            <a:ext cx="8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profesional de la estética debe cuidar con especial atención los aspectos relacionados con la salud y la higiene.</a:t>
            </a:r>
          </a:p>
        </p:txBody>
      </p:sp>
    </p:spTree>
    <p:extLst>
      <p:ext uri="{BB962C8B-B14F-4D97-AF65-F5344CB8AC3E}">
        <p14:creationId xmlns:p14="http://schemas.microsoft.com/office/powerpoint/2010/main" val="287251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DDDF2-F9A4-F705-0A27-19EB466B7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9023"/>
          </a:xfrm>
        </p:spPr>
        <p:txBody>
          <a:bodyPr/>
          <a:lstStyle/>
          <a:p>
            <a:r>
              <a:rPr lang="es-ES" sz="3600" b="1" dirty="0">
                <a:solidFill>
                  <a:schemeClr val="accent1"/>
                </a:solidFill>
              </a:rPr>
              <a:t>HIGIENE E IMAGEN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176092-100F-0C09-2EB8-E4BD3790C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Maquillaje: </a:t>
            </a:r>
            <a:r>
              <a:rPr lang="es-ES" dirty="0"/>
              <a:t>Debe ser discreto.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Vestuario: </a:t>
            </a:r>
            <a:r>
              <a:rPr lang="es-ES" dirty="0"/>
              <a:t>Debe estar limpia y bien planchada. Prendas de algodón o hilo.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Calzado: </a:t>
            </a:r>
            <a:r>
              <a:rPr lang="es-ES" dirty="0"/>
              <a:t>Conviene que sea cómodo, de suela antideslizante con tacón bajo, que sujete bien el pie y permita su transpiración.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Joyas y accesorios: </a:t>
            </a:r>
            <a:r>
              <a:rPr lang="es-ES" dirty="0"/>
              <a:t>Deben reducirse al mínimo.</a:t>
            </a:r>
          </a:p>
        </p:txBody>
      </p:sp>
    </p:spTree>
    <p:extLst>
      <p:ext uri="{BB962C8B-B14F-4D97-AF65-F5344CB8AC3E}">
        <p14:creationId xmlns:p14="http://schemas.microsoft.com/office/powerpoint/2010/main" val="169754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6018F-C6AE-92A5-2447-E4C3B584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E78712"/>
                </a:solidFill>
              </a:rPr>
              <a:t>SERVICIOS ESTÉTICOS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1E662-AC08-3DB9-E468-3046BC4D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860521" cy="3777622"/>
          </a:xfrm>
        </p:spPr>
        <p:txBody>
          <a:bodyPr/>
          <a:lstStyle/>
          <a:p>
            <a:r>
              <a:rPr lang="es-ES" dirty="0"/>
              <a:t>Tratamientos faciales.</a:t>
            </a:r>
          </a:p>
          <a:p>
            <a:r>
              <a:rPr lang="es-ES" dirty="0"/>
              <a:t>Tratamientos corporales.</a:t>
            </a:r>
          </a:p>
          <a:p>
            <a:r>
              <a:rPr lang="es-ES" dirty="0"/>
              <a:t>Tratamientos estéticos de los senos.</a:t>
            </a:r>
          </a:p>
          <a:p>
            <a:r>
              <a:rPr lang="es-ES" dirty="0"/>
              <a:t>Tratamientos durante el embarazo y el posparto.</a:t>
            </a:r>
          </a:p>
          <a:p>
            <a:r>
              <a:rPr lang="es-ES" dirty="0"/>
              <a:t>Tratamientos pre- y </a:t>
            </a:r>
            <a:r>
              <a:rPr lang="es-ES" dirty="0" err="1"/>
              <a:t>postprocedimientos</a:t>
            </a:r>
            <a:r>
              <a:rPr lang="es-ES" dirty="0"/>
              <a:t> médicos.</a:t>
            </a:r>
          </a:p>
          <a:p>
            <a:r>
              <a:rPr lang="es-ES" dirty="0"/>
              <a:t>Tratamientos pre- y </a:t>
            </a:r>
            <a:r>
              <a:rPr lang="es-ES" dirty="0" err="1"/>
              <a:t>postprocedimientos</a:t>
            </a:r>
            <a:r>
              <a:rPr lang="es-ES" dirty="0"/>
              <a:t> quirúrgicos.</a:t>
            </a:r>
          </a:p>
        </p:txBody>
      </p:sp>
    </p:spTree>
    <p:extLst>
      <p:ext uri="{BB962C8B-B14F-4D97-AF65-F5344CB8AC3E}">
        <p14:creationId xmlns:p14="http://schemas.microsoft.com/office/powerpoint/2010/main" val="321248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5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>
            <a:extLst>
              <a:ext uri="{FF2B5EF4-FFF2-40B4-BE49-F238E27FC236}">
                <a16:creationId xmlns:a16="http://schemas.microsoft.com/office/drawing/2014/main" id="{3AB0EAA0-A1E9-9C9C-0CF0-7512E093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0" y="609600"/>
            <a:ext cx="4933043" cy="568552"/>
          </a:xfrm>
        </p:spPr>
        <p:txBody>
          <a:bodyPr/>
          <a:lstStyle/>
          <a:p>
            <a:pPr eaLnBrk="1" hangingPunct="1"/>
            <a:r>
              <a:rPr lang="es-ES" altLang="es-ES" b="1" dirty="0">
                <a:solidFill>
                  <a:schemeClr val="accent1"/>
                </a:solidFill>
              </a:rPr>
              <a:t>ATENCIÓN AL CLIENTE </a:t>
            </a:r>
          </a:p>
        </p:txBody>
      </p:sp>
      <p:sp>
        <p:nvSpPr>
          <p:cNvPr id="9219" name="2 Marcador de texto">
            <a:extLst>
              <a:ext uri="{FF2B5EF4-FFF2-40B4-BE49-F238E27FC236}">
                <a16:creationId xmlns:a16="http://schemas.microsoft.com/office/drawing/2014/main" id="{6C5FA2BA-CE6A-3B8D-6723-0B891ED60E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19400" y="1502229"/>
            <a:ext cx="3073400" cy="3374571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2400" dirty="0"/>
              <a:t>La comunicación con el cliente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400" dirty="0"/>
              <a:t> Verbal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altLang="es-ES" sz="2400" dirty="0"/>
              <a:t> No verbal </a:t>
            </a:r>
          </a:p>
          <a:p>
            <a:pPr eaLnBrk="1" hangingPunct="1">
              <a:lnSpc>
                <a:spcPct val="150000"/>
              </a:lnSpc>
            </a:pPr>
            <a:endParaRPr lang="es-ES" altLang="es-ES" sz="2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7029229-51D9-66E1-2B4E-3230A3B4F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285" y="1502229"/>
            <a:ext cx="4753430" cy="2673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61958-8049-CEB3-9C4F-6139F349C9A9}"/>
              </a:ext>
            </a:extLst>
          </p:cNvPr>
          <p:cNvSpPr txBox="1"/>
          <p:nvPr/>
        </p:nvSpPr>
        <p:spPr>
          <a:xfrm>
            <a:off x="1524000" y="680944"/>
            <a:ext cx="8280400" cy="741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CLAVES PARA RECIBIR Y ACOMODAR A UN CLIENTE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52401E-EF3D-8192-2626-A58D75F9C228}"/>
              </a:ext>
            </a:extLst>
          </p:cNvPr>
          <p:cNvSpPr txBox="1"/>
          <p:nvPr/>
        </p:nvSpPr>
        <p:spPr>
          <a:xfrm>
            <a:off x="904463" y="2435087"/>
            <a:ext cx="6682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endParaRPr lang="en-US" cap="al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760E3E1-8A24-96C3-60FF-208DEBBAEFDA}"/>
              </a:ext>
            </a:extLst>
          </p:cNvPr>
          <p:cNvSpPr txBox="1"/>
          <p:nvPr/>
        </p:nvSpPr>
        <p:spPr>
          <a:xfrm>
            <a:off x="1763486" y="1646509"/>
            <a:ext cx="623358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Al abrir la puerta saludarlo de forma educada y con una sonrisa.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Si es un cliente conocido, llamarlo por su nombre propio.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Siempre tratarlo de </a:t>
            </a:r>
            <a:r>
              <a:rPr lang="es-ES" dirty="0">
                <a:solidFill>
                  <a:srgbClr val="FF0000"/>
                </a:solidFill>
              </a:rPr>
              <a:t>usted</a:t>
            </a:r>
            <a:r>
              <a:rPr lang="es-ES" dirty="0"/>
              <a:t>  a no ser que pida lo contrario.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Prestar atención a aquello que dice, hace y transmite con sus gestos o imagen.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Si el cliente es habitual, preguntarle por los resultados del último tratamiento.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Mencionar cuando se aprecie una mejoría y los aspectos positivos que se observan.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Acompañarlo a la sala de espera donde  se le recogerá el abrigo, el paraguas y se le pedirá que espere unos minutos.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F49688-ACBF-2190-E964-1CB68DE2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067" y="1981199"/>
            <a:ext cx="3996266" cy="31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61958-8049-CEB3-9C4F-6139F349C9A9}"/>
              </a:ext>
            </a:extLst>
          </p:cNvPr>
          <p:cNvSpPr txBox="1"/>
          <p:nvPr/>
        </p:nvSpPr>
        <p:spPr>
          <a:xfrm>
            <a:off x="1524000" y="680944"/>
            <a:ext cx="5529943" cy="62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 defTabSz="914400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rgbClr val="E78712"/>
                </a:solidFill>
                <a:latin typeface="+mj-lt"/>
                <a:ea typeface="+mj-ea"/>
                <a:cs typeface="+mj-cs"/>
              </a:rPr>
              <a:t>Claves para conversar con el cliente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52401E-EF3D-8192-2626-A58D75F9C228}"/>
              </a:ext>
            </a:extLst>
          </p:cNvPr>
          <p:cNvSpPr txBox="1"/>
          <p:nvPr/>
        </p:nvSpPr>
        <p:spPr>
          <a:xfrm>
            <a:off x="904463" y="2435087"/>
            <a:ext cx="6682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</a:pPr>
            <a:endParaRPr lang="en-US" cap="al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786067-659B-5D4D-4780-5FED6D5D3E8D}"/>
              </a:ext>
            </a:extLst>
          </p:cNvPr>
          <p:cNvSpPr txBox="1"/>
          <p:nvPr/>
        </p:nvSpPr>
        <p:spPr>
          <a:xfrm>
            <a:off x="1741714" y="1861457"/>
            <a:ext cx="55299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Hablar con discreción y en un tono de voz bajo.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No conversar sobre temas comprometidos como la religión o la política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Hacer comentarios positivos y sinceros sobre la imagen del cliente.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No opinar sobre las situaciones personales por las que atraviesa el cliente.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Cuidar el lenguaje verbal y no verba.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Escuchar sin interrumpir.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Respetar su silencio o sus deseos de comunicarse.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No hablar de problemas personales.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/>
              <a:t>Evitar comentarios despectivos o negativos en general.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E3854B8-70E1-430D-78C8-26940997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245" y="1930399"/>
            <a:ext cx="4416088" cy="38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5D7751-E92A-5941-0BA0-082B0174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9867" y="1524000"/>
            <a:ext cx="4612238" cy="1024965"/>
          </a:xfrm>
        </p:spPr>
        <p:txBody>
          <a:bodyPr/>
          <a:lstStyle/>
          <a:p>
            <a:r>
              <a:rPr lang="es-ES" sz="2000" b="1" i="1" dirty="0">
                <a:solidFill>
                  <a:srgbClr val="E78712"/>
                </a:solidFill>
              </a:rPr>
              <a:t>LA RECEPCIÓN Y LA INFORMACIÓN EN LOS CENTROS DE ESTÉTICA 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01FDA90-08D5-4657-D712-FD4339CA0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4533" y="2548965"/>
            <a:ext cx="4114800" cy="397883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b="1" dirty="0"/>
              <a:t>	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b="1" dirty="0"/>
              <a:t>LA RECEPCIÓN</a:t>
            </a:r>
            <a:r>
              <a:rPr lang="es-ES" dirty="0"/>
              <a:t>: Es muy importante cuidar este primer contacto.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ES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s-ES" sz="2000" b="1" i="1" dirty="0">
                <a:solidFill>
                  <a:srgbClr val="E78712"/>
                </a:solidFill>
              </a:rPr>
              <a:t>LA DESPEDIDA: </a:t>
            </a:r>
            <a:r>
              <a:rPr lang="es-ES" sz="2000" dirty="0">
                <a:solidFill>
                  <a:schemeClr val="tx1"/>
                </a:solidFill>
              </a:rPr>
              <a:t>Se aconsejara al cliente sobre los cuidados más adecuados  y tratamientos que le puedan beneficiar. S e le acercara la ropa y se le recomendará que no se incorpore de forma inmediata. S e le acompañara a la recepción y se despedirá de forma adecuada . 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1AC470E-D999-3063-446F-B639551FD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01451" y="1871133"/>
            <a:ext cx="4304180" cy="674604"/>
          </a:xfrm>
        </p:spPr>
        <p:txBody>
          <a:bodyPr/>
          <a:lstStyle/>
          <a:p>
            <a:r>
              <a:rPr lang="es-ES" sz="2000" b="1" i="1" dirty="0">
                <a:solidFill>
                  <a:srgbClr val="E78712"/>
                </a:solidFill>
              </a:rPr>
              <a:t>LA ATENCIÓN DURANTE EL SERVICIO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864C393-338B-AA09-3FE7-561A1789FB0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DURANTE EL SEVICIO ESTÉTICO: </a:t>
            </a:r>
            <a:r>
              <a:rPr lang="es-ES" dirty="0"/>
              <a:t>Se debe proporcionar al cliente el mayor bienestar posible e intentar que se sienta bien atendido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4 Marcador de contenido">
            <a:extLst>
              <a:ext uri="{FF2B5EF4-FFF2-40B4-BE49-F238E27FC236}">
                <a16:creationId xmlns:a16="http://schemas.microsoft.com/office/drawing/2014/main" id="{0E85516C-DE2B-7CB9-EECE-E9DAA350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467" y="1430867"/>
            <a:ext cx="5706533" cy="58658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altLang="es-ES" dirty="0"/>
              <a:t>El profesional de la estética tiene como fin ayudar a cuidar el aspecto externo y la salud  del cliente.</a:t>
            </a:r>
          </a:p>
          <a:p>
            <a:pPr eaLnBrk="1" hangingPunct="1"/>
            <a:r>
              <a:rPr lang="es-ES" altLang="es-ES" b="1" dirty="0"/>
              <a:t>No es suficiente con disponer del titulo profesional</a:t>
            </a:r>
            <a:r>
              <a:rPr lang="es-ES" altLang="es-ES" dirty="0"/>
              <a:t>; es imprescindible renovarse, reciclarse para estar al día de las últimas tendencias, productos, técnicas etc.</a:t>
            </a:r>
          </a:p>
          <a:p>
            <a:pPr eaLnBrk="1" hangingPunct="1"/>
            <a:r>
              <a:rPr lang="es-ES" altLang="es-ES" dirty="0"/>
              <a:t>Es necesario </a:t>
            </a:r>
            <a:r>
              <a:rPr lang="es-ES" altLang="es-ES" b="1" dirty="0"/>
              <a:t>mostrar interés por todo aquello que guarda relación con la profesión.</a:t>
            </a:r>
          </a:p>
          <a:p>
            <a:pPr eaLnBrk="1" hangingPunct="1"/>
            <a:r>
              <a:rPr lang="es-ES" altLang="es-ES" b="1" dirty="0"/>
              <a:t>La vocación es imprescindible </a:t>
            </a:r>
            <a:r>
              <a:rPr lang="es-ES" altLang="es-ES" dirty="0"/>
              <a:t>para garantizar el entusiasmo por el trabajo y un gran bienestar personal . Las manos deben ser diestras y ágiles, tener resistencia física.</a:t>
            </a:r>
          </a:p>
          <a:p>
            <a:pPr eaLnBrk="1" hangingPunct="1"/>
            <a:r>
              <a:rPr lang="es-ES" altLang="es-ES" b="1" dirty="0"/>
              <a:t>Psicológicamente tiene que ser equilibrado: </a:t>
            </a:r>
            <a:r>
              <a:rPr lang="es-ES" altLang="es-ES" dirty="0"/>
              <a:t>no alterarse ni mostrar su estado de ánimo o sus problemas personales al cliente.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E1677DB-F632-BE3F-6712-1CB5841F6E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2001" y="2074333"/>
            <a:ext cx="4343399" cy="294157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A276F3C7-649B-C370-6D4E-CC42AEFE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E78712"/>
                </a:solidFill>
              </a:rPr>
              <a:t>IMAGEN PROFESIONAL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D070DEE-0686-F135-5141-6EFFAE84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b="1" i="1" dirty="0">
                <a:solidFill>
                  <a:srgbClr val="E78712"/>
                </a:solidFill>
              </a:rPr>
              <a:t>CUALIDADES Y ACTITUDES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54A754CD-2F35-99DD-AF43-7A9BB143D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006" y="1905000"/>
            <a:ext cx="3992732" cy="576262"/>
          </a:xfrm>
        </p:spPr>
        <p:txBody>
          <a:bodyPr/>
          <a:lstStyle/>
          <a:p>
            <a:r>
              <a:rPr lang="es-ES" b="1" i="1" dirty="0">
                <a:solidFill>
                  <a:srgbClr val="E78712"/>
                </a:solidFill>
              </a:rPr>
              <a:t>CUALIDADES </a:t>
            </a:r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F4657738-B4A4-FC6F-76AC-D34890F173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Creatividad y sensibilidad.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Orden y limpieza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Discreción y honestidad.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Amabilidad y simpatía.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Paciencia y comprensión.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/>
              <a:t>Cultura 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4E946AA-1395-5448-81EB-3BCA5C513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2737" y="1969475"/>
            <a:ext cx="4342893" cy="576262"/>
          </a:xfrm>
        </p:spPr>
        <p:txBody>
          <a:bodyPr/>
          <a:lstStyle/>
          <a:p>
            <a:r>
              <a:rPr lang="es-ES" dirty="0"/>
              <a:t> </a:t>
            </a:r>
            <a:r>
              <a:rPr lang="es-ES" b="1" i="1" dirty="0">
                <a:solidFill>
                  <a:srgbClr val="E78712"/>
                </a:solidFill>
              </a:rPr>
              <a:t>ACTITUDES 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9DD1F354-235C-6D27-1E5A-D1EBE356230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dirty="0"/>
              <a:t>Cortesía </a:t>
            </a:r>
          </a:p>
          <a:p>
            <a:r>
              <a:rPr lang="es-ES" dirty="0"/>
              <a:t>Inquietud por la actualización profesional.</a:t>
            </a:r>
          </a:p>
          <a:p>
            <a:r>
              <a:rPr lang="es-ES" dirty="0"/>
              <a:t>Respecto a los clientes  y a otor profesionales.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>
            <a:extLst>
              <a:ext uri="{FF2B5EF4-FFF2-40B4-BE49-F238E27FC236}">
                <a16:creationId xmlns:a16="http://schemas.microsoft.com/office/drawing/2014/main" id="{755237BE-8A2F-17F0-441D-DBE8DBE6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624110"/>
            <a:ext cx="6607628" cy="823690"/>
          </a:xfrm>
        </p:spPr>
        <p:txBody>
          <a:bodyPr/>
          <a:lstStyle/>
          <a:p>
            <a:pPr eaLnBrk="1" hangingPunct="1"/>
            <a:r>
              <a:rPr lang="es-ES" altLang="es-ES" b="1" dirty="0">
                <a:solidFill>
                  <a:schemeClr val="accent1"/>
                </a:solidFill>
              </a:rPr>
              <a:t>CALIDAD DEL PROFESIONAL </a:t>
            </a:r>
          </a:p>
        </p:txBody>
      </p:sp>
      <p:sp>
        <p:nvSpPr>
          <p:cNvPr id="13315" name="2 Marcador de contenido">
            <a:extLst>
              <a:ext uri="{FF2B5EF4-FFF2-40B4-BE49-F238E27FC236}">
                <a16:creationId xmlns:a16="http://schemas.microsoft.com/office/drawing/2014/main" id="{19BCDC3E-30C1-8C7A-184B-B16B28466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3" y="1447800"/>
            <a:ext cx="9531879" cy="469900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ES" altLang="es-ES" sz="2400" dirty="0"/>
              <a:t>El profesional es el gran activo que tiene una empresa, debe estar convenientemente cualificado y motivado. Los aspectos que el cliente va a evaluar de los profesionales que le atienden, aparte de su destreza y habilidad son básicamente tres: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altLang="es-ES" sz="2400" dirty="0"/>
              <a:t>La apariencia o imagen personal.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altLang="es-ES" sz="2400" dirty="0"/>
              <a:t>La actitud, la buena disposición, la amabilidad, el dinamismo y el entusiasmo.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altLang="es-ES" sz="2400" dirty="0"/>
              <a:t>Los valores que garantizan la solidez de la empresa, como la honradez, credibilidad y confianza.</a:t>
            </a:r>
          </a:p>
          <a:p>
            <a:pPr marL="0" indent="0" algn="just" eaLnBrk="1" hangingPunct="1">
              <a:buNone/>
            </a:pPr>
            <a:r>
              <a:rPr lang="es-ES" altLang="es-ES" sz="2400" dirty="0"/>
              <a:t>La educación y el respeto tienen que estar siempre presente. Ceder el paso, estar de pie si el cliente está de pie, hablar tranquilamente y pausadamente etc.</a:t>
            </a:r>
          </a:p>
          <a:p>
            <a:pPr marL="0" indent="0" algn="just" eaLnBrk="1" hangingPunct="1">
              <a:buNone/>
            </a:pPr>
            <a:endParaRPr lang="es-ES" altLang="es-ES" sz="2400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ES" altLang="es-ES" sz="2400" dirty="0"/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es-ES" altLang="es-ES" sz="2400" b="1" i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s-ES" altLang="es-ES" sz="24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2C288-E307-72C3-9B2F-B5FF10E95377}"/>
              </a:ext>
            </a:extLst>
          </p:cNvPr>
          <p:cNvSpPr txBox="1"/>
          <p:nvPr/>
        </p:nvSpPr>
        <p:spPr>
          <a:xfrm flipH="1">
            <a:off x="2692400" y="770467"/>
            <a:ext cx="7914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/>
                </a:solidFill>
              </a:rPr>
              <a:t>ACTITUDES NEGATIVAS QUE NO DEBEN MOSTRARSE   DELANTE DE UN CLIENTE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D8FD68C-5EBB-4E05-7C88-C2D39B771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80F95E-A569-091E-90C6-0FCB25DE6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Malos modos o desavenencias.</a:t>
            </a:r>
          </a:p>
          <a:p>
            <a:r>
              <a:rPr lang="es-ES" dirty="0"/>
              <a:t>Criticar o hacer comentarios negativos de la empresa, los compañeros u otro cliente.</a:t>
            </a:r>
          </a:p>
          <a:p>
            <a:r>
              <a:rPr lang="es-ES" dirty="0"/>
              <a:t>Discutir con otros compañeros.</a:t>
            </a:r>
          </a:p>
          <a:p>
            <a:r>
              <a:rPr lang="es-ES" dirty="0"/>
              <a:t>Bostezar, demostrar cansancio o pereza </a:t>
            </a:r>
          </a:p>
        </p:txBody>
      </p:sp>
    </p:spTree>
    <p:extLst>
      <p:ext uri="{BB962C8B-B14F-4D97-AF65-F5344CB8AC3E}">
        <p14:creationId xmlns:p14="http://schemas.microsoft.com/office/powerpoint/2010/main" val="104096823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615</TotalTime>
  <Words>861</Words>
  <Application>Microsoft Office PowerPoint</Application>
  <PresentationFormat>Panorámica</PresentationFormat>
  <Paragraphs>86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2</vt:lpstr>
      <vt:lpstr>Wingdings 3</vt:lpstr>
      <vt:lpstr>Espiral</vt:lpstr>
      <vt:lpstr>TEMA 1 ATENCIÓN AL CLIENTE Y SERVICIOS ESTÉTICOS </vt:lpstr>
      <vt:lpstr>ATENCIÓN AL CLIENTE </vt:lpstr>
      <vt:lpstr>Presentación de PowerPoint</vt:lpstr>
      <vt:lpstr>Presentación de PowerPoint</vt:lpstr>
      <vt:lpstr>Presentación de PowerPoint</vt:lpstr>
      <vt:lpstr>IMAGEN PROFESIONAL </vt:lpstr>
      <vt:lpstr> CUALIDADES Y ACTITUDES </vt:lpstr>
      <vt:lpstr>CALIDAD DEL PROFESIONAL </vt:lpstr>
      <vt:lpstr>Presentación de PowerPoint</vt:lpstr>
      <vt:lpstr>Presentación de PowerPoint</vt:lpstr>
      <vt:lpstr>HIGIENE E IMAGEN</vt:lpstr>
      <vt:lpstr>SERVICIOS ESTÉTICOS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 GESTION INSTALACIONES , MEDIOS TÉCNICOS Y MATERIALES</dc:title>
  <dc:creator>patricia busto lopez</dc:creator>
  <cp:lastModifiedBy>Teresa Calvo Salgueiro</cp:lastModifiedBy>
  <cp:revision>9</cp:revision>
  <dcterms:created xsi:type="dcterms:W3CDTF">2022-11-13T10:15:39Z</dcterms:created>
  <dcterms:modified xsi:type="dcterms:W3CDTF">2024-09-15T19:16:11Z</dcterms:modified>
</cp:coreProperties>
</file>