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63" r:id="rId6"/>
    <p:sldId id="264" r:id="rId7"/>
    <p:sldId id="265" r:id="rId8"/>
    <p:sldId id="267" r:id="rId9"/>
    <p:sldId id="266"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F21E579-4785-4A4E-8D09-42E5246D8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EFA1A560-4B85-41A8-A4A7-1942F9CC1AE9}"/>
              </a:ext>
            </a:extLst>
          </p:cNvPr>
          <p:cNvSpPr>
            <a:spLocks noGrp="1"/>
          </p:cNvSpPr>
          <p:nvPr>
            <p:ph type="title"/>
          </p:nvPr>
        </p:nvSpPr>
        <p:spPr>
          <a:xfrm>
            <a:off x="649224" y="645106"/>
            <a:ext cx="5122652" cy="1259894"/>
          </a:xfrm>
        </p:spPr>
        <p:txBody>
          <a:bodyPr>
            <a:normAutofit/>
          </a:bodyPr>
          <a:lstStyle/>
          <a:p>
            <a:r>
              <a:rPr lang="es-ES" b="1" dirty="0"/>
              <a:t>TEMA 7 HIDRATACIÓN FACIAL Y CORPORAL </a:t>
            </a:r>
          </a:p>
        </p:txBody>
      </p:sp>
      <p:sp>
        <p:nvSpPr>
          <p:cNvPr id="16" name="Rectangle 15">
            <a:extLst>
              <a:ext uri="{FF2B5EF4-FFF2-40B4-BE49-F238E27FC236}">
                <a16:creationId xmlns:a16="http://schemas.microsoft.com/office/drawing/2014/main" id="{3BE96D34-9D7C-4984-961D-7165FA216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7" name="Marcador de contenido 6">
            <a:extLst>
              <a:ext uri="{FF2B5EF4-FFF2-40B4-BE49-F238E27FC236}">
                <a16:creationId xmlns:a16="http://schemas.microsoft.com/office/drawing/2014/main" id="{7AE88EEB-E299-4EFC-90A9-FC98E3A2DAD2}"/>
              </a:ext>
            </a:extLst>
          </p:cNvPr>
          <p:cNvPicPr>
            <a:picLocks noChangeAspect="1"/>
          </p:cNvPicPr>
          <p:nvPr/>
        </p:nvPicPr>
        <p:blipFill rotWithShape="1">
          <a:blip r:embed="rId2"/>
          <a:srcRect t="5860" b="1"/>
          <a:stretch/>
        </p:blipFill>
        <p:spPr>
          <a:xfrm>
            <a:off x="6091916" y="645106"/>
            <a:ext cx="5451627" cy="5247747"/>
          </a:xfrm>
          <a:prstGeom prst="rect">
            <a:avLst/>
          </a:prstGeom>
        </p:spPr>
      </p:pic>
      <p:sp>
        <p:nvSpPr>
          <p:cNvPr id="18" name="Freeform 12">
            <a:extLst>
              <a:ext uri="{FF2B5EF4-FFF2-40B4-BE49-F238E27FC236}">
                <a16:creationId xmlns:a16="http://schemas.microsoft.com/office/drawing/2014/main" id="{C8DE1BEC-DAE3-43F4-8D9F-384C3D69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585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37C35D-204D-4855-B5A4-687C7383670C}"/>
              </a:ext>
            </a:extLst>
          </p:cNvPr>
          <p:cNvSpPr>
            <a:spLocks noGrp="1"/>
          </p:cNvSpPr>
          <p:nvPr>
            <p:ph type="title"/>
          </p:nvPr>
        </p:nvSpPr>
        <p:spPr>
          <a:xfrm>
            <a:off x="1046019" y="942108"/>
            <a:ext cx="3256550" cy="4969113"/>
          </a:xfrm>
        </p:spPr>
        <p:txBody>
          <a:bodyPr anchor="ctr">
            <a:normAutofit/>
          </a:bodyPr>
          <a:lstStyle/>
          <a:p>
            <a:r>
              <a:rPr lang="es-ES" sz="3300" b="1" dirty="0">
                <a:solidFill>
                  <a:schemeClr val="tx2">
                    <a:lumMod val="75000"/>
                  </a:schemeClr>
                </a:solidFill>
              </a:rPr>
              <a:t>HÁBITOS HIGIÉNICOS CON REPERCUSIÓN EN LA HIDRATACIÓN CUTÁNEA </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Marcador de contenido 2">
            <a:extLst>
              <a:ext uri="{FF2B5EF4-FFF2-40B4-BE49-F238E27FC236}">
                <a16:creationId xmlns:a16="http://schemas.microsoft.com/office/drawing/2014/main" id="{916CC34B-D201-4369-9DB8-F252AAA3193B}"/>
              </a:ext>
            </a:extLst>
          </p:cNvPr>
          <p:cNvSpPr>
            <a:spLocks noGrp="1"/>
          </p:cNvSpPr>
          <p:nvPr>
            <p:ph idx="1"/>
          </p:nvPr>
        </p:nvSpPr>
        <p:spPr>
          <a:xfrm>
            <a:off x="5049062" y="942108"/>
            <a:ext cx="6455549" cy="4969114"/>
          </a:xfrm>
        </p:spPr>
        <p:txBody>
          <a:bodyPr anchor="ctr">
            <a:normAutofit/>
          </a:bodyPr>
          <a:lstStyle/>
          <a:p>
            <a:r>
              <a:rPr lang="es-ES" dirty="0">
                <a:solidFill>
                  <a:schemeClr val="tx2">
                    <a:lumMod val="75000"/>
                  </a:schemeClr>
                </a:solidFill>
              </a:rPr>
              <a:t>Hábitos de vida saludable.</a:t>
            </a:r>
          </a:p>
          <a:p>
            <a:pPr>
              <a:buFont typeface="Wingdings" panose="05000000000000000000" pitchFamily="2" charset="2"/>
              <a:buChar char="§"/>
            </a:pPr>
            <a:r>
              <a:rPr lang="es-ES" dirty="0">
                <a:solidFill>
                  <a:schemeClr val="tx2">
                    <a:lumMod val="75000"/>
                  </a:schemeClr>
                </a:solidFill>
              </a:rPr>
              <a:t>Mantener una dieta equilibrada y rica en frutas y verduras.</a:t>
            </a:r>
          </a:p>
          <a:p>
            <a:pPr>
              <a:buFont typeface="Wingdings" panose="05000000000000000000" pitchFamily="2" charset="2"/>
              <a:buChar char="§"/>
            </a:pPr>
            <a:r>
              <a:rPr lang="es-ES" dirty="0">
                <a:solidFill>
                  <a:schemeClr val="tx2">
                    <a:lumMod val="75000"/>
                  </a:schemeClr>
                </a:solidFill>
              </a:rPr>
              <a:t>Beber; al menos 2 litros de agua al día.</a:t>
            </a:r>
          </a:p>
          <a:p>
            <a:pPr>
              <a:buFont typeface="Wingdings" panose="05000000000000000000" pitchFamily="2" charset="2"/>
              <a:buChar char="§"/>
            </a:pPr>
            <a:r>
              <a:rPr lang="es-ES" dirty="0">
                <a:solidFill>
                  <a:schemeClr val="tx2">
                    <a:lumMod val="75000"/>
                  </a:schemeClr>
                </a:solidFill>
              </a:rPr>
              <a:t>Evitar cambios bruscos de peso.</a:t>
            </a:r>
          </a:p>
          <a:p>
            <a:pPr>
              <a:buFont typeface="Wingdings" panose="05000000000000000000" pitchFamily="2" charset="2"/>
              <a:buChar char="§"/>
            </a:pPr>
            <a:r>
              <a:rPr lang="es-ES" dirty="0">
                <a:solidFill>
                  <a:schemeClr val="tx2">
                    <a:lumMod val="75000"/>
                  </a:schemeClr>
                </a:solidFill>
              </a:rPr>
              <a:t>Hacer ejercicio moderado.</a:t>
            </a:r>
          </a:p>
          <a:p>
            <a:pPr>
              <a:buFont typeface="Wingdings" panose="05000000000000000000" pitchFamily="2" charset="2"/>
              <a:buChar char="§"/>
            </a:pPr>
            <a:r>
              <a:rPr lang="es-ES" dirty="0">
                <a:solidFill>
                  <a:schemeClr val="tx2">
                    <a:lumMod val="75000"/>
                  </a:schemeClr>
                </a:solidFill>
              </a:rPr>
              <a:t>No fumar ni tomar bebidas alcohólicas.</a:t>
            </a:r>
          </a:p>
          <a:p>
            <a:pPr>
              <a:buFont typeface="Wingdings" panose="05000000000000000000" pitchFamily="2" charset="2"/>
              <a:buChar char="§"/>
            </a:pPr>
            <a:r>
              <a:rPr lang="es-ES" dirty="0">
                <a:solidFill>
                  <a:schemeClr val="tx2">
                    <a:lumMod val="75000"/>
                  </a:schemeClr>
                </a:solidFill>
              </a:rPr>
              <a:t>Evitar el estrés, descansar una media de 8 horas diarias.</a:t>
            </a:r>
          </a:p>
          <a:p>
            <a:pPr>
              <a:buFont typeface="Wingdings" panose="05000000000000000000" pitchFamily="2" charset="2"/>
              <a:buChar char="§"/>
            </a:pPr>
            <a:r>
              <a:rPr lang="es-ES" dirty="0">
                <a:solidFill>
                  <a:schemeClr val="tx2">
                    <a:lumMod val="75000"/>
                  </a:schemeClr>
                </a:solidFill>
              </a:rPr>
              <a:t>Evitar espacios con humo, polución y mal climatizados.</a:t>
            </a:r>
          </a:p>
          <a:p>
            <a:pPr>
              <a:buFont typeface="Wingdings" panose="05000000000000000000" pitchFamily="2" charset="2"/>
              <a:buChar char="§"/>
            </a:pPr>
            <a:r>
              <a:rPr lang="es-ES" dirty="0">
                <a:solidFill>
                  <a:schemeClr val="tx2">
                    <a:lumMod val="75000"/>
                  </a:schemeClr>
                </a:solidFill>
              </a:rPr>
              <a:t>No exponerse al sol sin protección y hacerlo de forma moderada.</a:t>
            </a:r>
          </a:p>
        </p:txBody>
      </p:sp>
    </p:spTree>
    <p:extLst>
      <p:ext uri="{BB962C8B-B14F-4D97-AF65-F5344CB8AC3E}">
        <p14:creationId xmlns:p14="http://schemas.microsoft.com/office/powerpoint/2010/main" val="283102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28CC3D-9E79-4377-942A-68C76C4B3C0F}"/>
              </a:ext>
            </a:extLst>
          </p:cNvPr>
          <p:cNvSpPr>
            <a:spLocks noGrp="1"/>
          </p:cNvSpPr>
          <p:nvPr>
            <p:ph type="title"/>
          </p:nvPr>
        </p:nvSpPr>
        <p:spPr>
          <a:xfrm>
            <a:off x="1046019" y="942108"/>
            <a:ext cx="3256550" cy="4969113"/>
          </a:xfrm>
        </p:spPr>
        <p:txBody>
          <a:bodyPr anchor="ctr">
            <a:normAutofit/>
          </a:bodyPr>
          <a:lstStyle/>
          <a:p>
            <a:r>
              <a:rPr kumimoji="0" lang="es-ES" sz="3300" b="1" i="0" u="none" strike="noStrike" kern="1200" cap="none" spc="0" normalizeH="0" baseline="0" noProof="0" dirty="0">
                <a:ln>
                  <a:noFill/>
                </a:ln>
                <a:solidFill>
                  <a:srgbClr val="766F54">
                    <a:lumMod val="75000"/>
                  </a:srgbClr>
                </a:solidFill>
                <a:effectLst/>
                <a:uLnTx/>
                <a:uFillTx/>
                <a:latin typeface="Century Gothic" panose="020B0502020202020204"/>
                <a:ea typeface="+mj-ea"/>
                <a:cs typeface="+mj-cs"/>
              </a:rPr>
              <a:t>HÁBITOS HIGIÉNICOS CON REPERCUSIÓN EN LA HIDRATACIÓN CUTÁNEA </a:t>
            </a:r>
            <a:endParaRPr lang="es-ES" dirty="0">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Marcador de contenido 2">
            <a:extLst>
              <a:ext uri="{FF2B5EF4-FFF2-40B4-BE49-F238E27FC236}">
                <a16:creationId xmlns:a16="http://schemas.microsoft.com/office/drawing/2014/main" id="{01475408-0582-4C0F-909F-02CC3375DA56}"/>
              </a:ext>
            </a:extLst>
          </p:cNvPr>
          <p:cNvSpPr>
            <a:spLocks noGrp="1"/>
          </p:cNvSpPr>
          <p:nvPr>
            <p:ph idx="1"/>
          </p:nvPr>
        </p:nvSpPr>
        <p:spPr>
          <a:xfrm>
            <a:off x="5049062" y="942108"/>
            <a:ext cx="6455549" cy="4969114"/>
          </a:xfrm>
        </p:spPr>
        <p:txBody>
          <a:bodyPr anchor="ctr">
            <a:normAutofit/>
          </a:bodyPr>
          <a:lstStyle/>
          <a:p>
            <a:pPr>
              <a:buFont typeface="Wingdings" panose="05000000000000000000" pitchFamily="2" charset="2"/>
              <a:buChar char="Ø"/>
            </a:pPr>
            <a:r>
              <a:rPr lang="es-ES" dirty="0">
                <a:solidFill>
                  <a:schemeClr val="tx2">
                    <a:lumMod val="75000"/>
                  </a:schemeClr>
                </a:solidFill>
              </a:rPr>
              <a:t>HÁBITOS COSMÉTICOS.</a:t>
            </a:r>
          </a:p>
          <a:p>
            <a:pPr>
              <a:buFont typeface="Wingdings" panose="05000000000000000000" pitchFamily="2" charset="2"/>
              <a:buChar char="§"/>
            </a:pPr>
            <a:r>
              <a:rPr lang="es-ES" dirty="0">
                <a:solidFill>
                  <a:schemeClr val="tx2">
                    <a:lumMod val="75000"/>
                  </a:schemeClr>
                </a:solidFill>
              </a:rPr>
              <a:t>Cuidados faciales.</a:t>
            </a:r>
          </a:p>
          <a:p>
            <a:pPr>
              <a:buFont typeface="Wingdings" panose="05000000000000000000" pitchFamily="2" charset="2"/>
              <a:buChar char="§"/>
            </a:pPr>
            <a:r>
              <a:rPr lang="es-ES" dirty="0">
                <a:solidFill>
                  <a:schemeClr val="tx2">
                    <a:lumMod val="75000"/>
                  </a:schemeClr>
                </a:solidFill>
              </a:rPr>
              <a:t>Cuidaos corporales .</a:t>
            </a:r>
          </a:p>
        </p:txBody>
      </p:sp>
    </p:spTree>
    <p:extLst>
      <p:ext uri="{BB962C8B-B14F-4D97-AF65-F5344CB8AC3E}">
        <p14:creationId xmlns:p14="http://schemas.microsoft.com/office/powerpoint/2010/main" val="406627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934F57-F4B4-408A-97FB-F86D8F029F58}"/>
              </a:ext>
            </a:extLst>
          </p:cNvPr>
          <p:cNvSpPr>
            <a:spLocks noGrp="1"/>
          </p:cNvSpPr>
          <p:nvPr>
            <p:ph type="title"/>
          </p:nvPr>
        </p:nvSpPr>
        <p:spPr>
          <a:xfrm>
            <a:off x="3373062" y="624110"/>
            <a:ext cx="8131550" cy="1280890"/>
          </a:xfrm>
        </p:spPr>
        <p:txBody>
          <a:bodyPr>
            <a:normAutofit/>
          </a:bodyPr>
          <a:lstStyle/>
          <a:p>
            <a:r>
              <a:rPr lang="es-ES" b="1" dirty="0"/>
              <a:t>DESHIDRATACIÓN SUPERFICIAL</a:t>
            </a:r>
          </a:p>
        </p:txBody>
      </p:sp>
      <p:sp>
        <p:nvSpPr>
          <p:cNvPr id="47" name="Rectangle 46">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50"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51"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2"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3"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4"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5"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6"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7"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8"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9"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60"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61"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3" name="Group 62">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4"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5"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6"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7"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8"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9"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70"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71"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2"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3"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4"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5"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7"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6AA5D2CE-F4C3-464D-9131-5CA5308FAACE}"/>
              </a:ext>
            </a:extLst>
          </p:cNvPr>
          <p:cNvSpPr>
            <a:spLocks noGrp="1"/>
          </p:cNvSpPr>
          <p:nvPr>
            <p:ph idx="1"/>
          </p:nvPr>
        </p:nvSpPr>
        <p:spPr>
          <a:xfrm>
            <a:off x="3373062" y="2133600"/>
            <a:ext cx="8131550" cy="3777622"/>
          </a:xfrm>
        </p:spPr>
        <p:txBody>
          <a:bodyPr>
            <a:normAutofit/>
          </a:bodyPr>
          <a:lstStyle/>
          <a:p>
            <a:r>
              <a:rPr lang="es-ES" sz="1700"/>
              <a:t>Características de una piel con deshidratación superficial:</a:t>
            </a:r>
          </a:p>
          <a:p>
            <a:pPr>
              <a:buFont typeface="Wingdings" panose="05000000000000000000" pitchFamily="2" charset="2"/>
              <a:buChar char="§"/>
            </a:pPr>
            <a:r>
              <a:rPr lang="es-ES" sz="1700"/>
              <a:t>Aspecto mate y con tendencia a la descamación.</a:t>
            </a:r>
          </a:p>
          <a:p>
            <a:pPr>
              <a:buFont typeface="Wingdings" panose="05000000000000000000" pitchFamily="2" charset="2"/>
              <a:buChar char="§"/>
            </a:pPr>
            <a:r>
              <a:rPr lang="es-ES" sz="1700"/>
              <a:t>Presenta unos folículos pilosebáceos poco perceptibles.</a:t>
            </a:r>
          </a:p>
          <a:p>
            <a:pPr>
              <a:buFont typeface="Wingdings" panose="05000000000000000000" pitchFamily="2" charset="2"/>
              <a:buChar char="§"/>
            </a:pPr>
            <a:r>
              <a:rPr lang="es-ES" sz="1700"/>
              <a:t>Al observar su relieve, se aprecian pequeñas arruguitas epidérmicas que van de un folículo a otro dibujando una especie de trama y que son el principio de la formación de pequeñas arrugas, principalmente en la zona de orbiculares de los ojos y la boca.</a:t>
            </a:r>
          </a:p>
          <a:p>
            <a:pPr>
              <a:buFont typeface="Wingdings" panose="05000000000000000000" pitchFamily="2" charset="2"/>
              <a:buChar char="§"/>
            </a:pPr>
            <a:r>
              <a:rPr lang="es-ES" sz="1700"/>
              <a:t>Tienen tendencia al enrojecimiento y reacciona con mucha facilidad ante agentes externos como el frío, el viento, la calefacción , etc..</a:t>
            </a:r>
          </a:p>
          <a:p>
            <a:pPr>
              <a:buFont typeface="Wingdings" panose="05000000000000000000" pitchFamily="2" charset="2"/>
              <a:buChar char="§"/>
            </a:pPr>
            <a:r>
              <a:rPr lang="es-ES" sz="1700"/>
              <a:t>No se broncea; enrojece y se quema ante la exposición solar.</a:t>
            </a:r>
          </a:p>
          <a:p>
            <a:pPr>
              <a:buFont typeface="Wingdings" panose="05000000000000000000" pitchFamily="2" charset="2"/>
              <a:buChar char="§"/>
            </a:pPr>
            <a:r>
              <a:rPr lang="es-ES" sz="1700"/>
              <a:t>Al tacto, es una piel áspera y normalmente fina.</a:t>
            </a:r>
          </a:p>
        </p:txBody>
      </p:sp>
    </p:spTree>
    <p:extLst>
      <p:ext uri="{BB962C8B-B14F-4D97-AF65-F5344CB8AC3E}">
        <p14:creationId xmlns:p14="http://schemas.microsoft.com/office/powerpoint/2010/main" val="66130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225396-64AC-42A4-BD60-E0739C407F5E}"/>
              </a:ext>
            </a:extLst>
          </p:cNvPr>
          <p:cNvSpPr>
            <a:spLocks noGrp="1"/>
          </p:cNvSpPr>
          <p:nvPr>
            <p:ph type="title"/>
          </p:nvPr>
        </p:nvSpPr>
        <p:spPr>
          <a:xfrm>
            <a:off x="649224" y="645106"/>
            <a:ext cx="3650279" cy="1259894"/>
          </a:xfrm>
        </p:spPr>
        <p:txBody>
          <a:bodyPr>
            <a:normAutofit/>
          </a:bodyPr>
          <a:lstStyle/>
          <a:p>
            <a:r>
              <a:rPr lang="es-ES" sz="3100" b="1"/>
              <a:t>DESHIDRATACIÓN PROFUNDA </a:t>
            </a:r>
          </a:p>
        </p:txBody>
      </p:sp>
      <p:sp>
        <p:nvSpPr>
          <p:cNvPr id="33" name="Rectangle 3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3776A017-900B-4FE8-A3B2-08BCAE6B8D16}"/>
              </a:ext>
            </a:extLst>
          </p:cNvPr>
          <p:cNvSpPr>
            <a:spLocks noGrp="1"/>
          </p:cNvSpPr>
          <p:nvPr>
            <p:ph idx="1"/>
          </p:nvPr>
        </p:nvSpPr>
        <p:spPr>
          <a:xfrm>
            <a:off x="649225" y="2133600"/>
            <a:ext cx="3650278" cy="3759253"/>
          </a:xfrm>
        </p:spPr>
        <p:txBody>
          <a:bodyPr>
            <a:normAutofit/>
          </a:bodyPr>
          <a:lstStyle/>
          <a:p>
            <a:r>
              <a:rPr lang="es-ES"/>
              <a:t>Aspecto opaco, sin brillo, con arrugas profundas y descamación superficial.</a:t>
            </a:r>
          </a:p>
          <a:p>
            <a:r>
              <a:rPr lang="es-ES"/>
              <a:t>Puede presentarse en xerosis: piel muy sensible, seca y rugosa al tacto, con descamación muy visible y pliegues cutáneos muy marcados.</a:t>
            </a:r>
          </a:p>
          <a:p>
            <a:endParaRPr lang="es-ES"/>
          </a:p>
        </p:txBody>
      </p:sp>
      <p:pic>
        <p:nvPicPr>
          <p:cNvPr id="4" name="Imagen 3">
            <a:extLst>
              <a:ext uri="{FF2B5EF4-FFF2-40B4-BE49-F238E27FC236}">
                <a16:creationId xmlns:a16="http://schemas.microsoft.com/office/drawing/2014/main" id="{756E362B-E5F0-4251-9D33-03FB0B07883E}"/>
              </a:ext>
            </a:extLst>
          </p:cNvPr>
          <p:cNvPicPr>
            <a:picLocks noChangeAspect="1"/>
          </p:cNvPicPr>
          <p:nvPr/>
        </p:nvPicPr>
        <p:blipFill>
          <a:blip r:embed="rId2"/>
          <a:stretch>
            <a:fillRect/>
          </a:stretch>
        </p:blipFill>
        <p:spPr>
          <a:xfrm>
            <a:off x="5469945" y="640080"/>
            <a:ext cx="5252773" cy="5252773"/>
          </a:xfrm>
          <a:prstGeom prst="rect">
            <a:avLst/>
          </a:prstGeom>
        </p:spPr>
      </p:pic>
      <p:sp>
        <p:nvSpPr>
          <p:cNvPr id="3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32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7C78B1-265F-4067-9F0B-646B9F9AA4E1}"/>
              </a:ext>
            </a:extLst>
          </p:cNvPr>
          <p:cNvSpPr>
            <a:spLocks noGrp="1"/>
          </p:cNvSpPr>
          <p:nvPr>
            <p:ph type="title"/>
          </p:nvPr>
        </p:nvSpPr>
        <p:spPr>
          <a:xfrm>
            <a:off x="649224" y="645106"/>
            <a:ext cx="3650279" cy="1259894"/>
          </a:xfrm>
        </p:spPr>
        <p:txBody>
          <a:bodyPr>
            <a:normAutofit/>
          </a:bodyPr>
          <a:lstStyle/>
          <a:p>
            <a:pPr>
              <a:lnSpc>
                <a:spcPct val="90000"/>
              </a:lnSpc>
            </a:pPr>
            <a:r>
              <a:rPr lang="es-ES" sz="2800" b="1"/>
              <a:t>CLASIFICACIÓN DE LOS TRATAMIENTOS </a:t>
            </a:r>
          </a:p>
        </p:txBody>
      </p:sp>
      <p:sp>
        <p:nvSpPr>
          <p:cNvPr id="47" name="Rectangle 4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3D960A8D-E4E1-4E37-8EE7-C49E1265C398}"/>
              </a:ext>
            </a:extLst>
          </p:cNvPr>
          <p:cNvSpPr>
            <a:spLocks noGrp="1"/>
          </p:cNvSpPr>
          <p:nvPr>
            <p:ph idx="1"/>
          </p:nvPr>
        </p:nvSpPr>
        <p:spPr>
          <a:xfrm>
            <a:off x="649225" y="2133600"/>
            <a:ext cx="3650278" cy="3759253"/>
          </a:xfrm>
        </p:spPr>
        <p:txBody>
          <a:bodyPr>
            <a:normAutofit/>
          </a:bodyPr>
          <a:lstStyle/>
          <a:p>
            <a:pPr>
              <a:lnSpc>
                <a:spcPct val="90000"/>
              </a:lnSpc>
            </a:pPr>
            <a:r>
              <a:rPr lang="es-ES" dirty="0"/>
              <a:t>Tratamiento de hidratación facial.</a:t>
            </a:r>
            <a:endParaRPr lang="es-ES"/>
          </a:p>
          <a:p>
            <a:pPr>
              <a:lnSpc>
                <a:spcPct val="90000"/>
              </a:lnSpc>
              <a:buFont typeface="Wingdings" panose="05000000000000000000" pitchFamily="2" charset="2"/>
              <a:buChar char="§"/>
            </a:pPr>
            <a:r>
              <a:rPr lang="es-ES" dirty="0"/>
              <a:t>Tratamiento de mantenimiento recomendado a partir de los 25 años.</a:t>
            </a:r>
            <a:endParaRPr lang="es-ES"/>
          </a:p>
          <a:p>
            <a:pPr>
              <a:lnSpc>
                <a:spcPct val="90000"/>
              </a:lnSpc>
              <a:buFont typeface="Wingdings" panose="05000000000000000000" pitchFamily="2" charset="2"/>
              <a:buChar char="§"/>
            </a:pPr>
            <a:r>
              <a:rPr lang="es-ES" dirty="0"/>
              <a:t>Tratamiento de choque: se trata de un tratamiento inicial muy activo.</a:t>
            </a:r>
            <a:endParaRPr lang="es-ES"/>
          </a:p>
          <a:p>
            <a:pPr>
              <a:lnSpc>
                <a:spcPct val="90000"/>
              </a:lnSpc>
              <a:buFont typeface="Wingdings" panose="05000000000000000000" pitchFamily="2" charset="2"/>
              <a:buChar char="§"/>
            </a:pPr>
            <a:r>
              <a:rPr lang="es-ES" dirty="0"/>
              <a:t>Tratamiento de hidratación adaptado a cada tipo de piel.</a:t>
            </a:r>
            <a:endParaRPr lang="es-ES"/>
          </a:p>
        </p:txBody>
      </p:sp>
      <p:pic>
        <p:nvPicPr>
          <p:cNvPr id="4" name="Imagen 3">
            <a:extLst>
              <a:ext uri="{FF2B5EF4-FFF2-40B4-BE49-F238E27FC236}">
                <a16:creationId xmlns:a16="http://schemas.microsoft.com/office/drawing/2014/main" id="{DAE79931-6432-4E35-BEAA-556C5E254CC5}"/>
              </a:ext>
            </a:extLst>
          </p:cNvPr>
          <p:cNvPicPr>
            <a:picLocks noChangeAspect="1"/>
          </p:cNvPicPr>
          <p:nvPr/>
        </p:nvPicPr>
        <p:blipFill>
          <a:blip r:embed="rId2"/>
          <a:stretch>
            <a:fillRect/>
          </a:stretch>
        </p:blipFill>
        <p:spPr>
          <a:xfrm>
            <a:off x="4619543" y="1010916"/>
            <a:ext cx="6953577" cy="4511101"/>
          </a:xfrm>
          <a:prstGeom prst="rect">
            <a:avLst/>
          </a:prstGeom>
        </p:spPr>
      </p:pic>
      <p:sp>
        <p:nvSpPr>
          <p:cNvPr id="49"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67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B61D36-D13B-4100-BA09-AC9C5AF77F5F}"/>
              </a:ext>
            </a:extLst>
          </p:cNvPr>
          <p:cNvSpPr>
            <a:spLocks noGrp="1"/>
          </p:cNvSpPr>
          <p:nvPr>
            <p:ph type="title"/>
          </p:nvPr>
        </p:nvSpPr>
        <p:spPr>
          <a:xfrm>
            <a:off x="649224" y="645106"/>
            <a:ext cx="3650279" cy="1259894"/>
          </a:xfrm>
        </p:spPr>
        <p:txBody>
          <a:bodyPr>
            <a:normAutofit/>
          </a:bodyPr>
          <a:lstStyle/>
          <a:p>
            <a:pPr>
              <a:lnSpc>
                <a:spcPct val="90000"/>
              </a:lnSpc>
            </a:pPr>
            <a:r>
              <a:rPr lang="es-ES" sz="2800" b="1"/>
              <a:t>CLASIFICACIÓN  DE LOS TRATAMIENTOS </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6B501C0E-7133-4E50-BF30-8724CDCC5423}"/>
              </a:ext>
            </a:extLst>
          </p:cNvPr>
          <p:cNvSpPr>
            <a:spLocks noGrp="1"/>
          </p:cNvSpPr>
          <p:nvPr>
            <p:ph idx="1"/>
          </p:nvPr>
        </p:nvSpPr>
        <p:spPr>
          <a:xfrm>
            <a:off x="649225" y="2133600"/>
            <a:ext cx="3650278" cy="3759253"/>
          </a:xfrm>
        </p:spPr>
        <p:txBody>
          <a:bodyPr>
            <a:normAutofit/>
          </a:bodyPr>
          <a:lstStyle/>
          <a:p>
            <a:r>
              <a:rPr lang="es-ES" dirty="0"/>
              <a:t>TRATAMIENTOS DE HIDRATACIÓN CORPORAL.</a:t>
            </a:r>
          </a:p>
          <a:p>
            <a:pPr>
              <a:buFont typeface="Wingdings" panose="05000000000000000000" pitchFamily="2" charset="2"/>
              <a:buChar char="§"/>
            </a:pPr>
            <a:r>
              <a:rPr lang="es-ES" dirty="0"/>
              <a:t>Tratamiento de mantenimiento del grado de hidratación corporal.</a:t>
            </a:r>
          </a:p>
          <a:p>
            <a:pPr>
              <a:buFont typeface="Wingdings" panose="05000000000000000000" pitchFamily="2" charset="2"/>
              <a:buChar char="§"/>
            </a:pPr>
            <a:r>
              <a:rPr lang="es-ES" dirty="0"/>
              <a:t>Tratamiento de hidratación corporal: puede ser completo o sobre las zonas más deshidratadas, como las piernas, las manos y los pies .</a:t>
            </a:r>
          </a:p>
        </p:txBody>
      </p:sp>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1A536B6-B186-46A0-ADCD-9CFDCFBA9E3C}"/>
              </a:ext>
            </a:extLst>
          </p:cNvPr>
          <p:cNvPicPr>
            <a:picLocks noChangeAspect="1"/>
          </p:cNvPicPr>
          <p:nvPr/>
        </p:nvPicPr>
        <p:blipFill>
          <a:blip r:embed="rId2"/>
          <a:stretch>
            <a:fillRect/>
          </a:stretch>
        </p:blipFill>
        <p:spPr>
          <a:xfrm>
            <a:off x="5157860" y="1477867"/>
            <a:ext cx="6175783" cy="4127350"/>
          </a:xfrm>
          <a:prstGeom prst="rect">
            <a:avLst/>
          </a:prstGeom>
        </p:spPr>
      </p:pic>
    </p:spTree>
    <p:extLst>
      <p:ext uri="{BB962C8B-B14F-4D97-AF65-F5344CB8AC3E}">
        <p14:creationId xmlns:p14="http://schemas.microsoft.com/office/powerpoint/2010/main" val="23808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F21E579-4785-4A4E-8D09-42E5246D8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AA0F43C6-4BDC-4AA1-B366-D0C0E83CB981}"/>
              </a:ext>
            </a:extLst>
          </p:cNvPr>
          <p:cNvSpPr>
            <a:spLocks noGrp="1"/>
          </p:cNvSpPr>
          <p:nvPr>
            <p:ph type="title"/>
          </p:nvPr>
        </p:nvSpPr>
        <p:spPr>
          <a:xfrm>
            <a:off x="649224" y="645106"/>
            <a:ext cx="5122652" cy="1259894"/>
          </a:xfrm>
        </p:spPr>
        <p:txBody>
          <a:bodyPr>
            <a:normAutofit/>
          </a:bodyPr>
          <a:lstStyle/>
          <a:p>
            <a:r>
              <a:rPr lang="es-ES" b="1" dirty="0"/>
              <a:t>  CONSIDERACIONES GENERALES </a:t>
            </a:r>
          </a:p>
        </p:txBody>
      </p:sp>
      <p:sp>
        <p:nvSpPr>
          <p:cNvPr id="16" name="Rectangle 15">
            <a:extLst>
              <a:ext uri="{FF2B5EF4-FFF2-40B4-BE49-F238E27FC236}">
                <a16:creationId xmlns:a16="http://schemas.microsoft.com/office/drawing/2014/main" id="{3BE96D34-9D7C-4984-961D-7165FA216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Marcador de contenido 7">
            <a:extLst>
              <a:ext uri="{FF2B5EF4-FFF2-40B4-BE49-F238E27FC236}">
                <a16:creationId xmlns:a16="http://schemas.microsoft.com/office/drawing/2014/main" id="{4F7537F5-9B12-4A63-AF18-721FF8CFF3E5}"/>
              </a:ext>
            </a:extLst>
          </p:cNvPr>
          <p:cNvSpPr>
            <a:spLocks noGrp="1"/>
          </p:cNvSpPr>
          <p:nvPr>
            <p:ph idx="1"/>
          </p:nvPr>
        </p:nvSpPr>
        <p:spPr>
          <a:xfrm>
            <a:off x="649225" y="2133600"/>
            <a:ext cx="5122652" cy="3759253"/>
          </a:xfrm>
        </p:spPr>
        <p:txBody>
          <a:bodyPr>
            <a:normAutofit/>
          </a:bodyPr>
          <a:lstStyle/>
          <a:p>
            <a:pPr>
              <a:lnSpc>
                <a:spcPct val="90000"/>
              </a:lnSpc>
            </a:pPr>
            <a:r>
              <a:rPr lang="es-ES" sz="1700"/>
              <a:t>El agua constituye el compuesto mayoritario del cuerpo humano, ya que representa alrededor del 60 – 70 % del peso corporal. El contenido de agua del organismo no es el mismo en todas las personas ni durante toda la vida, varía dependiendo de los siguientes factores:</a:t>
            </a:r>
          </a:p>
          <a:p>
            <a:pPr>
              <a:lnSpc>
                <a:spcPct val="90000"/>
              </a:lnSpc>
              <a:buFont typeface="Wingdings" panose="05000000000000000000" pitchFamily="2" charset="2"/>
              <a:buChar char="§"/>
            </a:pPr>
            <a:r>
              <a:rPr lang="es-ES" sz="1700"/>
              <a:t>Edad: recién nacido 75%, ancianos 50%.</a:t>
            </a:r>
          </a:p>
          <a:p>
            <a:pPr>
              <a:lnSpc>
                <a:spcPct val="90000"/>
              </a:lnSpc>
              <a:buFont typeface="Wingdings" panose="05000000000000000000" pitchFamily="2" charset="2"/>
              <a:buChar char="§"/>
            </a:pPr>
            <a:r>
              <a:rPr lang="es-ES" sz="1700"/>
              <a:t>Enfermedades, mala alimentación, situaciones extremas, etc..</a:t>
            </a:r>
          </a:p>
          <a:p>
            <a:pPr>
              <a:lnSpc>
                <a:spcPct val="90000"/>
              </a:lnSpc>
              <a:buFont typeface="Wingdings" panose="05000000000000000000" pitchFamily="2" charset="2"/>
              <a:buChar char="§"/>
            </a:pPr>
            <a:r>
              <a:rPr lang="es-ES" sz="1700"/>
              <a:t>Constitución corporal: tejido adiposo pobre en agua </a:t>
            </a:r>
          </a:p>
          <a:p>
            <a:pPr>
              <a:lnSpc>
                <a:spcPct val="90000"/>
              </a:lnSpc>
              <a:buFont typeface="Wingdings" panose="05000000000000000000" pitchFamily="2" charset="2"/>
              <a:buChar char="§"/>
            </a:pPr>
            <a:r>
              <a:rPr lang="es-ES" sz="1700"/>
              <a:t>Sexo: hombres 65% , mujeres 55%. </a:t>
            </a:r>
          </a:p>
        </p:txBody>
      </p:sp>
      <p:pic>
        <p:nvPicPr>
          <p:cNvPr id="9" name="Imagen 8">
            <a:extLst>
              <a:ext uri="{FF2B5EF4-FFF2-40B4-BE49-F238E27FC236}">
                <a16:creationId xmlns:a16="http://schemas.microsoft.com/office/drawing/2014/main" id="{7DC0E51C-23A8-44AC-B333-2EC777F419E1}"/>
              </a:ext>
            </a:extLst>
          </p:cNvPr>
          <p:cNvPicPr>
            <a:picLocks noChangeAspect="1"/>
          </p:cNvPicPr>
          <p:nvPr/>
        </p:nvPicPr>
        <p:blipFill rotWithShape="1">
          <a:blip r:embed="rId2"/>
          <a:srcRect l="13299" r="9307" b="1"/>
          <a:stretch/>
        </p:blipFill>
        <p:spPr>
          <a:xfrm>
            <a:off x="6091916" y="645106"/>
            <a:ext cx="5451627" cy="5247747"/>
          </a:xfrm>
          <a:prstGeom prst="rect">
            <a:avLst/>
          </a:prstGeom>
        </p:spPr>
      </p:pic>
      <p:sp>
        <p:nvSpPr>
          <p:cNvPr id="18" name="Freeform 12">
            <a:extLst>
              <a:ext uri="{FF2B5EF4-FFF2-40B4-BE49-F238E27FC236}">
                <a16:creationId xmlns:a16="http://schemas.microsoft.com/office/drawing/2014/main" id="{C8DE1BEC-DAE3-43F4-8D9F-384C3D69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90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727258-C4C9-400D-81E5-FCFDFF90EB6B}"/>
              </a:ext>
            </a:extLst>
          </p:cNvPr>
          <p:cNvSpPr>
            <a:spLocks noGrp="1"/>
          </p:cNvSpPr>
          <p:nvPr>
            <p:ph type="title"/>
          </p:nvPr>
        </p:nvSpPr>
        <p:spPr>
          <a:xfrm>
            <a:off x="649224" y="492369"/>
            <a:ext cx="3650279" cy="1247277"/>
          </a:xfrm>
        </p:spPr>
        <p:txBody>
          <a:bodyPr>
            <a:normAutofit/>
          </a:bodyPr>
          <a:lstStyle/>
          <a:p>
            <a:r>
              <a:rPr lang="es-ES" b="1" dirty="0"/>
              <a:t>HIDRATACIÓN DE LA PIEL.</a:t>
            </a:r>
          </a:p>
        </p:txBody>
      </p:sp>
      <p:sp>
        <p:nvSpPr>
          <p:cNvPr id="20" name="Rectangle 19">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897640C5-8163-4961-BAD7-1F52C23EE8CD}"/>
              </a:ext>
            </a:extLst>
          </p:cNvPr>
          <p:cNvSpPr>
            <a:spLocks noGrp="1"/>
          </p:cNvSpPr>
          <p:nvPr>
            <p:ph idx="1"/>
          </p:nvPr>
        </p:nvSpPr>
        <p:spPr>
          <a:xfrm>
            <a:off x="649225" y="1744394"/>
            <a:ext cx="3650278" cy="4148459"/>
          </a:xfrm>
        </p:spPr>
        <p:txBody>
          <a:bodyPr>
            <a:normAutofit/>
          </a:bodyPr>
          <a:lstStyle/>
          <a:p>
            <a:r>
              <a:rPr lang="es-ES" dirty="0"/>
              <a:t>Una  buena hidratación mantiene la piel flexible, previene la aparición de las arrugas de expresión que se `producen con la edad y favorece la cicatrización de pequeñas heridas </a:t>
            </a:r>
          </a:p>
          <a:p>
            <a:r>
              <a:rPr lang="es-ES" dirty="0"/>
              <a:t>La escasa ingestión de agua a lo largo del día o los problemas inciden negativamente en la asimilación y fijación del agua en la piel.</a:t>
            </a:r>
          </a:p>
        </p:txBody>
      </p:sp>
      <p:pic>
        <p:nvPicPr>
          <p:cNvPr id="5" name="Imagen 4">
            <a:extLst>
              <a:ext uri="{FF2B5EF4-FFF2-40B4-BE49-F238E27FC236}">
                <a16:creationId xmlns:a16="http://schemas.microsoft.com/office/drawing/2014/main" id="{5302E691-C2FF-4AF5-BAD2-8426DE19694E}"/>
              </a:ext>
            </a:extLst>
          </p:cNvPr>
          <p:cNvPicPr>
            <a:picLocks noChangeAspect="1"/>
          </p:cNvPicPr>
          <p:nvPr/>
        </p:nvPicPr>
        <p:blipFill>
          <a:blip r:embed="rId2"/>
          <a:stretch>
            <a:fillRect/>
          </a:stretch>
        </p:blipFill>
        <p:spPr>
          <a:xfrm>
            <a:off x="4619543" y="1310773"/>
            <a:ext cx="6953577" cy="3911387"/>
          </a:xfrm>
          <a:prstGeom prst="rect">
            <a:avLst/>
          </a:prstGeom>
        </p:spPr>
      </p:pic>
      <p:sp>
        <p:nvSpPr>
          <p:cNvPr id="22"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17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771BFB-C7A0-4170-AAEA-F7387488CF51}"/>
              </a:ext>
            </a:extLst>
          </p:cNvPr>
          <p:cNvSpPr>
            <a:spLocks noGrp="1"/>
          </p:cNvSpPr>
          <p:nvPr>
            <p:ph type="title"/>
          </p:nvPr>
        </p:nvSpPr>
        <p:spPr>
          <a:xfrm>
            <a:off x="649224" y="645106"/>
            <a:ext cx="3650279" cy="1259894"/>
          </a:xfrm>
        </p:spPr>
        <p:txBody>
          <a:bodyPr>
            <a:normAutofit/>
          </a:bodyPr>
          <a:lstStyle/>
          <a:p>
            <a:r>
              <a:rPr lang="es-ES" b="1" dirty="0"/>
              <a:t>NECESIDADES CUTÁNEAS </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5FF3954D-810A-4BE4-BB19-4765934B670D}"/>
              </a:ext>
            </a:extLst>
          </p:cNvPr>
          <p:cNvSpPr>
            <a:spLocks noGrp="1"/>
          </p:cNvSpPr>
          <p:nvPr>
            <p:ph idx="1"/>
          </p:nvPr>
        </p:nvSpPr>
        <p:spPr>
          <a:xfrm>
            <a:off x="649225" y="2133600"/>
            <a:ext cx="3650278" cy="3759253"/>
          </a:xfrm>
        </p:spPr>
        <p:txBody>
          <a:bodyPr>
            <a:normAutofit/>
          </a:bodyPr>
          <a:lstStyle/>
          <a:p>
            <a:pPr>
              <a:lnSpc>
                <a:spcPct val="90000"/>
              </a:lnSpc>
            </a:pPr>
            <a:r>
              <a:rPr lang="es-ES" sz="1400"/>
              <a:t>Es imprescindible recurrir al empleo de fórmulas hidratantes para completar los requerimientos hídricos que precisa la pie, contribuir a la producción de las </a:t>
            </a:r>
            <a:r>
              <a:rPr lang="es-ES" sz="1400" b="1"/>
              <a:t>ceramidas</a:t>
            </a:r>
            <a:r>
              <a:rPr lang="es-ES" sz="1400"/>
              <a:t> y estimular la fijación del agua en sus capas más externas.</a:t>
            </a:r>
          </a:p>
          <a:p>
            <a:pPr>
              <a:lnSpc>
                <a:spcPct val="90000"/>
              </a:lnSpc>
            </a:pPr>
            <a:r>
              <a:rPr lang="es-ES" sz="1400"/>
              <a:t> </a:t>
            </a:r>
            <a:r>
              <a:rPr lang="es-ES" sz="1400" b="1"/>
              <a:t>Ceramidas:</a:t>
            </a:r>
            <a:r>
              <a:rPr lang="es-ES" sz="1400" b="0" i="0">
                <a:effectLst/>
                <a:latin typeface="GothamHTF-Book"/>
              </a:rPr>
              <a:t> </a:t>
            </a:r>
            <a:r>
              <a:rPr lang="es-ES" sz="1400" b="0" i="0">
                <a:effectLst/>
                <a:latin typeface="Century Gothic" panose="020B0502020202020204" pitchFamily="34" charset="0"/>
              </a:rPr>
              <a:t>Se trata de </a:t>
            </a:r>
            <a:r>
              <a:rPr lang="es-ES" sz="1400" b="1" i="0">
                <a:effectLst/>
                <a:latin typeface="Century Gothic" panose="020B0502020202020204" pitchFamily="34" charset="0"/>
              </a:rPr>
              <a:t>lípidos intercelulares</a:t>
            </a:r>
            <a:r>
              <a:rPr lang="es-ES" sz="1400" b="0" i="0">
                <a:effectLst/>
                <a:latin typeface="Century Gothic" panose="020B0502020202020204" pitchFamily="34" charset="0"/>
              </a:rPr>
              <a:t> que se pueden encontrar en nuestra propia piel y tienen la función de unir las células para evitar la sequedad de los tejidos. Muchas veces se ha comparado la ceramida como el ‘cemento’ de nuestra piel, así que es importantísimo que cuidemos la rutina de limpieza facial</a:t>
            </a:r>
            <a:endParaRPr lang="es-ES" sz="1400">
              <a:latin typeface="Century Gothic" panose="020B0502020202020204" pitchFamily="34" charset="0"/>
            </a:endParaRPr>
          </a:p>
        </p:txBody>
      </p:sp>
      <p:pic>
        <p:nvPicPr>
          <p:cNvPr id="4" name="Imagen 3">
            <a:extLst>
              <a:ext uri="{FF2B5EF4-FFF2-40B4-BE49-F238E27FC236}">
                <a16:creationId xmlns:a16="http://schemas.microsoft.com/office/drawing/2014/main" id="{5A542FF2-4359-4DE1-9ED0-A15B5251649E}"/>
              </a:ext>
            </a:extLst>
          </p:cNvPr>
          <p:cNvPicPr>
            <a:picLocks noChangeAspect="1"/>
          </p:cNvPicPr>
          <p:nvPr/>
        </p:nvPicPr>
        <p:blipFill>
          <a:blip r:embed="rId2"/>
          <a:stretch>
            <a:fillRect/>
          </a:stretch>
        </p:blipFill>
        <p:spPr>
          <a:xfrm>
            <a:off x="4619543" y="1337484"/>
            <a:ext cx="6953577" cy="3857964"/>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57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98B7C6-1E0D-4A99-A611-1C07DA38F96A}"/>
              </a:ext>
            </a:extLst>
          </p:cNvPr>
          <p:cNvSpPr>
            <a:spLocks noGrp="1"/>
          </p:cNvSpPr>
          <p:nvPr>
            <p:ph type="title"/>
          </p:nvPr>
        </p:nvSpPr>
        <p:spPr>
          <a:xfrm>
            <a:off x="1046019" y="942108"/>
            <a:ext cx="3256550" cy="4969113"/>
          </a:xfrm>
        </p:spPr>
        <p:txBody>
          <a:bodyPr anchor="ctr">
            <a:normAutofit/>
          </a:bodyPr>
          <a:lstStyle/>
          <a:p>
            <a:r>
              <a:rPr lang="es-ES" b="1">
                <a:solidFill>
                  <a:schemeClr val="tx2">
                    <a:lumMod val="75000"/>
                  </a:schemeClr>
                </a:solidFill>
              </a:rPr>
              <a:t>ACCIÓN DE LOS COSMÉTICOS </a:t>
            </a:r>
          </a:p>
        </p:txBody>
      </p:sp>
      <p:sp>
        <p:nvSpPr>
          <p:cNvPr id="17" name="Rectangle 16">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22"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3"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4"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5"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6"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7"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8"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9"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0"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1"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2"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3"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Marcador de contenido 2">
            <a:extLst>
              <a:ext uri="{FF2B5EF4-FFF2-40B4-BE49-F238E27FC236}">
                <a16:creationId xmlns:a16="http://schemas.microsoft.com/office/drawing/2014/main" id="{0868C78B-F12D-4314-A7F3-FDDCECD19899}"/>
              </a:ext>
            </a:extLst>
          </p:cNvPr>
          <p:cNvSpPr>
            <a:spLocks noGrp="1"/>
          </p:cNvSpPr>
          <p:nvPr>
            <p:ph idx="1"/>
          </p:nvPr>
        </p:nvSpPr>
        <p:spPr>
          <a:xfrm>
            <a:off x="5049062" y="942108"/>
            <a:ext cx="6455549" cy="4969114"/>
          </a:xfrm>
        </p:spPr>
        <p:txBody>
          <a:bodyPr anchor="ctr">
            <a:normAutofit/>
          </a:bodyPr>
          <a:lstStyle/>
          <a:p>
            <a:r>
              <a:rPr lang="es-ES" dirty="0">
                <a:solidFill>
                  <a:schemeClr val="tx2">
                    <a:lumMod val="75000"/>
                  </a:schemeClr>
                </a:solidFill>
              </a:rPr>
              <a:t>Acción en superficie: contienen </a:t>
            </a:r>
            <a:r>
              <a:rPr lang="es-ES" b="1" dirty="0">
                <a:solidFill>
                  <a:schemeClr val="tx2">
                    <a:lumMod val="75000"/>
                  </a:schemeClr>
                </a:solidFill>
              </a:rPr>
              <a:t>humectantes</a:t>
            </a:r>
            <a:r>
              <a:rPr lang="es-ES" dirty="0">
                <a:solidFill>
                  <a:schemeClr val="tx2">
                    <a:lumMod val="75000"/>
                  </a:schemeClr>
                </a:solidFill>
              </a:rPr>
              <a:t>( glicerina y glicoles)y </a:t>
            </a:r>
            <a:r>
              <a:rPr lang="es-ES" b="1" dirty="0">
                <a:solidFill>
                  <a:schemeClr val="tx2">
                    <a:lumMod val="75000"/>
                  </a:schemeClr>
                </a:solidFill>
              </a:rPr>
              <a:t>ácido hialurónico para retener el agua.</a:t>
            </a:r>
          </a:p>
          <a:p>
            <a:r>
              <a:rPr lang="es-ES" dirty="0">
                <a:solidFill>
                  <a:schemeClr val="tx2">
                    <a:lumMod val="75000"/>
                  </a:schemeClr>
                </a:solidFill>
              </a:rPr>
              <a:t>Aportación de </a:t>
            </a:r>
            <a:r>
              <a:rPr lang="es-ES" b="1" dirty="0">
                <a:solidFill>
                  <a:schemeClr val="tx2">
                    <a:lumMod val="75000"/>
                  </a:schemeClr>
                </a:solidFill>
              </a:rPr>
              <a:t>FHN( Factor de Hidratación Natural ).</a:t>
            </a:r>
          </a:p>
          <a:p>
            <a:r>
              <a:rPr lang="es-ES" dirty="0">
                <a:solidFill>
                  <a:schemeClr val="tx2">
                    <a:lumMod val="75000"/>
                  </a:schemeClr>
                </a:solidFill>
              </a:rPr>
              <a:t>Aportación de ceramidas.</a:t>
            </a:r>
          </a:p>
        </p:txBody>
      </p:sp>
    </p:spTree>
    <p:extLst>
      <p:ext uri="{BB962C8B-B14F-4D97-AF65-F5344CB8AC3E}">
        <p14:creationId xmlns:p14="http://schemas.microsoft.com/office/powerpoint/2010/main" val="257322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D6872E7-305B-4383-B6E3-0965FC5211E3}"/>
              </a:ext>
            </a:extLst>
          </p:cNvPr>
          <p:cNvSpPr>
            <a:spLocks noGrp="1"/>
          </p:cNvSpPr>
          <p:nvPr>
            <p:ph type="title"/>
          </p:nvPr>
        </p:nvSpPr>
        <p:spPr>
          <a:xfrm>
            <a:off x="649224" y="645106"/>
            <a:ext cx="3650279" cy="1259894"/>
          </a:xfrm>
        </p:spPr>
        <p:txBody>
          <a:bodyPr>
            <a:normAutofit/>
          </a:bodyPr>
          <a:lstStyle/>
          <a:p>
            <a:r>
              <a:rPr lang="es-ES" b="1" dirty="0"/>
              <a:t>HIDRATACIÓN </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7A1909E2-328B-4EBC-9063-D23B071B28EF}"/>
              </a:ext>
            </a:extLst>
          </p:cNvPr>
          <p:cNvSpPr>
            <a:spLocks noGrp="1"/>
          </p:cNvSpPr>
          <p:nvPr>
            <p:ph idx="1"/>
          </p:nvPr>
        </p:nvSpPr>
        <p:spPr>
          <a:xfrm>
            <a:off x="649225" y="2133600"/>
            <a:ext cx="3650278" cy="3759253"/>
          </a:xfrm>
        </p:spPr>
        <p:txBody>
          <a:bodyPr>
            <a:normAutofit/>
          </a:bodyPr>
          <a:lstStyle/>
          <a:p>
            <a:r>
              <a:rPr lang="es-ES" dirty="0"/>
              <a:t>La hidratación es un proceso complicado que afecta a la  fisiología de la piel. </a:t>
            </a:r>
          </a:p>
        </p:txBody>
      </p:sp>
      <p:pic>
        <p:nvPicPr>
          <p:cNvPr id="4" name="Imagen 3">
            <a:extLst>
              <a:ext uri="{FF2B5EF4-FFF2-40B4-BE49-F238E27FC236}">
                <a16:creationId xmlns:a16="http://schemas.microsoft.com/office/drawing/2014/main" id="{3BA5B004-9F79-46B3-B4AF-3CE83BF3DF9C}"/>
              </a:ext>
            </a:extLst>
          </p:cNvPr>
          <p:cNvPicPr>
            <a:picLocks noChangeAspect="1"/>
          </p:cNvPicPr>
          <p:nvPr/>
        </p:nvPicPr>
        <p:blipFill>
          <a:blip r:embed="rId2"/>
          <a:stretch>
            <a:fillRect/>
          </a:stretch>
        </p:blipFill>
        <p:spPr>
          <a:xfrm>
            <a:off x="4619543" y="945710"/>
            <a:ext cx="6953577" cy="4641512"/>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40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069F75-C03C-462C-8C3E-6CDF7EFE1024}"/>
              </a:ext>
            </a:extLst>
          </p:cNvPr>
          <p:cNvSpPr>
            <a:spLocks noGrp="1"/>
          </p:cNvSpPr>
          <p:nvPr>
            <p:ph type="title"/>
          </p:nvPr>
        </p:nvSpPr>
        <p:spPr>
          <a:xfrm>
            <a:off x="649224" y="645106"/>
            <a:ext cx="3650279" cy="1259894"/>
          </a:xfrm>
        </p:spPr>
        <p:txBody>
          <a:bodyPr vert="horz" lIns="91440" tIns="45720" rIns="91440" bIns="45720" rtlCol="0">
            <a:normAutofit/>
          </a:bodyPr>
          <a:lstStyle/>
          <a:p>
            <a:pPr>
              <a:lnSpc>
                <a:spcPct val="90000"/>
              </a:lnSpc>
            </a:pPr>
            <a:r>
              <a:rPr lang="en-US" sz="2000" b="1"/>
              <a:t>DESHIDRATACIÓN CUTÁNEA: CAUSAS Y MECANISMOS</a:t>
            </a:r>
            <a:br>
              <a:rPr lang="en-US" sz="2000" b="1"/>
            </a:br>
            <a:endParaRPr lang="en-US" sz="2000" b="1"/>
          </a:p>
        </p:txBody>
      </p:sp>
      <p:sp>
        <p:nvSpPr>
          <p:cNvPr id="16" name="Rectangle 20">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Marcador de contenido 4">
            <a:extLst>
              <a:ext uri="{FF2B5EF4-FFF2-40B4-BE49-F238E27FC236}">
                <a16:creationId xmlns:a16="http://schemas.microsoft.com/office/drawing/2014/main" id="{9CD584E2-0C08-432B-BD87-28F458BD690A}"/>
              </a:ext>
            </a:extLst>
          </p:cNvPr>
          <p:cNvSpPr>
            <a:spLocks noGrp="1"/>
          </p:cNvSpPr>
          <p:nvPr>
            <p:ph idx="1"/>
          </p:nvPr>
        </p:nvSpPr>
        <p:spPr>
          <a:xfrm>
            <a:off x="649225" y="2133600"/>
            <a:ext cx="3650278" cy="3759253"/>
          </a:xfrm>
        </p:spPr>
        <p:txBody>
          <a:bodyPr>
            <a:normAutofit/>
          </a:bodyPr>
          <a:lstStyle/>
          <a:p>
            <a:r>
              <a:rPr kumimoji="0" lang="en-US" b="1" i="0" u="none" strike="noStrike" kern="1200" cap="none" spc="0" normalizeH="0" baseline="0" noProof="0" dirty="0">
                <a:ln>
                  <a:noFill/>
                </a:ln>
                <a:effectLst/>
                <a:uLnTx/>
                <a:uFillTx/>
                <a:latin typeface="Century Gothic" panose="020B0502020202020204"/>
                <a:ea typeface="+mj-ea"/>
                <a:cs typeface="+mj-cs"/>
              </a:rPr>
              <a:t> La hidratación de la </a:t>
            </a:r>
            <a:r>
              <a:rPr kumimoji="0" lang="en-US" b="1" i="0" u="none" strike="noStrike" kern="1200" cap="none" spc="0" normalizeH="0" baseline="0" noProof="0" dirty="0" err="1">
                <a:ln>
                  <a:noFill/>
                </a:ln>
                <a:effectLst/>
                <a:uLnTx/>
                <a:uFillTx/>
                <a:latin typeface="Century Gothic" panose="020B0502020202020204"/>
                <a:ea typeface="+mj-ea"/>
                <a:cs typeface="+mj-cs"/>
              </a:rPr>
              <a:t>piel</a:t>
            </a:r>
            <a:r>
              <a:rPr kumimoji="0" lang="en-US" b="1" i="0" u="none" strike="noStrike" kern="1200" cap="none" spc="0" normalizeH="0" baseline="0" noProof="0" dirty="0">
                <a:ln>
                  <a:noFill/>
                </a:ln>
                <a:effectLst/>
                <a:uLnTx/>
                <a:uFillTx/>
                <a:latin typeface="Century Gothic" panose="020B0502020202020204"/>
                <a:ea typeface="+mj-ea"/>
                <a:cs typeface="+mj-cs"/>
              </a:rPr>
              <a:t> no se </a:t>
            </a:r>
            <a:r>
              <a:rPr kumimoji="0" lang="en-US" b="1" i="0" u="none" strike="noStrike" kern="1200" cap="none" spc="0" normalizeH="0" baseline="0" noProof="0" dirty="0" err="1">
                <a:ln>
                  <a:noFill/>
                </a:ln>
                <a:effectLst/>
                <a:uLnTx/>
                <a:uFillTx/>
                <a:latin typeface="Century Gothic" panose="020B0502020202020204"/>
                <a:ea typeface="+mj-ea"/>
                <a:cs typeface="+mj-cs"/>
              </a:rPr>
              <a:t>mantiene</a:t>
            </a:r>
            <a:r>
              <a:rPr kumimoji="0" lang="en-US" b="1" i="0" u="none" strike="noStrike" kern="1200" cap="none" spc="0" normalizeH="0" baseline="0" noProof="0" dirty="0">
                <a:ln>
                  <a:noFill/>
                </a:ln>
                <a:effectLst/>
                <a:uLnTx/>
                <a:uFillTx/>
                <a:latin typeface="Century Gothic" panose="020B0502020202020204"/>
                <a:ea typeface="+mj-ea"/>
                <a:cs typeface="+mj-cs"/>
              </a:rPr>
              <a:t> </a:t>
            </a:r>
            <a:r>
              <a:rPr kumimoji="0" lang="en-US" b="1" i="0" u="none" strike="noStrike" kern="1200" cap="none" spc="0" normalizeH="0" baseline="0" noProof="0" dirty="0" err="1">
                <a:ln>
                  <a:noFill/>
                </a:ln>
                <a:effectLst/>
                <a:uLnTx/>
                <a:uFillTx/>
                <a:latin typeface="Century Gothic" panose="020B0502020202020204"/>
                <a:ea typeface="+mj-ea"/>
                <a:cs typeface="+mj-cs"/>
              </a:rPr>
              <a:t>constante</a:t>
            </a:r>
            <a:r>
              <a:rPr kumimoji="0" lang="en-US" b="1" i="0" u="none" strike="noStrike" kern="1200" cap="none" spc="0" normalizeH="0" baseline="0" noProof="0" dirty="0">
                <a:ln>
                  <a:noFill/>
                </a:ln>
                <a:effectLst/>
                <a:uLnTx/>
                <a:uFillTx/>
                <a:latin typeface="Century Gothic" panose="020B0502020202020204"/>
                <a:ea typeface="+mj-ea"/>
                <a:cs typeface="+mj-cs"/>
              </a:rPr>
              <a:t> . La </a:t>
            </a:r>
            <a:r>
              <a:rPr kumimoji="0" lang="en-US" b="1" i="0" u="none" strike="noStrike" kern="1200" cap="none" spc="0" normalizeH="0" baseline="0" noProof="0" dirty="0" err="1">
                <a:ln>
                  <a:noFill/>
                </a:ln>
                <a:effectLst/>
                <a:uLnTx/>
                <a:uFillTx/>
                <a:latin typeface="Century Gothic" panose="020B0502020202020204"/>
                <a:ea typeface="+mj-ea"/>
                <a:cs typeface="+mj-cs"/>
              </a:rPr>
              <a:t>piel</a:t>
            </a:r>
            <a:r>
              <a:rPr kumimoji="0" lang="en-US" b="1" i="0" u="none" strike="noStrike" kern="1200" cap="none" spc="0" normalizeH="0" baseline="0" noProof="0" dirty="0">
                <a:ln>
                  <a:noFill/>
                </a:ln>
                <a:effectLst/>
                <a:uLnTx/>
                <a:uFillTx/>
                <a:latin typeface="Century Gothic" panose="020B0502020202020204"/>
                <a:ea typeface="+mj-ea"/>
                <a:cs typeface="+mj-cs"/>
              </a:rPr>
              <a:t> </a:t>
            </a:r>
            <a:r>
              <a:rPr kumimoji="0" lang="en-US" b="1" i="0" u="none" strike="noStrike" kern="1200" cap="none" spc="0" normalizeH="0" baseline="0" noProof="0" dirty="0" err="1">
                <a:ln>
                  <a:noFill/>
                </a:ln>
                <a:effectLst/>
                <a:uLnTx/>
                <a:uFillTx/>
                <a:latin typeface="Century Gothic" panose="020B0502020202020204"/>
                <a:ea typeface="+mj-ea"/>
                <a:cs typeface="+mj-cs"/>
              </a:rPr>
              <a:t>pierde</a:t>
            </a:r>
            <a:r>
              <a:rPr kumimoji="0" lang="en-US" b="1" i="0" u="none" strike="noStrike" kern="1200" cap="none" spc="0" normalizeH="0" baseline="0" noProof="0" dirty="0">
                <a:ln>
                  <a:noFill/>
                </a:ln>
                <a:effectLst/>
                <a:uLnTx/>
                <a:uFillTx/>
                <a:latin typeface="Century Gothic" panose="020B0502020202020204"/>
                <a:ea typeface="+mj-ea"/>
                <a:cs typeface="+mj-cs"/>
              </a:rPr>
              <a:t> </a:t>
            </a:r>
            <a:r>
              <a:rPr kumimoji="0" lang="en-US" b="1" i="0" u="none" strike="noStrike" kern="1200" cap="none" spc="0" normalizeH="0" baseline="0" noProof="0" dirty="0" err="1">
                <a:ln>
                  <a:noFill/>
                </a:ln>
                <a:effectLst/>
                <a:uLnTx/>
                <a:uFillTx/>
                <a:latin typeface="Century Gothic" panose="020B0502020202020204"/>
                <a:ea typeface="+mj-ea"/>
                <a:cs typeface="+mj-cs"/>
              </a:rPr>
              <a:t>agua</a:t>
            </a:r>
            <a:r>
              <a:rPr kumimoji="0" lang="en-US" b="1" i="0" u="none" strike="noStrike" kern="1200" cap="none" spc="0" normalizeH="0" baseline="0" noProof="0" dirty="0">
                <a:ln>
                  <a:noFill/>
                </a:ln>
                <a:effectLst/>
                <a:uLnTx/>
                <a:uFillTx/>
                <a:latin typeface="Century Gothic" panose="020B0502020202020204"/>
                <a:ea typeface="+mj-ea"/>
                <a:cs typeface="+mj-cs"/>
              </a:rPr>
              <a:t> de dos </a:t>
            </a:r>
            <a:r>
              <a:rPr kumimoji="0" lang="en-US" b="1" i="0" u="none" strike="noStrike" kern="1200" cap="none" spc="0" normalizeH="0" baseline="0" noProof="0" dirty="0" err="1">
                <a:ln>
                  <a:noFill/>
                </a:ln>
                <a:effectLst/>
                <a:uLnTx/>
                <a:uFillTx/>
                <a:latin typeface="Century Gothic" panose="020B0502020202020204"/>
                <a:ea typeface="+mj-ea"/>
                <a:cs typeface="+mj-cs"/>
              </a:rPr>
              <a:t>formas</a:t>
            </a:r>
            <a:r>
              <a:rPr kumimoji="0" lang="en-US" b="1" i="0" u="none" strike="noStrike" kern="1200" cap="none" spc="0" normalizeH="0" baseline="0" noProof="0" dirty="0">
                <a:ln>
                  <a:noFill/>
                </a:ln>
                <a:effectLst/>
                <a:uLnTx/>
                <a:uFillTx/>
                <a:latin typeface="Century Gothic" panose="020B0502020202020204"/>
                <a:ea typeface="+mj-ea"/>
                <a:cs typeface="+mj-cs"/>
              </a:rPr>
              <a:t>:</a:t>
            </a:r>
            <a:r>
              <a:rPr lang="en-US" b="1" dirty="0">
                <a:latin typeface="Century Gothic" panose="020B0502020202020204"/>
                <a:ea typeface="+mj-ea"/>
                <a:cs typeface="+mj-cs"/>
              </a:rPr>
              <a:t> </a:t>
            </a:r>
          </a:p>
          <a:p>
            <a:r>
              <a:rPr lang="en-US" b="1" dirty="0">
                <a:latin typeface="Century Gothic" panose="020B0502020202020204"/>
                <a:ea typeface="+mj-ea"/>
                <a:cs typeface="+mj-cs"/>
              </a:rPr>
              <a:t>A </a:t>
            </a:r>
            <a:r>
              <a:rPr lang="en-US" b="1" dirty="0" err="1">
                <a:latin typeface="Century Gothic" panose="020B0502020202020204"/>
                <a:ea typeface="+mj-ea"/>
                <a:cs typeface="+mj-cs"/>
              </a:rPr>
              <a:t>través</a:t>
            </a:r>
            <a:r>
              <a:rPr lang="en-US" b="1" dirty="0">
                <a:latin typeface="Century Gothic" panose="020B0502020202020204"/>
                <a:ea typeface="+mj-ea"/>
                <a:cs typeface="+mj-cs"/>
              </a:rPr>
              <a:t> de la </a:t>
            </a:r>
            <a:r>
              <a:rPr lang="en-US" b="1" dirty="0" err="1">
                <a:latin typeface="Century Gothic" panose="020B0502020202020204"/>
                <a:ea typeface="+mj-ea"/>
                <a:cs typeface="+mj-cs"/>
              </a:rPr>
              <a:t>transpiración</a:t>
            </a:r>
            <a:r>
              <a:rPr lang="en-US" b="1" dirty="0">
                <a:latin typeface="Century Gothic" panose="020B0502020202020204"/>
                <a:ea typeface="+mj-ea"/>
                <a:cs typeface="+mj-cs"/>
              </a:rPr>
              <a:t> </a:t>
            </a:r>
          </a:p>
          <a:p>
            <a:r>
              <a:rPr lang="en-US" b="1" dirty="0">
                <a:latin typeface="Century Gothic" panose="020B0502020202020204"/>
                <a:ea typeface="+mj-ea"/>
                <a:cs typeface="+mj-cs"/>
              </a:rPr>
              <a:t>Por medio de la </a:t>
            </a:r>
            <a:r>
              <a:rPr lang="en-US" b="1" dirty="0" err="1">
                <a:latin typeface="Century Gothic" panose="020B0502020202020204"/>
                <a:ea typeface="+mj-ea"/>
                <a:cs typeface="+mj-cs"/>
              </a:rPr>
              <a:t>perspiración</a:t>
            </a:r>
            <a:r>
              <a:rPr lang="en-US" b="1" dirty="0">
                <a:latin typeface="Century Gothic" panose="020B0502020202020204"/>
                <a:ea typeface="+mj-ea"/>
                <a:cs typeface="+mj-cs"/>
              </a:rPr>
              <a:t> insensible.</a:t>
            </a:r>
            <a:endParaRPr lang="es-ES" dirty="0"/>
          </a:p>
        </p:txBody>
      </p:sp>
      <p:pic>
        <p:nvPicPr>
          <p:cNvPr id="4" name="Marcador de contenido 3" descr="Diagrama&#10;&#10;Descripción generada automáticamente">
            <a:extLst>
              <a:ext uri="{FF2B5EF4-FFF2-40B4-BE49-F238E27FC236}">
                <a16:creationId xmlns:a16="http://schemas.microsoft.com/office/drawing/2014/main" id="{1E79FCA7-8543-4EB9-98B7-69093BC953EC}"/>
              </a:ext>
            </a:extLst>
          </p:cNvPr>
          <p:cNvPicPr>
            <a:picLocks noChangeAspect="1"/>
          </p:cNvPicPr>
          <p:nvPr/>
        </p:nvPicPr>
        <p:blipFill rotWithShape="1">
          <a:blip r:embed="rId2"/>
          <a:srcRect r="4586" b="-2"/>
          <a:stretch/>
        </p:blipFill>
        <p:spPr>
          <a:xfrm>
            <a:off x="4619543" y="640080"/>
            <a:ext cx="6953577" cy="5252773"/>
          </a:xfrm>
          <a:prstGeom prst="rect">
            <a:avLst/>
          </a:prstGeom>
        </p:spPr>
      </p:pic>
      <p:sp>
        <p:nvSpPr>
          <p:cNvPr id="17"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89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ítulo 1">
            <a:extLst>
              <a:ext uri="{FF2B5EF4-FFF2-40B4-BE49-F238E27FC236}">
                <a16:creationId xmlns:a16="http://schemas.microsoft.com/office/drawing/2014/main" id="{C24E4D83-02FF-4D14-A067-ABA7A6282630}"/>
              </a:ext>
            </a:extLst>
          </p:cNvPr>
          <p:cNvSpPr>
            <a:spLocks noGrp="1"/>
          </p:cNvSpPr>
          <p:nvPr>
            <p:ph type="title"/>
          </p:nvPr>
        </p:nvSpPr>
        <p:spPr>
          <a:xfrm>
            <a:off x="1217056" y="1093380"/>
            <a:ext cx="3068182" cy="4671240"/>
          </a:xfrm>
        </p:spPr>
        <p:txBody>
          <a:bodyPr anchor="ctr">
            <a:normAutofit/>
          </a:bodyPr>
          <a:lstStyle/>
          <a:p>
            <a:pPr algn="r"/>
            <a:r>
              <a:rPr lang="es-ES" sz="2500" b="1" dirty="0"/>
              <a:t>FACTORES QUE CONTRIBUYEN A LA DESHIDRATACIÓN CUTÁNEA </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9404D6D-74CC-4278-8943-BBEA27F2A81F}"/>
              </a:ext>
            </a:extLst>
          </p:cNvPr>
          <p:cNvSpPr>
            <a:spLocks noGrp="1"/>
          </p:cNvSpPr>
          <p:nvPr>
            <p:ph idx="1"/>
          </p:nvPr>
        </p:nvSpPr>
        <p:spPr>
          <a:xfrm>
            <a:off x="5285509" y="1093380"/>
            <a:ext cx="6219103" cy="4679250"/>
          </a:xfrm>
        </p:spPr>
        <p:txBody>
          <a:bodyPr anchor="ctr">
            <a:normAutofit/>
          </a:bodyPr>
          <a:lstStyle/>
          <a:p>
            <a:r>
              <a:rPr lang="es-ES" b="1" dirty="0"/>
              <a:t>Causas externas:</a:t>
            </a:r>
          </a:p>
          <a:p>
            <a:pPr>
              <a:buFont typeface="Wingdings" panose="05000000000000000000" pitchFamily="2" charset="2"/>
              <a:buChar char="§"/>
            </a:pPr>
            <a:r>
              <a:rPr lang="es-ES" b="1" dirty="0"/>
              <a:t>Factores climáticos.</a:t>
            </a:r>
          </a:p>
          <a:p>
            <a:pPr>
              <a:buFont typeface="Wingdings" panose="05000000000000000000" pitchFamily="2" charset="2"/>
              <a:buChar char="§"/>
            </a:pPr>
            <a:r>
              <a:rPr lang="es-ES" b="1" dirty="0"/>
              <a:t>Agresiones medioambientales.</a:t>
            </a:r>
          </a:p>
        </p:txBody>
      </p:sp>
    </p:spTree>
    <p:extLst>
      <p:ext uri="{BB962C8B-B14F-4D97-AF65-F5344CB8AC3E}">
        <p14:creationId xmlns:p14="http://schemas.microsoft.com/office/powerpoint/2010/main" val="154952109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ítulo 1">
            <a:extLst>
              <a:ext uri="{FF2B5EF4-FFF2-40B4-BE49-F238E27FC236}">
                <a16:creationId xmlns:a16="http://schemas.microsoft.com/office/drawing/2014/main" id="{FC8F812D-AE6C-420E-85AF-B614579C8F0D}"/>
              </a:ext>
            </a:extLst>
          </p:cNvPr>
          <p:cNvSpPr>
            <a:spLocks noGrp="1"/>
          </p:cNvSpPr>
          <p:nvPr>
            <p:ph type="title"/>
          </p:nvPr>
        </p:nvSpPr>
        <p:spPr>
          <a:xfrm>
            <a:off x="1217056" y="1093380"/>
            <a:ext cx="3068182" cy="4671240"/>
          </a:xfrm>
        </p:spPr>
        <p:txBody>
          <a:bodyPr anchor="ctr">
            <a:normAutofit/>
          </a:bodyPr>
          <a:lstStyle/>
          <a:p>
            <a:pPr algn="r"/>
            <a:r>
              <a:rPr lang="es-ES" dirty="0"/>
              <a:t>	</a:t>
            </a:r>
            <a:endParaRPr lang="es-ES"/>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296BC07-44FF-453D-8206-D7702FF6AB6E}"/>
              </a:ext>
            </a:extLst>
          </p:cNvPr>
          <p:cNvSpPr>
            <a:spLocks noGrp="1"/>
          </p:cNvSpPr>
          <p:nvPr>
            <p:ph idx="1"/>
          </p:nvPr>
        </p:nvSpPr>
        <p:spPr>
          <a:xfrm>
            <a:off x="5285509" y="1093380"/>
            <a:ext cx="6219103" cy="4679250"/>
          </a:xfrm>
        </p:spPr>
        <p:txBody>
          <a:bodyPr anchor="ctr">
            <a:normAutofit/>
          </a:bodyPr>
          <a:lstStyle/>
          <a:p>
            <a:pPr marL="0" indent="0">
              <a:buNone/>
            </a:pPr>
            <a:r>
              <a:rPr lang="es-ES" dirty="0"/>
              <a:t>Cambios metabólicos o patológicos.</a:t>
            </a:r>
          </a:p>
          <a:p>
            <a:pPr marL="0" indent="0">
              <a:buNone/>
            </a:pPr>
            <a:r>
              <a:rPr lang="es-ES" dirty="0"/>
              <a:t>Malos hábitos alimenticios.</a:t>
            </a:r>
          </a:p>
          <a:p>
            <a:pPr marL="0" indent="0">
              <a:buNone/>
            </a:pPr>
            <a:r>
              <a:rPr lang="es-ES" dirty="0"/>
              <a:t>Modificaciones.</a:t>
            </a:r>
          </a:p>
          <a:p>
            <a:pPr marL="0" indent="0">
              <a:buNone/>
            </a:pPr>
            <a:r>
              <a:rPr lang="es-ES" dirty="0"/>
              <a:t>Abuso de excitantes </a:t>
            </a:r>
          </a:p>
        </p:txBody>
      </p:sp>
      <p:sp>
        <p:nvSpPr>
          <p:cNvPr id="23" name="CuadroTexto 22">
            <a:extLst>
              <a:ext uri="{FF2B5EF4-FFF2-40B4-BE49-F238E27FC236}">
                <a16:creationId xmlns:a16="http://schemas.microsoft.com/office/drawing/2014/main" id="{E39E3FF8-99A9-4FFC-8277-C8394EC8572A}"/>
              </a:ext>
            </a:extLst>
          </p:cNvPr>
          <p:cNvSpPr txBox="1"/>
          <p:nvPr/>
        </p:nvSpPr>
        <p:spPr>
          <a:xfrm>
            <a:off x="441690" y="745588"/>
            <a:ext cx="3068182" cy="2015936"/>
          </a:xfrm>
          <a:prstGeom prst="rect">
            <a:avLst/>
          </a:prstGeom>
          <a:noFill/>
        </p:spPr>
        <p:txBody>
          <a:bodyPr wrap="square">
            <a:spAutoFit/>
          </a:bodyPr>
          <a:lstStyle/>
          <a:p>
            <a:r>
              <a:rPr kumimoji="0" lang="es-ES" sz="2500" b="1" i="0" u="none" strike="noStrike" kern="1200" cap="none" spc="0" normalizeH="0" baseline="0" noProof="0" dirty="0">
                <a:ln>
                  <a:noFill/>
                </a:ln>
                <a:solidFill>
                  <a:prstClr val="white">
                    <a:lumMod val="85000"/>
                    <a:lumOff val="15000"/>
                  </a:prstClr>
                </a:solidFill>
                <a:effectLst/>
                <a:uLnTx/>
                <a:uFillTx/>
                <a:latin typeface="Century Gothic" panose="020B0502020202020204"/>
                <a:ea typeface="+mj-ea"/>
                <a:cs typeface="+mj-cs"/>
              </a:rPr>
              <a:t>FACTORES QUE CONTRIBUYEN A LA DESHIDRATACIÓN CUTÁNEA </a:t>
            </a:r>
            <a:endParaRPr lang="es-ES" dirty="0"/>
          </a:p>
        </p:txBody>
      </p:sp>
    </p:spTree>
    <p:extLst>
      <p:ext uri="{BB962C8B-B14F-4D97-AF65-F5344CB8AC3E}">
        <p14:creationId xmlns:p14="http://schemas.microsoft.com/office/powerpoint/2010/main" val="263091840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14</TotalTime>
  <Words>732</Words>
  <Application>Microsoft Office PowerPoint</Application>
  <PresentationFormat>Panorámica</PresentationFormat>
  <Paragraphs>67</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Century Gothic</vt:lpstr>
      <vt:lpstr>GothamHTF-Book</vt:lpstr>
      <vt:lpstr>Wingdings</vt:lpstr>
      <vt:lpstr>Wingdings 3</vt:lpstr>
      <vt:lpstr>Espiral</vt:lpstr>
      <vt:lpstr>TEMA 7 HIDRATACIÓN FACIAL Y CORPORAL </vt:lpstr>
      <vt:lpstr>  CONSIDERACIONES GENERALES </vt:lpstr>
      <vt:lpstr>HIDRATACIÓN DE LA PIEL.</vt:lpstr>
      <vt:lpstr>NECESIDADES CUTÁNEAS </vt:lpstr>
      <vt:lpstr>ACCIÓN DE LOS COSMÉTICOS </vt:lpstr>
      <vt:lpstr>HIDRATACIÓN </vt:lpstr>
      <vt:lpstr>DESHIDRATACIÓN CUTÁNEA: CAUSAS Y MECANISMOS </vt:lpstr>
      <vt:lpstr>FACTORES QUE CONTRIBUYEN A LA DESHIDRATACIÓN CUTÁNEA </vt:lpstr>
      <vt:lpstr> </vt:lpstr>
      <vt:lpstr>HÁBITOS HIGIÉNICOS CON REPERCUSIÓN EN LA HIDRATACIÓN CUTÁNEA </vt:lpstr>
      <vt:lpstr>HÁBITOS HIGIÉNICOS CON REPERCUSIÓN EN LA HIDRATACIÓN CUTÁNEA </vt:lpstr>
      <vt:lpstr>DESHIDRATACIÓN SUPERFICIAL</vt:lpstr>
      <vt:lpstr>DESHIDRATACIÓN PROFUNDA </vt:lpstr>
      <vt:lpstr>CLASIFICACIÓN DE LOS TRATAMIENTOS </vt:lpstr>
      <vt:lpstr>CLASIFICACIÓN  DE LOS TRATAMIENTOS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7 HIDRATACIÓN FACIAL Y CORPORAL</dc:title>
  <dc:creator>Teresa Calvo Salgueiro</dc:creator>
  <cp:lastModifiedBy>Teresa Calvo Salgueiro</cp:lastModifiedBy>
  <cp:revision>3</cp:revision>
  <dcterms:created xsi:type="dcterms:W3CDTF">2020-12-28T19:43:52Z</dcterms:created>
  <dcterms:modified xsi:type="dcterms:W3CDTF">2020-12-28T19:58:22Z</dcterms:modified>
</cp:coreProperties>
</file>