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7"/>
  </p:notesMasterIdLst>
  <p:sldIdLst>
    <p:sldId id="256" r:id="rId3"/>
    <p:sldId id="288" r:id="rId4"/>
    <p:sldId id="292" r:id="rId5"/>
    <p:sldId id="293" r:id="rId6"/>
    <p:sldId id="294" r:id="rId7"/>
    <p:sldId id="295" r:id="rId8"/>
    <p:sldId id="296" r:id="rId9"/>
    <p:sldId id="289" r:id="rId10"/>
    <p:sldId id="290" r:id="rId11"/>
    <p:sldId id="291" r:id="rId12"/>
    <p:sldId id="297" r:id="rId13"/>
    <p:sldId id="298" r:id="rId14"/>
    <p:sldId id="300" r:id="rId15"/>
    <p:sldId id="299" r:id="rId16"/>
  </p:sldIdLst>
  <p:sldSz cx="12192000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D5F47-1F23-4FAB-9F3F-88B383A57979}" type="datetimeFigureOut">
              <a:rPr lang="es-ES" smtClean="0"/>
              <a:pPr/>
              <a:t>09/11/2024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6E109-761E-4883-9CEE-1D540C6F084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7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240F15D-B961-49B7-A619-03B5722E003A}" type="slidenum">
              <a:rPr/>
              <a:pPr/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210456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2589120" y="4106520"/>
            <a:ext cx="210456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96D8DFE-BBC6-4BB6-99A3-7EFD1FBF168D}" type="slidenum">
              <a:rPr/>
              <a:pPr/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258912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/>
          </p:nvPr>
        </p:nvSpPr>
        <p:spPr>
          <a:xfrm>
            <a:off x="366768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DF14F74-BE7A-4323-8B7F-CC0E93D5307C}" type="slidenum">
              <a:rPr/>
              <a:pPr/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3300840" y="21337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4012560" y="21337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/>
          </p:nvPr>
        </p:nvSpPr>
        <p:spPr>
          <a:xfrm>
            <a:off x="2589120" y="41065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/>
          </p:nvPr>
        </p:nvSpPr>
        <p:spPr>
          <a:xfrm>
            <a:off x="3300840" y="41065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7"/>
          <p:cNvSpPr>
            <a:spLocks noGrp="1"/>
          </p:cNvSpPr>
          <p:nvPr>
            <p:ph/>
          </p:nvPr>
        </p:nvSpPr>
        <p:spPr>
          <a:xfrm>
            <a:off x="4012560" y="41065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16BC2E1-C6B3-4351-B41A-D12F823D1E0C}" type="slidenum">
              <a:rPr/>
              <a:pPr/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152EFD0-AFD8-40BB-9D31-D601F7739E5E}" type="slidenum">
              <a:rPr/>
              <a:pPr/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210456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89052A9-A06A-4DD6-8012-8D83D3BC8989}" type="slidenum">
              <a:rPr/>
              <a:pPr/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210456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7B7F26A-A6B8-4A54-B0BD-A188CFA57B57}" type="slidenum">
              <a:rPr/>
              <a:pPr/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7621921-A59B-4936-AA37-933938465325}" type="slidenum">
              <a:rPr/>
              <a:pPr/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402CBDC-F0FC-4F50-B912-DF50FC5DFE47}" type="slidenum">
              <a:rPr/>
              <a:pPr/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2593080" y="624240"/>
            <a:ext cx="8911080" cy="593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36D7233-9FA0-4201-BA61-8A1A6E9B00DD}" type="slidenum">
              <a:rPr/>
              <a:pPr/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258912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94FAF23-0635-4FFB-9488-4C672839FA13}" type="slidenum">
              <a:rPr/>
              <a:pPr/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210456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74FA499-471E-43B4-9029-9B3411F079FC}" type="slidenum">
              <a:rPr/>
              <a:pPr/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366768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C793BF8-68E6-4DE2-9125-E0C4F6560FE6}" type="slidenum">
              <a:rPr/>
              <a:pPr/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2589120" y="4106520"/>
            <a:ext cx="210456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0A66DFB-FD14-45CF-9B26-87B27E1A8EE3}" type="slidenum">
              <a:rPr/>
              <a:pPr/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210456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2589120" y="4106520"/>
            <a:ext cx="210456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DA201AE-FF54-49A1-B861-C4ADFF3C5DDF}" type="slidenum">
              <a:rPr/>
              <a:pPr/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258912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/>
          </p:nvPr>
        </p:nvSpPr>
        <p:spPr>
          <a:xfrm>
            <a:off x="366768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902FD52-9CDB-4685-8F39-2731A6DCE194}" type="slidenum">
              <a:rPr/>
              <a:pPr/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3300840" y="21337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4012560" y="21337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/>
          </p:nvPr>
        </p:nvSpPr>
        <p:spPr>
          <a:xfrm>
            <a:off x="2589120" y="41065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/>
          </p:nvPr>
        </p:nvSpPr>
        <p:spPr>
          <a:xfrm>
            <a:off x="3300840" y="41065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/>
          </p:nvPr>
        </p:nvSpPr>
        <p:spPr>
          <a:xfrm>
            <a:off x="4012560" y="4106520"/>
            <a:ext cx="6775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1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ACDE01B-25B9-4690-9DE4-B0F1209FDFF1}" type="slidenum">
              <a:rPr/>
              <a:pPr/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210456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0DC3792-5300-4765-A769-A20E99DF567E}" type="slidenum">
              <a:rPr/>
              <a:pPr/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2D0C1D-C172-4B58-9CFE-34246EFB6607}" type="slidenum">
              <a:rPr/>
              <a:pPr/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9D8B70C-EBFA-4C7E-AC4D-5FF285241BB2}" type="slidenum">
              <a:rPr/>
              <a:pPr/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2593080" y="624240"/>
            <a:ext cx="8911080" cy="593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D71EB8D-2921-49AB-80D9-40EA7F3B5A59}" type="slidenum">
              <a:rPr/>
              <a:pPr/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258912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B6B1886-C189-48B5-B85A-1F271EA75675}" type="slidenum">
              <a:rPr/>
              <a:pPr/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37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3667680" y="41065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745F5C-469C-494D-9FE2-45CA529E7DEA}" type="slidenum">
              <a:rPr/>
              <a:pPr/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58912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3667680" y="2133720"/>
            <a:ext cx="102672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2589120" y="4106520"/>
            <a:ext cx="2104560" cy="180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728BCD6-0060-4862-A32D-CB70F3FCB844}" type="slidenum">
              <a:rPr/>
              <a:pPr/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7E4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22"/>
          <p:cNvGrpSpPr/>
          <p:nvPr/>
        </p:nvGrpSpPr>
        <p:grpSpPr>
          <a:xfrm>
            <a:off x="0" y="228600"/>
            <a:ext cx="2850840" cy="6638040"/>
            <a:chOff x="0" y="228600"/>
            <a:chExt cx="2850840" cy="6638040"/>
          </a:xfrm>
        </p:grpSpPr>
        <p:sp>
          <p:nvSpPr>
            <p:cNvPr id="34" name="Freeform 11"/>
            <p:cNvSpPr/>
            <p:nvPr/>
          </p:nvSpPr>
          <p:spPr>
            <a:xfrm>
              <a:off x="0" y="2575080"/>
              <a:ext cx="100080" cy="625320"/>
            </a:xfrm>
            <a:custGeom>
              <a:avLst/>
              <a:gdLst>
                <a:gd name="textAreaLeft" fmla="*/ 0 w 100080"/>
                <a:gd name="textAreaRight" fmla="*/ 100800 w 100080"/>
                <a:gd name="textAreaTop" fmla="*/ 0 h 625320"/>
                <a:gd name="textAreaBottom" fmla="*/ 626040 h 62532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" name="Freeform 12"/>
            <p:cNvSpPr/>
            <p:nvPr/>
          </p:nvSpPr>
          <p:spPr>
            <a:xfrm>
              <a:off x="128520" y="3156480"/>
              <a:ext cx="645840" cy="2321640"/>
            </a:xfrm>
            <a:custGeom>
              <a:avLst/>
              <a:gdLst>
                <a:gd name="textAreaLeft" fmla="*/ 0 w 645840"/>
                <a:gd name="textAreaRight" fmla="*/ 646560 w 645840"/>
                <a:gd name="textAreaTop" fmla="*/ 0 h 2321640"/>
                <a:gd name="textAreaBottom" fmla="*/ 2322360 h 232164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" name="Freeform 13"/>
            <p:cNvSpPr/>
            <p:nvPr/>
          </p:nvSpPr>
          <p:spPr>
            <a:xfrm>
              <a:off x="807120" y="5447160"/>
              <a:ext cx="608760" cy="1419480"/>
            </a:xfrm>
            <a:custGeom>
              <a:avLst/>
              <a:gdLst>
                <a:gd name="textAreaLeft" fmla="*/ 0 w 608760"/>
                <a:gd name="textAreaRight" fmla="*/ 609480 w 608760"/>
                <a:gd name="textAreaTop" fmla="*/ 0 h 1419480"/>
                <a:gd name="textAreaBottom" fmla="*/ 1420200 h 141948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" name="Freeform 14"/>
            <p:cNvSpPr/>
            <p:nvPr/>
          </p:nvSpPr>
          <p:spPr>
            <a:xfrm>
              <a:off x="959760" y="6503760"/>
              <a:ext cx="170640" cy="362880"/>
            </a:xfrm>
            <a:custGeom>
              <a:avLst/>
              <a:gdLst>
                <a:gd name="textAreaLeft" fmla="*/ 0 w 170640"/>
                <a:gd name="textAreaRight" fmla="*/ 171360 w 170640"/>
                <a:gd name="textAreaTop" fmla="*/ 0 h 362880"/>
                <a:gd name="textAreaBottom" fmla="*/ 363600 h 36288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" name="Freeform 15"/>
            <p:cNvSpPr/>
            <p:nvPr/>
          </p:nvSpPr>
          <p:spPr>
            <a:xfrm>
              <a:off x="100800" y="3201120"/>
              <a:ext cx="821160" cy="3327840"/>
            </a:xfrm>
            <a:custGeom>
              <a:avLst/>
              <a:gdLst>
                <a:gd name="textAreaLeft" fmla="*/ 0 w 821160"/>
                <a:gd name="textAreaRight" fmla="*/ 821880 w 821160"/>
                <a:gd name="textAreaTop" fmla="*/ 0 h 3327840"/>
                <a:gd name="textAreaBottom" fmla="*/ 3328560 h 332784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6" name="Freeform 16"/>
            <p:cNvSpPr/>
            <p:nvPr/>
          </p:nvSpPr>
          <p:spPr>
            <a:xfrm>
              <a:off x="22320" y="228600"/>
              <a:ext cx="105480" cy="2927160"/>
            </a:xfrm>
            <a:custGeom>
              <a:avLst/>
              <a:gdLst>
                <a:gd name="textAreaLeft" fmla="*/ 0 w 105480"/>
                <a:gd name="textAreaRight" fmla="*/ 106200 w 105480"/>
                <a:gd name="textAreaTop" fmla="*/ 0 h 2927160"/>
                <a:gd name="textAreaBottom" fmla="*/ 2927880 h 292716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" name="Freeform 17"/>
            <p:cNvSpPr/>
            <p:nvPr/>
          </p:nvSpPr>
          <p:spPr>
            <a:xfrm>
              <a:off x="78120" y="2944080"/>
              <a:ext cx="77400" cy="493200"/>
            </a:xfrm>
            <a:custGeom>
              <a:avLst/>
              <a:gdLst>
                <a:gd name="textAreaLeft" fmla="*/ 0 w 77400"/>
                <a:gd name="textAreaRight" fmla="*/ 78120 w 77400"/>
                <a:gd name="textAreaTop" fmla="*/ 0 h 493200"/>
                <a:gd name="textAreaBottom" fmla="*/ 493920 h 493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" name="Freeform 18"/>
            <p:cNvSpPr/>
            <p:nvPr/>
          </p:nvSpPr>
          <p:spPr>
            <a:xfrm>
              <a:off x="769680" y="5478840"/>
              <a:ext cx="189360" cy="1024200"/>
            </a:xfrm>
            <a:custGeom>
              <a:avLst/>
              <a:gdLst>
                <a:gd name="textAreaLeft" fmla="*/ 0 w 189360"/>
                <a:gd name="textAreaRight" fmla="*/ 190080 w 189360"/>
                <a:gd name="textAreaTop" fmla="*/ 0 h 1024200"/>
                <a:gd name="textAreaBottom" fmla="*/ 1024920 h 102420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" name="Freeform 19"/>
            <p:cNvSpPr/>
            <p:nvPr/>
          </p:nvSpPr>
          <p:spPr>
            <a:xfrm>
              <a:off x="775440" y="1398960"/>
              <a:ext cx="2075400" cy="4047480"/>
            </a:xfrm>
            <a:custGeom>
              <a:avLst/>
              <a:gdLst>
                <a:gd name="textAreaLeft" fmla="*/ 0 w 2075400"/>
                <a:gd name="textAreaRight" fmla="*/ 2076120 w 2075400"/>
                <a:gd name="textAreaTop" fmla="*/ 0 h 4047480"/>
                <a:gd name="textAreaBottom" fmla="*/ 4048200 h 404748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0" name="Freeform 20"/>
            <p:cNvSpPr/>
            <p:nvPr/>
          </p:nvSpPr>
          <p:spPr>
            <a:xfrm>
              <a:off x="922680" y="6530040"/>
              <a:ext cx="161280" cy="336600"/>
            </a:xfrm>
            <a:custGeom>
              <a:avLst/>
              <a:gdLst>
                <a:gd name="textAreaLeft" fmla="*/ 0 w 161280"/>
                <a:gd name="textAreaRight" fmla="*/ 162000 w 161280"/>
                <a:gd name="textAreaTop" fmla="*/ 0 h 336600"/>
                <a:gd name="textAreaBottom" fmla="*/ 337320 h 33660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" name="Freeform 21"/>
            <p:cNvSpPr/>
            <p:nvPr/>
          </p:nvSpPr>
          <p:spPr>
            <a:xfrm>
              <a:off x="769680" y="5359320"/>
              <a:ext cx="36720" cy="221040"/>
            </a:xfrm>
            <a:custGeom>
              <a:avLst/>
              <a:gdLst>
                <a:gd name="textAreaLeft" fmla="*/ 0 w 36720"/>
                <a:gd name="textAreaRight" fmla="*/ 37440 w 36720"/>
                <a:gd name="textAreaTop" fmla="*/ 0 h 221040"/>
                <a:gd name="textAreaBottom" fmla="*/ 221760 h 22104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2" name="Freeform 22"/>
            <p:cNvSpPr/>
            <p:nvPr/>
          </p:nvSpPr>
          <p:spPr>
            <a:xfrm>
              <a:off x="849960" y="6244560"/>
              <a:ext cx="237960" cy="621720"/>
            </a:xfrm>
            <a:custGeom>
              <a:avLst/>
              <a:gdLst>
                <a:gd name="textAreaLeft" fmla="*/ 0 w 237960"/>
                <a:gd name="textAreaRight" fmla="*/ 238680 w 237960"/>
                <a:gd name="textAreaTop" fmla="*/ 0 h 621720"/>
                <a:gd name="textAreaBottom" fmla="*/ 622440 h 62172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13" name="Group 9"/>
          <p:cNvGrpSpPr/>
          <p:nvPr/>
        </p:nvGrpSpPr>
        <p:grpSpPr>
          <a:xfrm>
            <a:off x="27360" y="0"/>
            <a:ext cx="2355840" cy="6852600"/>
            <a:chOff x="27360" y="0"/>
            <a:chExt cx="2355840" cy="6852600"/>
          </a:xfrm>
        </p:grpSpPr>
        <p:sp>
          <p:nvSpPr>
            <p:cNvPr id="14" name="Freeform 27"/>
            <p:cNvSpPr/>
            <p:nvPr/>
          </p:nvSpPr>
          <p:spPr>
            <a:xfrm>
              <a:off x="27360" y="0"/>
              <a:ext cx="493560" cy="4400280"/>
            </a:xfrm>
            <a:custGeom>
              <a:avLst/>
              <a:gdLst>
                <a:gd name="textAreaLeft" fmla="*/ 0 w 493560"/>
                <a:gd name="textAreaRight" fmla="*/ 494280 w 493560"/>
                <a:gd name="textAreaTop" fmla="*/ 0 h 4400280"/>
                <a:gd name="textAreaBottom" fmla="*/ 4401000 h 440028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5" name="Freeform 28"/>
            <p:cNvSpPr/>
            <p:nvPr/>
          </p:nvSpPr>
          <p:spPr>
            <a:xfrm>
              <a:off x="550440" y="4316400"/>
              <a:ext cx="422640" cy="1580040"/>
            </a:xfrm>
            <a:custGeom>
              <a:avLst/>
              <a:gdLst>
                <a:gd name="textAreaLeft" fmla="*/ 0 w 422640"/>
                <a:gd name="textAreaRight" fmla="*/ 423360 w 422640"/>
                <a:gd name="textAreaTop" fmla="*/ 0 h 1580040"/>
                <a:gd name="textAreaBottom" fmla="*/ 1580760 h 158004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6" name="Freeform 29"/>
            <p:cNvSpPr/>
            <p:nvPr/>
          </p:nvSpPr>
          <p:spPr>
            <a:xfrm>
              <a:off x="1006200" y="5862600"/>
              <a:ext cx="430200" cy="990000"/>
            </a:xfrm>
            <a:custGeom>
              <a:avLst/>
              <a:gdLst>
                <a:gd name="textAreaLeft" fmla="*/ 0 w 430200"/>
                <a:gd name="textAreaRight" fmla="*/ 430920 w 430200"/>
                <a:gd name="textAreaTop" fmla="*/ 0 h 990000"/>
                <a:gd name="textAreaBottom" fmla="*/ 990720 h 99000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7" name="Freeform 30"/>
            <p:cNvSpPr/>
            <p:nvPr/>
          </p:nvSpPr>
          <p:spPr>
            <a:xfrm>
              <a:off x="521640" y="4364280"/>
              <a:ext cx="551160" cy="2235240"/>
            </a:xfrm>
            <a:custGeom>
              <a:avLst/>
              <a:gdLst>
                <a:gd name="textAreaLeft" fmla="*/ 0 w 551160"/>
                <a:gd name="textAreaRight" fmla="*/ 551880 w 551160"/>
                <a:gd name="textAreaTop" fmla="*/ 0 h 2235240"/>
                <a:gd name="textAreaBottom" fmla="*/ 2235960 h 223524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8" name="Freeform 31"/>
            <p:cNvSpPr/>
            <p:nvPr/>
          </p:nvSpPr>
          <p:spPr>
            <a:xfrm>
              <a:off x="468000" y="1289160"/>
              <a:ext cx="173520" cy="3026520"/>
            </a:xfrm>
            <a:custGeom>
              <a:avLst/>
              <a:gdLst>
                <a:gd name="textAreaLeft" fmla="*/ 0 w 173520"/>
                <a:gd name="textAreaRight" fmla="*/ 174240 w 173520"/>
                <a:gd name="textAreaTop" fmla="*/ 0 h 3026520"/>
                <a:gd name="textAreaBottom" fmla="*/ 3027240 h 302652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9" name="Freeform 32"/>
            <p:cNvSpPr/>
            <p:nvPr/>
          </p:nvSpPr>
          <p:spPr>
            <a:xfrm>
              <a:off x="1111680" y="6571440"/>
              <a:ext cx="133560" cy="280800"/>
            </a:xfrm>
            <a:custGeom>
              <a:avLst/>
              <a:gdLst>
                <a:gd name="textAreaLeft" fmla="*/ 0 w 133560"/>
                <a:gd name="textAreaRight" fmla="*/ 134280 w 133560"/>
                <a:gd name="textAreaTop" fmla="*/ 0 h 280800"/>
                <a:gd name="textAreaBottom" fmla="*/ 281520 h 28080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0" name="Freeform 33"/>
            <p:cNvSpPr/>
            <p:nvPr/>
          </p:nvSpPr>
          <p:spPr>
            <a:xfrm>
              <a:off x="502560" y="4107600"/>
              <a:ext cx="81720" cy="510840"/>
            </a:xfrm>
            <a:custGeom>
              <a:avLst/>
              <a:gdLst>
                <a:gd name="textAreaLeft" fmla="*/ 0 w 81720"/>
                <a:gd name="textAreaRight" fmla="*/ 82440 w 81720"/>
                <a:gd name="textAreaTop" fmla="*/ 0 h 510840"/>
                <a:gd name="textAreaBottom" fmla="*/ 511560 h 51084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1" name="Freeform 34"/>
            <p:cNvSpPr/>
            <p:nvPr/>
          </p:nvSpPr>
          <p:spPr>
            <a:xfrm>
              <a:off x="973800" y="3145680"/>
              <a:ext cx="1409400" cy="2716200"/>
            </a:xfrm>
            <a:custGeom>
              <a:avLst/>
              <a:gdLst>
                <a:gd name="textAreaLeft" fmla="*/ 0 w 1409400"/>
                <a:gd name="textAreaRight" fmla="*/ 1410120 w 1409400"/>
                <a:gd name="textAreaTop" fmla="*/ 0 h 2716200"/>
                <a:gd name="textAreaBottom" fmla="*/ 2716920 h 271620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2" name="Freeform 35"/>
            <p:cNvSpPr/>
            <p:nvPr/>
          </p:nvSpPr>
          <p:spPr>
            <a:xfrm>
              <a:off x="1073520" y="6600240"/>
              <a:ext cx="119880" cy="252360"/>
            </a:xfrm>
            <a:custGeom>
              <a:avLst/>
              <a:gdLst>
                <a:gd name="textAreaLeft" fmla="*/ 0 w 119880"/>
                <a:gd name="textAreaRight" fmla="*/ 120600 w 119880"/>
                <a:gd name="textAreaTop" fmla="*/ 0 h 252360"/>
                <a:gd name="textAreaBottom" fmla="*/ 253080 h 25236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3" name="Freeform 36"/>
            <p:cNvSpPr/>
            <p:nvPr/>
          </p:nvSpPr>
          <p:spPr>
            <a:xfrm>
              <a:off x="973800" y="5897160"/>
              <a:ext cx="137160" cy="673560"/>
            </a:xfrm>
            <a:custGeom>
              <a:avLst/>
              <a:gdLst>
                <a:gd name="textAreaLeft" fmla="*/ 0 w 137160"/>
                <a:gd name="textAreaRight" fmla="*/ 137880 w 137160"/>
                <a:gd name="textAreaTop" fmla="*/ 0 h 673560"/>
                <a:gd name="textAreaBottom" fmla="*/ 674280 h 67356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4" name="Freeform 37"/>
            <p:cNvSpPr/>
            <p:nvPr/>
          </p:nvSpPr>
          <p:spPr>
            <a:xfrm>
              <a:off x="973800" y="5772600"/>
              <a:ext cx="37440" cy="227160"/>
            </a:xfrm>
            <a:custGeom>
              <a:avLst/>
              <a:gdLst>
                <a:gd name="textAreaLeft" fmla="*/ 0 w 37440"/>
                <a:gd name="textAreaRight" fmla="*/ 38160 w 37440"/>
                <a:gd name="textAreaTop" fmla="*/ 0 h 227160"/>
                <a:gd name="textAreaBottom" fmla="*/ 227880 h 22716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5" name="Freeform 38"/>
            <p:cNvSpPr/>
            <p:nvPr/>
          </p:nvSpPr>
          <p:spPr>
            <a:xfrm>
              <a:off x="1006200" y="6322680"/>
              <a:ext cx="209880" cy="529920"/>
            </a:xfrm>
            <a:custGeom>
              <a:avLst/>
              <a:gdLst>
                <a:gd name="textAreaLeft" fmla="*/ 0 w 209880"/>
                <a:gd name="textAreaRight" fmla="*/ 210600 w 209880"/>
                <a:gd name="textAreaTop" fmla="*/ 0 h 529920"/>
                <a:gd name="textAreaBottom" fmla="*/ 530640 h 52992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26" name="Rectangle 6"/>
          <p:cNvSpPr/>
          <p:nvPr/>
        </p:nvSpPr>
        <p:spPr>
          <a:xfrm>
            <a:off x="0" y="0"/>
            <a:ext cx="182160" cy="685728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" name="Freeform 6"/>
          <p:cNvSpPr/>
          <p:nvPr/>
        </p:nvSpPr>
        <p:spPr>
          <a:xfrm>
            <a:off x="0" y="4323960"/>
            <a:ext cx="1743840" cy="777960"/>
          </a:xfrm>
          <a:custGeom>
            <a:avLst/>
            <a:gdLst>
              <a:gd name="textAreaLeft" fmla="*/ 0 w 1743840"/>
              <a:gd name="textAreaRight" fmla="*/ 1744560 w 1743840"/>
              <a:gd name="textAreaTop" fmla="*/ 0 h 777960"/>
              <a:gd name="textAreaBottom" fmla="*/ 778680 h 777960"/>
            </a:gdLst>
            <a:ahLst/>
            <a:cxnLst/>
            <a:rect l="textAreaLeft" t="textAreaTop" r="textAreaRight" b="textAreaBottom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ftr" idx="1"/>
          </p:nvPr>
        </p:nvSpPr>
        <p:spPr>
          <a:xfrm>
            <a:off x="2589120" y="6135840"/>
            <a:ext cx="76194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E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sldNum" idx="2"/>
          </p:nvPr>
        </p:nvSpPr>
        <p:spPr>
          <a:xfrm>
            <a:off x="531720" y="45295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US" sz="2000" b="0" strike="noStrike" spc="-1">
                <a:solidFill>
                  <a:srgbClr val="FEFFFF"/>
                </a:solidFill>
                <a:latin typeface="Century Gothic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E00CC6E-720B-4B7F-8AAE-BA810C10FE6C}" type="slidenum">
              <a:rPr lang="en-US" sz="2000" b="0" strike="noStrike" spc="-1">
                <a:solidFill>
                  <a:srgbClr val="FEFFFF"/>
                </a:solidFill>
                <a:latin typeface="Century Gothic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‹Nº›</a:t>
            </a:fld>
            <a:endParaRPr lang="es-E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3"/>
          </p:nvPr>
        </p:nvSpPr>
        <p:spPr>
          <a:xfrm>
            <a:off x="10361520" y="6130440"/>
            <a:ext cx="1145520" cy="369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E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ES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7E4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22"/>
          <p:cNvGrpSpPr/>
          <p:nvPr/>
        </p:nvGrpSpPr>
        <p:grpSpPr>
          <a:xfrm>
            <a:off x="0" y="228600"/>
            <a:ext cx="2850840" cy="6638040"/>
            <a:chOff x="0" y="228600"/>
            <a:chExt cx="2850840" cy="6638040"/>
          </a:xfrm>
        </p:grpSpPr>
        <p:sp>
          <p:nvSpPr>
            <p:cNvPr id="70" name="Freeform 11"/>
            <p:cNvSpPr/>
            <p:nvPr/>
          </p:nvSpPr>
          <p:spPr>
            <a:xfrm>
              <a:off x="0" y="2575080"/>
              <a:ext cx="100080" cy="625320"/>
            </a:xfrm>
            <a:custGeom>
              <a:avLst/>
              <a:gdLst>
                <a:gd name="textAreaLeft" fmla="*/ 0 w 100080"/>
                <a:gd name="textAreaRight" fmla="*/ 100800 w 100080"/>
                <a:gd name="textAreaTop" fmla="*/ 0 h 625320"/>
                <a:gd name="textAreaBottom" fmla="*/ 626040 h 62532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1" name="Freeform 12"/>
            <p:cNvSpPr/>
            <p:nvPr/>
          </p:nvSpPr>
          <p:spPr>
            <a:xfrm>
              <a:off x="128520" y="3156480"/>
              <a:ext cx="645840" cy="2321640"/>
            </a:xfrm>
            <a:custGeom>
              <a:avLst/>
              <a:gdLst>
                <a:gd name="textAreaLeft" fmla="*/ 0 w 645840"/>
                <a:gd name="textAreaRight" fmla="*/ 646560 w 645840"/>
                <a:gd name="textAreaTop" fmla="*/ 0 h 2321640"/>
                <a:gd name="textAreaBottom" fmla="*/ 2322360 h 232164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2" name="Freeform 13"/>
            <p:cNvSpPr/>
            <p:nvPr/>
          </p:nvSpPr>
          <p:spPr>
            <a:xfrm>
              <a:off x="807120" y="5447160"/>
              <a:ext cx="608760" cy="1419480"/>
            </a:xfrm>
            <a:custGeom>
              <a:avLst/>
              <a:gdLst>
                <a:gd name="textAreaLeft" fmla="*/ 0 w 608760"/>
                <a:gd name="textAreaRight" fmla="*/ 609480 w 608760"/>
                <a:gd name="textAreaTop" fmla="*/ 0 h 1419480"/>
                <a:gd name="textAreaBottom" fmla="*/ 1420200 h 141948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3" name="Freeform 14"/>
            <p:cNvSpPr/>
            <p:nvPr/>
          </p:nvSpPr>
          <p:spPr>
            <a:xfrm>
              <a:off x="959760" y="6503760"/>
              <a:ext cx="170640" cy="362880"/>
            </a:xfrm>
            <a:custGeom>
              <a:avLst/>
              <a:gdLst>
                <a:gd name="textAreaLeft" fmla="*/ 0 w 170640"/>
                <a:gd name="textAreaRight" fmla="*/ 171360 w 170640"/>
                <a:gd name="textAreaTop" fmla="*/ 0 h 362880"/>
                <a:gd name="textAreaBottom" fmla="*/ 363600 h 36288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4" name="Freeform 15"/>
            <p:cNvSpPr/>
            <p:nvPr/>
          </p:nvSpPr>
          <p:spPr>
            <a:xfrm>
              <a:off x="100800" y="3201120"/>
              <a:ext cx="821160" cy="3327840"/>
            </a:xfrm>
            <a:custGeom>
              <a:avLst/>
              <a:gdLst>
                <a:gd name="textAreaLeft" fmla="*/ 0 w 821160"/>
                <a:gd name="textAreaRight" fmla="*/ 821880 w 821160"/>
                <a:gd name="textAreaTop" fmla="*/ 0 h 3327840"/>
                <a:gd name="textAreaBottom" fmla="*/ 3328560 h 332784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5" name="Freeform 16"/>
            <p:cNvSpPr/>
            <p:nvPr/>
          </p:nvSpPr>
          <p:spPr>
            <a:xfrm>
              <a:off x="22320" y="228600"/>
              <a:ext cx="105480" cy="2927160"/>
            </a:xfrm>
            <a:custGeom>
              <a:avLst/>
              <a:gdLst>
                <a:gd name="textAreaLeft" fmla="*/ 0 w 105480"/>
                <a:gd name="textAreaRight" fmla="*/ 106200 w 105480"/>
                <a:gd name="textAreaTop" fmla="*/ 0 h 2927160"/>
                <a:gd name="textAreaBottom" fmla="*/ 2927880 h 292716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6" name="Freeform 17"/>
            <p:cNvSpPr/>
            <p:nvPr/>
          </p:nvSpPr>
          <p:spPr>
            <a:xfrm>
              <a:off x="78120" y="2944080"/>
              <a:ext cx="77400" cy="493200"/>
            </a:xfrm>
            <a:custGeom>
              <a:avLst/>
              <a:gdLst>
                <a:gd name="textAreaLeft" fmla="*/ 0 w 77400"/>
                <a:gd name="textAreaRight" fmla="*/ 78120 w 77400"/>
                <a:gd name="textAreaTop" fmla="*/ 0 h 493200"/>
                <a:gd name="textAreaBottom" fmla="*/ 493920 h 493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7" name="Freeform 18"/>
            <p:cNvSpPr/>
            <p:nvPr/>
          </p:nvSpPr>
          <p:spPr>
            <a:xfrm>
              <a:off x="769680" y="5478840"/>
              <a:ext cx="189360" cy="1024200"/>
            </a:xfrm>
            <a:custGeom>
              <a:avLst/>
              <a:gdLst>
                <a:gd name="textAreaLeft" fmla="*/ 0 w 189360"/>
                <a:gd name="textAreaRight" fmla="*/ 190080 w 189360"/>
                <a:gd name="textAreaTop" fmla="*/ 0 h 1024200"/>
                <a:gd name="textAreaBottom" fmla="*/ 1024920 h 102420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8" name="Freeform 19"/>
            <p:cNvSpPr/>
            <p:nvPr/>
          </p:nvSpPr>
          <p:spPr>
            <a:xfrm>
              <a:off x="775440" y="1398960"/>
              <a:ext cx="2075400" cy="4047480"/>
            </a:xfrm>
            <a:custGeom>
              <a:avLst/>
              <a:gdLst>
                <a:gd name="textAreaLeft" fmla="*/ 0 w 2075400"/>
                <a:gd name="textAreaRight" fmla="*/ 2076120 w 2075400"/>
                <a:gd name="textAreaTop" fmla="*/ 0 h 4047480"/>
                <a:gd name="textAreaBottom" fmla="*/ 4048200 h 404748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9" name="Freeform 20"/>
            <p:cNvSpPr/>
            <p:nvPr/>
          </p:nvSpPr>
          <p:spPr>
            <a:xfrm>
              <a:off x="922680" y="6530040"/>
              <a:ext cx="161280" cy="336600"/>
            </a:xfrm>
            <a:custGeom>
              <a:avLst/>
              <a:gdLst>
                <a:gd name="textAreaLeft" fmla="*/ 0 w 161280"/>
                <a:gd name="textAreaRight" fmla="*/ 162000 w 161280"/>
                <a:gd name="textAreaTop" fmla="*/ 0 h 336600"/>
                <a:gd name="textAreaBottom" fmla="*/ 337320 h 33660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0" name="Freeform 21"/>
            <p:cNvSpPr/>
            <p:nvPr/>
          </p:nvSpPr>
          <p:spPr>
            <a:xfrm>
              <a:off x="769680" y="5359320"/>
              <a:ext cx="36720" cy="221040"/>
            </a:xfrm>
            <a:custGeom>
              <a:avLst/>
              <a:gdLst>
                <a:gd name="textAreaLeft" fmla="*/ 0 w 36720"/>
                <a:gd name="textAreaRight" fmla="*/ 37440 w 36720"/>
                <a:gd name="textAreaTop" fmla="*/ 0 h 221040"/>
                <a:gd name="textAreaBottom" fmla="*/ 221760 h 22104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1" name="Freeform 22"/>
            <p:cNvSpPr/>
            <p:nvPr/>
          </p:nvSpPr>
          <p:spPr>
            <a:xfrm>
              <a:off x="849960" y="6244560"/>
              <a:ext cx="237960" cy="621720"/>
            </a:xfrm>
            <a:custGeom>
              <a:avLst/>
              <a:gdLst>
                <a:gd name="textAreaLeft" fmla="*/ 0 w 237960"/>
                <a:gd name="textAreaRight" fmla="*/ 238680 w 237960"/>
                <a:gd name="textAreaTop" fmla="*/ 0 h 621720"/>
                <a:gd name="textAreaBottom" fmla="*/ 622440 h 62172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82" name="Group 9"/>
          <p:cNvGrpSpPr/>
          <p:nvPr/>
        </p:nvGrpSpPr>
        <p:grpSpPr>
          <a:xfrm>
            <a:off x="27360" y="0"/>
            <a:ext cx="2355840" cy="6852600"/>
            <a:chOff x="27360" y="0"/>
            <a:chExt cx="2355840" cy="6852600"/>
          </a:xfrm>
        </p:grpSpPr>
        <p:sp>
          <p:nvSpPr>
            <p:cNvPr id="83" name="Freeform 27"/>
            <p:cNvSpPr/>
            <p:nvPr/>
          </p:nvSpPr>
          <p:spPr>
            <a:xfrm>
              <a:off x="27360" y="0"/>
              <a:ext cx="493560" cy="4400280"/>
            </a:xfrm>
            <a:custGeom>
              <a:avLst/>
              <a:gdLst>
                <a:gd name="textAreaLeft" fmla="*/ 0 w 493560"/>
                <a:gd name="textAreaRight" fmla="*/ 494280 w 493560"/>
                <a:gd name="textAreaTop" fmla="*/ 0 h 4400280"/>
                <a:gd name="textAreaBottom" fmla="*/ 4401000 h 440028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4" name="Freeform 28"/>
            <p:cNvSpPr/>
            <p:nvPr/>
          </p:nvSpPr>
          <p:spPr>
            <a:xfrm>
              <a:off x="550440" y="4316400"/>
              <a:ext cx="422640" cy="1580040"/>
            </a:xfrm>
            <a:custGeom>
              <a:avLst/>
              <a:gdLst>
                <a:gd name="textAreaLeft" fmla="*/ 0 w 422640"/>
                <a:gd name="textAreaRight" fmla="*/ 423360 w 422640"/>
                <a:gd name="textAreaTop" fmla="*/ 0 h 1580040"/>
                <a:gd name="textAreaBottom" fmla="*/ 1580760 h 158004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5" name="Freeform 29"/>
            <p:cNvSpPr/>
            <p:nvPr/>
          </p:nvSpPr>
          <p:spPr>
            <a:xfrm>
              <a:off x="1006200" y="5862600"/>
              <a:ext cx="430200" cy="990000"/>
            </a:xfrm>
            <a:custGeom>
              <a:avLst/>
              <a:gdLst>
                <a:gd name="textAreaLeft" fmla="*/ 0 w 430200"/>
                <a:gd name="textAreaRight" fmla="*/ 430920 w 430200"/>
                <a:gd name="textAreaTop" fmla="*/ 0 h 990000"/>
                <a:gd name="textAreaBottom" fmla="*/ 990720 h 99000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6" name="Freeform 30"/>
            <p:cNvSpPr/>
            <p:nvPr/>
          </p:nvSpPr>
          <p:spPr>
            <a:xfrm>
              <a:off x="521640" y="4364280"/>
              <a:ext cx="551160" cy="2235240"/>
            </a:xfrm>
            <a:custGeom>
              <a:avLst/>
              <a:gdLst>
                <a:gd name="textAreaLeft" fmla="*/ 0 w 551160"/>
                <a:gd name="textAreaRight" fmla="*/ 551880 w 551160"/>
                <a:gd name="textAreaTop" fmla="*/ 0 h 2235240"/>
                <a:gd name="textAreaBottom" fmla="*/ 2235960 h 223524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7" name="Freeform 31"/>
            <p:cNvSpPr/>
            <p:nvPr/>
          </p:nvSpPr>
          <p:spPr>
            <a:xfrm>
              <a:off x="468000" y="1289160"/>
              <a:ext cx="173520" cy="3026520"/>
            </a:xfrm>
            <a:custGeom>
              <a:avLst/>
              <a:gdLst>
                <a:gd name="textAreaLeft" fmla="*/ 0 w 173520"/>
                <a:gd name="textAreaRight" fmla="*/ 174240 w 173520"/>
                <a:gd name="textAreaTop" fmla="*/ 0 h 3026520"/>
                <a:gd name="textAreaBottom" fmla="*/ 3027240 h 302652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8" name="Freeform 32"/>
            <p:cNvSpPr/>
            <p:nvPr/>
          </p:nvSpPr>
          <p:spPr>
            <a:xfrm>
              <a:off x="1111680" y="6571440"/>
              <a:ext cx="133560" cy="280800"/>
            </a:xfrm>
            <a:custGeom>
              <a:avLst/>
              <a:gdLst>
                <a:gd name="textAreaLeft" fmla="*/ 0 w 133560"/>
                <a:gd name="textAreaRight" fmla="*/ 134280 w 133560"/>
                <a:gd name="textAreaTop" fmla="*/ 0 h 280800"/>
                <a:gd name="textAreaBottom" fmla="*/ 281520 h 28080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9" name="Freeform 33"/>
            <p:cNvSpPr/>
            <p:nvPr/>
          </p:nvSpPr>
          <p:spPr>
            <a:xfrm>
              <a:off x="502560" y="4107600"/>
              <a:ext cx="81720" cy="510840"/>
            </a:xfrm>
            <a:custGeom>
              <a:avLst/>
              <a:gdLst>
                <a:gd name="textAreaLeft" fmla="*/ 0 w 81720"/>
                <a:gd name="textAreaRight" fmla="*/ 82440 w 81720"/>
                <a:gd name="textAreaTop" fmla="*/ 0 h 510840"/>
                <a:gd name="textAreaBottom" fmla="*/ 511560 h 51084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0" name="Freeform 34"/>
            <p:cNvSpPr/>
            <p:nvPr/>
          </p:nvSpPr>
          <p:spPr>
            <a:xfrm>
              <a:off x="973800" y="3145680"/>
              <a:ext cx="1409400" cy="2716200"/>
            </a:xfrm>
            <a:custGeom>
              <a:avLst/>
              <a:gdLst>
                <a:gd name="textAreaLeft" fmla="*/ 0 w 1409400"/>
                <a:gd name="textAreaRight" fmla="*/ 1410120 w 1409400"/>
                <a:gd name="textAreaTop" fmla="*/ 0 h 2716200"/>
                <a:gd name="textAreaBottom" fmla="*/ 2716920 h 271620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1" name="Freeform 35"/>
            <p:cNvSpPr/>
            <p:nvPr/>
          </p:nvSpPr>
          <p:spPr>
            <a:xfrm>
              <a:off x="1073520" y="6600240"/>
              <a:ext cx="119880" cy="252360"/>
            </a:xfrm>
            <a:custGeom>
              <a:avLst/>
              <a:gdLst>
                <a:gd name="textAreaLeft" fmla="*/ 0 w 119880"/>
                <a:gd name="textAreaRight" fmla="*/ 120600 w 119880"/>
                <a:gd name="textAreaTop" fmla="*/ 0 h 252360"/>
                <a:gd name="textAreaBottom" fmla="*/ 253080 h 25236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2" name="Freeform 36"/>
            <p:cNvSpPr/>
            <p:nvPr/>
          </p:nvSpPr>
          <p:spPr>
            <a:xfrm>
              <a:off x="973800" y="5897160"/>
              <a:ext cx="137160" cy="673560"/>
            </a:xfrm>
            <a:custGeom>
              <a:avLst/>
              <a:gdLst>
                <a:gd name="textAreaLeft" fmla="*/ 0 w 137160"/>
                <a:gd name="textAreaRight" fmla="*/ 137880 w 137160"/>
                <a:gd name="textAreaTop" fmla="*/ 0 h 673560"/>
                <a:gd name="textAreaBottom" fmla="*/ 674280 h 67356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3" name="Freeform 37"/>
            <p:cNvSpPr/>
            <p:nvPr/>
          </p:nvSpPr>
          <p:spPr>
            <a:xfrm>
              <a:off x="973800" y="5772600"/>
              <a:ext cx="37440" cy="227160"/>
            </a:xfrm>
            <a:custGeom>
              <a:avLst/>
              <a:gdLst>
                <a:gd name="textAreaLeft" fmla="*/ 0 w 37440"/>
                <a:gd name="textAreaRight" fmla="*/ 38160 w 37440"/>
                <a:gd name="textAreaTop" fmla="*/ 0 h 227160"/>
                <a:gd name="textAreaBottom" fmla="*/ 227880 h 22716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4" name="Freeform 38"/>
            <p:cNvSpPr/>
            <p:nvPr/>
          </p:nvSpPr>
          <p:spPr>
            <a:xfrm>
              <a:off x="1006200" y="6322680"/>
              <a:ext cx="209880" cy="529920"/>
            </a:xfrm>
            <a:custGeom>
              <a:avLst/>
              <a:gdLst>
                <a:gd name="textAreaLeft" fmla="*/ 0 w 209880"/>
                <a:gd name="textAreaRight" fmla="*/ 210600 w 209880"/>
                <a:gd name="textAreaTop" fmla="*/ 0 h 529920"/>
                <a:gd name="textAreaBottom" fmla="*/ 530640 h 52992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95" name="Rectangle 6"/>
          <p:cNvSpPr/>
          <p:nvPr/>
        </p:nvSpPr>
        <p:spPr>
          <a:xfrm>
            <a:off x="0" y="0"/>
            <a:ext cx="182160" cy="685728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6" name="Freeform 11"/>
          <p:cNvSpPr/>
          <p:nvPr/>
        </p:nvSpPr>
        <p:spPr>
          <a:xfrm flipV="1">
            <a:off x="-3600" y="712800"/>
            <a:ext cx="1587960" cy="506520"/>
          </a:xfrm>
          <a:custGeom>
            <a:avLst/>
            <a:gdLst>
              <a:gd name="textAreaLeft" fmla="*/ 0 w 1587960"/>
              <a:gd name="textAreaRight" fmla="*/ 1588680 w 1587960"/>
              <a:gd name="textAreaTop" fmla="*/ 360 h 506520"/>
              <a:gd name="textAreaBottom" fmla="*/ 507600 h 50652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ftr" idx="4"/>
          </p:nvPr>
        </p:nvSpPr>
        <p:spPr>
          <a:xfrm>
            <a:off x="2589120" y="6135840"/>
            <a:ext cx="76194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E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sldNum" idx="5"/>
          </p:nvPr>
        </p:nvSpPr>
        <p:spPr>
          <a:xfrm>
            <a:off x="531720" y="78768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US" sz="2000" b="0" strike="noStrike" spc="-1">
                <a:solidFill>
                  <a:srgbClr val="FEFFFF"/>
                </a:solidFill>
                <a:latin typeface="Century Gothic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26D30B0-73C5-4EEB-A419-5C764E538334}" type="slidenum">
              <a:rPr lang="en-US" sz="2000" b="0" strike="noStrike" spc="-1">
                <a:solidFill>
                  <a:srgbClr val="FEFFFF"/>
                </a:solidFill>
                <a:latin typeface="Century Gothic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‹Nº›</a:t>
            </a:fld>
            <a:endParaRPr lang="es-E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6"/>
          </p:nvPr>
        </p:nvSpPr>
        <p:spPr>
          <a:xfrm>
            <a:off x="10361520" y="6130440"/>
            <a:ext cx="1145520" cy="369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E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ES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s-ES" sz="44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080" cy="1280160"/>
          </a:xfrm>
        </p:spPr>
        <p:txBody>
          <a:bodyPr lIns="0" tIns="0" rIns="0" bIns="0" anchor="ctr">
            <a:normAutofit/>
          </a:bodyPr>
          <a:lstStyle/>
          <a:p>
            <a:pPr indent="0" algn="ctr">
              <a:buNone/>
              <a:tabLst>
                <a:tab pos="0" algn="l"/>
              </a:tabLst>
            </a:pPr>
            <a:r>
              <a:rPr lang="es-ES" b="1" i="1" strike="noStrike" spc="-1" dirty="0">
                <a:solidFill>
                  <a:schemeClr val="accent1"/>
                </a:solidFill>
              </a:rPr>
              <a:t>TEMA</a:t>
            </a:r>
            <a:r>
              <a:rPr lang="es-ES" b="1" i="1" spc="-1" dirty="0">
                <a:solidFill>
                  <a:schemeClr val="accent1"/>
                </a:solidFill>
              </a:rPr>
              <a:t> 6 CLASIFICACIÓN DE LA APARATOLOGÍA ESTÉTICA.</a:t>
            </a:r>
            <a:endParaRPr lang="es-ES" b="0" i="1" strike="noStrike" spc="-1" dirty="0">
              <a:solidFill>
                <a:schemeClr val="accent1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74424A2-8B55-46E7-484F-97C922107F6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3445" y="2846194"/>
            <a:ext cx="3052916" cy="23747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9F7EC8-7630-E106-54B6-AF98C8AB2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srgbClr val="E78712"/>
                </a:solidFill>
                <a:effectLst/>
                <a:uLnTx/>
                <a:uFillTx/>
                <a:latin typeface="Arial"/>
              </a:rPr>
              <a:t>LÁMPARAS DE INFRARROJOS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F9FA1A-B392-262D-50A8-F3629855F8E3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057068" y="1952361"/>
            <a:ext cx="4519603" cy="4155422"/>
          </a:xfrm>
        </p:spPr>
        <p:txBody>
          <a:bodyPr>
            <a:normAutofit fontScale="95000"/>
          </a:bodyPr>
          <a:lstStyle/>
          <a:p>
            <a:r>
              <a:rPr lang="es-ES" sz="2500" b="1" dirty="0">
                <a:solidFill>
                  <a:schemeClr val="accent1"/>
                </a:solidFill>
              </a:rPr>
              <a:t>INDICACIONES.</a:t>
            </a:r>
          </a:p>
          <a:p>
            <a:r>
              <a:rPr lang="es-ES" sz="2300" b="1" dirty="0"/>
              <a:t>Favorece la absorción transcutánea de los productos cosméticos.</a:t>
            </a:r>
          </a:p>
          <a:p>
            <a:r>
              <a:rPr lang="es-ES" sz="2300" b="1" dirty="0"/>
              <a:t>Tratamientos antiestrés y de relajación.</a:t>
            </a:r>
          </a:p>
          <a:p>
            <a:r>
              <a:rPr lang="es-ES" sz="2300" b="1" dirty="0"/>
              <a:t>Celulitis y trastornos circulatorios sin base orgánica.</a:t>
            </a:r>
          </a:p>
          <a:p>
            <a:r>
              <a:rPr lang="es-ES" sz="2300" b="1" dirty="0"/>
              <a:t>Adiposidades localizadas y obesidad generalizada.</a:t>
            </a:r>
          </a:p>
          <a:p>
            <a:endParaRPr lang="es-ES" sz="2500" b="1" dirty="0"/>
          </a:p>
          <a:p>
            <a:pPr marL="0" indent="0">
              <a:buNone/>
            </a:pP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8C659D-7F32-5366-D1C0-BA9D61084E7D}"/>
              </a:ext>
            </a:extLst>
          </p:cNvPr>
          <p:cNvSpPr>
            <a:spLocks noGrp="1"/>
          </p:cNvSpPr>
          <p:nvPr>
            <p:ph/>
          </p:nvPr>
        </p:nvSpPr>
        <p:spPr>
          <a:xfrm flipH="1">
            <a:off x="6576670" y="1952361"/>
            <a:ext cx="5399019" cy="3958118"/>
          </a:xfrm>
        </p:spPr>
        <p:txBody>
          <a:bodyPr>
            <a:normAutofit fontScale="50000" lnSpcReduction="20000"/>
          </a:bodyPr>
          <a:lstStyle/>
          <a:p>
            <a:r>
              <a:rPr lang="es-ES" sz="4800" b="1" dirty="0">
                <a:solidFill>
                  <a:schemeClr val="accent1"/>
                </a:solidFill>
              </a:rPr>
              <a:t>CONTRAINDICACIONES</a:t>
            </a:r>
          </a:p>
          <a:p>
            <a:pPr>
              <a:lnSpc>
                <a:spcPct val="120000"/>
              </a:lnSpc>
            </a:pPr>
            <a:r>
              <a:rPr lang="es-ES" b="1" dirty="0"/>
              <a:t>Sobre heridas, lesiones cutáneas, inflamaciones o quemaduras recientes.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Zonas con alteración de la sensibilidad.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Cardiopatías.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Tumores y neoplasias.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Mujeres embarazadas.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Procesos agudos o inflamatorios.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Infecciones y procesos febriles.</a:t>
            </a:r>
          </a:p>
          <a:p>
            <a:pPr>
              <a:lnSpc>
                <a:spcPct val="120000"/>
              </a:lnSpc>
            </a:pPr>
            <a:r>
              <a:rPr lang="es-ES" b="1" dirty="0"/>
              <a:t>Alteraciones de la circulación o flebitis, tromboflebitis y varices. </a:t>
            </a:r>
          </a:p>
        </p:txBody>
      </p:sp>
    </p:spTree>
    <p:extLst>
      <p:ext uri="{BB962C8B-B14F-4D97-AF65-F5344CB8AC3E}">
        <p14:creationId xmlns:p14="http://schemas.microsoft.com/office/powerpoint/2010/main" val="2105839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10BD6A-3AA3-8FBB-0478-53E2AB214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MANTAS TÉRMICAS Y BANDAS DE TERMOLIPOLISIS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751D5C7-8202-38B4-FFC0-D9FC2961BC1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589120" y="1904400"/>
            <a:ext cx="8911080" cy="2614621"/>
          </a:xfrm>
        </p:spPr>
        <p:txBody>
          <a:bodyPr/>
          <a:lstStyle/>
          <a:p>
            <a:pPr marL="0" indent="0">
              <a:buNone/>
            </a:pPr>
            <a:r>
              <a:rPr lang="es-ES" sz="2400" dirty="0"/>
              <a:t>Generan calor en contacto con la piel con radiación infrarroja y, en consecuencia, producen termoterapia. Se suelen combinar con la aplicación de productos cosméticos como cremas o envolturas de acción depurativa, anticelulítica o desintoxicante y lipolítica.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9DF1CD0-C4E0-800E-3CDD-050D5B1EB75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45277" y="4084442"/>
            <a:ext cx="1714739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87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2A267-328D-7CD6-A339-24FA407A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MANTAS TÉRMICAS Y BANDAS DE TERMOLIPOLISIS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F61FB9-B99B-9EF2-3454-407730C88AD5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589120" y="2654710"/>
            <a:ext cx="4350774" cy="3255770"/>
          </a:xfrm>
        </p:spPr>
        <p:txBody>
          <a:bodyPr/>
          <a:lstStyle/>
          <a:p>
            <a:r>
              <a:rPr lang="es-ES" sz="2800" b="1" dirty="0">
                <a:solidFill>
                  <a:schemeClr val="accent1"/>
                </a:solidFill>
              </a:rPr>
              <a:t>INDICACIONES</a:t>
            </a:r>
          </a:p>
          <a:p>
            <a:r>
              <a:rPr lang="es-ES" sz="2400" b="1" dirty="0"/>
              <a:t>Las mismas que para las lámparas de infrarrojos.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ADCDB8-C0AF-A325-46C5-C2A7AA6921FC}"/>
              </a:ext>
            </a:extLst>
          </p:cNvPr>
          <p:cNvSpPr>
            <a:spLocks noGrp="1"/>
          </p:cNvSpPr>
          <p:nvPr>
            <p:ph/>
          </p:nvPr>
        </p:nvSpPr>
        <p:spPr>
          <a:xfrm flipH="1">
            <a:off x="7049725" y="2654710"/>
            <a:ext cx="4350775" cy="3255770"/>
          </a:xfrm>
        </p:spPr>
        <p:txBody>
          <a:bodyPr/>
          <a:lstStyle/>
          <a:p>
            <a:r>
              <a:rPr lang="es-ES" sz="2800" b="1" dirty="0">
                <a:solidFill>
                  <a:schemeClr val="accent1"/>
                </a:solidFill>
              </a:rPr>
              <a:t>CONTRAINDICACIONES</a:t>
            </a:r>
          </a:p>
          <a:p>
            <a:r>
              <a:rPr lang="es-ES" sz="2400" b="1" dirty="0"/>
              <a:t>Las mismas que para las lámparas de infrarrojos  </a:t>
            </a:r>
          </a:p>
        </p:txBody>
      </p:sp>
    </p:spTree>
    <p:extLst>
      <p:ext uri="{BB962C8B-B14F-4D97-AF65-F5344CB8AC3E}">
        <p14:creationId xmlns:p14="http://schemas.microsoft.com/office/powerpoint/2010/main" val="2732081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                     LÁSER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0F46FD-EECC-E312-578C-456E0FD683E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589119" y="2293494"/>
            <a:ext cx="5160796" cy="3616985"/>
          </a:xfrm>
        </p:spPr>
        <p:txBody>
          <a:bodyPr>
            <a:normAutofit fontScale="95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500" dirty="0"/>
              <a:t>Son emisiones de luz monocromática, direccional, polarizada, coherente y de alta densidad. El láser tiene un amplio abanico de uso en el </a:t>
            </a:r>
            <a:r>
              <a:rPr lang="es-ES" sz="2700" dirty="0"/>
              <a:t>campo estético.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2FF12CEA-247B-5055-C655-454305D3E40B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 flipH="1">
            <a:off x="8632713" y="2428407"/>
            <a:ext cx="2460007" cy="252153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57A4C-C1AA-ED01-C21A-D9FF9C6FB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	</a:t>
            </a:r>
            <a:r>
              <a:rPr lang="es-ES" b="1" dirty="0">
                <a:solidFill>
                  <a:schemeClr val="accent1"/>
                </a:solidFill>
              </a:rPr>
              <a:t>LÁSER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593FB2-45C6-736E-B493-F4E13B0A994A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589120" y="1904400"/>
            <a:ext cx="3855926" cy="3655742"/>
          </a:xfrm>
        </p:spPr>
        <p:txBody>
          <a:bodyPr/>
          <a:lstStyle/>
          <a:p>
            <a:r>
              <a:rPr lang="es-ES" sz="2800" b="1" dirty="0">
                <a:solidFill>
                  <a:schemeClr val="accent1"/>
                </a:solidFill>
              </a:rPr>
              <a:t>INDICACIONES</a:t>
            </a:r>
          </a:p>
          <a:p>
            <a:r>
              <a:rPr lang="es-ES" sz="2100" b="1" dirty="0"/>
              <a:t>Arrugas y envejecimiento cutáneo.</a:t>
            </a:r>
          </a:p>
          <a:p>
            <a:r>
              <a:rPr lang="es-ES" sz="2100" b="1" dirty="0"/>
              <a:t>Acné en fase comedogénica, inflamatoria o cicatricial.</a:t>
            </a:r>
          </a:p>
          <a:p>
            <a:r>
              <a:rPr lang="es-ES" sz="2100" b="1" dirty="0"/>
              <a:t>Estrías y cicatrices.</a:t>
            </a:r>
          </a:p>
          <a:p>
            <a:r>
              <a:rPr lang="es-ES" sz="2100" b="1" dirty="0"/>
              <a:t>Flacidez tisular.</a:t>
            </a:r>
          </a:p>
          <a:p>
            <a:r>
              <a:rPr lang="es-ES" sz="2100" b="1" dirty="0"/>
              <a:t>Tras cirugía, resurfacing, peelings y dermoabrasión.</a:t>
            </a:r>
          </a:p>
          <a:p>
            <a:r>
              <a:rPr lang="es-ES" sz="2100" b="1" dirty="0"/>
              <a:t>Depilación </a:t>
            </a:r>
          </a:p>
          <a:p>
            <a:endParaRPr lang="es-ES" sz="2100" b="1" dirty="0">
              <a:solidFill>
                <a:schemeClr val="accent1"/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C719C59-DE6B-82DF-1811-2606D564A5C3}"/>
              </a:ext>
            </a:extLst>
          </p:cNvPr>
          <p:cNvSpPr>
            <a:spLocks noGrp="1"/>
          </p:cNvSpPr>
          <p:nvPr>
            <p:ph/>
          </p:nvPr>
        </p:nvSpPr>
        <p:spPr>
          <a:xfrm flipH="1">
            <a:off x="7064475" y="1268361"/>
            <a:ext cx="4439683" cy="4642119"/>
          </a:xfrm>
        </p:spPr>
        <p:txBody>
          <a:bodyPr>
            <a:normAutofit fontScale="95000"/>
          </a:bodyPr>
          <a:lstStyle/>
          <a:p>
            <a:r>
              <a:rPr lang="es-ES" sz="2900" b="1" dirty="0">
                <a:solidFill>
                  <a:schemeClr val="accent1"/>
                </a:solidFill>
              </a:rPr>
              <a:t>CONTRAINDICACIONES</a:t>
            </a:r>
          </a:p>
          <a:p>
            <a:r>
              <a:rPr lang="es-ES" sz="2200" b="1" dirty="0"/>
              <a:t>Irradiación directa a los ojos.</a:t>
            </a:r>
          </a:p>
          <a:p>
            <a:r>
              <a:rPr lang="es-ES" sz="2200" b="1" dirty="0"/>
              <a:t>En pacientes con cáncer.</a:t>
            </a:r>
          </a:p>
          <a:p>
            <a:r>
              <a:rPr lang="es-ES" sz="2200" b="1" dirty="0"/>
              <a:t>Trombosis venosas, flebitis y arteriopatías.</a:t>
            </a:r>
          </a:p>
          <a:p>
            <a:r>
              <a:rPr lang="es-ES" sz="2200" b="1" dirty="0"/>
              <a:t>En procesos bacterianos agudos.</a:t>
            </a:r>
          </a:p>
          <a:p>
            <a:r>
              <a:rPr lang="es-ES" sz="2200" b="1" dirty="0"/>
              <a:t>Personas fotosensibles.</a:t>
            </a:r>
          </a:p>
          <a:p>
            <a:r>
              <a:rPr lang="es-ES" sz="2200" b="1" dirty="0"/>
              <a:t>Infecciones y heridas.</a:t>
            </a:r>
          </a:p>
          <a:p>
            <a:r>
              <a:rPr lang="es-ES" sz="2200" b="1" dirty="0"/>
              <a:t>Embarazo.</a:t>
            </a:r>
          </a:p>
          <a:p>
            <a:r>
              <a:rPr lang="es-ES" sz="2200" b="1" dirty="0"/>
              <a:t>Sobre glándulas endocrinas (tiroides, testículos, </a:t>
            </a:r>
            <a:r>
              <a:rPr lang="es-ES" sz="2200" b="1" dirty="0" err="1"/>
              <a:t>etc</a:t>
            </a:r>
            <a:r>
              <a:rPr lang="es-ES" sz="2200" b="1" dirty="0"/>
              <a:t>…)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BCC9AAB-20C8-ED46-6B27-65B2C860FDD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5788" y="4953601"/>
            <a:ext cx="1600423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8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25E0407-7E17-DE6C-09EF-7C718549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i="1" dirty="0">
                <a:solidFill>
                  <a:schemeClr val="accent1"/>
                </a:solidFill>
              </a:rPr>
              <a:t>RADIACIONES ELECTROMAGNÉTICAS 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31C1EBDE-12AA-9C11-0BD1-A55FD484713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593080" y="2133719"/>
            <a:ext cx="9091604" cy="45325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1800" b="1" i="1" dirty="0">
                <a:solidFill>
                  <a:schemeClr val="accent1"/>
                </a:solidFill>
              </a:rPr>
              <a:t>Ultravioleta UV: </a:t>
            </a:r>
            <a:r>
              <a:rPr lang="es-ES" sz="1800" dirty="0"/>
              <a:t>Se emplean en técnicas electroestéticas para el bronceado.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b="1" i="1" dirty="0">
                <a:solidFill>
                  <a:schemeClr val="accent1"/>
                </a:solidFill>
              </a:rPr>
              <a:t>Luz pulsada intensa IPL: </a:t>
            </a:r>
            <a:r>
              <a:rPr lang="es-ES" sz="1800" dirty="0"/>
              <a:t>Son emisiones de luz policromática de alta intensidad que se pueden emplear para fotodepilación, fotorejuvenecimiento, </a:t>
            </a:r>
            <a:r>
              <a:rPr lang="es-ES" sz="1800" dirty="0" err="1"/>
              <a:t>acné,etc</a:t>
            </a:r>
            <a:r>
              <a:rPr lang="es-ES" sz="1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b="1" i="1" dirty="0">
                <a:solidFill>
                  <a:schemeClr val="accent1"/>
                </a:solidFill>
              </a:rPr>
              <a:t>Fototerapia LED: </a:t>
            </a:r>
            <a:r>
              <a:rPr lang="es-ES" sz="1800" dirty="0"/>
              <a:t>Es una luz emitida por diodos, con diferentes acciones de terapia fotodinámica, dependiendo del color que emiten,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b="1" i="1" dirty="0">
                <a:solidFill>
                  <a:schemeClr val="accent1"/>
                </a:solidFill>
              </a:rPr>
              <a:t>Infrarrojas: </a:t>
            </a:r>
            <a:r>
              <a:rPr lang="es-ES" sz="1800" dirty="0"/>
              <a:t>Se emplean en técnicas de aplicación de calor superficial o </a:t>
            </a:r>
            <a:r>
              <a:rPr lang="es-ES" sz="1800" dirty="0" err="1"/>
              <a:t>termolipolisis</a:t>
            </a:r>
            <a:r>
              <a:rPr lang="es-ES" sz="1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b="1" i="1" dirty="0">
                <a:solidFill>
                  <a:schemeClr val="accent1"/>
                </a:solidFill>
              </a:rPr>
              <a:t>Láser: </a:t>
            </a:r>
            <a:r>
              <a:rPr lang="es-ES" sz="1800" dirty="0"/>
              <a:t>Son emisiones de luz </a:t>
            </a:r>
            <a:r>
              <a:rPr lang="es-ES" sz="2000" dirty="0"/>
              <a:t>monocromática</a:t>
            </a:r>
            <a:r>
              <a:rPr lang="es-ES" sz="1800" dirty="0"/>
              <a:t> y coherente.</a:t>
            </a:r>
          </a:p>
        </p:txBody>
      </p:sp>
    </p:spTree>
    <p:extLst>
      <p:ext uri="{BB962C8B-B14F-4D97-AF65-F5344CB8AC3E}">
        <p14:creationId xmlns:p14="http://schemas.microsoft.com/office/powerpoint/2010/main" val="310020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B9C2A-A36D-88A0-A5B3-D3134C21D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9072" y="506253"/>
            <a:ext cx="8911080" cy="1280160"/>
          </a:xfrm>
        </p:spPr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CABINAS DE BRONCEADO ARTIFICIAL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0F0BC6-7930-1899-FD79-BF267FFD2A9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589119" y="1904400"/>
            <a:ext cx="4445861" cy="2505368"/>
          </a:xfrm>
        </p:spPr>
        <p:txBody>
          <a:bodyPr/>
          <a:lstStyle/>
          <a:p>
            <a:endParaRPr lang="es-ES" dirty="0"/>
          </a:p>
          <a:p>
            <a:r>
              <a:rPr lang="es-ES" sz="2400" dirty="0"/>
              <a:t>Emiten radiación ultravioleta sobre la piel con la finalidad de broncearla. Tienen efectos de síntesis de la vitamina D, liberación de endorfinas, pigmentación y eritema.  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6DF0BB7B-2D3A-6E37-8377-7527B12E8B81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 flipH="1">
            <a:off x="10234632" y="2362307"/>
            <a:ext cx="1714739" cy="1714739"/>
          </a:xfr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FD25E86-270C-DBA4-627C-701CA63BE22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6857" y="2362308"/>
            <a:ext cx="2495898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39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4E6DEF-18DA-251A-F50E-0C6AF6C1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srgbClr val="E78712"/>
                </a:solidFill>
                <a:effectLst/>
                <a:uLnTx/>
                <a:uFillTx/>
                <a:latin typeface="Arial"/>
              </a:rPr>
              <a:t>CABINAS DE BRONCEADO ARTIFICIAL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A378EC-1663-83AD-925C-9612C6EA5015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589120" y="2133720"/>
            <a:ext cx="3324983" cy="3776760"/>
          </a:xfrm>
        </p:spPr>
        <p:txBody>
          <a:bodyPr/>
          <a:lstStyle/>
          <a:p>
            <a:r>
              <a:rPr lang="es-ES" sz="2800" b="1" dirty="0">
                <a:solidFill>
                  <a:schemeClr val="accent1"/>
                </a:solidFill>
              </a:rPr>
              <a:t>INDICACIONES</a:t>
            </a:r>
          </a:p>
          <a:p>
            <a:r>
              <a:rPr lang="es-ES" sz="2400" b="1" dirty="0"/>
              <a:t>Bronceado de la piel</a:t>
            </a:r>
            <a:r>
              <a:rPr lang="es-ES" sz="2500" b="1" dirty="0"/>
              <a:t>.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8A34B2-3A24-CFBA-E1EA-76C14E11E811}"/>
              </a:ext>
            </a:extLst>
          </p:cNvPr>
          <p:cNvSpPr>
            <a:spLocks noGrp="1"/>
          </p:cNvSpPr>
          <p:nvPr>
            <p:ph/>
          </p:nvPr>
        </p:nvSpPr>
        <p:spPr>
          <a:xfrm flipH="1">
            <a:off x="6277899" y="2133719"/>
            <a:ext cx="5358578" cy="4237583"/>
          </a:xfrm>
        </p:spPr>
        <p:txBody>
          <a:bodyPr>
            <a:normAutofit fontScale="95000"/>
          </a:bodyPr>
          <a:lstStyle/>
          <a:p>
            <a:r>
              <a:rPr lang="es-ES" sz="2900" b="1" dirty="0">
                <a:solidFill>
                  <a:schemeClr val="accent1"/>
                </a:solidFill>
              </a:rPr>
              <a:t>CONTRAINDICACIONES</a:t>
            </a:r>
          </a:p>
          <a:p>
            <a:r>
              <a:rPr lang="es-ES" sz="2500" b="1" dirty="0"/>
              <a:t>Personas albinas o con fototipo I.</a:t>
            </a:r>
          </a:p>
          <a:p>
            <a:r>
              <a:rPr lang="es-ES" sz="2500" b="1" dirty="0"/>
              <a:t>Personas que tomen medicamentos fotosensibilizantes.</a:t>
            </a:r>
          </a:p>
          <a:p>
            <a:r>
              <a:rPr lang="es-ES" sz="2500" b="1" dirty="0"/>
              <a:t>Presencia de tumores.</a:t>
            </a:r>
          </a:p>
          <a:p>
            <a:r>
              <a:rPr lang="es-ES" sz="2500" b="1" dirty="0"/>
              <a:t>Aunque no es una contraindicación absoluta, se desaconseja irradiar a una mujer embarazada. </a:t>
            </a:r>
          </a:p>
        </p:txBody>
      </p:sp>
    </p:spTree>
    <p:extLst>
      <p:ext uri="{BB962C8B-B14F-4D97-AF65-F5344CB8AC3E}">
        <p14:creationId xmlns:p14="http://schemas.microsoft.com/office/powerpoint/2010/main" val="4207076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043A1-E3BF-2856-24C7-A60EFE095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LUZ PULSADA INTENSA IPL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8BC1B3-4938-8193-C8FB-B2BD0E3E19F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344995" y="1799303"/>
            <a:ext cx="9497960" cy="4111177"/>
          </a:xfrm>
        </p:spPr>
        <p:txBody>
          <a:bodyPr/>
          <a:lstStyle/>
          <a:p>
            <a:r>
              <a:rPr lang="es-ES" sz="2400" dirty="0"/>
              <a:t>Dispositivo que, mediante la emisión de ondas de luz en intervalos de tiempo determinados, tiene toda una serie de aplicaciones terapéuticas sobre la piel.</a:t>
            </a:r>
          </a:p>
          <a:p>
            <a:r>
              <a:rPr lang="es-ES" sz="2400" b="1" dirty="0"/>
              <a:t>Filtros de 415 nanómetros</a:t>
            </a:r>
            <a:r>
              <a:rPr lang="es-ES" sz="2400" dirty="0"/>
              <a:t>: se utilizan para tratamientos de acné moderado.</a:t>
            </a:r>
          </a:p>
          <a:p>
            <a:r>
              <a:rPr lang="es-ES" sz="2400" b="1" dirty="0"/>
              <a:t>Filtros de 530 nanómetros</a:t>
            </a:r>
            <a:r>
              <a:rPr lang="es-ES" sz="2400" dirty="0"/>
              <a:t>: se usan para el fotorejuvenecimiento de la piel.</a:t>
            </a:r>
          </a:p>
          <a:p>
            <a:r>
              <a:rPr lang="es-ES" sz="2400" b="1" dirty="0"/>
              <a:t>Filtros de 570 nanómetros y algunos superiores</a:t>
            </a:r>
            <a:r>
              <a:rPr lang="es-ES" sz="2400" dirty="0"/>
              <a:t>: se emplean para el tratamiento de las pigmentaciones epidérmicas.</a:t>
            </a:r>
          </a:p>
          <a:p>
            <a:r>
              <a:rPr lang="es-ES" sz="2400" b="1" dirty="0"/>
              <a:t>Filtros de 610 nanómetros</a:t>
            </a:r>
            <a:r>
              <a:rPr lang="es-ES" sz="2400" dirty="0"/>
              <a:t>: se aplican en tratamientos de fotodepilación </a:t>
            </a:r>
          </a:p>
        </p:txBody>
      </p:sp>
    </p:spTree>
    <p:extLst>
      <p:ext uri="{BB962C8B-B14F-4D97-AF65-F5344CB8AC3E}">
        <p14:creationId xmlns:p14="http://schemas.microsoft.com/office/powerpoint/2010/main" val="2451990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C404BBB-8929-2818-11D4-20C8B19E7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srgbClr val="E78712"/>
                </a:solidFill>
                <a:effectLst/>
                <a:uLnTx/>
                <a:uFillTx/>
                <a:latin typeface="Arial"/>
              </a:rPr>
              <a:t>LUZ PULSADA INTENSA IPL</a:t>
            </a:r>
            <a:endParaRPr lang="es-ES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B2F2A37-7497-7DD2-302B-1CD16D7D8F2F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1976285" y="1904400"/>
            <a:ext cx="3613354" cy="4006079"/>
          </a:xfrm>
        </p:spPr>
        <p:txBody>
          <a:bodyPr>
            <a:normAutofit fontScale="95000"/>
          </a:bodyPr>
          <a:lstStyle/>
          <a:p>
            <a:r>
              <a:rPr lang="es-ES" sz="2500" b="1" dirty="0">
                <a:solidFill>
                  <a:schemeClr val="accent1"/>
                </a:solidFill>
              </a:rPr>
              <a:t>INDICACIONES</a:t>
            </a:r>
          </a:p>
          <a:p>
            <a:r>
              <a:rPr lang="es-ES" sz="2500" b="1" dirty="0"/>
              <a:t>Fotorejuvenecimiento cutáneo.</a:t>
            </a:r>
          </a:p>
          <a:p>
            <a:r>
              <a:rPr lang="es-ES" sz="2500" b="1" dirty="0"/>
              <a:t>Pigmentaciones o hipercromías superficiales epidérmicas.</a:t>
            </a:r>
          </a:p>
          <a:p>
            <a:r>
              <a:rPr lang="es-ES" sz="2500" b="1" dirty="0"/>
              <a:t>Tratamiento del acné inflamatorio moderado.</a:t>
            </a:r>
          </a:p>
          <a:p>
            <a:r>
              <a:rPr lang="es-ES" sz="2500" b="1" dirty="0"/>
              <a:t>Fotodepilación</a:t>
            </a:r>
            <a:r>
              <a:rPr lang="es-ES" sz="2500" b="1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3B3179D-52A6-3695-48D7-28D46F7E44A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589639" y="1904400"/>
            <a:ext cx="5914521" cy="4688129"/>
          </a:xfrm>
        </p:spPr>
        <p:txBody>
          <a:bodyPr>
            <a:normAutofit fontScale="95000" lnSpcReduction="10000"/>
          </a:bodyPr>
          <a:lstStyle/>
          <a:p>
            <a:r>
              <a:rPr lang="es-ES" sz="2500" b="1" dirty="0">
                <a:solidFill>
                  <a:schemeClr val="accent1"/>
                </a:solidFill>
              </a:rPr>
              <a:t>CONTRAINDICACIONES </a:t>
            </a:r>
          </a:p>
          <a:p>
            <a:r>
              <a:rPr lang="es-ES" sz="2500" b="1" dirty="0"/>
              <a:t>Personas fotosensibles o bajo medicación fotosensibilizante.</a:t>
            </a:r>
          </a:p>
          <a:p>
            <a:r>
              <a:rPr lang="es-ES" sz="2500" b="1" dirty="0"/>
              <a:t>Personas que sigan un tratamiento con retinoides para el acné.</a:t>
            </a:r>
          </a:p>
          <a:p>
            <a:r>
              <a:rPr lang="es-ES" sz="2500" b="1" dirty="0"/>
              <a:t>Personas con varices o problemas de coagulación de la sangre.</a:t>
            </a:r>
          </a:p>
          <a:p>
            <a:r>
              <a:rPr lang="es-ES" sz="2500" b="1" dirty="0"/>
              <a:t>Personas con piel bronceada o de fototipo alto.</a:t>
            </a:r>
          </a:p>
          <a:p>
            <a:r>
              <a:rPr lang="es-ES" sz="2500" b="1" dirty="0"/>
              <a:t>Personas con diabetes no controlada.</a:t>
            </a:r>
          </a:p>
          <a:p>
            <a:r>
              <a:rPr lang="es-ES" sz="2500" b="1" dirty="0"/>
              <a:t>Embarazadas y lactantes.</a:t>
            </a:r>
          </a:p>
          <a:p>
            <a:r>
              <a:rPr lang="es-ES" sz="2500" b="1" dirty="0"/>
              <a:t>Presencia de herpes.</a:t>
            </a:r>
          </a:p>
          <a:p>
            <a:r>
              <a:rPr lang="es-ES" sz="2500" b="1" dirty="0"/>
              <a:t>Estados de inmunosupresión no controlados.</a:t>
            </a:r>
          </a:p>
          <a:p>
            <a:r>
              <a:rPr lang="es-ES" sz="2500" b="1" dirty="0"/>
              <a:t>Zonas con sensibilidad alterada. </a:t>
            </a:r>
          </a:p>
        </p:txBody>
      </p:sp>
    </p:spTree>
    <p:extLst>
      <p:ext uri="{BB962C8B-B14F-4D97-AF65-F5344CB8AC3E}">
        <p14:creationId xmlns:p14="http://schemas.microsoft.com/office/powerpoint/2010/main" val="3210890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04D74F3-8B11-99BA-1078-542E53AA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           FOTOTERAPIA LED 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EBA1696F-3350-0CD3-23AE-F9DA4D5B3F6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593080" y="1799303"/>
            <a:ext cx="8911080" cy="4689987"/>
          </a:xfrm>
        </p:spPr>
        <p:txBody>
          <a:bodyPr/>
          <a:lstStyle/>
          <a:p>
            <a:r>
              <a:rPr lang="es-ES" sz="2000" b="1" dirty="0"/>
              <a:t>Filtro de 415 nanómetros (azul): </a:t>
            </a:r>
            <a:r>
              <a:rPr lang="es-ES" sz="2000" dirty="0"/>
              <a:t>tratamiento del acné moderado: ayuda a mitigar las lesiones y bajar la inflamación, penetrando en la piel y produciendo una gran cantidad de oxígeno que destruye las bacterias que lo causan.</a:t>
            </a:r>
          </a:p>
          <a:p>
            <a:r>
              <a:rPr lang="es-ES" sz="2000" b="1" dirty="0"/>
              <a:t>Filtro de 530 nanómetros (verde): </a:t>
            </a:r>
            <a:r>
              <a:rPr lang="es-ES" sz="2000" dirty="0"/>
              <a:t>tratamiento de las pigmentaciones actúa sobre los melanocitos responsables de la pigmentación de la piel, inhibiendo la producción excesiva de melanina.</a:t>
            </a:r>
          </a:p>
          <a:p>
            <a:r>
              <a:rPr lang="es-ES" sz="2000" b="1" dirty="0"/>
              <a:t>Filtro de 590 nanómetros (amarillo): </a:t>
            </a:r>
            <a:r>
              <a:rPr lang="es-ES" sz="2000" dirty="0"/>
              <a:t>rejuvenecimiento de la piel: estimula la circulación linfática, mejora la oxigenación y el sistema inmunitario.</a:t>
            </a:r>
          </a:p>
          <a:p>
            <a:r>
              <a:rPr lang="es-ES" sz="2000" b="1" dirty="0"/>
              <a:t>Filtro de 620 nanómetros (rojo): </a:t>
            </a:r>
            <a:r>
              <a:rPr lang="es-ES" sz="2000" dirty="0"/>
              <a:t>rejuvenecimiento de la piel: activa la formación de colágeno y la elastina, reduciendo las arrugas. </a:t>
            </a:r>
          </a:p>
          <a:p>
            <a:r>
              <a:rPr lang="es-ES" sz="2000" b="1" dirty="0"/>
              <a:t>Filtro de 830 nanómetros (no visible): </a:t>
            </a:r>
            <a:r>
              <a:rPr lang="es-ES" sz="2000" dirty="0"/>
              <a:t>acción antiinflamatoria: capaz de penetrar en las capas más profundas, es una gran regeneradora de las células. </a:t>
            </a:r>
          </a:p>
        </p:txBody>
      </p:sp>
    </p:spTree>
    <p:extLst>
      <p:ext uri="{BB962C8B-B14F-4D97-AF65-F5344CB8AC3E}">
        <p14:creationId xmlns:p14="http://schemas.microsoft.com/office/powerpoint/2010/main" val="130126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EC842-B695-349A-FE45-35765B080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80" y="294968"/>
            <a:ext cx="8911080" cy="1609432"/>
          </a:xfrm>
        </p:spPr>
        <p:txBody>
          <a:bodyPr/>
          <a:lstStyle/>
          <a:p>
            <a:r>
              <a:rPr lang="es-ES" sz="4000" b="1" i="1" dirty="0">
                <a:solidFill>
                  <a:schemeClr val="accent1"/>
                </a:solidFill>
              </a:rPr>
              <a:t>FOTOTERAPIA LED </a:t>
            </a:r>
            <a:endParaRPr lang="es-ES" sz="4000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3B9239-8F8B-E6B5-2526-9882783639D1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589120" y="2133720"/>
            <a:ext cx="4313124" cy="3776760"/>
          </a:xfrm>
        </p:spPr>
        <p:txBody>
          <a:bodyPr>
            <a:normAutofit fontScale="95000"/>
          </a:bodyPr>
          <a:lstStyle/>
          <a:p>
            <a:r>
              <a:rPr lang="es-ES" sz="2500" b="1" dirty="0">
                <a:solidFill>
                  <a:schemeClr val="accent1"/>
                </a:solidFill>
              </a:rPr>
              <a:t>INDICACIONES</a:t>
            </a:r>
          </a:p>
          <a:p>
            <a:r>
              <a:rPr lang="es-ES" sz="2100" b="1" dirty="0"/>
              <a:t>Rejuvenecimiento y reafirmación cutánea. </a:t>
            </a:r>
          </a:p>
          <a:p>
            <a:r>
              <a:rPr lang="es-ES" sz="2100" b="1" dirty="0"/>
              <a:t>Tratamiento del acné inflamatorio moderado.</a:t>
            </a:r>
          </a:p>
          <a:p>
            <a:r>
              <a:rPr lang="es-ES" sz="2100" b="1" dirty="0"/>
              <a:t>Postcirugía y postdermoabrasión.</a:t>
            </a:r>
          </a:p>
          <a:p>
            <a:r>
              <a:rPr lang="es-ES" sz="2100" b="1" dirty="0"/>
              <a:t>Tratamiento de pigmentaciones epidérmicas superficiales.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AF54FD0-06F2-271E-D10F-BFE7A43FFC5A}"/>
              </a:ext>
            </a:extLst>
          </p:cNvPr>
          <p:cNvSpPr>
            <a:spLocks noGrp="1"/>
          </p:cNvSpPr>
          <p:nvPr>
            <p:ph/>
          </p:nvPr>
        </p:nvSpPr>
        <p:spPr>
          <a:xfrm flipH="1">
            <a:off x="6902244" y="2133720"/>
            <a:ext cx="4601915" cy="3776760"/>
          </a:xfrm>
        </p:spPr>
        <p:txBody>
          <a:bodyPr>
            <a:normAutofit fontScale="95000"/>
          </a:bodyPr>
          <a:lstStyle/>
          <a:p>
            <a:r>
              <a:rPr lang="es-ES" sz="2400" b="1" dirty="0">
                <a:solidFill>
                  <a:schemeClr val="accent1"/>
                </a:solidFill>
              </a:rPr>
              <a:t>CONTRAINDICACIONES</a:t>
            </a:r>
          </a:p>
          <a:p>
            <a:r>
              <a:rPr lang="es-ES" sz="2100" b="1" dirty="0"/>
              <a:t>Personas fotosensibles o que estén tomando medicación fotosensible</a:t>
            </a:r>
            <a:r>
              <a:rPr lang="es-ES" sz="2400" b="1" dirty="0"/>
              <a:t>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552F830-4E03-B195-BD8C-7A89B4E3596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28389" y="1342828"/>
            <a:ext cx="1713124" cy="171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44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89F3BA8-C765-6BCC-37FF-E0BD3F083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/>
                </a:solidFill>
              </a:rPr>
              <a:t>LÁMPARAS DE INFRARROJOS 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3EFC83EC-C9C2-04F0-E7A5-A1AD9490533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5389758" cy="3776760"/>
          </a:xfrm>
        </p:spPr>
        <p:txBody>
          <a:bodyPr/>
          <a:lstStyle/>
          <a:p>
            <a:r>
              <a:rPr lang="es-ES" sz="2400" dirty="0"/>
              <a:t>Disponen de una bombilla de emisión infrarroja. Esta radiación es absorbida por los diferentes tejidos del organismo, produciendo su calentamiento y posterior difusión. Estimula la microcirculación, hiperemia y vasodilatación. Tiene una acción antiinflamatoria, analgésica y antiespasmódica. Produce relajación muscular y oxigenación de los tejidos cutáneos.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D8C656D-B7E1-4B8E-F7A0-8C6E6799551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09819" y="2286001"/>
            <a:ext cx="2890684" cy="315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284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rgbClr val="000000"/>
      </a:dk1>
      <a:lt1>
        <a:srgbClr val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piral">
  <a:themeElements>
    <a:clrScheme name="Wisp">
      <a:dk1>
        <a:srgbClr val="000000"/>
      </a:dk1>
      <a:lt1>
        <a:srgbClr val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1121</TotalTime>
  <Words>849</Words>
  <Application>Microsoft Office PowerPoint</Application>
  <PresentationFormat>Panorámica</PresentationFormat>
  <Paragraphs>97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Aptos</vt:lpstr>
      <vt:lpstr>Arial</vt:lpstr>
      <vt:lpstr>Century Gothic</vt:lpstr>
      <vt:lpstr>Symbol</vt:lpstr>
      <vt:lpstr>Times New Roman</vt:lpstr>
      <vt:lpstr>Wingdings</vt:lpstr>
      <vt:lpstr>Espiral</vt:lpstr>
      <vt:lpstr>Espiral</vt:lpstr>
      <vt:lpstr>TEMA 6 CLASIFICACIÓN DE LA APARATOLOGÍA ESTÉTICA.</vt:lpstr>
      <vt:lpstr>RADIACIONES ELECTROMAGNÉTICAS </vt:lpstr>
      <vt:lpstr>CABINAS DE BRONCEADO ARTIFICIAL</vt:lpstr>
      <vt:lpstr>CABINAS DE BRONCEADO ARTIFICIAL</vt:lpstr>
      <vt:lpstr>LUZ PULSADA INTENSA IPL</vt:lpstr>
      <vt:lpstr>LUZ PULSADA INTENSA IPL</vt:lpstr>
      <vt:lpstr>           FOTOTERAPIA LED </vt:lpstr>
      <vt:lpstr>FOTOTERAPIA LED </vt:lpstr>
      <vt:lpstr>LÁMPARAS DE INFRARROJOS </vt:lpstr>
      <vt:lpstr>LÁMPARAS DE INFRARROJOS </vt:lpstr>
      <vt:lpstr>MANTAS TÉRMICAS Y BANDAS DE TERMOLIPOLISIS</vt:lpstr>
      <vt:lpstr>MANTAS TÉRMICAS Y BANDAS DE TERMOLIPOLISIS</vt:lpstr>
      <vt:lpstr>                     LÁSER</vt:lpstr>
      <vt:lpstr> LÁSER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 GESTION INSTALACIONES , MEDIOS TÉCNICOS Y MATERIALES</dc:title>
  <dc:subject/>
  <dc:creator>patricia busto lopez</dc:creator>
  <dc:description/>
  <cp:lastModifiedBy>Teresa Calvo Salgueiro</cp:lastModifiedBy>
  <cp:revision>56</cp:revision>
  <dcterms:created xsi:type="dcterms:W3CDTF">2022-11-13T10:15:39Z</dcterms:created>
  <dcterms:modified xsi:type="dcterms:W3CDTF">2024-11-09T17:11:36Z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14</vt:i4>
  </property>
</Properties>
</file>