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35"/>
  </p:notesMasterIdLst>
  <p:handoutMasterIdLst>
    <p:handoutMasterId r:id="rId36"/>
  </p:handoutMasterIdLst>
  <p:sldIdLst>
    <p:sldId id="282" r:id="rId2"/>
    <p:sldId id="283" r:id="rId3"/>
    <p:sldId id="284" r:id="rId4"/>
    <p:sldId id="285" r:id="rId5"/>
    <p:sldId id="287" r:id="rId6"/>
    <p:sldId id="286" r:id="rId7"/>
    <p:sldId id="288" r:id="rId8"/>
    <p:sldId id="289" r:id="rId9"/>
    <p:sldId id="290" r:id="rId10"/>
    <p:sldId id="291" r:id="rId11"/>
    <p:sldId id="293" r:id="rId12"/>
    <p:sldId id="295" r:id="rId13"/>
    <p:sldId id="296" r:id="rId14"/>
    <p:sldId id="297" r:id="rId15"/>
    <p:sldId id="298" r:id="rId16"/>
    <p:sldId id="299" r:id="rId17"/>
    <p:sldId id="300" r:id="rId18"/>
    <p:sldId id="301" r:id="rId19"/>
    <p:sldId id="302" r:id="rId20"/>
    <p:sldId id="303" r:id="rId21"/>
    <p:sldId id="304" r:id="rId22"/>
    <p:sldId id="305" r:id="rId23"/>
    <p:sldId id="306" r:id="rId24"/>
    <p:sldId id="307" r:id="rId25"/>
    <p:sldId id="308" r:id="rId26"/>
    <p:sldId id="309" r:id="rId27"/>
    <p:sldId id="310" r:id="rId28"/>
    <p:sldId id="311" r:id="rId29"/>
    <p:sldId id="312" r:id="rId30"/>
    <p:sldId id="313" r:id="rId31"/>
    <p:sldId id="314" r:id="rId32"/>
    <p:sldId id="315" r:id="rId33"/>
    <p:sldId id="316" r:id="rId3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7871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F544C77-20C1-499E-B0A8-98FA3958682D}" v="410" dt="2022-11-15T17:16:10.02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autoAdjust="0"/>
  </p:normalViewPr>
  <p:slideViewPr>
    <p:cSldViewPr snapToGrid="0">
      <p:cViewPr varScale="1">
        <p:scale>
          <a:sx n="70" d="100"/>
          <a:sy n="70" d="100"/>
        </p:scale>
        <p:origin x="738" y="60"/>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45" d="100"/>
          <a:sy n="45" d="100"/>
        </p:scale>
        <p:origin x="2828" y="5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FA97EBE-9726-4751-9615-4265816A94AF}" type="doc">
      <dgm:prSet loTypeId="urn:microsoft.com/office/officeart/2005/8/layout/hierarchy1" loCatId="hierarchy" qsTypeId="urn:microsoft.com/office/officeart/2005/8/quickstyle/simple4" qsCatId="simple" csTypeId="urn:microsoft.com/office/officeart/2005/8/colors/colorful2" csCatId="colorful"/>
      <dgm:spPr/>
      <dgm:t>
        <a:bodyPr/>
        <a:lstStyle/>
        <a:p>
          <a:endParaRPr lang="en-US"/>
        </a:p>
      </dgm:t>
    </dgm:pt>
    <dgm:pt modelId="{90028553-F5C7-454F-84F3-C177D8582262}">
      <dgm:prSet/>
      <dgm:spPr/>
      <dgm:t>
        <a:bodyPr/>
        <a:lstStyle/>
        <a:p>
          <a:r>
            <a:rPr lang="es-ES"/>
            <a:t>La microcirculación es la parte del sistema circulatorio que se encarga de los capilares sanguíneos de los diferentes tejidos del organismo. Permite el transporte de nutrientes a los tejidos y órganos, y facilita la eliminación de los desechos celulares.</a:t>
          </a:r>
          <a:endParaRPr lang="en-US"/>
        </a:p>
      </dgm:t>
    </dgm:pt>
    <dgm:pt modelId="{56757A93-C4C5-4B4B-B387-6C99ABCA474B}" type="parTrans" cxnId="{0559C3D8-F576-4BE0-B9F7-BA0AB7B209CB}">
      <dgm:prSet/>
      <dgm:spPr/>
      <dgm:t>
        <a:bodyPr/>
        <a:lstStyle/>
        <a:p>
          <a:endParaRPr lang="en-US"/>
        </a:p>
      </dgm:t>
    </dgm:pt>
    <dgm:pt modelId="{C93FCC9A-6637-4B56-9856-0C9500429FC3}" type="sibTrans" cxnId="{0559C3D8-F576-4BE0-B9F7-BA0AB7B209CB}">
      <dgm:prSet/>
      <dgm:spPr/>
      <dgm:t>
        <a:bodyPr/>
        <a:lstStyle/>
        <a:p>
          <a:endParaRPr lang="en-US"/>
        </a:p>
      </dgm:t>
    </dgm:pt>
    <dgm:pt modelId="{BE6AEE36-342E-41B6-8E5C-C559EECD1573}">
      <dgm:prSet/>
      <dgm:spPr/>
      <dgm:t>
        <a:bodyPr/>
        <a:lstStyle/>
        <a:p>
          <a:r>
            <a:rPr lang="es-ES"/>
            <a:t>Una microcirculación alterada fomenta que las células envejezcan más rápidamente y puede llegar a ser la causa de numerosos trastornos.</a:t>
          </a:r>
          <a:endParaRPr lang="en-US"/>
        </a:p>
      </dgm:t>
    </dgm:pt>
    <dgm:pt modelId="{64CB6F6F-DF4C-4270-BB12-39094F8783CB}" type="parTrans" cxnId="{468A0D67-62A5-42AC-9163-438B6A7F9FAF}">
      <dgm:prSet/>
      <dgm:spPr/>
      <dgm:t>
        <a:bodyPr/>
        <a:lstStyle/>
        <a:p>
          <a:endParaRPr lang="en-US"/>
        </a:p>
      </dgm:t>
    </dgm:pt>
    <dgm:pt modelId="{FA71917B-07B5-4B65-9C38-354226903828}" type="sibTrans" cxnId="{468A0D67-62A5-42AC-9163-438B6A7F9FAF}">
      <dgm:prSet/>
      <dgm:spPr/>
      <dgm:t>
        <a:bodyPr/>
        <a:lstStyle/>
        <a:p>
          <a:endParaRPr lang="en-US"/>
        </a:p>
      </dgm:t>
    </dgm:pt>
    <dgm:pt modelId="{353CF2C1-B085-4C74-8E6E-F472AFE73D74}" type="pres">
      <dgm:prSet presAssocID="{8FA97EBE-9726-4751-9615-4265816A94AF}" presName="hierChild1" presStyleCnt="0">
        <dgm:presLayoutVars>
          <dgm:chPref val="1"/>
          <dgm:dir/>
          <dgm:animOne val="branch"/>
          <dgm:animLvl val="lvl"/>
          <dgm:resizeHandles/>
        </dgm:presLayoutVars>
      </dgm:prSet>
      <dgm:spPr/>
    </dgm:pt>
    <dgm:pt modelId="{E3A7FDA7-5C2F-4D8B-854A-9A0F816C41A2}" type="pres">
      <dgm:prSet presAssocID="{90028553-F5C7-454F-84F3-C177D8582262}" presName="hierRoot1" presStyleCnt="0"/>
      <dgm:spPr/>
    </dgm:pt>
    <dgm:pt modelId="{8BFFBEFA-3639-48B4-99C9-26FF0E6ADF49}" type="pres">
      <dgm:prSet presAssocID="{90028553-F5C7-454F-84F3-C177D8582262}" presName="composite" presStyleCnt="0"/>
      <dgm:spPr/>
    </dgm:pt>
    <dgm:pt modelId="{899257B1-05F9-45B4-BB86-6B1BE657BDE9}" type="pres">
      <dgm:prSet presAssocID="{90028553-F5C7-454F-84F3-C177D8582262}" presName="background" presStyleLbl="node0" presStyleIdx="0" presStyleCnt="2"/>
      <dgm:spPr/>
    </dgm:pt>
    <dgm:pt modelId="{63B44EEA-2D7A-4742-A063-89CD3B31FE1A}" type="pres">
      <dgm:prSet presAssocID="{90028553-F5C7-454F-84F3-C177D8582262}" presName="text" presStyleLbl="fgAcc0" presStyleIdx="0" presStyleCnt="2">
        <dgm:presLayoutVars>
          <dgm:chPref val="3"/>
        </dgm:presLayoutVars>
      </dgm:prSet>
      <dgm:spPr/>
    </dgm:pt>
    <dgm:pt modelId="{90BF6FD5-B43A-46BF-80B0-8FEF0F542432}" type="pres">
      <dgm:prSet presAssocID="{90028553-F5C7-454F-84F3-C177D8582262}" presName="hierChild2" presStyleCnt="0"/>
      <dgm:spPr/>
    </dgm:pt>
    <dgm:pt modelId="{DF7813CE-66CB-4FAA-8FA0-3D22AA727084}" type="pres">
      <dgm:prSet presAssocID="{BE6AEE36-342E-41B6-8E5C-C559EECD1573}" presName="hierRoot1" presStyleCnt="0"/>
      <dgm:spPr/>
    </dgm:pt>
    <dgm:pt modelId="{3F061408-5C2C-4942-AA5E-7F6DFCC60F10}" type="pres">
      <dgm:prSet presAssocID="{BE6AEE36-342E-41B6-8E5C-C559EECD1573}" presName="composite" presStyleCnt="0"/>
      <dgm:spPr/>
    </dgm:pt>
    <dgm:pt modelId="{E1B22FB9-8D36-4245-A928-A35917B54FE2}" type="pres">
      <dgm:prSet presAssocID="{BE6AEE36-342E-41B6-8E5C-C559EECD1573}" presName="background" presStyleLbl="node0" presStyleIdx="1" presStyleCnt="2"/>
      <dgm:spPr/>
    </dgm:pt>
    <dgm:pt modelId="{6E5C8F35-1C89-458A-A281-3C97256680CB}" type="pres">
      <dgm:prSet presAssocID="{BE6AEE36-342E-41B6-8E5C-C559EECD1573}" presName="text" presStyleLbl="fgAcc0" presStyleIdx="1" presStyleCnt="2">
        <dgm:presLayoutVars>
          <dgm:chPref val="3"/>
        </dgm:presLayoutVars>
      </dgm:prSet>
      <dgm:spPr/>
    </dgm:pt>
    <dgm:pt modelId="{72C6E8CB-2E38-4EDF-A869-A3B90F7986D2}" type="pres">
      <dgm:prSet presAssocID="{BE6AEE36-342E-41B6-8E5C-C559EECD1573}" presName="hierChild2" presStyleCnt="0"/>
      <dgm:spPr/>
    </dgm:pt>
  </dgm:ptLst>
  <dgm:cxnLst>
    <dgm:cxn modelId="{626B8605-CB8F-40E7-BABE-79070670A28F}" type="presOf" srcId="{8FA97EBE-9726-4751-9615-4265816A94AF}" destId="{353CF2C1-B085-4C74-8E6E-F472AFE73D74}" srcOrd="0" destOrd="0" presId="urn:microsoft.com/office/officeart/2005/8/layout/hierarchy1"/>
    <dgm:cxn modelId="{622E7118-1C86-46BC-B3A5-6337DA27A602}" type="presOf" srcId="{BE6AEE36-342E-41B6-8E5C-C559EECD1573}" destId="{6E5C8F35-1C89-458A-A281-3C97256680CB}" srcOrd="0" destOrd="0" presId="urn:microsoft.com/office/officeart/2005/8/layout/hierarchy1"/>
    <dgm:cxn modelId="{C627A15C-6F5E-4F20-BED1-C4BCEABE224B}" type="presOf" srcId="{90028553-F5C7-454F-84F3-C177D8582262}" destId="{63B44EEA-2D7A-4742-A063-89CD3B31FE1A}" srcOrd="0" destOrd="0" presId="urn:microsoft.com/office/officeart/2005/8/layout/hierarchy1"/>
    <dgm:cxn modelId="{468A0D67-62A5-42AC-9163-438B6A7F9FAF}" srcId="{8FA97EBE-9726-4751-9615-4265816A94AF}" destId="{BE6AEE36-342E-41B6-8E5C-C559EECD1573}" srcOrd="1" destOrd="0" parTransId="{64CB6F6F-DF4C-4270-BB12-39094F8783CB}" sibTransId="{FA71917B-07B5-4B65-9C38-354226903828}"/>
    <dgm:cxn modelId="{0559C3D8-F576-4BE0-B9F7-BA0AB7B209CB}" srcId="{8FA97EBE-9726-4751-9615-4265816A94AF}" destId="{90028553-F5C7-454F-84F3-C177D8582262}" srcOrd="0" destOrd="0" parTransId="{56757A93-C4C5-4B4B-B387-6C99ABCA474B}" sibTransId="{C93FCC9A-6637-4B56-9856-0C9500429FC3}"/>
    <dgm:cxn modelId="{43A3C538-3ABE-4EC2-8E4A-BE2365AB13ED}" type="presParOf" srcId="{353CF2C1-B085-4C74-8E6E-F472AFE73D74}" destId="{E3A7FDA7-5C2F-4D8B-854A-9A0F816C41A2}" srcOrd="0" destOrd="0" presId="urn:microsoft.com/office/officeart/2005/8/layout/hierarchy1"/>
    <dgm:cxn modelId="{40A21AC3-1954-49D8-AFFC-820B9A94E1B6}" type="presParOf" srcId="{E3A7FDA7-5C2F-4D8B-854A-9A0F816C41A2}" destId="{8BFFBEFA-3639-48B4-99C9-26FF0E6ADF49}" srcOrd="0" destOrd="0" presId="urn:microsoft.com/office/officeart/2005/8/layout/hierarchy1"/>
    <dgm:cxn modelId="{D580FB2D-F8AA-4DDE-A36F-800F07FE277A}" type="presParOf" srcId="{8BFFBEFA-3639-48B4-99C9-26FF0E6ADF49}" destId="{899257B1-05F9-45B4-BB86-6B1BE657BDE9}" srcOrd="0" destOrd="0" presId="urn:microsoft.com/office/officeart/2005/8/layout/hierarchy1"/>
    <dgm:cxn modelId="{D380BF53-9EF0-4946-92E8-E34B6414FCE2}" type="presParOf" srcId="{8BFFBEFA-3639-48B4-99C9-26FF0E6ADF49}" destId="{63B44EEA-2D7A-4742-A063-89CD3B31FE1A}" srcOrd="1" destOrd="0" presId="urn:microsoft.com/office/officeart/2005/8/layout/hierarchy1"/>
    <dgm:cxn modelId="{EB9D1179-2DD8-47AA-902D-724908882465}" type="presParOf" srcId="{E3A7FDA7-5C2F-4D8B-854A-9A0F816C41A2}" destId="{90BF6FD5-B43A-46BF-80B0-8FEF0F542432}" srcOrd="1" destOrd="0" presId="urn:microsoft.com/office/officeart/2005/8/layout/hierarchy1"/>
    <dgm:cxn modelId="{45F57283-8A09-4BAF-8449-431F10129239}" type="presParOf" srcId="{353CF2C1-B085-4C74-8E6E-F472AFE73D74}" destId="{DF7813CE-66CB-4FAA-8FA0-3D22AA727084}" srcOrd="1" destOrd="0" presId="urn:microsoft.com/office/officeart/2005/8/layout/hierarchy1"/>
    <dgm:cxn modelId="{E0DF465E-9DAA-46E8-94A8-6068757FA4A6}" type="presParOf" srcId="{DF7813CE-66CB-4FAA-8FA0-3D22AA727084}" destId="{3F061408-5C2C-4942-AA5E-7F6DFCC60F10}" srcOrd="0" destOrd="0" presId="urn:microsoft.com/office/officeart/2005/8/layout/hierarchy1"/>
    <dgm:cxn modelId="{21D66AEB-B9CB-45DE-B55E-5BB93169FD5C}" type="presParOf" srcId="{3F061408-5C2C-4942-AA5E-7F6DFCC60F10}" destId="{E1B22FB9-8D36-4245-A928-A35917B54FE2}" srcOrd="0" destOrd="0" presId="urn:microsoft.com/office/officeart/2005/8/layout/hierarchy1"/>
    <dgm:cxn modelId="{9730D51C-49BF-4BD3-B21F-4939E7D393C0}" type="presParOf" srcId="{3F061408-5C2C-4942-AA5E-7F6DFCC60F10}" destId="{6E5C8F35-1C89-458A-A281-3C97256680CB}" srcOrd="1" destOrd="0" presId="urn:microsoft.com/office/officeart/2005/8/layout/hierarchy1"/>
    <dgm:cxn modelId="{69EB1ACB-25B5-4045-BED8-FD7E295E675D}" type="presParOf" srcId="{DF7813CE-66CB-4FAA-8FA0-3D22AA727084}" destId="{72C6E8CB-2E38-4EDF-A869-A3B90F7986D2}"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99257B1-05F9-45B4-BB86-6B1BE657BDE9}">
      <dsp:nvSpPr>
        <dsp:cNvPr id="0" name=""/>
        <dsp:cNvSpPr/>
      </dsp:nvSpPr>
      <dsp:spPr>
        <a:xfrm>
          <a:off x="469679" y="982"/>
          <a:ext cx="3997039" cy="2538120"/>
        </a:xfrm>
        <a:prstGeom prst="roundRect">
          <a:avLst>
            <a:gd name="adj" fmla="val 10000"/>
          </a:avLst>
        </a:prstGeom>
        <a:gradFill rotWithShape="0">
          <a:gsLst>
            <a:gs pos="0">
              <a:schemeClr val="accent1">
                <a:hueOff val="0"/>
                <a:satOff val="0"/>
                <a:lumOff val="0"/>
                <a:alphaOff val="0"/>
                <a:tint val="96000"/>
                <a:lumMod val="104000"/>
              </a:schemeClr>
            </a:gs>
            <a:gs pos="100000">
              <a:schemeClr val="accent1">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dsp:spPr>
      <dsp:style>
        <a:lnRef idx="0">
          <a:scrgbClr r="0" g="0" b="0"/>
        </a:lnRef>
        <a:fillRef idx="3">
          <a:scrgbClr r="0" g="0" b="0"/>
        </a:fillRef>
        <a:effectRef idx="2">
          <a:scrgbClr r="0" g="0" b="0"/>
        </a:effectRef>
        <a:fontRef idx="minor">
          <a:schemeClr val="lt1"/>
        </a:fontRef>
      </dsp:style>
    </dsp:sp>
    <dsp:sp modelId="{63B44EEA-2D7A-4742-A063-89CD3B31FE1A}">
      <dsp:nvSpPr>
        <dsp:cNvPr id="0" name=""/>
        <dsp:cNvSpPr/>
      </dsp:nvSpPr>
      <dsp:spPr>
        <a:xfrm>
          <a:off x="913795" y="422892"/>
          <a:ext cx="3997039" cy="2538120"/>
        </a:xfrm>
        <a:prstGeom prst="roundRect">
          <a:avLst>
            <a:gd name="adj" fmla="val 10000"/>
          </a:avLst>
        </a:prstGeom>
        <a:solidFill>
          <a:schemeClr val="lt1">
            <a:alpha val="90000"/>
            <a:hueOff val="0"/>
            <a:satOff val="0"/>
            <a:lumOff val="0"/>
            <a:alphaOff val="0"/>
          </a:schemeClr>
        </a:solidFill>
        <a:ln w="9525" cap="rnd"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s-ES" sz="1700" kern="1200"/>
            <a:t>La microcirculación es la parte del sistema circulatorio que se encarga de los capilares sanguíneos de los diferentes tejidos del organismo. Permite el transporte de nutrientes a los tejidos y órganos, y facilita la eliminación de los desechos celulares.</a:t>
          </a:r>
          <a:endParaRPr lang="en-US" sz="1700" kern="1200"/>
        </a:p>
      </dsp:txBody>
      <dsp:txXfrm>
        <a:off x="988134" y="497231"/>
        <a:ext cx="3848361" cy="2389442"/>
      </dsp:txXfrm>
    </dsp:sp>
    <dsp:sp modelId="{E1B22FB9-8D36-4245-A928-A35917B54FE2}">
      <dsp:nvSpPr>
        <dsp:cNvPr id="0" name=""/>
        <dsp:cNvSpPr/>
      </dsp:nvSpPr>
      <dsp:spPr>
        <a:xfrm>
          <a:off x="5354950" y="982"/>
          <a:ext cx="3997039" cy="2538120"/>
        </a:xfrm>
        <a:prstGeom prst="roundRect">
          <a:avLst>
            <a:gd name="adj" fmla="val 10000"/>
          </a:avLst>
        </a:prstGeom>
        <a:gradFill rotWithShape="0">
          <a:gsLst>
            <a:gs pos="0">
              <a:schemeClr val="accent1">
                <a:hueOff val="0"/>
                <a:satOff val="0"/>
                <a:lumOff val="0"/>
                <a:alphaOff val="0"/>
                <a:tint val="96000"/>
                <a:lumMod val="104000"/>
              </a:schemeClr>
            </a:gs>
            <a:gs pos="100000">
              <a:schemeClr val="accent1">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dsp:spPr>
      <dsp:style>
        <a:lnRef idx="0">
          <a:scrgbClr r="0" g="0" b="0"/>
        </a:lnRef>
        <a:fillRef idx="3">
          <a:scrgbClr r="0" g="0" b="0"/>
        </a:fillRef>
        <a:effectRef idx="2">
          <a:scrgbClr r="0" g="0" b="0"/>
        </a:effectRef>
        <a:fontRef idx="minor">
          <a:schemeClr val="lt1"/>
        </a:fontRef>
      </dsp:style>
    </dsp:sp>
    <dsp:sp modelId="{6E5C8F35-1C89-458A-A281-3C97256680CB}">
      <dsp:nvSpPr>
        <dsp:cNvPr id="0" name=""/>
        <dsp:cNvSpPr/>
      </dsp:nvSpPr>
      <dsp:spPr>
        <a:xfrm>
          <a:off x="5799066" y="422892"/>
          <a:ext cx="3997039" cy="2538120"/>
        </a:xfrm>
        <a:prstGeom prst="roundRect">
          <a:avLst>
            <a:gd name="adj" fmla="val 10000"/>
          </a:avLst>
        </a:prstGeom>
        <a:solidFill>
          <a:schemeClr val="lt1">
            <a:alpha val="90000"/>
            <a:hueOff val="0"/>
            <a:satOff val="0"/>
            <a:lumOff val="0"/>
            <a:alphaOff val="0"/>
          </a:schemeClr>
        </a:solidFill>
        <a:ln w="9525" cap="rnd"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s-ES" sz="1700" kern="1200"/>
            <a:t>Una microcirculación alterada fomenta que las células envejezcan más rápidamente y puede llegar a ser la causa de numerosos trastornos.</a:t>
          </a:r>
          <a:endParaRPr lang="en-US" sz="1700" kern="1200"/>
        </a:p>
      </dsp:txBody>
      <dsp:txXfrm>
        <a:off x="5873405" y="497231"/>
        <a:ext cx="3848361" cy="2389442"/>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a:extLst>
              <a:ext uri="{FF2B5EF4-FFF2-40B4-BE49-F238E27FC236}">
                <a16:creationId xmlns:a16="http://schemas.microsoft.com/office/drawing/2014/main" id="{42876D21-E4D6-0934-5EF7-05E36E73C327}"/>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ES"/>
          </a:p>
        </p:txBody>
      </p:sp>
      <p:sp>
        <p:nvSpPr>
          <p:cNvPr id="3" name="Marcador de fecha 2">
            <a:extLst>
              <a:ext uri="{FF2B5EF4-FFF2-40B4-BE49-F238E27FC236}">
                <a16:creationId xmlns:a16="http://schemas.microsoft.com/office/drawing/2014/main" id="{AA8AE6E0-0DF3-4491-BE39-8584941CD37A}"/>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F6D2F593-B1CA-47E5-B54F-98AD6EAFE053}" type="datetimeFigureOut">
              <a:rPr lang="es-ES" smtClean="0"/>
              <a:t>18/01/2025</a:t>
            </a:fld>
            <a:endParaRPr lang="es-ES"/>
          </a:p>
        </p:txBody>
      </p:sp>
      <p:sp>
        <p:nvSpPr>
          <p:cNvPr id="4" name="Marcador de pie de página 3">
            <a:extLst>
              <a:ext uri="{FF2B5EF4-FFF2-40B4-BE49-F238E27FC236}">
                <a16:creationId xmlns:a16="http://schemas.microsoft.com/office/drawing/2014/main" id="{E13D149B-DDCF-3FC5-DCFC-15551531D87E}"/>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s-ES"/>
          </a:p>
        </p:txBody>
      </p:sp>
      <p:sp>
        <p:nvSpPr>
          <p:cNvPr id="5" name="Marcador de número de diapositiva 4">
            <a:extLst>
              <a:ext uri="{FF2B5EF4-FFF2-40B4-BE49-F238E27FC236}">
                <a16:creationId xmlns:a16="http://schemas.microsoft.com/office/drawing/2014/main" id="{8730DEF8-FCD4-A856-C645-D5F6C0358E14}"/>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4E051F6-85FB-4313-A0E2-5C679B77D724}" type="slidenum">
              <a:rPr lang="es-ES" smtClean="0"/>
              <a:t>‹Nº›</a:t>
            </a:fld>
            <a:endParaRPr lang="es-ES"/>
          </a:p>
        </p:txBody>
      </p:sp>
    </p:spTree>
    <p:extLst>
      <p:ext uri="{BB962C8B-B14F-4D97-AF65-F5344CB8AC3E}">
        <p14:creationId xmlns:p14="http://schemas.microsoft.com/office/powerpoint/2010/main" val="108800462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ES"/>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F666BCC-2165-4C1E-B157-C7E1FB0A4783}" type="datetimeFigureOut">
              <a:rPr lang="es-ES" smtClean="0"/>
              <a:t>18/01/2025</a:t>
            </a:fld>
            <a:endParaRPr lang="es-ES"/>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ES"/>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ES"/>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8C852AF-48A4-4418-95DC-B100B4EBE35F}" type="slidenum">
              <a:rPr lang="es-ES" smtClean="0"/>
              <a:t>‹Nº›</a:t>
            </a:fld>
            <a:endParaRPr lang="es-ES"/>
          </a:p>
        </p:txBody>
      </p:sp>
    </p:spTree>
    <p:extLst>
      <p:ext uri="{BB962C8B-B14F-4D97-AF65-F5344CB8AC3E}">
        <p14:creationId xmlns:p14="http://schemas.microsoft.com/office/powerpoint/2010/main" val="7877216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1/18/2025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s-ES"/>
              <a:t>Haga clic para modificar el estilo de título del patrón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Haga clic para modificar los estilos de texto del patrón</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1/18/2025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‹Nº›</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s-ES"/>
              <a:t>Haga clic para modificar el estilo de título del patrón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s-ES"/>
              <a:t>Haga clic para modificar los estilos de texto del patrón</a:t>
            </a:r>
          </a:p>
        </p:txBody>
      </p:sp>
      <p:sp>
        <p:nvSpPr>
          <p:cNvPr id="5" name="Date Placeholder 4"/>
          <p:cNvSpPr>
            <a:spLocks noGrp="1"/>
          </p:cNvSpPr>
          <p:nvPr>
            <p:ph type="dt" sz="half" idx="10"/>
          </p:nvPr>
        </p:nvSpPr>
        <p:spPr/>
        <p:txBody>
          <a:bodyPr/>
          <a:lstStyle/>
          <a:p>
            <a:fld id="{B61BEF0D-F0BB-DE4B-95CE-6DB70DBA9567}" type="datetimeFigureOut">
              <a:rPr lang="en-US" dirty="0"/>
              <a:pPr/>
              <a:t>1/18/2025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itar la tarjeta de nombre">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s-ES"/>
              <a:t>Haga clic para modificar el estilo de título del patrón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Haga clic para modificar los estilos de texto del patrón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s-ES"/>
              <a:t>Haga clic para modificar los estilos de texto del patrón</a:t>
            </a:r>
          </a:p>
        </p:txBody>
      </p:sp>
      <p:sp>
        <p:nvSpPr>
          <p:cNvPr id="5" name="Date Placeholder 4"/>
          <p:cNvSpPr>
            <a:spLocks noGrp="1"/>
          </p:cNvSpPr>
          <p:nvPr>
            <p:ph type="dt" sz="half" idx="10"/>
          </p:nvPr>
        </p:nvSpPr>
        <p:spPr/>
        <p:txBody>
          <a:bodyPr/>
          <a:lstStyle/>
          <a:p>
            <a:fld id="{B61BEF0D-F0BB-DE4B-95CE-6DB70DBA9567}" type="datetimeFigureOut">
              <a:rPr lang="en-US" dirty="0"/>
              <a:pPr/>
              <a:t>1/18/2025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‹Nº›</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dadero o falso">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s-ES"/>
              <a:t>Haga clic para modificar el estilo de título del patrón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Haga clic para modificar los estilos de texto del patrón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s-ES"/>
              <a:t>Haga clic para modificar los estilos de texto del patrón</a:t>
            </a:r>
          </a:p>
        </p:txBody>
      </p:sp>
      <p:sp>
        <p:nvSpPr>
          <p:cNvPr id="5" name="Date Placeholder 4"/>
          <p:cNvSpPr>
            <a:spLocks noGrp="1"/>
          </p:cNvSpPr>
          <p:nvPr>
            <p:ph type="dt" sz="half" idx="10"/>
          </p:nvPr>
        </p:nvSpPr>
        <p:spPr/>
        <p:txBody>
          <a:bodyPr/>
          <a:lstStyle/>
          <a:p>
            <a:fld id="{B61BEF0D-F0BB-DE4B-95CE-6DB70DBA9567}" type="datetimeFigureOut">
              <a:rPr lang="en-US" dirty="0"/>
              <a:pPr/>
              <a:t>1/18/2025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ncho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s-ES"/>
              <a:t>Haga clic para modificar el estilo de título del patrón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1/18/2025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1/18/2025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10" name="Title 13"/>
          <p:cNvSpPr>
            <a:spLocks noGrp="1"/>
          </p:cNvSpPr>
          <p:nvPr>
            <p:ph type="title"/>
          </p:nvPr>
        </p:nvSpPr>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1/18/2025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1/18/2025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1/18/2025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s-ES"/>
              <a:t>Haga clic para modificar el estilo de título del patrón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B61BEF0D-F0BB-DE4B-95CE-6DB70DBA9567}" type="datetimeFigureOut">
              <a:rPr lang="en-US" dirty="0"/>
              <a:pPr/>
              <a:t>1/18/2025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B61BEF0D-F0BB-DE4B-95CE-6DB70DBA9567}" type="datetimeFigureOut">
              <a:rPr lang="en-US" dirty="0"/>
              <a:pPr/>
              <a:t>1/18/2025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32"/>
            <a:ext cx="2356674" cy="6853285"/>
            <a:chOff x="6627813" y="195454"/>
            <a:chExt cx="1952625" cy="5678297"/>
          </a:xfrm>
        </p:grpSpPr>
        <p:sp>
          <p:nvSpPr>
            <p:cNvPr id="11" name="Freeform 27"/>
            <p:cNvSpPr/>
            <p:nvPr/>
          </p:nvSpPr>
          <p:spPr bwMode="auto">
            <a:xfrm>
              <a:off x="6627813" y="195454"/>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1/18/2025</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‹Nº›</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grpSp>
        <p:nvGrpSpPr>
          <p:cNvPr id="21" name="Group 20">
            <a:extLst>
              <a:ext uri="{FF2B5EF4-FFF2-40B4-BE49-F238E27FC236}">
                <a16:creationId xmlns:a16="http://schemas.microsoft.com/office/drawing/2014/main" id="{51B860BB-F934-4DE1-A930-090DD475F1A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 y="228600"/>
            <a:ext cx="2851523" cy="6638625"/>
            <a:chOff x="2487613" y="285750"/>
            <a:chExt cx="2428875" cy="5654676"/>
          </a:xfrm>
        </p:grpSpPr>
        <p:sp>
          <p:nvSpPr>
            <p:cNvPr id="22" name="Freeform 11">
              <a:extLst>
                <a:ext uri="{FF2B5EF4-FFF2-40B4-BE49-F238E27FC236}">
                  <a16:creationId xmlns:a16="http://schemas.microsoft.com/office/drawing/2014/main" id="{61927C55-8047-466F-9FE4-B42D3D1AFA9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txBody>
            <a:bodyPr/>
            <a:lstStyle/>
            <a:p>
              <a:endParaRPr lang="es-ES"/>
            </a:p>
          </p:txBody>
        </p:sp>
        <p:sp>
          <p:nvSpPr>
            <p:cNvPr id="23" name="Freeform 12">
              <a:extLst>
                <a:ext uri="{FF2B5EF4-FFF2-40B4-BE49-F238E27FC236}">
                  <a16:creationId xmlns:a16="http://schemas.microsoft.com/office/drawing/2014/main" id="{E914D83D-75AE-426B-90AC-E37CBA2BD7F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txBody>
            <a:bodyPr/>
            <a:lstStyle/>
            <a:p>
              <a:endParaRPr lang="es-ES"/>
            </a:p>
          </p:txBody>
        </p:sp>
        <p:sp>
          <p:nvSpPr>
            <p:cNvPr id="24" name="Freeform 13">
              <a:extLst>
                <a:ext uri="{FF2B5EF4-FFF2-40B4-BE49-F238E27FC236}">
                  <a16:creationId xmlns:a16="http://schemas.microsoft.com/office/drawing/2014/main" id="{DDB740D6-20EA-4164-9EDB-243B210E8FE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txBody>
            <a:bodyPr/>
            <a:lstStyle/>
            <a:p>
              <a:endParaRPr lang="es-ES"/>
            </a:p>
          </p:txBody>
        </p:sp>
        <p:sp>
          <p:nvSpPr>
            <p:cNvPr id="25" name="Freeform 14">
              <a:extLst>
                <a:ext uri="{FF2B5EF4-FFF2-40B4-BE49-F238E27FC236}">
                  <a16:creationId xmlns:a16="http://schemas.microsoft.com/office/drawing/2014/main" id="{0843EF7D-8FF7-4B1B-810B-AA92D132EB5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txBody>
            <a:bodyPr/>
            <a:lstStyle/>
            <a:p>
              <a:endParaRPr lang="es-ES"/>
            </a:p>
          </p:txBody>
        </p:sp>
        <p:sp>
          <p:nvSpPr>
            <p:cNvPr id="26" name="Freeform 15">
              <a:extLst>
                <a:ext uri="{FF2B5EF4-FFF2-40B4-BE49-F238E27FC236}">
                  <a16:creationId xmlns:a16="http://schemas.microsoft.com/office/drawing/2014/main" id="{F995A1BF-26D5-42BA-83D6-B74B0793A82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txBody>
            <a:bodyPr/>
            <a:lstStyle/>
            <a:p>
              <a:endParaRPr lang="es-ES"/>
            </a:p>
          </p:txBody>
        </p:sp>
        <p:sp>
          <p:nvSpPr>
            <p:cNvPr id="27" name="Freeform 16">
              <a:extLst>
                <a:ext uri="{FF2B5EF4-FFF2-40B4-BE49-F238E27FC236}">
                  <a16:creationId xmlns:a16="http://schemas.microsoft.com/office/drawing/2014/main" id="{706BB22B-358C-43E3-A01E-2CCD2EFD4A9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txBody>
            <a:bodyPr/>
            <a:lstStyle/>
            <a:p>
              <a:endParaRPr lang="es-ES"/>
            </a:p>
          </p:txBody>
        </p:sp>
        <p:sp>
          <p:nvSpPr>
            <p:cNvPr id="28" name="Freeform 17">
              <a:extLst>
                <a:ext uri="{FF2B5EF4-FFF2-40B4-BE49-F238E27FC236}">
                  <a16:creationId xmlns:a16="http://schemas.microsoft.com/office/drawing/2014/main" id="{09828090-C04F-4B25-BD86-CE7A94A3461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txBody>
            <a:bodyPr/>
            <a:lstStyle/>
            <a:p>
              <a:endParaRPr lang="es-ES"/>
            </a:p>
          </p:txBody>
        </p:sp>
        <p:sp>
          <p:nvSpPr>
            <p:cNvPr id="29" name="Freeform 18">
              <a:extLst>
                <a:ext uri="{FF2B5EF4-FFF2-40B4-BE49-F238E27FC236}">
                  <a16:creationId xmlns:a16="http://schemas.microsoft.com/office/drawing/2014/main" id="{B062093C-CFDD-4759-8CD6-EB2CCD1DBC7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txBody>
            <a:bodyPr/>
            <a:lstStyle/>
            <a:p>
              <a:endParaRPr lang="es-ES"/>
            </a:p>
          </p:txBody>
        </p:sp>
        <p:sp>
          <p:nvSpPr>
            <p:cNvPr id="30" name="Freeform 19">
              <a:extLst>
                <a:ext uri="{FF2B5EF4-FFF2-40B4-BE49-F238E27FC236}">
                  <a16:creationId xmlns:a16="http://schemas.microsoft.com/office/drawing/2014/main" id="{FB33C2A8-7609-427D-BC55-13F95620186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txBody>
            <a:bodyPr/>
            <a:lstStyle/>
            <a:p>
              <a:endParaRPr lang="es-ES"/>
            </a:p>
          </p:txBody>
        </p:sp>
        <p:sp>
          <p:nvSpPr>
            <p:cNvPr id="31" name="Freeform 20">
              <a:extLst>
                <a:ext uri="{FF2B5EF4-FFF2-40B4-BE49-F238E27FC236}">
                  <a16:creationId xmlns:a16="http://schemas.microsoft.com/office/drawing/2014/main" id="{9FF51B36-24F3-42B4-9ACD-2B83F4B570F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txBody>
            <a:bodyPr/>
            <a:lstStyle/>
            <a:p>
              <a:endParaRPr lang="es-ES"/>
            </a:p>
          </p:txBody>
        </p:sp>
        <p:sp>
          <p:nvSpPr>
            <p:cNvPr id="32" name="Freeform 21">
              <a:extLst>
                <a:ext uri="{FF2B5EF4-FFF2-40B4-BE49-F238E27FC236}">
                  <a16:creationId xmlns:a16="http://schemas.microsoft.com/office/drawing/2014/main" id="{6EBCB31E-7CBF-45FC-B7A3-7FE8E8C8A38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txBody>
            <a:bodyPr/>
            <a:lstStyle/>
            <a:p>
              <a:endParaRPr lang="es-ES"/>
            </a:p>
          </p:txBody>
        </p:sp>
        <p:sp>
          <p:nvSpPr>
            <p:cNvPr id="33" name="Freeform 22">
              <a:extLst>
                <a:ext uri="{FF2B5EF4-FFF2-40B4-BE49-F238E27FC236}">
                  <a16:creationId xmlns:a16="http://schemas.microsoft.com/office/drawing/2014/main" id="{404CB86A-82A5-40B9-8D4B-159ED1A3CE4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txBody>
            <a:bodyPr/>
            <a:lstStyle/>
            <a:p>
              <a:endParaRPr lang="es-ES"/>
            </a:p>
          </p:txBody>
        </p:sp>
      </p:grpSp>
      <p:grpSp>
        <p:nvGrpSpPr>
          <p:cNvPr id="35" name="Group 34">
            <a:extLst>
              <a:ext uri="{FF2B5EF4-FFF2-40B4-BE49-F238E27FC236}">
                <a16:creationId xmlns:a16="http://schemas.microsoft.com/office/drawing/2014/main" id="{DD17BCFA-C80F-4670-B8B9-034B5B1C8BA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7224" y="-32"/>
            <a:ext cx="2356675" cy="6853285"/>
            <a:chOff x="6627813" y="195454"/>
            <a:chExt cx="1952625" cy="5678297"/>
          </a:xfrm>
        </p:grpSpPr>
        <p:sp>
          <p:nvSpPr>
            <p:cNvPr id="36" name="Freeform 27">
              <a:extLst>
                <a:ext uri="{FF2B5EF4-FFF2-40B4-BE49-F238E27FC236}">
                  <a16:creationId xmlns:a16="http://schemas.microsoft.com/office/drawing/2014/main" id="{F705DA76-B301-4098-9966-310A00C312E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627813" y="195454"/>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txBody>
            <a:bodyPr/>
            <a:lstStyle/>
            <a:p>
              <a:endParaRPr lang="es-ES"/>
            </a:p>
          </p:txBody>
        </p:sp>
        <p:sp>
          <p:nvSpPr>
            <p:cNvPr id="37" name="Freeform 28">
              <a:extLst>
                <a:ext uri="{FF2B5EF4-FFF2-40B4-BE49-F238E27FC236}">
                  <a16:creationId xmlns:a16="http://schemas.microsoft.com/office/drawing/2014/main" id="{7484AECD-B027-45E9-8764-6E1A4A4A0D9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txBody>
            <a:bodyPr/>
            <a:lstStyle/>
            <a:p>
              <a:endParaRPr lang="es-ES"/>
            </a:p>
          </p:txBody>
        </p:sp>
        <p:sp>
          <p:nvSpPr>
            <p:cNvPr id="38" name="Freeform 29">
              <a:extLst>
                <a:ext uri="{FF2B5EF4-FFF2-40B4-BE49-F238E27FC236}">
                  <a16:creationId xmlns:a16="http://schemas.microsoft.com/office/drawing/2014/main" id="{CB341AF9-DEB1-42CB-8D1D-F262CFE465D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txBody>
            <a:bodyPr/>
            <a:lstStyle/>
            <a:p>
              <a:endParaRPr lang="es-ES"/>
            </a:p>
          </p:txBody>
        </p:sp>
        <p:sp>
          <p:nvSpPr>
            <p:cNvPr id="39" name="Freeform 30">
              <a:extLst>
                <a:ext uri="{FF2B5EF4-FFF2-40B4-BE49-F238E27FC236}">
                  <a16:creationId xmlns:a16="http://schemas.microsoft.com/office/drawing/2014/main" id="{1C7213C3-CCDC-48BD-BF51-7AB8EE57A1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txBody>
            <a:bodyPr/>
            <a:lstStyle/>
            <a:p>
              <a:endParaRPr lang="es-ES"/>
            </a:p>
          </p:txBody>
        </p:sp>
        <p:sp>
          <p:nvSpPr>
            <p:cNvPr id="40" name="Freeform 31">
              <a:extLst>
                <a:ext uri="{FF2B5EF4-FFF2-40B4-BE49-F238E27FC236}">
                  <a16:creationId xmlns:a16="http://schemas.microsoft.com/office/drawing/2014/main" id="{7568F4E5-84C7-4F79-A40F-AC4885CB63B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txBody>
            <a:bodyPr/>
            <a:lstStyle/>
            <a:p>
              <a:endParaRPr lang="es-ES"/>
            </a:p>
          </p:txBody>
        </p:sp>
        <p:sp>
          <p:nvSpPr>
            <p:cNvPr id="41" name="Freeform 32">
              <a:extLst>
                <a:ext uri="{FF2B5EF4-FFF2-40B4-BE49-F238E27FC236}">
                  <a16:creationId xmlns:a16="http://schemas.microsoft.com/office/drawing/2014/main" id="{81654B91-DAE7-4763-8F60-7A35727C21D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txBody>
            <a:bodyPr/>
            <a:lstStyle/>
            <a:p>
              <a:endParaRPr lang="es-ES"/>
            </a:p>
          </p:txBody>
        </p:sp>
        <p:sp>
          <p:nvSpPr>
            <p:cNvPr id="42" name="Freeform 33">
              <a:extLst>
                <a:ext uri="{FF2B5EF4-FFF2-40B4-BE49-F238E27FC236}">
                  <a16:creationId xmlns:a16="http://schemas.microsoft.com/office/drawing/2014/main" id="{E9C665F1-5409-4590-AA69-79EABC1EACC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txBody>
            <a:bodyPr/>
            <a:lstStyle/>
            <a:p>
              <a:endParaRPr lang="es-ES"/>
            </a:p>
          </p:txBody>
        </p:sp>
        <p:sp>
          <p:nvSpPr>
            <p:cNvPr id="43" name="Freeform 34">
              <a:extLst>
                <a:ext uri="{FF2B5EF4-FFF2-40B4-BE49-F238E27FC236}">
                  <a16:creationId xmlns:a16="http://schemas.microsoft.com/office/drawing/2014/main" id="{C3192F7D-0C18-4DB2-A88B-EBF56274807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txBody>
            <a:bodyPr/>
            <a:lstStyle/>
            <a:p>
              <a:endParaRPr lang="es-ES"/>
            </a:p>
          </p:txBody>
        </p:sp>
        <p:sp>
          <p:nvSpPr>
            <p:cNvPr id="44" name="Freeform 35">
              <a:extLst>
                <a:ext uri="{FF2B5EF4-FFF2-40B4-BE49-F238E27FC236}">
                  <a16:creationId xmlns:a16="http://schemas.microsoft.com/office/drawing/2014/main" id="{86BE4725-AC90-44AE-8B17-D13BA4BF363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txBody>
            <a:bodyPr/>
            <a:lstStyle/>
            <a:p>
              <a:endParaRPr lang="es-ES"/>
            </a:p>
          </p:txBody>
        </p:sp>
        <p:sp>
          <p:nvSpPr>
            <p:cNvPr id="45" name="Freeform 36">
              <a:extLst>
                <a:ext uri="{FF2B5EF4-FFF2-40B4-BE49-F238E27FC236}">
                  <a16:creationId xmlns:a16="http://schemas.microsoft.com/office/drawing/2014/main" id="{2C0C171A-856F-4606-9D98-B5318639A63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txBody>
            <a:bodyPr/>
            <a:lstStyle/>
            <a:p>
              <a:endParaRPr lang="es-ES"/>
            </a:p>
          </p:txBody>
        </p:sp>
        <p:sp>
          <p:nvSpPr>
            <p:cNvPr id="46" name="Freeform 37">
              <a:extLst>
                <a:ext uri="{FF2B5EF4-FFF2-40B4-BE49-F238E27FC236}">
                  <a16:creationId xmlns:a16="http://schemas.microsoft.com/office/drawing/2014/main" id="{B6D57E3C-42A8-4054-B617-CE82DD8B739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txBody>
            <a:bodyPr/>
            <a:lstStyle/>
            <a:p>
              <a:endParaRPr lang="es-ES"/>
            </a:p>
          </p:txBody>
        </p:sp>
        <p:sp>
          <p:nvSpPr>
            <p:cNvPr id="47" name="Freeform 38">
              <a:extLst>
                <a:ext uri="{FF2B5EF4-FFF2-40B4-BE49-F238E27FC236}">
                  <a16:creationId xmlns:a16="http://schemas.microsoft.com/office/drawing/2014/main" id="{C0A815A3-B7C7-4090-88EA-DA48AE474E3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txBody>
            <a:bodyPr/>
            <a:lstStyle/>
            <a:p>
              <a:endParaRPr lang="es-ES"/>
            </a:p>
          </p:txBody>
        </p:sp>
      </p:grpSp>
      <p:sp>
        <p:nvSpPr>
          <p:cNvPr id="49" name="Rectangle 48">
            <a:extLst>
              <a:ext uri="{FF2B5EF4-FFF2-40B4-BE49-F238E27FC236}">
                <a16:creationId xmlns:a16="http://schemas.microsoft.com/office/drawing/2014/main" id="{AE2F7D72-C98C-4C79-88A4-1DD7AAE7BF3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s-ES"/>
          </a:p>
        </p:txBody>
      </p:sp>
      <p:sp>
        <p:nvSpPr>
          <p:cNvPr id="51" name="Freeform 6">
            <a:extLst>
              <a:ext uri="{FF2B5EF4-FFF2-40B4-BE49-F238E27FC236}">
                <a16:creationId xmlns:a16="http://schemas.microsoft.com/office/drawing/2014/main" id="{C03B0394-07A3-4767-BDD5-04B2F3E6BD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txBody>
          <a:bodyPr/>
          <a:lstStyle/>
          <a:p>
            <a:endParaRPr lang="es-ES"/>
          </a:p>
        </p:txBody>
      </p:sp>
      <p:sp useBgFill="1">
        <p:nvSpPr>
          <p:cNvPr id="53" name="Rectangle 52">
            <a:extLst>
              <a:ext uri="{FF2B5EF4-FFF2-40B4-BE49-F238E27FC236}">
                <a16:creationId xmlns:a16="http://schemas.microsoft.com/office/drawing/2014/main" id="{EA50189A-2FD4-4608-A527-341A1811A6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86"/>
            <a:ext cx="12192000" cy="685403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Rectangle 54">
            <a:extLst>
              <a:ext uri="{FF2B5EF4-FFF2-40B4-BE49-F238E27FC236}">
                <a16:creationId xmlns:a16="http://schemas.microsoft.com/office/drawing/2014/main" id="{95ECFC88-1E40-4C47-960F-87C500F1095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 y="0"/>
            <a:ext cx="4639734" cy="6858000"/>
          </a:xfrm>
          <a:prstGeom prst="rect">
            <a:avLst/>
          </a:prstGeom>
          <a:solidFill>
            <a:schemeClr val="tx2">
              <a:lumMod val="50000"/>
              <a:alpha val="9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s-ES"/>
          </a:p>
        </p:txBody>
      </p:sp>
      <p:sp>
        <p:nvSpPr>
          <p:cNvPr id="2" name="Título 1">
            <a:extLst>
              <a:ext uri="{FF2B5EF4-FFF2-40B4-BE49-F238E27FC236}">
                <a16:creationId xmlns:a16="http://schemas.microsoft.com/office/drawing/2014/main" id="{F78F49A5-F752-9231-6CEA-2EF723C29837}"/>
              </a:ext>
            </a:extLst>
          </p:cNvPr>
          <p:cNvSpPr>
            <a:spLocks noGrp="1"/>
          </p:cNvSpPr>
          <p:nvPr>
            <p:ph type="title"/>
          </p:nvPr>
        </p:nvSpPr>
        <p:spPr>
          <a:xfrm>
            <a:off x="540279" y="967417"/>
            <a:ext cx="3778870" cy="3943250"/>
          </a:xfrm>
        </p:spPr>
        <p:txBody>
          <a:bodyPr vert="horz" lIns="91440" tIns="45720" rIns="91440" bIns="45720" rtlCol="0" anchor="b">
            <a:normAutofit/>
          </a:bodyPr>
          <a:lstStyle/>
          <a:p>
            <a:r>
              <a:rPr lang="en-US" sz="3700" b="1">
                <a:solidFill>
                  <a:srgbClr val="FEFFFF"/>
                </a:solidFill>
              </a:rPr>
              <a:t>EJECUCIÓN DE LOS TRATAMIENTOS ESTÉTICOS CORPORALES </a:t>
            </a:r>
          </a:p>
        </p:txBody>
      </p:sp>
      <p:sp>
        <p:nvSpPr>
          <p:cNvPr id="57" name="Freeform 5">
            <a:extLst>
              <a:ext uri="{FF2B5EF4-FFF2-40B4-BE49-F238E27FC236}">
                <a16:creationId xmlns:a16="http://schemas.microsoft.com/office/drawing/2014/main" id="{3B61BD80-022D-4577-9D14-EAD5DFD135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White">
          <a:xfrm>
            <a:off x="0" y="5033007"/>
            <a:ext cx="5404022" cy="857047"/>
          </a:xfrm>
          <a:custGeom>
            <a:avLst/>
            <a:gdLst>
              <a:gd name="T0" fmla="*/ 1114 w 1117"/>
              <a:gd name="T1" fmla="*/ 77 h 163"/>
              <a:gd name="T2" fmla="*/ 1040 w 1117"/>
              <a:gd name="T3" fmla="*/ 3 h 163"/>
              <a:gd name="T4" fmla="*/ 1039 w 1117"/>
              <a:gd name="T5" fmla="*/ 2 h 163"/>
              <a:gd name="T6" fmla="*/ 1034 w 1117"/>
              <a:gd name="T7" fmla="*/ 0 h 163"/>
              <a:gd name="T8" fmla="*/ 578 w 1117"/>
              <a:gd name="T9" fmla="*/ 0 h 163"/>
              <a:gd name="T10" fmla="*/ 562 w 1117"/>
              <a:gd name="T11" fmla="*/ 0 h 163"/>
              <a:gd name="T12" fmla="*/ 440 w 1117"/>
              <a:gd name="T13" fmla="*/ 0 h 163"/>
              <a:gd name="T14" fmla="*/ 106 w 1117"/>
              <a:gd name="T15" fmla="*/ 0 h 163"/>
              <a:gd name="T16" fmla="*/ 0 w 1117"/>
              <a:gd name="T17" fmla="*/ 0 h 163"/>
              <a:gd name="T18" fmla="*/ 0 w 1117"/>
              <a:gd name="T19" fmla="*/ 163 h 163"/>
              <a:gd name="T20" fmla="*/ 106 w 1117"/>
              <a:gd name="T21" fmla="*/ 163 h 163"/>
              <a:gd name="T22" fmla="*/ 440 w 1117"/>
              <a:gd name="T23" fmla="*/ 163 h 163"/>
              <a:gd name="T24" fmla="*/ 562 w 1117"/>
              <a:gd name="T25" fmla="*/ 163 h 163"/>
              <a:gd name="T26" fmla="*/ 578 w 1117"/>
              <a:gd name="T27" fmla="*/ 163 h 163"/>
              <a:gd name="T28" fmla="*/ 1034 w 1117"/>
              <a:gd name="T29" fmla="*/ 163 h 163"/>
              <a:gd name="T30" fmla="*/ 1039 w 1117"/>
              <a:gd name="T31" fmla="*/ 161 h 163"/>
              <a:gd name="T32" fmla="*/ 1040 w 1117"/>
              <a:gd name="T33" fmla="*/ 160 h 163"/>
              <a:gd name="T34" fmla="*/ 1114 w 1117"/>
              <a:gd name="T35" fmla="*/ 86 h 163"/>
              <a:gd name="T36" fmla="*/ 1114 w 1117"/>
              <a:gd name="T37" fmla="*/ 77 h 1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117" h="163">
                <a:moveTo>
                  <a:pt x="1114" y="77"/>
                </a:moveTo>
                <a:cubicBezTo>
                  <a:pt x="1040" y="3"/>
                  <a:pt x="1040" y="3"/>
                  <a:pt x="1040" y="3"/>
                </a:cubicBezTo>
                <a:cubicBezTo>
                  <a:pt x="1040" y="2"/>
                  <a:pt x="1039" y="2"/>
                  <a:pt x="1039" y="2"/>
                </a:cubicBezTo>
                <a:cubicBezTo>
                  <a:pt x="1038" y="1"/>
                  <a:pt x="1036" y="0"/>
                  <a:pt x="1034" y="0"/>
                </a:cubicBezTo>
                <a:cubicBezTo>
                  <a:pt x="578" y="0"/>
                  <a:pt x="578" y="0"/>
                  <a:pt x="578" y="0"/>
                </a:cubicBezTo>
                <a:cubicBezTo>
                  <a:pt x="562" y="0"/>
                  <a:pt x="562" y="0"/>
                  <a:pt x="562" y="0"/>
                </a:cubicBezTo>
                <a:cubicBezTo>
                  <a:pt x="440" y="0"/>
                  <a:pt x="440" y="0"/>
                  <a:pt x="440" y="0"/>
                </a:cubicBezTo>
                <a:cubicBezTo>
                  <a:pt x="106" y="0"/>
                  <a:pt x="106" y="0"/>
                  <a:pt x="106" y="0"/>
                </a:cubicBezTo>
                <a:cubicBezTo>
                  <a:pt x="0" y="0"/>
                  <a:pt x="0" y="0"/>
                  <a:pt x="0" y="0"/>
                </a:cubicBezTo>
                <a:cubicBezTo>
                  <a:pt x="0" y="163"/>
                  <a:pt x="0" y="163"/>
                  <a:pt x="0" y="163"/>
                </a:cubicBezTo>
                <a:cubicBezTo>
                  <a:pt x="106" y="163"/>
                  <a:pt x="106" y="163"/>
                  <a:pt x="106" y="163"/>
                </a:cubicBezTo>
                <a:cubicBezTo>
                  <a:pt x="440" y="163"/>
                  <a:pt x="440" y="163"/>
                  <a:pt x="440" y="163"/>
                </a:cubicBezTo>
                <a:cubicBezTo>
                  <a:pt x="562" y="163"/>
                  <a:pt x="562" y="163"/>
                  <a:pt x="562" y="163"/>
                </a:cubicBezTo>
                <a:cubicBezTo>
                  <a:pt x="578" y="163"/>
                  <a:pt x="578" y="163"/>
                  <a:pt x="578" y="163"/>
                </a:cubicBezTo>
                <a:cubicBezTo>
                  <a:pt x="1034" y="163"/>
                  <a:pt x="1034" y="163"/>
                  <a:pt x="1034" y="163"/>
                </a:cubicBezTo>
                <a:cubicBezTo>
                  <a:pt x="1036" y="163"/>
                  <a:pt x="1038" y="162"/>
                  <a:pt x="1039" y="161"/>
                </a:cubicBezTo>
                <a:cubicBezTo>
                  <a:pt x="1039" y="160"/>
                  <a:pt x="1040" y="160"/>
                  <a:pt x="1040" y="160"/>
                </a:cubicBezTo>
                <a:cubicBezTo>
                  <a:pt x="1114" y="86"/>
                  <a:pt x="1114" y="86"/>
                  <a:pt x="1114" y="86"/>
                </a:cubicBezTo>
                <a:cubicBezTo>
                  <a:pt x="1117" y="83"/>
                  <a:pt x="1117" y="79"/>
                  <a:pt x="1114" y="77"/>
                </a:cubicBez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pic>
        <p:nvPicPr>
          <p:cNvPr id="4" name="Imagen 3">
            <a:extLst>
              <a:ext uri="{FF2B5EF4-FFF2-40B4-BE49-F238E27FC236}">
                <a16:creationId xmlns:a16="http://schemas.microsoft.com/office/drawing/2014/main" id="{735C12D0-C878-6368-6967-1BE5D6CB8715}"/>
              </a:ext>
            </a:extLst>
          </p:cNvPr>
          <p:cNvPicPr>
            <a:picLocks noChangeAspect="1"/>
          </p:cNvPicPr>
          <p:nvPr/>
        </p:nvPicPr>
        <p:blipFill>
          <a:blip r:embed="rId2"/>
          <a:stretch>
            <a:fillRect/>
          </a:stretch>
        </p:blipFill>
        <p:spPr>
          <a:xfrm>
            <a:off x="5587994" y="2054036"/>
            <a:ext cx="5640502" cy="2757229"/>
          </a:xfrm>
          <a:prstGeom prst="rect">
            <a:avLst/>
          </a:prstGeom>
        </p:spPr>
      </p:pic>
    </p:spTree>
    <p:extLst>
      <p:ext uri="{BB962C8B-B14F-4D97-AF65-F5344CB8AC3E}">
        <p14:creationId xmlns:p14="http://schemas.microsoft.com/office/powerpoint/2010/main" val="364432537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useBgFill="1">
        <p:nvSpPr>
          <p:cNvPr id="19" name="Rectangle 18">
            <a:extLst>
              <a:ext uri="{FF2B5EF4-FFF2-40B4-BE49-F238E27FC236}">
                <a16:creationId xmlns:a16="http://schemas.microsoft.com/office/drawing/2014/main" id="{D9BD230D-0708-4782-93C2-6421485EDE4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86"/>
            <a:ext cx="12192000" cy="685403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D93B7F87-36CF-9AFC-41C8-8A0BBC0C28CE}"/>
              </a:ext>
            </a:extLst>
          </p:cNvPr>
          <p:cNvSpPr>
            <a:spLocks noGrp="1"/>
          </p:cNvSpPr>
          <p:nvPr>
            <p:ph type="title"/>
          </p:nvPr>
        </p:nvSpPr>
        <p:spPr>
          <a:xfrm>
            <a:off x="649224" y="645106"/>
            <a:ext cx="6574536" cy="1259894"/>
          </a:xfrm>
        </p:spPr>
        <p:txBody>
          <a:bodyPr>
            <a:normAutofit/>
          </a:bodyPr>
          <a:lstStyle/>
          <a:p>
            <a:r>
              <a:rPr kumimoji="0" lang="es-ES" b="1" i="0" u="none" strike="noStrike" kern="1200" cap="none" spc="0" normalizeH="0" baseline="0" noProof="0" dirty="0">
                <a:ln>
                  <a:noFill/>
                </a:ln>
                <a:solidFill>
                  <a:schemeClr val="accent1"/>
                </a:solidFill>
                <a:effectLst/>
                <a:uLnTx/>
                <a:uFillTx/>
                <a:latin typeface="Century Gothic" panose="020B0502020202020204"/>
                <a:ea typeface="+mj-ea"/>
                <a:cs typeface="+mj-cs"/>
              </a:rPr>
              <a:t>TRATAMIENTO DURANTE EL POSTPARTO</a:t>
            </a:r>
            <a:endParaRPr lang="es-ES" dirty="0">
              <a:solidFill>
                <a:schemeClr val="accent1"/>
              </a:solidFill>
            </a:endParaRPr>
          </a:p>
        </p:txBody>
      </p:sp>
      <p:sp>
        <p:nvSpPr>
          <p:cNvPr id="21" name="Rectangle 20">
            <a:extLst>
              <a:ext uri="{FF2B5EF4-FFF2-40B4-BE49-F238E27FC236}">
                <a16:creationId xmlns:a16="http://schemas.microsoft.com/office/drawing/2014/main" id="{D630D25A-547E-4D17-B65E-FA2B8889318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s-ES"/>
          </a:p>
        </p:txBody>
      </p:sp>
      <p:sp>
        <p:nvSpPr>
          <p:cNvPr id="3" name="Marcador de contenido 2">
            <a:extLst>
              <a:ext uri="{FF2B5EF4-FFF2-40B4-BE49-F238E27FC236}">
                <a16:creationId xmlns:a16="http://schemas.microsoft.com/office/drawing/2014/main" id="{5FDD5A77-7346-56C2-1FF5-92BB5A463B15}"/>
              </a:ext>
            </a:extLst>
          </p:cNvPr>
          <p:cNvSpPr>
            <a:spLocks noGrp="1"/>
          </p:cNvSpPr>
          <p:nvPr>
            <p:ph idx="1"/>
          </p:nvPr>
        </p:nvSpPr>
        <p:spPr>
          <a:xfrm>
            <a:off x="649224" y="2133600"/>
            <a:ext cx="6574535" cy="3759253"/>
          </a:xfrm>
        </p:spPr>
        <p:txBody>
          <a:bodyPr>
            <a:normAutofit/>
          </a:bodyPr>
          <a:lstStyle/>
          <a:p>
            <a:pPr>
              <a:lnSpc>
                <a:spcPct val="90000"/>
              </a:lnSpc>
            </a:pPr>
            <a:r>
              <a:rPr lang="es-ES" sz="1500"/>
              <a:t>Los tratamientos postparto más habituales van encaminados a la corrección de las alteraciones corporales que se generan con el embarazo, como la adiposidad localizada, la celulitis, la flacidez, las estrías y las alteraciones de la microcirculación.</a:t>
            </a:r>
          </a:p>
          <a:p>
            <a:pPr>
              <a:lnSpc>
                <a:spcPct val="90000"/>
              </a:lnSpc>
            </a:pPr>
            <a:r>
              <a:rPr lang="es-ES" sz="1500"/>
              <a:t>Se recomienda en general, esperar ocho semanas después del parto para iniciar un tratamiento estético o hasta la finalización de la lactancia para introducir las pautas específicas de acción, que siempre dependerán de la alteración.</a:t>
            </a:r>
          </a:p>
          <a:p>
            <a:pPr>
              <a:lnSpc>
                <a:spcPct val="90000"/>
              </a:lnSpc>
            </a:pPr>
            <a:r>
              <a:rPr lang="es-ES" sz="1500"/>
              <a:t>El abdomen, después del parto, será el que requiere más atención mediante un método dirigido a eliminar el exceso de tejido adiposo acumulado, tonificar la musculatura abdominal, recuperar la flexibilidad de la piel y eliminar las posibles estrías. </a:t>
            </a:r>
          </a:p>
        </p:txBody>
      </p:sp>
      <p:pic>
        <p:nvPicPr>
          <p:cNvPr id="5" name="Imagen 4" descr="Persona con guitarra en las manos&#10;&#10;Descripción generada automáticamente con confianza media">
            <a:extLst>
              <a:ext uri="{FF2B5EF4-FFF2-40B4-BE49-F238E27FC236}">
                <a16:creationId xmlns:a16="http://schemas.microsoft.com/office/drawing/2014/main" id="{96E9A801-3893-ACA0-D8B8-71807F6A464E}"/>
              </a:ext>
            </a:extLst>
          </p:cNvPr>
          <p:cNvPicPr>
            <a:picLocks noChangeAspect="1"/>
          </p:cNvPicPr>
          <p:nvPr/>
        </p:nvPicPr>
        <p:blipFill>
          <a:blip r:embed="rId2"/>
          <a:srcRect l="16383" r="14745"/>
          <a:stretch/>
        </p:blipFill>
        <p:spPr>
          <a:xfrm>
            <a:off x="7562088" y="1352702"/>
            <a:ext cx="3981455" cy="3832554"/>
          </a:xfrm>
          <a:prstGeom prst="rect">
            <a:avLst/>
          </a:prstGeom>
        </p:spPr>
      </p:pic>
      <p:sp>
        <p:nvSpPr>
          <p:cNvPr id="23" name="Freeform 11">
            <a:extLst>
              <a:ext uri="{FF2B5EF4-FFF2-40B4-BE49-F238E27FC236}">
                <a16:creationId xmlns:a16="http://schemas.microsoft.com/office/drawing/2014/main" id="{F39C56FC-EE04-4CE0-8DE2-736A201E9A3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6061223"/>
            <a:ext cx="1038036" cy="506277"/>
          </a:xfrm>
          <a:custGeom>
            <a:avLst/>
            <a:gdLst>
              <a:gd name="connsiteX0" fmla="*/ 0 w 1038036"/>
              <a:gd name="connsiteY0" fmla="*/ 0 h 506277"/>
              <a:gd name="connsiteX1" fmla="*/ 182880 w 1038036"/>
              <a:gd name="connsiteY1" fmla="*/ 0 h 506277"/>
              <a:gd name="connsiteX2" fmla="*/ 291705 w 1038036"/>
              <a:gd name="connsiteY2" fmla="*/ 0 h 506277"/>
              <a:gd name="connsiteX3" fmla="*/ 291705 w 1038036"/>
              <a:gd name="connsiteY3" fmla="*/ 151 h 506277"/>
              <a:gd name="connsiteX4" fmla="*/ 692049 w 1038036"/>
              <a:gd name="connsiteY4" fmla="*/ 705 h 506277"/>
              <a:gd name="connsiteX5" fmla="*/ 782744 w 1038036"/>
              <a:gd name="connsiteY5" fmla="*/ 705 h 506277"/>
              <a:gd name="connsiteX6" fmla="*/ 797001 w 1038036"/>
              <a:gd name="connsiteY6" fmla="*/ 5473 h 506277"/>
              <a:gd name="connsiteX7" fmla="*/ 801982 w 1038036"/>
              <a:gd name="connsiteY7" fmla="*/ 10242 h 506277"/>
              <a:gd name="connsiteX8" fmla="*/ 1030951 w 1038036"/>
              <a:gd name="connsiteY8" fmla="*/ 239185 h 506277"/>
              <a:gd name="connsiteX9" fmla="*/ 1030951 w 1038036"/>
              <a:gd name="connsiteY9" fmla="*/ 267797 h 506277"/>
              <a:gd name="connsiteX10" fmla="*/ 801982 w 1038036"/>
              <a:gd name="connsiteY10" fmla="*/ 496740 h 506277"/>
              <a:gd name="connsiteX11" fmla="*/ 797001 w 1038036"/>
              <a:gd name="connsiteY11" fmla="*/ 501508 h 506277"/>
              <a:gd name="connsiteX12" fmla="*/ 782744 w 1038036"/>
              <a:gd name="connsiteY12" fmla="*/ 506277 h 506277"/>
              <a:gd name="connsiteX13" fmla="*/ 692049 w 1038036"/>
              <a:gd name="connsiteY13" fmla="*/ 506277 h 506277"/>
              <a:gd name="connsiteX14" fmla="*/ 291705 w 1038036"/>
              <a:gd name="connsiteY14" fmla="*/ 505140 h 506277"/>
              <a:gd name="connsiteX15" fmla="*/ 291705 w 1038036"/>
              <a:gd name="connsiteY15" fmla="*/ 506277 h 506277"/>
              <a:gd name="connsiteX16" fmla="*/ 0 w 1038036"/>
              <a:gd name="connsiteY16" fmla="*/ 506277 h 5062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038036" h="506277">
                <a:moveTo>
                  <a:pt x="0" y="0"/>
                </a:moveTo>
                <a:lnTo>
                  <a:pt x="182880" y="0"/>
                </a:lnTo>
                <a:lnTo>
                  <a:pt x="291705" y="0"/>
                </a:lnTo>
                <a:lnTo>
                  <a:pt x="291705" y="151"/>
                </a:lnTo>
                <a:lnTo>
                  <a:pt x="692049" y="705"/>
                </a:lnTo>
                <a:lnTo>
                  <a:pt x="782744" y="705"/>
                </a:lnTo>
                <a:cubicBezTo>
                  <a:pt x="787553" y="705"/>
                  <a:pt x="792363" y="5473"/>
                  <a:pt x="797001" y="5473"/>
                </a:cubicBezTo>
                <a:cubicBezTo>
                  <a:pt x="797001" y="10242"/>
                  <a:pt x="801982" y="10242"/>
                  <a:pt x="801982" y="10242"/>
                </a:cubicBezTo>
                <a:lnTo>
                  <a:pt x="1030951" y="239185"/>
                </a:lnTo>
                <a:cubicBezTo>
                  <a:pt x="1040398" y="248722"/>
                  <a:pt x="1040398" y="258259"/>
                  <a:pt x="1030951" y="267797"/>
                </a:cubicBezTo>
                <a:lnTo>
                  <a:pt x="801982" y="496740"/>
                </a:lnTo>
                <a:cubicBezTo>
                  <a:pt x="800436" y="498363"/>
                  <a:pt x="798547" y="499885"/>
                  <a:pt x="797001" y="501508"/>
                </a:cubicBezTo>
                <a:cubicBezTo>
                  <a:pt x="792363" y="506277"/>
                  <a:pt x="787553" y="506277"/>
                  <a:pt x="782744" y="506277"/>
                </a:cubicBezTo>
                <a:lnTo>
                  <a:pt x="692049" y="506277"/>
                </a:lnTo>
                <a:lnTo>
                  <a:pt x="291705" y="505140"/>
                </a:lnTo>
                <a:lnTo>
                  <a:pt x="291705" y="506277"/>
                </a:lnTo>
                <a:lnTo>
                  <a:pt x="0" y="506277"/>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5344370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5" name="Título 4">
            <a:extLst>
              <a:ext uri="{FF2B5EF4-FFF2-40B4-BE49-F238E27FC236}">
                <a16:creationId xmlns:a16="http://schemas.microsoft.com/office/drawing/2014/main" id="{67FA0196-A83D-4BA3-9141-783A78B65339}"/>
              </a:ext>
            </a:extLst>
          </p:cNvPr>
          <p:cNvSpPr>
            <a:spLocks noGrp="1"/>
          </p:cNvSpPr>
          <p:nvPr>
            <p:ph type="title"/>
          </p:nvPr>
        </p:nvSpPr>
        <p:spPr/>
        <p:txBody>
          <a:bodyPr/>
          <a:lstStyle/>
          <a:p>
            <a:r>
              <a:rPr lang="es-ES" dirty="0"/>
              <a:t> </a:t>
            </a:r>
            <a:r>
              <a:rPr lang="es-ES" b="1" dirty="0">
                <a:solidFill>
                  <a:schemeClr val="accent1"/>
                </a:solidFill>
              </a:rPr>
              <a:t>TRATAMIENTOS DE LOS EDEMAS Y LAS ESTASIS </a:t>
            </a:r>
          </a:p>
        </p:txBody>
      </p:sp>
      <p:sp>
        <p:nvSpPr>
          <p:cNvPr id="6" name="Marcador de contenido 5">
            <a:extLst>
              <a:ext uri="{FF2B5EF4-FFF2-40B4-BE49-F238E27FC236}">
                <a16:creationId xmlns:a16="http://schemas.microsoft.com/office/drawing/2014/main" id="{4E4C4A7D-D4BA-0B3C-578A-17E70B42649F}"/>
              </a:ext>
            </a:extLst>
          </p:cNvPr>
          <p:cNvSpPr>
            <a:spLocks noGrp="1"/>
          </p:cNvSpPr>
          <p:nvPr>
            <p:ph idx="1"/>
          </p:nvPr>
        </p:nvSpPr>
        <p:spPr/>
        <p:txBody>
          <a:bodyPr/>
          <a:lstStyle/>
          <a:p>
            <a:r>
              <a:rPr lang="es-ES" b="1" u="sng" dirty="0">
                <a:solidFill>
                  <a:schemeClr val="accent2"/>
                </a:solidFill>
              </a:rPr>
              <a:t>TÉCNICAS COSMÉTICAS</a:t>
            </a:r>
          </a:p>
          <a:p>
            <a:pPr>
              <a:buFont typeface="Wingdings" panose="05000000000000000000" pitchFamily="2" charset="2"/>
              <a:buChar char="§"/>
            </a:pPr>
            <a:r>
              <a:rPr lang="es-ES" b="1" dirty="0">
                <a:solidFill>
                  <a:schemeClr val="tx1"/>
                </a:solidFill>
              </a:rPr>
              <a:t>Cosméticos: </a:t>
            </a:r>
            <a:r>
              <a:rPr lang="es-ES" dirty="0">
                <a:solidFill>
                  <a:schemeClr val="tx1"/>
                </a:solidFill>
              </a:rPr>
              <a:t>activos y estimulantes de la microcirculación de retorno, por su contenido en flavonoides, saponinas y sapogeninas, tales como los extractos de rusco, hiedra, castaño de indias y vid roja. </a:t>
            </a:r>
          </a:p>
          <a:p>
            <a:r>
              <a:rPr lang="es-ES" b="1" u="sng" dirty="0">
                <a:solidFill>
                  <a:schemeClr val="accent2"/>
                </a:solidFill>
              </a:rPr>
              <a:t>TÉCNICAS MANUALES</a:t>
            </a:r>
          </a:p>
          <a:p>
            <a:pPr>
              <a:buFont typeface="Wingdings" panose="05000000000000000000" pitchFamily="2" charset="2"/>
              <a:buChar char="§"/>
            </a:pPr>
            <a:r>
              <a:rPr lang="es-ES" b="1" dirty="0">
                <a:solidFill>
                  <a:schemeClr val="tx1"/>
                </a:solidFill>
              </a:rPr>
              <a:t>Drenaje linfático manual: </a:t>
            </a:r>
            <a:r>
              <a:rPr lang="es-ES" dirty="0">
                <a:solidFill>
                  <a:schemeClr val="tx1"/>
                </a:solidFill>
              </a:rPr>
              <a:t>estimula la eliminación de líquidos, acelera la circulación de la linfa, renueva el plasma que nutre las células y aumenta la motricidad.</a:t>
            </a:r>
          </a:p>
          <a:p>
            <a:r>
              <a:rPr lang="es-ES" b="1" u="sng" dirty="0">
                <a:solidFill>
                  <a:schemeClr val="accent2"/>
                </a:solidFill>
              </a:rPr>
              <a:t>TÉCNICAS ELECTROESTÉTICAS</a:t>
            </a:r>
          </a:p>
          <a:p>
            <a:pPr>
              <a:buFont typeface="Wingdings" panose="05000000000000000000" pitchFamily="2" charset="2"/>
              <a:buChar char="§"/>
            </a:pPr>
            <a:r>
              <a:rPr lang="es-ES" b="1" dirty="0">
                <a:solidFill>
                  <a:schemeClr val="tx1"/>
                </a:solidFill>
              </a:rPr>
              <a:t>Presoterapia:  </a:t>
            </a:r>
            <a:r>
              <a:rPr lang="es-ES" dirty="0">
                <a:solidFill>
                  <a:schemeClr val="tx1"/>
                </a:solidFill>
              </a:rPr>
              <a:t>activa la circulación de retorno, sanguínea y linfática, favoreciendo la reabsorción de edemas y líquidos intersticiales.</a:t>
            </a:r>
          </a:p>
        </p:txBody>
      </p:sp>
    </p:spTree>
    <p:extLst>
      <p:ext uri="{BB962C8B-B14F-4D97-AF65-F5344CB8AC3E}">
        <p14:creationId xmlns:p14="http://schemas.microsoft.com/office/powerpoint/2010/main" val="84136771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04D8B35-1209-2433-7BD0-E96733EDD7D4}"/>
              </a:ext>
            </a:extLst>
          </p:cNvPr>
          <p:cNvSpPr>
            <a:spLocks noGrp="1"/>
          </p:cNvSpPr>
          <p:nvPr>
            <p:ph type="title"/>
          </p:nvPr>
        </p:nvSpPr>
        <p:spPr/>
        <p:txBody>
          <a:bodyPr/>
          <a:lstStyle/>
          <a:p>
            <a:r>
              <a:rPr kumimoji="0" lang="es-ES" sz="3600" b="1" i="0" u="none" strike="noStrike" kern="1200" cap="none" spc="0" normalizeH="0" baseline="0" noProof="0" dirty="0">
                <a:ln>
                  <a:noFill/>
                </a:ln>
                <a:solidFill>
                  <a:srgbClr val="E78712"/>
                </a:solidFill>
                <a:effectLst/>
                <a:uLnTx/>
                <a:uFillTx/>
                <a:latin typeface="Century Gothic" panose="020B0502020202020204"/>
                <a:ea typeface="+mj-ea"/>
                <a:cs typeface="+mj-cs"/>
              </a:rPr>
              <a:t>TRATAMIENTOS DE LOS EDEMAS Y LAS ESTASIS</a:t>
            </a:r>
            <a:endParaRPr lang="es-ES" dirty="0">
              <a:solidFill>
                <a:schemeClr val="accent1"/>
              </a:solidFill>
            </a:endParaRPr>
          </a:p>
        </p:txBody>
      </p:sp>
      <p:sp>
        <p:nvSpPr>
          <p:cNvPr id="3" name="Marcador de contenido 2">
            <a:extLst>
              <a:ext uri="{FF2B5EF4-FFF2-40B4-BE49-F238E27FC236}">
                <a16:creationId xmlns:a16="http://schemas.microsoft.com/office/drawing/2014/main" id="{02139460-C351-74F9-10AF-999C5A087A27}"/>
              </a:ext>
            </a:extLst>
          </p:cNvPr>
          <p:cNvSpPr>
            <a:spLocks noGrp="1"/>
          </p:cNvSpPr>
          <p:nvPr>
            <p:ph idx="1"/>
          </p:nvPr>
        </p:nvSpPr>
        <p:spPr>
          <a:xfrm>
            <a:off x="2347415" y="2133600"/>
            <a:ext cx="9553433" cy="4280848"/>
          </a:xfrm>
        </p:spPr>
        <p:txBody>
          <a:bodyPr>
            <a:normAutofit fontScale="85000" lnSpcReduction="20000"/>
          </a:bodyPr>
          <a:lstStyle/>
          <a:p>
            <a:r>
              <a:rPr lang="es-ES" b="1" u="sng" dirty="0">
                <a:solidFill>
                  <a:schemeClr val="accent2"/>
                </a:solidFill>
              </a:rPr>
              <a:t>ASESORAMIENTO PROFESIONAL.</a:t>
            </a:r>
          </a:p>
          <a:p>
            <a:pPr>
              <a:buFont typeface="Wingdings" panose="05000000000000000000" pitchFamily="2" charset="2"/>
              <a:buChar char="§"/>
            </a:pPr>
            <a:r>
              <a:rPr lang="es-ES" dirty="0">
                <a:solidFill>
                  <a:schemeClr val="tx1"/>
                </a:solidFill>
              </a:rPr>
              <a:t>El técnico en estética debe velar porque el cliente mantenga un control médico constante mientras dure la alteración.</a:t>
            </a:r>
          </a:p>
          <a:p>
            <a:pPr>
              <a:buFont typeface="Wingdings" panose="05000000000000000000" pitchFamily="2" charset="2"/>
              <a:buChar char="§"/>
            </a:pPr>
            <a:r>
              <a:rPr lang="es-ES" dirty="0">
                <a:solidFill>
                  <a:schemeClr val="tx1"/>
                </a:solidFill>
              </a:rPr>
              <a:t>Para que el tratamiento estético sea efectivo, se debe realizar diariamente durante al menos cuatro semanas.</a:t>
            </a:r>
          </a:p>
          <a:p>
            <a:pPr>
              <a:buFont typeface="Wingdings" panose="05000000000000000000" pitchFamily="2" charset="2"/>
              <a:buChar char="§"/>
            </a:pPr>
            <a:r>
              <a:rPr lang="es-ES" dirty="0">
                <a:solidFill>
                  <a:schemeClr val="tx1"/>
                </a:solidFill>
              </a:rPr>
              <a:t>Para un mantenimiento de los resultados obtenidos se recomienda:</a:t>
            </a:r>
          </a:p>
          <a:p>
            <a:pPr marL="0" indent="0">
              <a:buNone/>
            </a:pPr>
            <a:r>
              <a:rPr lang="es-ES" dirty="0">
                <a:solidFill>
                  <a:schemeClr val="tx1"/>
                </a:solidFill>
              </a:rPr>
              <a:t>     - Una o dos sesiones semanales de DLM.</a:t>
            </a:r>
          </a:p>
          <a:p>
            <a:pPr marL="0" indent="0">
              <a:buNone/>
            </a:pPr>
            <a:r>
              <a:rPr lang="es-ES" dirty="0">
                <a:solidFill>
                  <a:schemeClr val="tx1"/>
                </a:solidFill>
              </a:rPr>
              <a:t>     - Caminar al menos un kilómetro diario. </a:t>
            </a:r>
          </a:p>
          <a:p>
            <a:pPr marL="0" indent="0">
              <a:buNone/>
            </a:pPr>
            <a:r>
              <a:rPr lang="es-ES" dirty="0">
                <a:solidFill>
                  <a:schemeClr val="tx1"/>
                </a:solidFill>
              </a:rPr>
              <a:t>     - Utilizar medias de comprensión gradual y no llevar ropa ajustada.</a:t>
            </a:r>
          </a:p>
          <a:p>
            <a:pPr marL="0" indent="0">
              <a:buNone/>
            </a:pPr>
            <a:r>
              <a:rPr lang="es-ES" dirty="0">
                <a:solidFill>
                  <a:schemeClr val="tx1"/>
                </a:solidFill>
              </a:rPr>
              <a:t>     - Ejecutar  ejercicios físicos adecuados para favorecer el drenaje.</a:t>
            </a:r>
          </a:p>
          <a:p>
            <a:pPr marL="0" indent="0">
              <a:buNone/>
            </a:pPr>
            <a:r>
              <a:rPr lang="es-ES" dirty="0">
                <a:solidFill>
                  <a:schemeClr val="tx1"/>
                </a:solidFill>
              </a:rPr>
              <a:t>     - Terapia postural.</a:t>
            </a:r>
          </a:p>
          <a:p>
            <a:pPr marL="0" indent="0">
              <a:buNone/>
            </a:pPr>
            <a:r>
              <a:rPr lang="es-ES" dirty="0">
                <a:solidFill>
                  <a:schemeClr val="tx1"/>
                </a:solidFill>
              </a:rPr>
              <a:t>     - Cuidados cosméticos para mantener la piel hidratada y protegida, y evitar que se produzcan</a:t>
            </a:r>
          </a:p>
          <a:p>
            <a:pPr marL="0" marR="0" lvl="0" indent="0" algn="l" defTabSz="457200" rtl="0" eaLnBrk="1" fontAlgn="auto" latinLnBrk="0" hangingPunct="1">
              <a:lnSpc>
                <a:spcPct val="100000"/>
              </a:lnSpc>
              <a:spcBef>
                <a:spcPts val="1000"/>
              </a:spcBef>
              <a:spcAft>
                <a:spcPts val="0"/>
              </a:spcAft>
              <a:buClr>
                <a:srgbClr val="E78712"/>
              </a:buClr>
              <a:buSzTx/>
              <a:buFont typeface="Wingdings 3" charset="2"/>
              <a:buNone/>
              <a:tabLst/>
              <a:defRPr/>
            </a:pPr>
            <a:r>
              <a:rPr lang="es-ES" dirty="0">
                <a:solidFill>
                  <a:schemeClr val="tx1"/>
                </a:solidFill>
              </a:rPr>
              <a:t>       </a:t>
            </a:r>
            <a:r>
              <a:rPr kumimoji="0" lang="es-ES" sz="1800" b="0" i="0" u="none" strike="noStrike" kern="1200" cap="none" spc="0" normalizeH="0" baseline="0" noProof="0" dirty="0">
                <a:ln>
                  <a:noFill/>
                </a:ln>
                <a:solidFill>
                  <a:prstClr val="black"/>
                </a:solidFill>
                <a:effectLst/>
                <a:uLnTx/>
                <a:uFillTx/>
                <a:latin typeface="Century Gothic" panose="020B0502020202020204"/>
                <a:ea typeface="+mn-ea"/>
                <a:cs typeface="+mn-cs"/>
              </a:rPr>
              <a:t>heridas</a:t>
            </a:r>
          </a:p>
          <a:p>
            <a:pPr marL="0" indent="0">
              <a:buNone/>
            </a:pPr>
            <a:r>
              <a:rPr lang="es-ES" dirty="0">
                <a:solidFill>
                  <a:schemeClr val="tx1"/>
                </a:solidFill>
              </a:rPr>
              <a:t>     - Evitar en la medida de lo posible el sobrepeso y el abuso de tabaco y alcohol. </a:t>
            </a:r>
          </a:p>
        </p:txBody>
      </p:sp>
    </p:spTree>
    <p:extLst>
      <p:ext uri="{BB962C8B-B14F-4D97-AF65-F5344CB8AC3E}">
        <p14:creationId xmlns:p14="http://schemas.microsoft.com/office/powerpoint/2010/main" val="317024388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CDC0D80-3C4B-BAF7-820E-3B30FD3A3AEE}"/>
              </a:ext>
            </a:extLst>
          </p:cNvPr>
          <p:cNvSpPr>
            <a:spLocks noGrp="1"/>
          </p:cNvSpPr>
          <p:nvPr>
            <p:ph type="title"/>
          </p:nvPr>
        </p:nvSpPr>
        <p:spPr/>
        <p:txBody>
          <a:bodyPr/>
          <a:lstStyle/>
          <a:p>
            <a:r>
              <a:rPr lang="es-ES" b="1" dirty="0">
                <a:solidFill>
                  <a:schemeClr val="accent1"/>
                </a:solidFill>
              </a:rPr>
              <a:t>TRATAMIENTO DE LAS PIERNAS CANSADAS</a:t>
            </a:r>
          </a:p>
        </p:txBody>
      </p:sp>
      <p:sp>
        <p:nvSpPr>
          <p:cNvPr id="3" name="Marcador de contenido 2">
            <a:extLst>
              <a:ext uri="{FF2B5EF4-FFF2-40B4-BE49-F238E27FC236}">
                <a16:creationId xmlns:a16="http://schemas.microsoft.com/office/drawing/2014/main" id="{F5ABD11F-7938-1598-903D-50BFC72F6AFA}"/>
              </a:ext>
            </a:extLst>
          </p:cNvPr>
          <p:cNvSpPr>
            <a:spLocks noGrp="1"/>
          </p:cNvSpPr>
          <p:nvPr>
            <p:ph idx="1"/>
          </p:nvPr>
        </p:nvSpPr>
        <p:spPr/>
        <p:txBody>
          <a:bodyPr>
            <a:normAutofit lnSpcReduction="10000"/>
          </a:bodyPr>
          <a:lstStyle/>
          <a:p>
            <a:r>
              <a:rPr lang="es-ES" b="1" u="sng" dirty="0">
                <a:solidFill>
                  <a:schemeClr val="accent2"/>
                </a:solidFill>
              </a:rPr>
              <a:t>TÉCNICAS COSMÉTICAS</a:t>
            </a:r>
          </a:p>
          <a:p>
            <a:pPr>
              <a:buFont typeface="Wingdings" panose="05000000000000000000" pitchFamily="2" charset="2"/>
              <a:buChar char="§"/>
            </a:pPr>
            <a:r>
              <a:rPr lang="es-ES" b="1" dirty="0">
                <a:solidFill>
                  <a:schemeClr val="tx1"/>
                </a:solidFill>
              </a:rPr>
              <a:t>Cosméticos de higiene: </a:t>
            </a:r>
            <a:r>
              <a:rPr lang="es-ES" dirty="0">
                <a:solidFill>
                  <a:schemeClr val="tx1"/>
                </a:solidFill>
              </a:rPr>
              <a:t>los adecuados para cada tipo de piel.</a:t>
            </a:r>
          </a:p>
          <a:p>
            <a:pPr>
              <a:buFont typeface="Wingdings" panose="05000000000000000000" pitchFamily="2" charset="2"/>
              <a:buChar char="§"/>
            </a:pPr>
            <a:r>
              <a:rPr lang="es-ES" b="1" dirty="0">
                <a:solidFill>
                  <a:schemeClr val="tx1"/>
                </a:solidFill>
              </a:rPr>
              <a:t>Cosméticos descongestivos y drenantes: </a:t>
            </a:r>
            <a:r>
              <a:rPr lang="es-ES" dirty="0">
                <a:solidFill>
                  <a:schemeClr val="tx1"/>
                </a:solidFill>
              </a:rPr>
              <a:t>con sustancias vasotónicas.</a:t>
            </a:r>
          </a:p>
          <a:p>
            <a:pPr>
              <a:buFont typeface="Wingdings" panose="05000000000000000000" pitchFamily="2" charset="2"/>
              <a:buChar char="§"/>
            </a:pPr>
            <a:r>
              <a:rPr lang="es-ES" b="1" dirty="0">
                <a:solidFill>
                  <a:schemeClr val="tx1"/>
                </a:solidFill>
              </a:rPr>
              <a:t>Geles y soluciones: </a:t>
            </a:r>
            <a:r>
              <a:rPr lang="es-ES" dirty="0">
                <a:solidFill>
                  <a:schemeClr val="tx1"/>
                </a:solidFill>
              </a:rPr>
              <a:t>sustancias que al evaporarse generen frío.</a:t>
            </a:r>
          </a:p>
          <a:p>
            <a:pPr>
              <a:buFont typeface="Wingdings" panose="05000000000000000000" pitchFamily="2" charset="2"/>
              <a:buChar char="§"/>
            </a:pPr>
            <a:r>
              <a:rPr lang="es-ES" b="1" dirty="0">
                <a:solidFill>
                  <a:schemeClr val="tx1"/>
                </a:solidFill>
              </a:rPr>
              <a:t>Vendas frías: </a:t>
            </a:r>
            <a:r>
              <a:rPr lang="es-ES" dirty="0">
                <a:solidFill>
                  <a:schemeClr val="tx1"/>
                </a:solidFill>
              </a:rPr>
              <a:t>tratamiento comprensivo que por crioterapia estimula la microcirculación superficial al disminuir la temperatura corporal y fortalece las paredes de los capilares sanguíneos.</a:t>
            </a:r>
          </a:p>
          <a:p>
            <a:r>
              <a:rPr lang="es-ES" b="1" u="sng" dirty="0">
                <a:solidFill>
                  <a:schemeClr val="accent2"/>
                </a:solidFill>
              </a:rPr>
              <a:t>TÉCNICAS HIDROTERMALES</a:t>
            </a:r>
          </a:p>
          <a:p>
            <a:pPr>
              <a:buFont typeface="Wingdings" panose="05000000000000000000" pitchFamily="2" charset="2"/>
              <a:buChar char="§"/>
            </a:pPr>
            <a:r>
              <a:rPr lang="es-ES" dirty="0">
                <a:solidFill>
                  <a:schemeClr val="tx1"/>
                </a:solidFill>
              </a:rPr>
              <a:t>Envoltura de fangos o arcillas pediluvios que combinan agua fría y caliente, duchas de contraste y chorros a presión en el sentido de la circulación de retorno.</a:t>
            </a:r>
          </a:p>
        </p:txBody>
      </p:sp>
    </p:spTree>
    <p:extLst>
      <p:ext uri="{BB962C8B-B14F-4D97-AF65-F5344CB8AC3E}">
        <p14:creationId xmlns:p14="http://schemas.microsoft.com/office/powerpoint/2010/main" val="96494607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0CD401C-AFDF-95CD-A884-40F51F793380}"/>
              </a:ext>
            </a:extLst>
          </p:cNvPr>
          <p:cNvSpPr>
            <a:spLocks noGrp="1"/>
          </p:cNvSpPr>
          <p:nvPr>
            <p:ph type="title"/>
          </p:nvPr>
        </p:nvSpPr>
        <p:spPr/>
        <p:txBody>
          <a:bodyPr/>
          <a:lstStyle/>
          <a:p>
            <a:r>
              <a:rPr kumimoji="0" lang="es-ES" sz="3600" b="1" i="0" u="none" strike="noStrike" kern="1200" cap="none" spc="0" normalizeH="0" baseline="0" noProof="0" dirty="0">
                <a:ln>
                  <a:noFill/>
                </a:ln>
                <a:solidFill>
                  <a:srgbClr val="E78712"/>
                </a:solidFill>
                <a:effectLst/>
                <a:uLnTx/>
                <a:uFillTx/>
                <a:latin typeface="Century Gothic" panose="020B0502020202020204"/>
                <a:ea typeface="+mj-ea"/>
                <a:cs typeface="+mj-cs"/>
              </a:rPr>
              <a:t>TRATAMIENTO DE LAS PIERNAS CANSADAS</a:t>
            </a:r>
            <a:endParaRPr lang="es-ES" dirty="0"/>
          </a:p>
        </p:txBody>
      </p:sp>
      <p:sp>
        <p:nvSpPr>
          <p:cNvPr id="3" name="Marcador de contenido 2">
            <a:extLst>
              <a:ext uri="{FF2B5EF4-FFF2-40B4-BE49-F238E27FC236}">
                <a16:creationId xmlns:a16="http://schemas.microsoft.com/office/drawing/2014/main" id="{DF4727A4-5699-F0DE-F29F-2366AB44FD59}"/>
              </a:ext>
            </a:extLst>
          </p:cNvPr>
          <p:cNvSpPr>
            <a:spLocks noGrp="1"/>
          </p:cNvSpPr>
          <p:nvPr>
            <p:ph idx="1"/>
          </p:nvPr>
        </p:nvSpPr>
        <p:spPr>
          <a:xfrm>
            <a:off x="2306472" y="1905000"/>
            <a:ext cx="9198140" cy="4006222"/>
          </a:xfrm>
        </p:spPr>
        <p:txBody>
          <a:bodyPr>
            <a:normAutofit fontScale="92500" lnSpcReduction="20000"/>
          </a:bodyPr>
          <a:lstStyle/>
          <a:p>
            <a:r>
              <a:rPr lang="es-ES" b="1" u="sng" dirty="0">
                <a:solidFill>
                  <a:schemeClr val="accent2"/>
                </a:solidFill>
              </a:rPr>
              <a:t>TÉCNICAS ELECTROESTÉTICAS</a:t>
            </a:r>
          </a:p>
          <a:p>
            <a:pPr>
              <a:buFont typeface="Wingdings" panose="05000000000000000000" pitchFamily="2" charset="2"/>
              <a:buChar char="§"/>
            </a:pPr>
            <a:r>
              <a:rPr lang="es-ES" b="1" dirty="0">
                <a:solidFill>
                  <a:schemeClr val="tx1"/>
                </a:solidFill>
              </a:rPr>
              <a:t>Equipo vibrador corporal: </a:t>
            </a:r>
            <a:r>
              <a:rPr lang="es-ES" dirty="0">
                <a:solidFill>
                  <a:schemeClr val="tx1"/>
                </a:solidFill>
              </a:rPr>
              <a:t>complementa el masaje y provoca un estimulo trófico de toda el área tratada.</a:t>
            </a:r>
          </a:p>
          <a:p>
            <a:pPr>
              <a:buFont typeface="Wingdings" panose="05000000000000000000" pitchFamily="2" charset="2"/>
              <a:buChar char="§"/>
            </a:pPr>
            <a:r>
              <a:rPr lang="es-ES" b="1" dirty="0">
                <a:solidFill>
                  <a:schemeClr val="tx1"/>
                </a:solidFill>
              </a:rPr>
              <a:t>Electroestimulación: </a:t>
            </a:r>
            <a:r>
              <a:rPr lang="es-ES" dirty="0">
                <a:solidFill>
                  <a:schemeClr val="tx1"/>
                </a:solidFill>
              </a:rPr>
              <a:t>produce un estímulo de la circulación sanguínea y linfática lo cual favorece la movilización y la absorción de los líquidos a nivel subcutáneo.</a:t>
            </a:r>
          </a:p>
          <a:p>
            <a:pPr>
              <a:buFont typeface="Wingdings" panose="05000000000000000000" pitchFamily="2" charset="2"/>
              <a:buChar char="§"/>
            </a:pPr>
            <a:r>
              <a:rPr lang="es-ES" b="1" dirty="0">
                <a:solidFill>
                  <a:schemeClr val="tx1"/>
                </a:solidFill>
              </a:rPr>
              <a:t>Galvanización: </a:t>
            </a:r>
            <a:r>
              <a:rPr lang="es-ES" dirty="0">
                <a:solidFill>
                  <a:schemeClr val="tx1"/>
                </a:solidFill>
              </a:rPr>
              <a:t>mejora el tono vascular y favorece la reabsorción de líquidos intersticiales.</a:t>
            </a:r>
          </a:p>
          <a:p>
            <a:pPr>
              <a:buFont typeface="Wingdings" panose="05000000000000000000" pitchFamily="2" charset="2"/>
              <a:buChar char="§"/>
            </a:pPr>
            <a:r>
              <a:rPr lang="es-ES" dirty="0">
                <a:solidFill>
                  <a:schemeClr val="tx1"/>
                </a:solidFill>
              </a:rPr>
              <a:t>Presoterapia: activa la circulación de retorno, sanguínea y linfática favoreciendo la reabsorción de edemas y líquidos intersticiales.</a:t>
            </a:r>
          </a:p>
          <a:p>
            <a:r>
              <a:rPr lang="es-ES" b="1" u="sng" dirty="0">
                <a:solidFill>
                  <a:schemeClr val="accent2"/>
                </a:solidFill>
              </a:rPr>
              <a:t>TÉCNICAS MANUALES</a:t>
            </a:r>
          </a:p>
          <a:p>
            <a:pPr>
              <a:buFont typeface="Wingdings" panose="05000000000000000000" pitchFamily="2" charset="2"/>
              <a:buChar char="§"/>
            </a:pPr>
            <a:r>
              <a:rPr lang="es-ES" b="1" dirty="0">
                <a:solidFill>
                  <a:schemeClr val="tx1"/>
                </a:solidFill>
              </a:rPr>
              <a:t>Masaje manual circulatorio</a:t>
            </a:r>
            <a:r>
              <a:rPr lang="es-ES" dirty="0">
                <a:solidFill>
                  <a:schemeClr val="tx1"/>
                </a:solidFill>
              </a:rPr>
              <a:t>: maniobras que compriman los tejidos como las frotaciones, las fricciones y los amasamientos profundos.</a:t>
            </a:r>
          </a:p>
          <a:p>
            <a:pPr>
              <a:buFont typeface="Wingdings" panose="05000000000000000000" pitchFamily="2" charset="2"/>
              <a:buChar char="§"/>
            </a:pPr>
            <a:r>
              <a:rPr lang="es-ES" b="1" dirty="0">
                <a:solidFill>
                  <a:schemeClr val="tx1"/>
                </a:solidFill>
              </a:rPr>
              <a:t>Drenaje linfático manual: </a:t>
            </a:r>
            <a:r>
              <a:rPr lang="es-ES" dirty="0">
                <a:solidFill>
                  <a:schemeClr val="tx1"/>
                </a:solidFill>
              </a:rPr>
              <a:t>presiones rítmicas y monótonas. Descongestiona los ganglios linfáticos, estimula el flujo de la linfa y drena los tejidos.</a:t>
            </a:r>
          </a:p>
          <a:p>
            <a:pPr>
              <a:buFont typeface="Wingdings" panose="05000000000000000000" pitchFamily="2" charset="2"/>
              <a:buChar char="§"/>
            </a:pPr>
            <a:endParaRPr lang="es-ES" b="1" u="sng" dirty="0">
              <a:solidFill>
                <a:schemeClr val="accent2"/>
              </a:solidFill>
            </a:endParaRPr>
          </a:p>
        </p:txBody>
      </p:sp>
    </p:spTree>
    <p:extLst>
      <p:ext uri="{BB962C8B-B14F-4D97-AF65-F5344CB8AC3E}">
        <p14:creationId xmlns:p14="http://schemas.microsoft.com/office/powerpoint/2010/main" val="313707188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ECCB1E8-9E68-DD15-2A5C-9D8296672E65}"/>
              </a:ext>
            </a:extLst>
          </p:cNvPr>
          <p:cNvSpPr>
            <a:spLocks noGrp="1"/>
          </p:cNvSpPr>
          <p:nvPr>
            <p:ph type="title"/>
          </p:nvPr>
        </p:nvSpPr>
        <p:spPr/>
        <p:txBody>
          <a:bodyPr/>
          <a:lstStyle/>
          <a:p>
            <a:r>
              <a:rPr kumimoji="0" lang="es-ES" sz="3600" b="1" i="0" u="none" strike="noStrike" kern="1200" cap="none" spc="0" normalizeH="0" baseline="0" noProof="0" dirty="0">
                <a:ln>
                  <a:noFill/>
                </a:ln>
                <a:solidFill>
                  <a:srgbClr val="E78712"/>
                </a:solidFill>
                <a:effectLst/>
                <a:uLnTx/>
                <a:uFillTx/>
                <a:latin typeface="Century Gothic" panose="020B0502020202020204"/>
                <a:ea typeface="+mj-ea"/>
                <a:cs typeface="+mj-cs"/>
              </a:rPr>
              <a:t>TRATAMIENTO DE LAS PIERNAS CANSADAS</a:t>
            </a:r>
            <a:endParaRPr lang="es-ES" dirty="0"/>
          </a:p>
        </p:txBody>
      </p:sp>
      <p:sp>
        <p:nvSpPr>
          <p:cNvPr id="3" name="Marcador de contenido 2">
            <a:extLst>
              <a:ext uri="{FF2B5EF4-FFF2-40B4-BE49-F238E27FC236}">
                <a16:creationId xmlns:a16="http://schemas.microsoft.com/office/drawing/2014/main" id="{1F15BD08-1FDD-2706-5803-C6AE761DF09F}"/>
              </a:ext>
            </a:extLst>
          </p:cNvPr>
          <p:cNvSpPr>
            <a:spLocks noGrp="1"/>
          </p:cNvSpPr>
          <p:nvPr>
            <p:ph idx="1"/>
          </p:nvPr>
        </p:nvSpPr>
        <p:spPr/>
        <p:txBody>
          <a:bodyPr>
            <a:normAutofit lnSpcReduction="10000"/>
          </a:bodyPr>
          <a:lstStyle/>
          <a:p>
            <a:r>
              <a:rPr lang="es-ES" b="1" u="sng" dirty="0">
                <a:solidFill>
                  <a:schemeClr val="accent2"/>
                </a:solidFill>
              </a:rPr>
              <a:t>ASESORAMIENTO PROFESIONAL</a:t>
            </a:r>
          </a:p>
          <a:p>
            <a:pPr>
              <a:buFont typeface="Wingdings" panose="05000000000000000000" pitchFamily="2" charset="2"/>
              <a:buChar char="§"/>
            </a:pPr>
            <a:r>
              <a:rPr lang="es-ES" dirty="0">
                <a:solidFill>
                  <a:schemeClr val="tx1"/>
                </a:solidFill>
              </a:rPr>
              <a:t>Uso de medias de descanso.</a:t>
            </a:r>
          </a:p>
          <a:p>
            <a:pPr>
              <a:buFont typeface="Wingdings" panose="05000000000000000000" pitchFamily="2" charset="2"/>
              <a:buChar char="§"/>
            </a:pPr>
            <a:r>
              <a:rPr lang="es-ES" dirty="0">
                <a:solidFill>
                  <a:schemeClr val="tx1"/>
                </a:solidFill>
              </a:rPr>
              <a:t>Se recomienda caminar al menos un kilómetro al día.</a:t>
            </a:r>
          </a:p>
          <a:p>
            <a:pPr>
              <a:buFont typeface="Wingdings" panose="05000000000000000000" pitchFamily="2" charset="2"/>
              <a:buChar char="§"/>
            </a:pPr>
            <a:r>
              <a:rPr lang="es-ES" dirty="0">
                <a:solidFill>
                  <a:schemeClr val="tx1"/>
                </a:solidFill>
              </a:rPr>
              <a:t>Duchas frías sobre las piernas.</a:t>
            </a:r>
          </a:p>
          <a:p>
            <a:pPr>
              <a:buFont typeface="Wingdings" panose="05000000000000000000" pitchFamily="2" charset="2"/>
              <a:buChar char="§"/>
            </a:pPr>
            <a:r>
              <a:rPr lang="es-ES" dirty="0">
                <a:solidFill>
                  <a:schemeClr val="tx1"/>
                </a:solidFill>
              </a:rPr>
              <a:t>Conviene controlar el peso corporal.</a:t>
            </a:r>
          </a:p>
          <a:p>
            <a:pPr>
              <a:buFont typeface="Wingdings" panose="05000000000000000000" pitchFamily="2" charset="2"/>
              <a:buChar char="§"/>
            </a:pPr>
            <a:r>
              <a:rPr lang="es-ES" dirty="0">
                <a:solidFill>
                  <a:schemeClr val="tx1"/>
                </a:solidFill>
              </a:rPr>
              <a:t>Poner las piernas en alto.</a:t>
            </a:r>
          </a:p>
          <a:p>
            <a:pPr>
              <a:buFont typeface="Wingdings" panose="05000000000000000000" pitchFamily="2" charset="2"/>
              <a:buChar char="§"/>
            </a:pPr>
            <a:r>
              <a:rPr lang="es-ES" dirty="0">
                <a:solidFill>
                  <a:schemeClr val="tx1"/>
                </a:solidFill>
              </a:rPr>
              <a:t>En épocas de calor, aplicar cosméticos con efecto frío.</a:t>
            </a:r>
          </a:p>
          <a:p>
            <a:pPr>
              <a:buFont typeface="Wingdings" panose="05000000000000000000" pitchFamily="2" charset="2"/>
              <a:buChar char="§"/>
            </a:pPr>
            <a:r>
              <a:rPr lang="es-ES" dirty="0">
                <a:solidFill>
                  <a:schemeClr val="tx1"/>
                </a:solidFill>
              </a:rPr>
              <a:t>Evitar la exposición prolongada al sol.</a:t>
            </a:r>
          </a:p>
          <a:p>
            <a:pPr>
              <a:buFont typeface="Wingdings" panose="05000000000000000000" pitchFamily="2" charset="2"/>
              <a:buChar char="§"/>
            </a:pPr>
            <a:r>
              <a:rPr lang="es-ES" dirty="0">
                <a:solidFill>
                  <a:schemeClr val="tx1"/>
                </a:solidFill>
              </a:rPr>
              <a:t>Utilizar siempre fotoprotección.</a:t>
            </a:r>
          </a:p>
          <a:p>
            <a:pPr>
              <a:buFont typeface="Wingdings" panose="05000000000000000000" pitchFamily="2" charset="2"/>
              <a:buChar char="§"/>
            </a:pPr>
            <a:r>
              <a:rPr lang="es-ES" dirty="0">
                <a:solidFill>
                  <a:schemeClr val="tx1"/>
                </a:solidFill>
              </a:rPr>
              <a:t>Evitar largas estancias de pie.</a:t>
            </a:r>
          </a:p>
          <a:p>
            <a:pPr>
              <a:buFont typeface="Wingdings" panose="05000000000000000000" pitchFamily="2" charset="2"/>
              <a:buChar char="§"/>
            </a:pPr>
            <a:endParaRPr lang="es-ES" dirty="0">
              <a:solidFill>
                <a:schemeClr val="tx1"/>
              </a:solidFill>
            </a:endParaRPr>
          </a:p>
        </p:txBody>
      </p:sp>
    </p:spTree>
    <p:extLst>
      <p:ext uri="{BB962C8B-B14F-4D97-AF65-F5344CB8AC3E}">
        <p14:creationId xmlns:p14="http://schemas.microsoft.com/office/powerpoint/2010/main" val="312595370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15BB4DB-CCD6-9B8F-92AA-945D918042B2}"/>
              </a:ext>
            </a:extLst>
          </p:cNvPr>
          <p:cNvSpPr>
            <a:spLocks noGrp="1"/>
          </p:cNvSpPr>
          <p:nvPr>
            <p:ph type="title"/>
          </p:nvPr>
        </p:nvSpPr>
        <p:spPr>
          <a:xfrm>
            <a:off x="2592925" y="460337"/>
            <a:ext cx="8911687" cy="1280890"/>
          </a:xfrm>
        </p:spPr>
        <p:txBody>
          <a:bodyPr/>
          <a:lstStyle/>
          <a:p>
            <a:r>
              <a:rPr lang="es-ES" b="1" dirty="0">
                <a:solidFill>
                  <a:schemeClr val="accent1"/>
                </a:solidFill>
              </a:rPr>
              <a:t>TRATAMIENTO DE LA FLACIDEZ</a:t>
            </a:r>
          </a:p>
        </p:txBody>
      </p:sp>
      <p:sp>
        <p:nvSpPr>
          <p:cNvPr id="3" name="Marcador de contenido 2">
            <a:extLst>
              <a:ext uri="{FF2B5EF4-FFF2-40B4-BE49-F238E27FC236}">
                <a16:creationId xmlns:a16="http://schemas.microsoft.com/office/drawing/2014/main" id="{7A85A01F-2514-A393-F296-3E04E0AF7E55}"/>
              </a:ext>
            </a:extLst>
          </p:cNvPr>
          <p:cNvSpPr>
            <a:spLocks noGrp="1"/>
          </p:cNvSpPr>
          <p:nvPr>
            <p:ph idx="1"/>
          </p:nvPr>
        </p:nvSpPr>
        <p:spPr/>
        <p:txBody>
          <a:bodyPr>
            <a:normAutofit fontScale="92500" lnSpcReduction="10000"/>
          </a:bodyPr>
          <a:lstStyle/>
          <a:p>
            <a:r>
              <a:rPr lang="es-ES" b="1" u="sng" dirty="0">
                <a:solidFill>
                  <a:schemeClr val="accent2"/>
                </a:solidFill>
              </a:rPr>
              <a:t>COMBINACIÓN CON PRODUCTOS COSMÉTICOS.</a:t>
            </a:r>
          </a:p>
          <a:p>
            <a:pPr>
              <a:buFont typeface="Wingdings" panose="05000000000000000000" pitchFamily="2" charset="2"/>
              <a:buChar char="§"/>
            </a:pPr>
            <a:r>
              <a:rPr lang="es-ES" b="1" dirty="0">
                <a:solidFill>
                  <a:schemeClr val="tx1"/>
                </a:solidFill>
              </a:rPr>
              <a:t>Emulsiones O/W, activos ionizables, cremas, geles y sueros: </a:t>
            </a:r>
            <a:r>
              <a:rPr lang="es-ES" dirty="0">
                <a:solidFill>
                  <a:schemeClr val="tx1"/>
                </a:solidFill>
              </a:rPr>
              <a:t>con efectos renovadores y reparadores celulares, emolientes, tensores, estimulantes y reafirmantes.</a:t>
            </a:r>
          </a:p>
          <a:p>
            <a:pPr>
              <a:buFont typeface="Wingdings" panose="05000000000000000000" pitchFamily="2" charset="2"/>
              <a:buChar char="§"/>
            </a:pPr>
            <a:r>
              <a:rPr lang="es-ES" b="1" dirty="0">
                <a:solidFill>
                  <a:schemeClr val="tx1"/>
                </a:solidFill>
              </a:rPr>
              <a:t>Gel o líquido: </a:t>
            </a:r>
            <a:r>
              <a:rPr lang="es-ES" dirty="0">
                <a:solidFill>
                  <a:schemeClr val="tx1"/>
                </a:solidFill>
              </a:rPr>
              <a:t>productos con efecto frío para la aplicación de vendas frías o para combinar con cremas o mascarillas.</a:t>
            </a:r>
          </a:p>
          <a:p>
            <a:pPr>
              <a:buFont typeface="Wingdings" panose="05000000000000000000" pitchFamily="2" charset="2"/>
              <a:buChar char="§"/>
            </a:pPr>
            <a:r>
              <a:rPr lang="es-ES" b="1" dirty="0">
                <a:solidFill>
                  <a:schemeClr val="tx1"/>
                </a:solidFill>
              </a:rPr>
              <a:t>Emplastos: </a:t>
            </a:r>
            <a:r>
              <a:rPr lang="es-ES" dirty="0">
                <a:solidFill>
                  <a:schemeClr val="tx1"/>
                </a:solidFill>
              </a:rPr>
              <a:t>de barros, fangos o lodos con efectos reafirmantes. Favorecen la oxigenación de la piel y los tejidos subcutáneos.</a:t>
            </a:r>
          </a:p>
          <a:p>
            <a:r>
              <a:rPr lang="es-ES" b="1" u="sng" dirty="0">
                <a:solidFill>
                  <a:schemeClr val="accent2"/>
                </a:solidFill>
              </a:rPr>
              <a:t>TÉCNICAS MANUALES.</a:t>
            </a:r>
          </a:p>
          <a:p>
            <a:pPr>
              <a:buFont typeface="Wingdings" panose="05000000000000000000" pitchFamily="2" charset="2"/>
              <a:buChar char="§"/>
            </a:pPr>
            <a:r>
              <a:rPr lang="es-ES" b="1" dirty="0">
                <a:solidFill>
                  <a:schemeClr val="tx1"/>
                </a:solidFill>
              </a:rPr>
              <a:t>Masaje estimulante: </a:t>
            </a:r>
            <a:r>
              <a:rPr lang="es-ES" dirty="0">
                <a:solidFill>
                  <a:schemeClr val="tx1"/>
                </a:solidFill>
              </a:rPr>
              <a:t>se caracteriza por un ritmo medio-rápido e intensidad progresiva. Maniobras enérgicas, rápidas y superficiales (pases neurocutáneos o afloraciones, frotaciones, fricciones , presiones, pellizqueos y percusiones)</a:t>
            </a:r>
            <a:endParaRPr lang="es-ES" b="1" dirty="0">
              <a:solidFill>
                <a:schemeClr val="tx1"/>
              </a:solidFill>
            </a:endParaRPr>
          </a:p>
          <a:p>
            <a:pPr marL="0" indent="0">
              <a:buNone/>
            </a:pPr>
            <a:endParaRPr lang="es-ES" dirty="0">
              <a:solidFill>
                <a:schemeClr val="tx1"/>
              </a:solidFill>
            </a:endParaRPr>
          </a:p>
        </p:txBody>
      </p:sp>
    </p:spTree>
    <p:extLst>
      <p:ext uri="{BB962C8B-B14F-4D97-AF65-F5344CB8AC3E}">
        <p14:creationId xmlns:p14="http://schemas.microsoft.com/office/powerpoint/2010/main" val="298882187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D0C6B13-8511-A88F-C725-97A8DDDFB321}"/>
              </a:ext>
            </a:extLst>
          </p:cNvPr>
          <p:cNvSpPr>
            <a:spLocks noGrp="1"/>
          </p:cNvSpPr>
          <p:nvPr>
            <p:ph type="title"/>
          </p:nvPr>
        </p:nvSpPr>
        <p:spPr/>
        <p:txBody>
          <a:bodyPr/>
          <a:lstStyle/>
          <a:p>
            <a:r>
              <a:rPr kumimoji="0" lang="es-ES" sz="3600" b="1" i="0" u="none" strike="noStrike" kern="1200" cap="none" spc="0" normalizeH="0" baseline="0" noProof="0" dirty="0">
                <a:ln>
                  <a:noFill/>
                </a:ln>
                <a:solidFill>
                  <a:srgbClr val="E78712"/>
                </a:solidFill>
                <a:effectLst/>
                <a:uLnTx/>
                <a:uFillTx/>
                <a:latin typeface="Century Gothic" panose="020B0502020202020204"/>
                <a:ea typeface="+mj-ea"/>
                <a:cs typeface="+mj-cs"/>
              </a:rPr>
              <a:t>TRATAMIENTO DE LA FLACIDEZ</a:t>
            </a:r>
            <a:endParaRPr lang="es-ES" dirty="0"/>
          </a:p>
        </p:txBody>
      </p:sp>
      <p:sp>
        <p:nvSpPr>
          <p:cNvPr id="3" name="Marcador de contenido 2">
            <a:extLst>
              <a:ext uri="{FF2B5EF4-FFF2-40B4-BE49-F238E27FC236}">
                <a16:creationId xmlns:a16="http://schemas.microsoft.com/office/drawing/2014/main" id="{5115FD2E-996C-5D7E-383C-BF0A504B82E8}"/>
              </a:ext>
            </a:extLst>
          </p:cNvPr>
          <p:cNvSpPr>
            <a:spLocks noGrp="1"/>
          </p:cNvSpPr>
          <p:nvPr>
            <p:ph idx="1"/>
          </p:nvPr>
        </p:nvSpPr>
        <p:spPr>
          <a:xfrm>
            <a:off x="2033516" y="1905000"/>
            <a:ext cx="9758150" cy="4328890"/>
          </a:xfrm>
        </p:spPr>
        <p:txBody>
          <a:bodyPr>
            <a:normAutofit fontScale="92500" lnSpcReduction="20000"/>
          </a:bodyPr>
          <a:lstStyle/>
          <a:p>
            <a:r>
              <a:rPr lang="es-ES" b="1" u="sng" dirty="0">
                <a:solidFill>
                  <a:schemeClr val="accent2"/>
                </a:solidFill>
              </a:rPr>
              <a:t>TÉCNICAS ELECTROESTÉTICAS.</a:t>
            </a:r>
          </a:p>
          <a:p>
            <a:pPr>
              <a:buFont typeface="Wingdings" panose="05000000000000000000" pitchFamily="2" charset="2"/>
              <a:buChar char="§"/>
            </a:pPr>
            <a:r>
              <a:rPr lang="es-ES" b="1" dirty="0">
                <a:solidFill>
                  <a:schemeClr val="tx1"/>
                </a:solidFill>
              </a:rPr>
              <a:t>Ionización, electroporación y masaje indirecto: </a:t>
            </a:r>
            <a:r>
              <a:rPr lang="es-ES" dirty="0">
                <a:solidFill>
                  <a:schemeClr val="tx1"/>
                </a:solidFill>
              </a:rPr>
              <a:t>facilitar la absorción de los activos nutritivos y reafirmantes aplicados.</a:t>
            </a:r>
          </a:p>
          <a:p>
            <a:pPr>
              <a:buFont typeface="Wingdings" panose="05000000000000000000" pitchFamily="2" charset="2"/>
              <a:buChar char="§"/>
            </a:pPr>
            <a:r>
              <a:rPr lang="es-ES" b="1" dirty="0">
                <a:solidFill>
                  <a:schemeClr val="tx1"/>
                </a:solidFill>
              </a:rPr>
              <a:t>Radiofrecuencia capacitiva o resistiva: </a:t>
            </a:r>
            <a:r>
              <a:rPr lang="es-ES" dirty="0">
                <a:solidFill>
                  <a:schemeClr val="tx1"/>
                </a:solidFill>
              </a:rPr>
              <a:t>mejora la penetración transepidérmica de cosméticos y modifica el tejido conjuntivo de la piel, contrayendo las fibras y generando nuevo colágeno.</a:t>
            </a:r>
          </a:p>
          <a:p>
            <a:pPr>
              <a:buFont typeface="Wingdings" panose="05000000000000000000" pitchFamily="2" charset="2"/>
              <a:buChar char="§"/>
            </a:pPr>
            <a:r>
              <a:rPr lang="es-ES" b="1" dirty="0">
                <a:solidFill>
                  <a:schemeClr val="tx1"/>
                </a:solidFill>
              </a:rPr>
              <a:t>Ultrasonidos: </a:t>
            </a:r>
            <a:r>
              <a:rPr lang="es-ES" dirty="0">
                <a:solidFill>
                  <a:schemeClr val="tx1"/>
                </a:solidFill>
              </a:rPr>
              <a:t>estimulan la normalización de las fibras dérmicas y mejoran el drenaje de los diversos tejidos.</a:t>
            </a:r>
          </a:p>
          <a:p>
            <a:pPr>
              <a:buFont typeface="Wingdings" panose="05000000000000000000" pitchFamily="2" charset="2"/>
              <a:buChar char="§"/>
            </a:pPr>
            <a:r>
              <a:rPr lang="es-ES" b="1" dirty="0">
                <a:solidFill>
                  <a:schemeClr val="tx1"/>
                </a:solidFill>
              </a:rPr>
              <a:t>Luz pulsada intensa IPL: </a:t>
            </a:r>
            <a:r>
              <a:rPr lang="es-ES" dirty="0">
                <a:solidFill>
                  <a:schemeClr val="tx1"/>
                </a:solidFill>
              </a:rPr>
              <a:t>estimula los fibroblastos de la piel, favoreciendo la reparación cutánea.</a:t>
            </a:r>
          </a:p>
          <a:p>
            <a:pPr>
              <a:buFont typeface="Wingdings" panose="05000000000000000000" pitchFamily="2" charset="2"/>
              <a:buChar char="§"/>
            </a:pPr>
            <a:r>
              <a:rPr lang="es-ES" b="1" dirty="0">
                <a:solidFill>
                  <a:schemeClr val="tx1"/>
                </a:solidFill>
              </a:rPr>
              <a:t>Fototerapia LED: </a:t>
            </a:r>
            <a:r>
              <a:rPr lang="es-ES" dirty="0">
                <a:solidFill>
                  <a:schemeClr val="tx1"/>
                </a:solidFill>
              </a:rPr>
              <a:t>de color rojo. Tonifica y mejora la textura de la piel.</a:t>
            </a:r>
          </a:p>
          <a:p>
            <a:pPr>
              <a:buFont typeface="Wingdings" panose="05000000000000000000" pitchFamily="2" charset="2"/>
              <a:buChar char="§"/>
            </a:pPr>
            <a:r>
              <a:rPr lang="es-ES" b="1" dirty="0">
                <a:solidFill>
                  <a:schemeClr val="tx1"/>
                </a:solidFill>
              </a:rPr>
              <a:t>Gimnasia pasiva: </a:t>
            </a:r>
            <a:r>
              <a:rPr lang="es-ES" dirty="0">
                <a:solidFill>
                  <a:schemeClr val="tx1"/>
                </a:solidFill>
              </a:rPr>
              <a:t>produce una contracción, fortaleciendo el tono muscular y mejorando el metabolismo local.</a:t>
            </a:r>
          </a:p>
          <a:p>
            <a:pPr>
              <a:buFont typeface="Wingdings" panose="05000000000000000000" pitchFamily="2" charset="2"/>
              <a:buChar char="§"/>
            </a:pPr>
            <a:r>
              <a:rPr lang="es-ES" b="1" dirty="0">
                <a:solidFill>
                  <a:schemeClr val="tx1"/>
                </a:solidFill>
              </a:rPr>
              <a:t>Galvanización: </a:t>
            </a:r>
            <a:r>
              <a:rPr lang="es-ES" dirty="0">
                <a:solidFill>
                  <a:schemeClr val="tx1"/>
                </a:solidFill>
              </a:rPr>
              <a:t>activa el metabolismo celular, aumenta la permeabilidad cutánea y mejora la capacidad de contracción muscular.</a:t>
            </a:r>
          </a:p>
        </p:txBody>
      </p:sp>
    </p:spTree>
    <p:extLst>
      <p:ext uri="{BB962C8B-B14F-4D97-AF65-F5344CB8AC3E}">
        <p14:creationId xmlns:p14="http://schemas.microsoft.com/office/powerpoint/2010/main" val="73477255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0746B66-BF68-5C85-FF49-7C4A4901FEDD}"/>
              </a:ext>
            </a:extLst>
          </p:cNvPr>
          <p:cNvSpPr>
            <a:spLocks noGrp="1"/>
          </p:cNvSpPr>
          <p:nvPr>
            <p:ph type="title"/>
          </p:nvPr>
        </p:nvSpPr>
        <p:spPr/>
        <p:txBody>
          <a:bodyPr/>
          <a:lstStyle/>
          <a:p>
            <a:r>
              <a:rPr kumimoji="0" lang="es-ES" sz="3600" b="1" i="0" u="none" strike="noStrike" kern="1200" cap="none" spc="0" normalizeH="0" baseline="0" noProof="0" dirty="0">
                <a:ln>
                  <a:noFill/>
                </a:ln>
                <a:solidFill>
                  <a:srgbClr val="E78712"/>
                </a:solidFill>
                <a:effectLst/>
                <a:uLnTx/>
                <a:uFillTx/>
                <a:latin typeface="Century Gothic" panose="020B0502020202020204"/>
                <a:ea typeface="+mj-ea"/>
                <a:cs typeface="+mj-cs"/>
              </a:rPr>
              <a:t>TRATAMIENTO DE LA FLACIDEZ</a:t>
            </a:r>
            <a:endParaRPr lang="es-ES" dirty="0"/>
          </a:p>
        </p:txBody>
      </p:sp>
      <p:sp>
        <p:nvSpPr>
          <p:cNvPr id="3" name="Marcador de contenido 2">
            <a:extLst>
              <a:ext uri="{FF2B5EF4-FFF2-40B4-BE49-F238E27FC236}">
                <a16:creationId xmlns:a16="http://schemas.microsoft.com/office/drawing/2014/main" id="{73D9A6F4-0F8D-AAE3-C04F-A876ED74E97C}"/>
              </a:ext>
            </a:extLst>
          </p:cNvPr>
          <p:cNvSpPr>
            <a:spLocks noGrp="1"/>
          </p:cNvSpPr>
          <p:nvPr>
            <p:ph idx="1"/>
          </p:nvPr>
        </p:nvSpPr>
        <p:spPr/>
        <p:txBody>
          <a:bodyPr/>
          <a:lstStyle/>
          <a:p>
            <a:r>
              <a:rPr lang="es-ES" b="1" u="sng" dirty="0">
                <a:solidFill>
                  <a:schemeClr val="accent2"/>
                </a:solidFill>
              </a:rPr>
              <a:t>ASESORAMIENTO PROFESIONAL</a:t>
            </a:r>
          </a:p>
          <a:p>
            <a:pPr>
              <a:buFont typeface="Wingdings" panose="05000000000000000000" pitchFamily="2" charset="2"/>
              <a:buChar char="§"/>
            </a:pPr>
            <a:r>
              <a:rPr lang="es-ES" dirty="0">
                <a:solidFill>
                  <a:schemeClr val="tx1"/>
                </a:solidFill>
              </a:rPr>
              <a:t>Aplicar diariamente una crema reafirmante y en la ducha intercalar agua fría y caliente.</a:t>
            </a:r>
          </a:p>
          <a:p>
            <a:pPr>
              <a:buFont typeface="Wingdings" panose="05000000000000000000" pitchFamily="2" charset="2"/>
              <a:buChar char="§"/>
            </a:pPr>
            <a:r>
              <a:rPr lang="es-ES" dirty="0">
                <a:solidFill>
                  <a:schemeClr val="tx1"/>
                </a:solidFill>
              </a:rPr>
              <a:t>Realizar ejercicio físico de forma habitual, preferiblemente las disciplinas que favorecen la tonicidad muscular.</a:t>
            </a:r>
          </a:p>
          <a:p>
            <a:pPr>
              <a:buFont typeface="Wingdings" panose="05000000000000000000" pitchFamily="2" charset="2"/>
              <a:buChar char="§"/>
            </a:pPr>
            <a:r>
              <a:rPr lang="es-ES" dirty="0">
                <a:solidFill>
                  <a:schemeClr val="tx1"/>
                </a:solidFill>
              </a:rPr>
              <a:t>Cuidar la alimentación y la hora del sueño.</a:t>
            </a:r>
          </a:p>
        </p:txBody>
      </p:sp>
    </p:spTree>
    <p:extLst>
      <p:ext uri="{BB962C8B-B14F-4D97-AF65-F5344CB8AC3E}">
        <p14:creationId xmlns:p14="http://schemas.microsoft.com/office/powerpoint/2010/main" val="218544170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7BAEF54-F64A-B336-83B0-3D498CBF3232}"/>
              </a:ext>
            </a:extLst>
          </p:cNvPr>
          <p:cNvSpPr>
            <a:spLocks noGrp="1"/>
          </p:cNvSpPr>
          <p:nvPr>
            <p:ph type="title"/>
          </p:nvPr>
        </p:nvSpPr>
        <p:spPr/>
        <p:txBody>
          <a:bodyPr/>
          <a:lstStyle/>
          <a:p>
            <a:r>
              <a:rPr lang="es-ES" b="1" dirty="0">
                <a:solidFill>
                  <a:schemeClr val="accent1"/>
                </a:solidFill>
              </a:rPr>
              <a:t>TRATAMIENTOS DE LAS ESTRÍAS </a:t>
            </a:r>
          </a:p>
        </p:txBody>
      </p:sp>
      <p:sp>
        <p:nvSpPr>
          <p:cNvPr id="3" name="Marcador de contenido 2">
            <a:extLst>
              <a:ext uri="{FF2B5EF4-FFF2-40B4-BE49-F238E27FC236}">
                <a16:creationId xmlns:a16="http://schemas.microsoft.com/office/drawing/2014/main" id="{26D43DA3-3FE6-F032-D4AB-B4E6F5D18B8C}"/>
              </a:ext>
            </a:extLst>
          </p:cNvPr>
          <p:cNvSpPr>
            <a:spLocks noGrp="1"/>
          </p:cNvSpPr>
          <p:nvPr>
            <p:ph idx="1"/>
          </p:nvPr>
        </p:nvSpPr>
        <p:spPr/>
        <p:txBody>
          <a:bodyPr>
            <a:normAutofit fontScale="92500" lnSpcReduction="20000"/>
          </a:bodyPr>
          <a:lstStyle/>
          <a:p>
            <a:r>
              <a:rPr lang="es-ES" b="1" u="sng" dirty="0">
                <a:solidFill>
                  <a:schemeClr val="accent2"/>
                </a:solidFill>
              </a:rPr>
              <a:t>TÉCNICAS COSMÉTICAS.</a:t>
            </a:r>
          </a:p>
          <a:p>
            <a:pPr>
              <a:buFont typeface="Wingdings" panose="05000000000000000000" pitchFamily="2" charset="2"/>
              <a:buChar char="§"/>
            </a:pPr>
            <a:r>
              <a:rPr lang="es-ES" b="1" dirty="0">
                <a:solidFill>
                  <a:schemeClr val="tx1"/>
                </a:solidFill>
              </a:rPr>
              <a:t>Cosméticos limpiadores suaves:</a:t>
            </a:r>
            <a:r>
              <a:rPr lang="es-ES" dirty="0">
                <a:solidFill>
                  <a:schemeClr val="tx1"/>
                </a:solidFill>
              </a:rPr>
              <a:t> que no alteren el manto hidrolipídico de la piel.</a:t>
            </a:r>
          </a:p>
          <a:p>
            <a:pPr>
              <a:buFont typeface="Wingdings" panose="05000000000000000000" pitchFamily="2" charset="2"/>
              <a:buChar char="§"/>
            </a:pPr>
            <a:r>
              <a:rPr lang="es-ES" b="1" dirty="0">
                <a:solidFill>
                  <a:schemeClr val="tx1"/>
                </a:solidFill>
              </a:rPr>
              <a:t>Exfoliantes: </a:t>
            </a:r>
            <a:r>
              <a:rPr lang="es-ES" dirty="0">
                <a:solidFill>
                  <a:schemeClr val="tx1"/>
                </a:solidFill>
              </a:rPr>
              <a:t>químicos enzimáticos o AHA y otros hidroxiácidos.</a:t>
            </a:r>
          </a:p>
          <a:p>
            <a:pPr>
              <a:buFont typeface="Wingdings" panose="05000000000000000000" pitchFamily="2" charset="2"/>
              <a:buChar char="§"/>
            </a:pPr>
            <a:r>
              <a:rPr lang="es-ES" b="1" dirty="0">
                <a:solidFill>
                  <a:schemeClr val="tx1"/>
                </a:solidFill>
              </a:rPr>
              <a:t>Cremas de tratamiento y sueros específicos: </a:t>
            </a:r>
            <a:r>
              <a:rPr lang="es-ES" dirty="0">
                <a:solidFill>
                  <a:schemeClr val="tx1"/>
                </a:solidFill>
              </a:rPr>
              <a:t>con sustancias emolientes, regeneradoras y antirradicales libres.</a:t>
            </a:r>
          </a:p>
          <a:p>
            <a:pPr>
              <a:buFont typeface="Wingdings" panose="05000000000000000000" pitchFamily="2" charset="2"/>
              <a:buChar char="§"/>
            </a:pPr>
            <a:r>
              <a:rPr lang="es-ES" b="1" dirty="0">
                <a:solidFill>
                  <a:schemeClr val="tx1"/>
                </a:solidFill>
              </a:rPr>
              <a:t>Mascarillas: </a:t>
            </a:r>
            <a:r>
              <a:rPr lang="es-ES" dirty="0">
                <a:solidFill>
                  <a:schemeClr val="tx1"/>
                </a:solidFill>
              </a:rPr>
              <a:t>antiarrugas, tensoras y reafirmantes.</a:t>
            </a:r>
          </a:p>
          <a:p>
            <a:pPr>
              <a:buFont typeface="Wingdings" panose="05000000000000000000" pitchFamily="2" charset="2"/>
              <a:buChar char="§"/>
            </a:pPr>
            <a:r>
              <a:rPr lang="es-ES" b="1" dirty="0">
                <a:solidFill>
                  <a:schemeClr val="tx1"/>
                </a:solidFill>
              </a:rPr>
              <a:t>Cremas protectoras hidratantes: </a:t>
            </a:r>
            <a:r>
              <a:rPr lang="es-ES" dirty="0">
                <a:solidFill>
                  <a:schemeClr val="tx1"/>
                </a:solidFill>
              </a:rPr>
              <a:t>con factor de protección solar y sustancias reparadoras de los lípidos cutáneos.</a:t>
            </a:r>
          </a:p>
          <a:p>
            <a:pPr>
              <a:buFont typeface="Wingdings" panose="05000000000000000000" pitchFamily="2" charset="2"/>
              <a:buChar char="§"/>
            </a:pPr>
            <a:r>
              <a:rPr lang="es-ES" b="1" dirty="0">
                <a:solidFill>
                  <a:schemeClr val="tx1"/>
                </a:solidFill>
              </a:rPr>
              <a:t>Principios activos: </a:t>
            </a:r>
            <a:r>
              <a:rPr lang="es-ES" dirty="0">
                <a:solidFill>
                  <a:schemeClr val="tx1"/>
                </a:solidFill>
              </a:rPr>
              <a:t>que estimulen la formación de fibras de colágenas nuevas.</a:t>
            </a:r>
          </a:p>
          <a:p>
            <a:r>
              <a:rPr lang="es-ES" b="1" u="sng" dirty="0">
                <a:solidFill>
                  <a:schemeClr val="accent2"/>
                </a:solidFill>
              </a:rPr>
              <a:t>TÉCNICAS MANUALES.</a:t>
            </a:r>
          </a:p>
          <a:p>
            <a:pPr>
              <a:buFont typeface="Wingdings" panose="05000000000000000000" pitchFamily="2" charset="2"/>
              <a:buChar char="§"/>
            </a:pPr>
            <a:r>
              <a:rPr lang="es-ES" b="1" dirty="0">
                <a:solidFill>
                  <a:schemeClr val="tx1"/>
                </a:solidFill>
              </a:rPr>
              <a:t>Masaje manual: </a:t>
            </a:r>
            <a:r>
              <a:rPr lang="es-ES" dirty="0">
                <a:solidFill>
                  <a:schemeClr val="tx1"/>
                </a:solidFill>
              </a:rPr>
              <a:t>especial con pequeño </a:t>
            </a:r>
            <a:r>
              <a:rPr lang="es-ES" dirty="0" err="1">
                <a:solidFill>
                  <a:schemeClr val="tx1"/>
                </a:solidFill>
              </a:rPr>
              <a:t>pellizqueo</a:t>
            </a:r>
            <a:r>
              <a:rPr lang="es-ES" dirty="0">
                <a:solidFill>
                  <a:schemeClr val="tx1"/>
                </a:solidFill>
              </a:rPr>
              <a:t> de </a:t>
            </a:r>
            <a:r>
              <a:rPr lang="es-ES" dirty="0" err="1">
                <a:solidFill>
                  <a:schemeClr val="tx1"/>
                </a:solidFill>
              </a:rPr>
              <a:t>jacquet</a:t>
            </a:r>
            <a:r>
              <a:rPr lang="es-ES" dirty="0">
                <a:solidFill>
                  <a:schemeClr val="tx1"/>
                </a:solidFill>
              </a:rPr>
              <a:t>.</a:t>
            </a:r>
          </a:p>
        </p:txBody>
      </p:sp>
    </p:spTree>
    <p:extLst>
      <p:ext uri="{BB962C8B-B14F-4D97-AF65-F5344CB8AC3E}">
        <p14:creationId xmlns:p14="http://schemas.microsoft.com/office/powerpoint/2010/main" val="6318771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3EE1A71F-2664-4E38-A47B-A6F74A66A5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895A2202-3CDB-4BEB-B357-591207B19CE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2306695"/>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s-ES"/>
          </a:p>
        </p:txBody>
      </p:sp>
      <p:sp>
        <p:nvSpPr>
          <p:cNvPr id="2" name="Título 1">
            <a:extLst>
              <a:ext uri="{FF2B5EF4-FFF2-40B4-BE49-F238E27FC236}">
                <a16:creationId xmlns:a16="http://schemas.microsoft.com/office/drawing/2014/main" id="{8BA52AA7-0CCE-4C0D-5183-1494F9A52BC5}"/>
              </a:ext>
            </a:extLst>
          </p:cNvPr>
          <p:cNvSpPr>
            <a:spLocks noGrp="1"/>
          </p:cNvSpPr>
          <p:nvPr>
            <p:ph type="title"/>
          </p:nvPr>
        </p:nvSpPr>
        <p:spPr>
          <a:xfrm>
            <a:off x="1843391" y="624110"/>
            <a:ext cx="9383408" cy="1280890"/>
          </a:xfrm>
        </p:spPr>
        <p:txBody>
          <a:bodyPr>
            <a:normAutofit/>
          </a:bodyPr>
          <a:lstStyle/>
          <a:p>
            <a:r>
              <a:rPr lang="es-ES" b="1" dirty="0">
                <a:solidFill>
                  <a:schemeClr val="bg1"/>
                </a:solidFill>
              </a:rPr>
              <a:t>ALTERACIONES DE LA MICROCIRCULACIÓN </a:t>
            </a:r>
          </a:p>
        </p:txBody>
      </p:sp>
      <p:sp>
        <p:nvSpPr>
          <p:cNvPr id="13" name="Freeform 11">
            <a:extLst>
              <a:ext uri="{FF2B5EF4-FFF2-40B4-BE49-F238E27FC236}">
                <a16:creationId xmlns:a16="http://schemas.microsoft.com/office/drawing/2014/main" id="{3AD441E9-6D75-456C-B0AE-40B2012E17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txBody>
          <a:bodyPr/>
          <a:lstStyle/>
          <a:p>
            <a:endParaRPr lang="es-ES"/>
          </a:p>
        </p:txBody>
      </p:sp>
      <p:graphicFrame>
        <p:nvGraphicFramePr>
          <p:cNvPr id="5" name="Marcador de contenido 2">
            <a:extLst>
              <a:ext uri="{FF2B5EF4-FFF2-40B4-BE49-F238E27FC236}">
                <a16:creationId xmlns:a16="http://schemas.microsoft.com/office/drawing/2014/main" id="{5FCAF318-F4BF-93DE-8AB3-D40A293A5890}"/>
              </a:ext>
            </a:extLst>
          </p:cNvPr>
          <p:cNvGraphicFramePr>
            <a:graphicFrameLocks noGrp="1"/>
          </p:cNvGraphicFramePr>
          <p:nvPr>
            <p:ph idx="1"/>
            <p:extLst>
              <p:ext uri="{D42A27DB-BD31-4B8C-83A1-F6EECF244321}">
                <p14:modId xmlns:p14="http://schemas.microsoft.com/office/powerpoint/2010/main" val="1695506196"/>
              </p:ext>
            </p:extLst>
          </p:nvPr>
        </p:nvGraphicFramePr>
        <p:xfrm>
          <a:off x="961012" y="2930805"/>
          <a:ext cx="10265786" cy="296199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51147316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5CFE4AF-EB7D-D529-A81C-847772E93844}"/>
              </a:ext>
            </a:extLst>
          </p:cNvPr>
          <p:cNvSpPr>
            <a:spLocks noGrp="1"/>
          </p:cNvSpPr>
          <p:nvPr>
            <p:ph type="title"/>
          </p:nvPr>
        </p:nvSpPr>
        <p:spPr/>
        <p:txBody>
          <a:bodyPr/>
          <a:lstStyle/>
          <a:p>
            <a:r>
              <a:rPr kumimoji="0" lang="es-ES" sz="3600" b="1" i="0" u="none" strike="noStrike" kern="1200" cap="none" spc="0" normalizeH="0" baseline="0" noProof="0" dirty="0">
                <a:ln>
                  <a:noFill/>
                </a:ln>
                <a:solidFill>
                  <a:srgbClr val="E78712"/>
                </a:solidFill>
                <a:effectLst/>
                <a:uLnTx/>
                <a:uFillTx/>
                <a:latin typeface="Century Gothic" panose="020B0502020202020204"/>
                <a:ea typeface="+mj-ea"/>
                <a:cs typeface="+mj-cs"/>
              </a:rPr>
              <a:t>TRATAMIENTOS DE LAS ESTRÍAS </a:t>
            </a:r>
            <a:endParaRPr lang="es-ES" dirty="0"/>
          </a:p>
        </p:txBody>
      </p:sp>
      <p:sp>
        <p:nvSpPr>
          <p:cNvPr id="3" name="Marcador de contenido 2">
            <a:extLst>
              <a:ext uri="{FF2B5EF4-FFF2-40B4-BE49-F238E27FC236}">
                <a16:creationId xmlns:a16="http://schemas.microsoft.com/office/drawing/2014/main" id="{E8ECC6EC-FBE8-74E5-3155-73AEF976CAA4}"/>
              </a:ext>
            </a:extLst>
          </p:cNvPr>
          <p:cNvSpPr>
            <a:spLocks noGrp="1"/>
          </p:cNvSpPr>
          <p:nvPr>
            <p:ph idx="1"/>
          </p:nvPr>
        </p:nvSpPr>
        <p:spPr>
          <a:xfrm>
            <a:off x="2589212" y="2133599"/>
            <a:ext cx="8915400" cy="4444621"/>
          </a:xfrm>
        </p:spPr>
        <p:txBody>
          <a:bodyPr>
            <a:normAutofit fontScale="92500" lnSpcReduction="10000"/>
          </a:bodyPr>
          <a:lstStyle/>
          <a:p>
            <a:r>
              <a:rPr lang="es-ES" b="1" u="sng" dirty="0">
                <a:solidFill>
                  <a:schemeClr val="accent2"/>
                </a:solidFill>
              </a:rPr>
              <a:t>TÉCNICAS ELECTROESTÉTICAS.</a:t>
            </a:r>
          </a:p>
          <a:p>
            <a:pPr>
              <a:buFont typeface="Wingdings" panose="05000000000000000000" pitchFamily="2" charset="2"/>
              <a:buChar char="§"/>
            </a:pPr>
            <a:r>
              <a:rPr lang="es-ES" b="1" dirty="0">
                <a:solidFill>
                  <a:schemeClr val="tx1"/>
                </a:solidFill>
              </a:rPr>
              <a:t>Microdermoabrasión:</a:t>
            </a:r>
            <a:r>
              <a:rPr lang="es-ES" dirty="0">
                <a:solidFill>
                  <a:schemeClr val="tx1"/>
                </a:solidFill>
              </a:rPr>
              <a:t> afina las capas más superficiales y estimula para favorecer la cicatrización, la oxigenación y el metabolismo celular.</a:t>
            </a:r>
          </a:p>
          <a:p>
            <a:pPr>
              <a:buFont typeface="Wingdings" panose="05000000000000000000" pitchFamily="2" charset="2"/>
              <a:buChar char="§"/>
            </a:pPr>
            <a:r>
              <a:rPr lang="es-ES" b="1" dirty="0">
                <a:solidFill>
                  <a:schemeClr val="tx1"/>
                </a:solidFill>
              </a:rPr>
              <a:t>Ionización con microgalvánica:</a:t>
            </a:r>
            <a:r>
              <a:rPr lang="es-ES" dirty="0">
                <a:solidFill>
                  <a:schemeClr val="tx1"/>
                </a:solidFill>
              </a:rPr>
              <a:t> favorece la penetración de un principio activo indicado, en este caso, un activo regenerante y nutritivo.</a:t>
            </a:r>
          </a:p>
          <a:p>
            <a:pPr>
              <a:buFont typeface="Wingdings" panose="05000000000000000000" pitchFamily="2" charset="2"/>
              <a:buChar char="§"/>
            </a:pPr>
            <a:r>
              <a:rPr lang="es-ES" b="1" dirty="0">
                <a:solidFill>
                  <a:schemeClr val="tx1"/>
                </a:solidFill>
              </a:rPr>
              <a:t>Diatermia capacitiva: </a:t>
            </a:r>
            <a:r>
              <a:rPr lang="es-ES" dirty="0">
                <a:solidFill>
                  <a:schemeClr val="tx1"/>
                </a:solidFill>
              </a:rPr>
              <a:t>estimula la circulación sanguínea, tonifica las paredes vasculares, activa el trofismo celular y mejora la penetración transepidérmica de activos cosméticos.</a:t>
            </a:r>
          </a:p>
          <a:p>
            <a:pPr>
              <a:buFont typeface="Wingdings" panose="05000000000000000000" pitchFamily="2" charset="2"/>
              <a:buChar char="§"/>
            </a:pPr>
            <a:r>
              <a:rPr lang="es-ES" b="1" dirty="0">
                <a:solidFill>
                  <a:schemeClr val="tx1"/>
                </a:solidFill>
              </a:rPr>
              <a:t>Radiofrecuencia: </a:t>
            </a:r>
            <a:r>
              <a:rPr lang="es-ES" dirty="0">
                <a:solidFill>
                  <a:schemeClr val="tx1"/>
                </a:solidFill>
              </a:rPr>
              <a:t>acción reafirmante de la piel, contracción de las fibras dérmicas y formación de nuevo colágeno.</a:t>
            </a:r>
          </a:p>
          <a:p>
            <a:pPr>
              <a:buFont typeface="Wingdings" panose="05000000000000000000" pitchFamily="2" charset="2"/>
              <a:buChar char="§"/>
            </a:pPr>
            <a:r>
              <a:rPr lang="es-ES" b="1" dirty="0">
                <a:solidFill>
                  <a:schemeClr val="tx1"/>
                </a:solidFill>
              </a:rPr>
              <a:t>Alta frecuencia con masaje indirecto, efluvios y chisporroteos: </a:t>
            </a:r>
            <a:r>
              <a:rPr lang="es-ES" dirty="0">
                <a:solidFill>
                  <a:schemeClr val="tx1"/>
                </a:solidFill>
              </a:rPr>
              <a:t>ayuda a la penetración de principios activos y estimula los tejidos.</a:t>
            </a:r>
          </a:p>
          <a:p>
            <a:pPr>
              <a:buFont typeface="Wingdings" panose="05000000000000000000" pitchFamily="2" charset="2"/>
              <a:buChar char="§"/>
            </a:pPr>
            <a:r>
              <a:rPr lang="es-ES" b="1" dirty="0" err="1">
                <a:solidFill>
                  <a:schemeClr val="tx1"/>
                </a:solidFill>
              </a:rPr>
              <a:t>Vacumterapia</a:t>
            </a:r>
            <a:r>
              <a:rPr lang="es-ES" b="1" dirty="0">
                <a:solidFill>
                  <a:schemeClr val="tx1"/>
                </a:solidFill>
              </a:rPr>
              <a:t> con ventosas: </a:t>
            </a:r>
            <a:r>
              <a:rPr lang="es-ES" dirty="0">
                <a:solidFill>
                  <a:schemeClr val="tx1"/>
                </a:solidFill>
              </a:rPr>
              <a:t>activa la circulación sanguínea y linfática produciendo una hiperemia.</a:t>
            </a:r>
          </a:p>
        </p:txBody>
      </p:sp>
    </p:spTree>
    <p:extLst>
      <p:ext uri="{BB962C8B-B14F-4D97-AF65-F5344CB8AC3E}">
        <p14:creationId xmlns:p14="http://schemas.microsoft.com/office/powerpoint/2010/main" val="310831047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8E06CEC-AC3E-464E-1FF4-4916BA42E25B}"/>
              </a:ext>
            </a:extLst>
          </p:cNvPr>
          <p:cNvSpPr>
            <a:spLocks noGrp="1"/>
          </p:cNvSpPr>
          <p:nvPr>
            <p:ph type="title"/>
          </p:nvPr>
        </p:nvSpPr>
        <p:spPr/>
        <p:txBody>
          <a:bodyPr/>
          <a:lstStyle/>
          <a:p>
            <a:r>
              <a:rPr kumimoji="0" lang="es-ES" sz="3600" b="1" i="0" u="none" strike="noStrike" kern="1200" cap="none" spc="0" normalizeH="0" baseline="0" noProof="0" dirty="0">
                <a:ln>
                  <a:noFill/>
                </a:ln>
                <a:solidFill>
                  <a:srgbClr val="E78712"/>
                </a:solidFill>
                <a:effectLst/>
                <a:uLnTx/>
                <a:uFillTx/>
                <a:latin typeface="Century Gothic" panose="020B0502020202020204"/>
                <a:ea typeface="+mj-ea"/>
                <a:cs typeface="+mj-cs"/>
              </a:rPr>
              <a:t>TRATAMIENTOS DE LAS ESTRÍAS </a:t>
            </a:r>
            <a:endParaRPr lang="es-ES" dirty="0"/>
          </a:p>
        </p:txBody>
      </p:sp>
      <p:sp>
        <p:nvSpPr>
          <p:cNvPr id="3" name="Marcador de contenido 2">
            <a:extLst>
              <a:ext uri="{FF2B5EF4-FFF2-40B4-BE49-F238E27FC236}">
                <a16:creationId xmlns:a16="http://schemas.microsoft.com/office/drawing/2014/main" id="{380BDF1F-C23B-6379-ACEF-05B944CF9B13}"/>
              </a:ext>
            </a:extLst>
          </p:cNvPr>
          <p:cNvSpPr>
            <a:spLocks noGrp="1"/>
          </p:cNvSpPr>
          <p:nvPr>
            <p:ph idx="1"/>
          </p:nvPr>
        </p:nvSpPr>
        <p:spPr/>
        <p:txBody>
          <a:bodyPr>
            <a:normAutofit lnSpcReduction="10000"/>
          </a:bodyPr>
          <a:lstStyle/>
          <a:p>
            <a:r>
              <a:rPr lang="es-ES" b="1" u="sng" dirty="0">
                <a:solidFill>
                  <a:schemeClr val="accent2"/>
                </a:solidFill>
              </a:rPr>
              <a:t>ASESORAMIENTO PROFESIONAL.</a:t>
            </a:r>
          </a:p>
          <a:p>
            <a:pPr>
              <a:buFont typeface="Wingdings" panose="05000000000000000000" pitchFamily="2" charset="2"/>
              <a:buChar char="§"/>
            </a:pPr>
            <a:r>
              <a:rPr lang="es-ES" dirty="0">
                <a:solidFill>
                  <a:schemeClr val="tx1"/>
                </a:solidFill>
              </a:rPr>
              <a:t>Mantener hidratada la piel constantemente.</a:t>
            </a:r>
          </a:p>
          <a:p>
            <a:pPr>
              <a:buFont typeface="Wingdings" panose="05000000000000000000" pitchFamily="2" charset="2"/>
              <a:buChar char="§"/>
            </a:pPr>
            <a:r>
              <a:rPr lang="es-ES" dirty="0">
                <a:solidFill>
                  <a:schemeClr val="tx1"/>
                </a:solidFill>
              </a:rPr>
              <a:t>Practicar ejercicio regularmente.</a:t>
            </a:r>
          </a:p>
          <a:p>
            <a:pPr>
              <a:buFont typeface="Wingdings" panose="05000000000000000000" pitchFamily="2" charset="2"/>
              <a:buChar char="§"/>
            </a:pPr>
            <a:r>
              <a:rPr lang="es-ES" dirty="0">
                <a:solidFill>
                  <a:schemeClr val="tx1"/>
                </a:solidFill>
              </a:rPr>
              <a:t>Seguir una alimentación adecuada en la que no falten proteínas, vitaminas A,C, y E, frutas, verduras y unos dos litros de agua diarios.</a:t>
            </a:r>
          </a:p>
          <a:p>
            <a:pPr>
              <a:buFont typeface="Wingdings" panose="05000000000000000000" pitchFamily="2" charset="2"/>
              <a:buChar char="§"/>
            </a:pPr>
            <a:r>
              <a:rPr lang="es-ES" dirty="0">
                <a:solidFill>
                  <a:schemeClr val="tx1"/>
                </a:solidFill>
              </a:rPr>
              <a:t>Realizar cambios de temperatura del agua en la ducha, para activar la circulación y mantener la piel firme.</a:t>
            </a:r>
          </a:p>
          <a:p>
            <a:pPr>
              <a:buFont typeface="Wingdings" panose="05000000000000000000" pitchFamily="2" charset="2"/>
              <a:buChar char="§"/>
            </a:pPr>
            <a:r>
              <a:rPr lang="es-ES" dirty="0">
                <a:solidFill>
                  <a:schemeClr val="tx1"/>
                </a:solidFill>
              </a:rPr>
              <a:t>A una mujer embarazada se le recomienda el uso diario de crema hidratante y la aplicación de aceite de rosa mosqueta en las zonas del abdomen, los muslos, los glúteos y los senos.</a:t>
            </a:r>
          </a:p>
          <a:p>
            <a:pPr>
              <a:buFont typeface="Wingdings" panose="05000000000000000000" pitchFamily="2" charset="2"/>
              <a:buChar char="§"/>
            </a:pPr>
            <a:r>
              <a:rPr lang="es-ES" dirty="0">
                <a:solidFill>
                  <a:schemeClr val="tx1"/>
                </a:solidFill>
              </a:rPr>
              <a:t>Evitar tomar el sol sobre la piel con estrías.</a:t>
            </a:r>
          </a:p>
        </p:txBody>
      </p:sp>
    </p:spTree>
    <p:extLst>
      <p:ext uri="{BB962C8B-B14F-4D97-AF65-F5344CB8AC3E}">
        <p14:creationId xmlns:p14="http://schemas.microsoft.com/office/powerpoint/2010/main" val="319163342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909B6D0-CFEF-14A3-D1B0-384349F75E40}"/>
              </a:ext>
            </a:extLst>
          </p:cNvPr>
          <p:cNvSpPr>
            <a:spLocks noGrp="1"/>
          </p:cNvSpPr>
          <p:nvPr>
            <p:ph type="title"/>
          </p:nvPr>
        </p:nvSpPr>
        <p:spPr/>
        <p:txBody>
          <a:bodyPr/>
          <a:lstStyle/>
          <a:p>
            <a:r>
              <a:rPr lang="es-ES" b="1" dirty="0">
                <a:solidFill>
                  <a:schemeClr val="accent1"/>
                </a:solidFill>
              </a:rPr>
              <a:t>      TRATAMIENTO ANTICELULÍTICO</a:t>
            </a:r>
          </a:p>
        </p:txBody>
      </p:sp>
      <p:sp>
        <p:nvSpPr>
          <p:cNvPr id="3" name="Marcador de contenido 2">
            <a:extLst>
              <a:ext uri="{FF2B5EF4-FFF2-40B4-BE49-F238E27FC236}">
                <a16:creationId xmlns:a16="http://schemas.microsoft.com/office/drawing/2014/main" id="{34BEBC65-0594-44B2-52AB-295FB2A358B5}"/>
              </a:ext>
            </a:extLst>
          </p:cNvPr>
          <p:cNvSpPr>
            <a:spLocks noGrp="1"/>
          </p:cNvSpPr>
          <p:nvPr>
            <p:ph idx="1"/>
          </p:nvPr>
        </p:nvSpPr>
        <p:spPr>
          <a:xfrm>
            <a:off x="1951630" y="1760561"/>
            <a:ext cx="9552982" cy="4681182"/>
          </a:xfrm>
        </p:spPr>
        <p:txBody>
          <a:bodyPr>
            <a:normAutofit fontScale="92500"/>
          </a:bodyPr>
          <a:lstStyle/>
          <a:p>
            <a:r>
              <a:rPr lang="es-ES" b="1" u="sng" dirty="0">
                <a:solidFill>
                  <a:schemeClr val="accent2"/>
                </a:solidFill>
              </a:rPr>
              <a:t>TÉCNICAS COSMÉTICAS.</a:t>
            </a:r>
          </a:p>
          <a:p>
            <a:pPr>
              <a:buFont typeface="Wingdings" panose="05000000000000000000" pitchFamily="2" charset="2"/>
              <a:buChar char="§"/>
            </a:pPr>
            <a:r>
              <a:rPr lang="es-ES" b="1" dirty="0">
                <a:solidFill>
                  <a:schemeClr val="tx1"/>
                </a:solidFill>
              </a:rPr>
              <a:t>Sustancias flebotónicas y antiedematosas: </a:t>
            </a:r>
            <a:r>
              <a:rPr lang="es-ES" dirty="0">
                <a:solidFill>
                  <a:schemeClr val="tx1"/>
                </a:solidFill>
              </a:rPr>
              <a:t>ejercen acción sobre la microcirculación.</a:t>
            </a:r>
          </a:p>
          <a:p>
            <a:pPr>
              <a:buFont typeface="Wingdings" panose="05000000000000000000" pitchFamily="2" charset="2"/>
              <a:buChar char="§"/>
            </a:pPr>
            <a:r>
              <a:rPr lang="es-ES" b="1" dirty="0">
                <a:solidFill>
                  <a:schemeClr val="tx1"/>
                </a:solidFill>
              </a:rPr>
              <a:t>Sustancias lipolíticas: </a:t>
            </a:r>
            <a:r>
              <a:rPr lang="es-ES" dirty="0">
                <a:solidFill>
                  <a:schemeClr val="tx1"/>
                </a:solidFill>
              </a:rPr>
              <a:t>reducen los depósitos de lípidos localizados en los adipocitos.</a:t>
            </a:r>
          </a:p>
          <a:p>
            <a:pPr>
              <a:buFont typeface="Wingdings" panose="05000000000000000000" pitchFamily="2" charset="2"/>
              <a:buChar char="§"/>
            </a:pPr>
            <a:r>
              <a:rPr lang="es-ES" b="1" dirty="0">
                <a:solidFill>
                  <a:schemeClr val="tx1"/>
                </a:solidFill>
              </a:rPr>
              <a:t>Sustancias regeneradoras: </a:t>
            </a:r>
            <a:r>
              <a:rPr lang="es-ES" dirty="0">
                <a:solidFill>
                  <a:schemeClr val="tx1"/>
                </a:solidFill>
              </a:rPr>
              <a:t>contienen sustancias capaces de compensar el desgaste producido en el tejido subcutáneo.</a:t>
            </a:r>
          </a:p>
          <a:p>
            <a:pPr>
              <a:buFont typeface="Wingdings" panose="05000000000000000000" pitchFamily="2" charset="2"/>
              <a:buChar char="§"/>
            </a:pPr>
            <a:r>
              <a:rPr lang="es-ES" b="1" dirty="0">
                <a:solidFill>
                  <a:schemeClr val="tx1"/>
                </a:solidFill>
              </a:rPr>
              <a:t>Sustancias rubefacientes: </a:t>
            </a:r>
            <a:r>
              <a:rPr lang="es-ES" dirty="0">
                <a:solidFill>
                  <a:schemeClr val="tx1"/>
                </a:solidFill>
              </a:rPr>
              <a:t>actúan sobre el tejido conectivo, activan la circulación periférica de la zona afectada y del metabolismo local.</a:t>
            </a:r>
          </a:p>
          <a:p>
            <a:pPr>
              <a:buFont typeface="Wingdings" panose="05000000000000000000" pitchFamily="2" charset="2"/>
              <a:buChar char="§"/>
            </a:pPr>
            <a:r>
              <a:rPr lang="es-ES" b="1" u="sng" dirty="0">
                <a:solidFill>
                  <a:schemeClr val="accent2"/>
                </a:solidFill>
              </a:rPr>
              <a:t>TÉCNICAS MANUALES.</a:t>
            </a:r>
            <a:endParaRPr lang="es-ES" dirty="0">
              <a:solidFill>
                <a:schemeClr val="tx1"/>
              </a:solidFill>
            </a:endParaRPr>
          </a:p>
          <a:p>
            <a:pPr>
              <a:buFont typeface="Wingdings" panose="05000000000000000000" pitchFamily="2" charset="2"/>
              <a:buChar char="§"/>
            </a:pPr>
            <a:r>
              <a:rPr lang="es-ES" b="1" dirty="0">
                <a:solidFill>
                  <a:schemeClr val="tx1"/>
                </a:solidFill>
              </a:rPr>
              <a:t>Masaje anticelulítico: </a:t>
            </a:r>
            <a:r>
              <a:rPr lang="es-ES" dirty="0">
                <a:solidFill>
                  <a:schemeClr val="tx1"/>
                </a:solidFill>
              </a:rPr>
              <a:t>ejerce una importante acción mecánica capaz de eliminar las adherencias de los nódulos celulíticos. Se realizan maniobras que favorezcan la circulación sanguínea y linfática, como las renovaciones venosas, vibraciones, fricciones, presiones, etc.</a:t>
            </a:r>
          </a:p>
          <a:p>
            <a:pPr>
              <a:buFont typeface="Wingdings" panose="05000000000000000000" pitchFamily="2" charset="2"/>
              <a:buChar char="§"/>
            </a:pPr>
            <a:r>
              <a:rPr lang="es-ES" b="1" dirty="0">
                <a:solidFill>
                  <a:schemeClr val="tx1"/>
                </a:solidFill>
              </a:rPr>
              <a:t>Drenaje linfático manual: </a:t>
            </a:r>
            <a:r>
              <a:rPr lang="es-ES" dirty="0">
                <a:solidFill>
                  <a:schemeClr val="tx1"/>
                </a:solidFill>
              </a:rPr>
              <a:t>favorece la reabsorción y el drenaje de los líquidos retenidos a nivel del tejido conjuntivo</a:t>
            </a:r>
            <a:r>
              <a:rPr lang="es-ES" b="1" dirty="0">
                <a:solidFill>
                  <a:schemeClr val="tx1"/>
                </a:solidFill>
              </a:rPr>
              <a:t>.</a:t>
            </a:r>
          </a:p>
        </p:txBody>
      </p:sp>
    </p:spTree>
    <p:extLst>
      <p:ext uri="{BB962C8B-B14F-4D97-AF65-F5344CB8AC3E}">
        <p14:creationId xmlns:p14="http://schemas.microsoft.com/office/powerpoint/2010/main" val="312948343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B9F87DD-6B9B-2F85-824E-B5316A8F9710}"/>
              </a:ext>
            </a:extLst>
          </p:cNvPr>
          <p:cNvSpPr>
            <a:spLocks noGrp="1"/>
          </p:cNvSpPr>
          <p:nvPr>
            <p:ph type="title"/>
          </p:nvPr>
        </p:nvSpPr>
        <p:spPr/>
        <p:txBody>
          <a:bodyPr/>
          <a:lstStyle/>
          <a:p>
            <a:r>
              <a:rPr kumimoji="0" lang="es-ES" sz="3600" b="1" i="0" u="none" strike="noStrike" kern="1200" cap="none" spc="0" normalizeH="0" baseline="0" noProof="0" dirty="0">
                <a:ln>
                  <a:noFill/>
                </a:ln>
                <a:solidFill>
                  <a:srgbClr val="E78712"/>
                </a:solidFill>
                <a:effectLst/>
                <a:uLnTx/>
                <a:uFillTx/>
                <a:latin typeface="Century Gothic" panose="020B0502020202020204"/>
                <a:ea typeface="+mj-ea"/>
                <a:cs typeface="+mj-cs"/>
              </a:rPr>
              <a:t>        TRATAMIENTO ANTICELULÍTICO</a:t>
            </a:r>
            <a:endParaRPr lang="es-ES" dirty="0"/>
          </a:p>
        </p:txBody>
      </p:sp>
      <p:sp>
        <p:nvSpPr>
          <p:cNvPr id="3" name="Marcador de contenido 2">
            <a:extLst>
              <a:ext uri="{FF2B5EF4-FFF2-40B4-BE49-F238E27FC236}">
                <a16:creationId xmlns:a16="http://schemas.microsoft.com/office/drawing/2014/main" id="{E5AFC224-3DA5-B8BC-86A1-48EDFD2DEFCD}"/>
              </a:ext>
            </a:extLst>
          </p:cNvPr>
          <p:cNvSpPr>
            <a:spLocks noGrp="1"/>
          </p:cNvSpPr>
          <p:nvPr>
            <p:ph idx="1"/>
          </p:nvPr>
        </p:nvSpPr>
        <p:spPr>
          <a:xfrm>
            <a:off x="1951630" y="1774209"/>
            <a:ext cx="9826388" cy="4696571"/>
          </a:xfrm>
        </p:spPr>
        <p:txBody>
          <a:bodyPr>
            <a:normAutofit fontScale="77500" lnSpcReduction="20000"/>
          </a:bodyPr>
          <a:lstStyle/>
          <a:p>
            <a:r>
              <a:rPr lang="es-ES" b="1" u="sng" dirty="0">
                <a:solidFill>
                  <a:schemeClr val="accent2"/>
                </a:solidFill>
              </a:rPr>
              <a:t>TÉCNICAS ELECTROESTÉTICAS </a:t>
            </a:r>
          </a:p>
          <a:p>
            <a:pPr>
              <a:buFont typeface="Wingdings" panose="05000000000000000000" pitchFamily="2" charset="2"/>
              <a:buChar char="§"/>
            </a:pPr>
            <a:r>
              <a:rPr lang="es-ES" b="1" dirty="0">
                <a:solidFill>
                  <a:schemeClr val="tx1"/>
                </a:solidFill>
              </a:rPr>
              <a:t>Presoterapia: </a:t>
            </a:r>
            <a:r>
              <a:rPr lang="es-ES" dirty="0">
                <a:solidFill>
                  <a:schemeClr val="tx1"/>
                </a:solidFill>
              </a:rPr>
              <a:t>drenaje linfático y venoso, reabsorción de líquidos intersticiales y eliminación de toxinas. Aumenta la elasticidad de los tejidos.</a:t>
            </a:r>
          </a:p>
          <a:p>
            <a:pPr>
              <a:buFont typeface="Wingdings" panose="05000000000000000000" pitchFamily="2" charset="2"/>
              <a:buChar char="§"/>
            </a:pPr>
            <a:r>
              <a:rPr lang="es-ES" b="1" dirty="0" err="1">
                <a:solidFill>
                  <a:schemeClr val="tx1"/>
                </a:solidFill>
              </a:rPr>
              <a:t>Vacumterapia</a:t>
            </a:r>
            <a:r>
              <a:rPr lang="es-ES" b="1" dirty="0">
                <a:solidFill>
                  <a:schemeClr val="tx1"/>
                </a:solidFill>
              </a:rPr>
              <a:t> o </a:t>
            </a:r>
            <a:r>
              <a:rPr lang="es-ES" b="1" dirty="0" err="1">
                <a:solidFill>
                  <a:schemeClr val="tx1"/>
                </a:solidFill>
              </a:rPr>
              <a:t>dermoaspiración</a:t>
            </a:r>
            <a:r>
              <a:rPr lang="es-ES" b="1" dirty="0">
                <a:solidFill>
                  <a:schemeClr val="tx1"/>
                </a:solidFill>
              </a:rPr>
              <a:t>: </a:t>
            </a:r>
            <a:r>
              <a:rPr lang="es-ES" dirty="0">
                <a:solidFill>
                  <a:schemeClr val="tx1"/>
                </a:solidFill>
              </a:rPr>
              <a:t>favorece el mantenimiento de la piel y mejora su elasticidad. Facilita la movilidad cutánea, la circulación y la oxigenación de la sangre, además de favorecer la eliminación de toxinas.</a:t>
            </a:r>
            <a:endParaRPr lang="es-ES" b="1" dirty="0">
              <a:solidFill>
                <a:schemeClr val="tx1"/>
              </a:solidFill>
            </a:endParaRPr>
          </a:p>
          <a:p>
            <a:pPr>
              <a:buFont typeface="Wingdings" panose="05000000000000000000" pitchFamily="2" charset="2"/>
              <a:buChar char="§"/>
            </a:pPr>
            <a:r>
              <a:rPr lang="es-ES" b="1" dirty="0">
                <a:solidFill>
                  <a:schemeClr val="tx1"/>
                </a:solidFill>
              </a:rPr>
              <a:t>Corrientes excitomotrices de baja o media frecuencia: </a:t>
            </a:r>
            <a:r>
              <a:rPr lang="es-ES" dirty="0">
                <a:solidFill>
                  <a:schemeClr val="tx1"/>
                </a:solidFill>
              </a:rPr>
              <a:t>producen un gran consumo energético y favorecen la circulación de retorno.</a:t>
            </a:r>
          </a:p>
          <a:p>
            <a:pPr>
              <a:buFont typeface="Wingdings" panose="05000000000000000000" pitchFamily="2" charset="2"/>
              <a:buChar char="§"/>
            </a:pPr>
            <a:r>
              <a:rPr lang="es-ES" b="1" dirty="0">
                <a:solidFill>
                  <a:schemeClr val="tx1"/>
                </a:solidFill>
              </a:rPr>
              <a:t>Ultrasonidos-cavitación: </a:t>
            </a:r>
            <a:r>
              <a:rPr lang="es-ES" dirty="0">
                <a:solidFill>
                  <a:schemeClr val="tx1"/>
                </a:solidFill>
              </a:rPr>
              <a:t>mejoran el metabolismo celular y estimulan la regeneración tisular. Modifican las estructuras fibrosas o coloidales.</a:t>
            </a:r>
          </a:p>
          <a:p>
            <a:pPr>
              <a:buFont typeface="Wingdings" panose="05000000000000000000" pitchFamily="2" charset="2"/>
              <a:buChar char="§"/>
            </a:pPr>
            <a:r>
              <a:rPr lang="es-ES" b="1" dirty="0">
                <a:solidFill>
                  <a:schemeClr val="tx1"/>
                </a:solidFill>
              </a:rPr>
              <a:t>Láser frío lipolítico: </a:t>
            </a:r>
            <a:r>
              <a:rPr lang="es-ES" dirty="0">
                <a:solidFill>
                  <a:schemeClr val="tx1"/>
                </a:solidFill>
              </a:rPr>
              <a:t>mejora la microcirculación y el trofismo celular.</a:t>
            </a:r>
          </a:p>
          <a:p>
            <a:pPr>
              <a:buFont typeface="Wingdings" panose="05000000000000000000" pitchFamily="2" charset="2"/>
              <a:buChar char="§"/>
            </a:pPr>
            <a:r>
              <a:rPr lang="es-ES" b="1" dirty="0">
                <a:solidFill>
                  <a:schemeClr val="tx1"/>
                </a:solidFill>
              </a:rPr>
              <a:t>Iontoforesis: </a:t>
            </a:r>
            <a:r>
              <a:rPr lang="es-ES" dirty="0">
                <a:solidFill>
                  <a:schemeClr val="tx1"/>
                </a:solidFill>
              </a:rPr>
              <a:t>favorece la penetración de activos anticelulíticos ionizables.</a:t>
            </a:r>
          </a:p>
          <a:p>
            <a:pPr>
              <a:buFont typeface="Wingdings" panose="05000000000000000000" pitchFamily="2" charset="2"/>
              <a:buChar char="§"/>
            </a:pPr>
            <a:r>
              <a:rPr lang="es-ES" b="1" dirty="0">
                <a:solidFill>
                  <a:schemeClr val="tx1"/>
                </a:solidFill>
              </a:rPr>
              <a:t>Galvanización:</a:t>
            </a:r>
            <a:r>
              <a:rPr lang="es-ES" dirty="0">
                <a:solidFill>
                  <a:schemeClr val="tx1"/>
                </a:solidFill>
              </a:rPr>
              <a:t> estimula la circulación sanguínea y linfática aumenta el metabolismo metabólico de las células y produce sedación.</a:t>
            </a:r>
          </a:p>
          <a:p>
            <a:pPr>
              <a:buFont typeface="Wingdings" panose="05000000000000000000" pitchFamily="2" charset="2"/>
              <a:buChar char="§"/>
            </a:pPr>
            <a:r>
              <a:rPr lang="es-ES" b="1" dirty="0">
                <a:solidFill>
                  <a:schemeClr val="tx1"/>
                </a:solidFill>
              </a:rPr>
              <a:t>Bandas emisoras de radiaciones IR: </a:t>
            </a:r>
            <a:r>
              <a:rPr lang="es-ES" dirty="0">
                <a:solidFill>
                  <a:schemeClr val="tx1"/>
                </a:solidFill>
              </a:rPr>
              <a:t>producen un efecto lipolítico, estimulan el metabolismo celular aumentan la sudoración y produce vasodilatación superficial.</a:t>
            </a:r>
          </a:p>
          <a:p>
            <a:pPr>
              <a:buFont typeface="Wingdings" panose="05000000000000000000" pitchFamily="2" charset="2"/>
              <a:buChar char="§"/>
            </a:pPr>
            <a:r>
              <a:rPr lang="es-ES" b="1" dirty="0" err="1">
                <a:solidFill>
                  <a:schemeClr val="tx1"/>
                </a:solidFill>
              </a:rPr>
              <a:t>Fotorerapia</a:t>
            </a:r>
            <a:r>
              <a:rPr lang="es-ES" b="1" dirty="0">
                <a:solidFill>
                  <a:schemeClr val="tx1"/>
                </a:solidFill>
              </a:rPr>
              <a:t> LED</a:t>
            </a:r>
            <a:r>
              <a:rPr lang="es-ES" dirty="0">
                <a:solidFill>
                  <a:schemeClr val="tx1"/>
                </a:solidFill>
              </a:rPr>
              <a:t>: el color rojo para el tratamiento de la celulitis dura y amarillo para las celulitis edematosas.</a:t>
            </a:r>
          </a:p>
          <a:p>
            <a:pPr>
              <a:buFont typeface="Wingdings" panose="05000000000000000000" pitchFamily="2" charset="2"/>
              <a:buChar char="§"/>
            </a:pPr>
            <a:r>
              <a:rPr lang="es-ES" b="1" dirty="0">
                <a:solidFill>
                  <a:schemeClr val="tx1"/>
                </a:solidFill>
              </a:rPr>
              <a:t>Radiofrecuencia capacitiva o resistiva:</a:t>
            </a:r>
            <a:r>
              <a:rPr lang="es-ES" dirty="0">
                <a:solidFill>
                  <a:schemeClr val="tx1"/>
                </a:solidFill>
              </a:rPr>
              <a:t> aumenta la circulación sanguínea y linfática de la zona y mejora el metabolismo de tejido subcutáneo.</a:t>
            </a:r>
          </a:p>
        </p:txBody>
      </p:sp>
    </p:spTree>
    <p:extLst>
      <p:ext uri="{BB962C8B-B14F-4D97-AF65-F5344CB8AC3E}">
        <p14:creationId xmlns:p14="http://schemas.microsoft.com/office/powerpoint/2010/main" val="297901408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C1978C8-62A7-0865-86F7-AE11D797E7EA}"/>
              </a:ext>
            </a:extLst>
          </p:cNvPr>
          <p:cNvSpPr>
            <a:spLocks noGrp="1"/>
          </p:cNvSpPr>
          <p:nvPr>
            <p:ph type="title"/>
          </p:nvPr>
        </p:nvSpPr>
        <p:spPr/>
        <p:txBody>
          <a:bodyPr/>
          <a:lstStyle/>
          <a:p>
            <a:r>
              <a:rPr kumimoji="0" lang="es-ES" sz="3600" b="1" i="0" u="none" strike="noStrike" kern="1200" cap="none" spc="0" normalizeH="0" baseline="0" noProof="0" dirty="0">
                <a:ln>
                  <a:noFill/>
                </a:ln>
                <a:solidFill>
                  <a:srgbClr val="E78712"/>
                </a:solidFill>
                <a:effectLst/>
                <a:uLnTx/>
                <a:uFillTx/>
                <a:latin typeface="Century Gothic" panose="020B0502020202020204"/>
                <a:ea typeface="+mj-ea"/>
                <a:cs typeface="+mj-cs"/>
              </a:rPr>
              <a:t>      TRATAMIENTO ANTICELULÍTICO</a:t>
            </a:r>
            <a:endParaRPr lang="es-ES" dirty="0"/>
          </a:p>
        </p:txBody>
      </p:sp>
      <p:sp>
        <p:nvSpPr>
          <p:cNvPr id="3" name="Marcador de contenido 2">
            <a:extLst>
              <a:ext uri="{FF2B5EF4-FFF2-40B4-BE49-F238E27FC236}">
                <a16:creationId xmlns:a16="http://schemas.microsoft.com/office/drawing/2014/main" id="{38EB95BE-1087-E0A8-EFCD-32F24825C27D}"/>
              </a:ext>
            </a:extLst>
          </p:cNvPr>
          <p:cNvSpPr>
            <a:spLocks noGrp="1"/>
          </p:cNvSpPr>
          <p:nvPr>
            <p:ph idx="1"/>
          </p:nvPr>
        </p:nvSpPr>
        <p:spPr/>
        <p:txBody>
          <a:bodyPr/>
          <a:lstStyle/>
          <a:p>
            <a:r>
              <a:rPr lang="es-ES" b="1" u="sng" dirty="0">
                <a:solidFill>
                  <a:schemeClr val="accent2"/>
                </a:solidFill>
              </a:rPr>
              <a:t>ASESORAMIENTO PROFESIONAL.</a:t>
            </a:r>
          </a:p>
          <a:p>
            <a:pPr>
              <a:buFont typeface="Wingdings" panose="05000000000000000000" pitchFamily="2" charset="2"/>
              <a:buChar char="§"/>
            </a:pPr>
            <a:r>
              <a:rPr lang="es-ES" dirty="0">
                <a:solidFill>
                  <a:schemeClr val="tx1"/>
                </a:solidFill>
              </a:rPr>
              <a:t>Mantener una dieta equilibrada.</a:t>
            </a:r>
          </a:p>
          <a:p>
            <a:pPr>
              <a:buFont typeface="Wingdings" panose="05000000000000000000" pitchFamily="2" charset="2"/>
              <a:buChar char="§"/>
            </a:pPr>
            <a:r>
              <a:rPr lang="es-ES" dirty="0">
                <a:solidFill>
                  <a:schemeClr val="tx1"/>
                </a:solidFill>
              </a:rPr>
              <a:t>Hacer ejercicio físico de forma regular.</a:t>
            </a:r>
          </a:p>
          <a:p>
            <a:pPr>
              <a:buFont typeface="Wingdings" panose="05000000000000000000" pitchFamily="2" charset="2"/>
              <a:buChar char="§"/>
            </a:pPr>
            <a:r>
              <a:rPr lang="es-ES" dirty="0">
                <a:solidFill>
                  <a:schemeClr val="tx1"/>
                </a:solidFill>
              </a:rPr>
              <a:t>No utilizar ropa ajustada y que impida el retorno circulatorio.</a:t>
            </a:r>
          </a:p>
          <a:p>
            <a:pPr>
              <a:buFont typeface="Wingdings" panose="05000000000000000000" pitchFamily="2" charset="2"/>
              <a:buChar char="§"/>
            </a:pPr>
            <a:r>
              <a:rPr lang="es-ES" dirty="0">
                <a:solidFill>
                  <a:schemeClr val="tx1"/>
                </a:solidFill>
              </a:rPr>
              <a:t>No ingerir tóxicos como el tabaco y el alcohol.</a:t>
            </a:r>
          </a:p>
          <a:p>
            <a:pPr>
              <a:buFont typeface="Wingdings" panose="05000000000000000000" pitchFamily="2" charset="2"/>
              <a:buChar char="§"/>
            </a:pPr>
            <a:r>
              <a:rPr lang="es-ES" dirty="0">
                <a:solidFill>
                  <a:schemeClr val="tx1"/>
                </a:solidFill>
              </a:rPr>
              <a:t>Aplicarse diariamente una crema anticelulítica, gel  efecto frío si se sienten las piernas muy pesadas y durante la ducha alternar el agua fría y caliente.</a:t>
            </a:r>
          </a:p>
        </p:txBody>
      </p:sp>
    </p:spTree>
    <p:extLst>
      <p:ext uri="{BB962C8B-B14F-4D97-AF65-F5344CB8AC3E}">
        <p14:creationId xmlns:p14="http://schemas.microsoft.com/office/powerpoint/2010/main" val="213264732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FBA18D7-A680-6A6C-D0C3-7031A91487A1}"/>
              </a:ext>
            </a:extLst>
          </p:cNvPr>
          <p:cNvSpPr>
            <a:spLocks noGrp="1"/>
          </p:cNvSpPr>
          <p:nvPr>
            <p:ph type="title"/>
          </p:nvPr>
        </p:nvSpPr>
        <p:spPr/>
        <p:txBody>
          <a:bodyPr/>
          <a:lstStyle/>
          <a:p>
            <a:r>
              <a:rPr lang="es-ES" b="1" dirty="0">
                <a:solidFill>
                  <a:schemeClr val="accent1"/>
                </a:solidFill>
              </a:rPr>
              <a:t>TRATAMIENTO DE LAS ADIPOSIDADES LOCALIZADAS</a:t>
            </a:r>
          </a:p>
        </p:txBody>
      </p:sp>
      <p:sp>
        <p:nvSpPr>
          <p:cNvPr id="3" name="Marcador de contenido 2">
            <a:extLst>
              <a:ext uri="{FF2B5EF4-FFF2-40B4-BE49-F238E27FC236}">
                <a16:creationId xmlns:a16="http://schemas.microsoft.com/office/drawing/2014/main" id="{FED308D6-4575-ACFB-DD63-4485BC879921}"/>
              </a:ext>
            </a:extLst>
          </p:cNvPr>
          <p:cNvSpPr>
            <a:spLocks noGrp="1"/>
          </p:cNvSpPr>
          <p:nvPr>
            <p:ph idx="1"/>
          </p:nvPr>
        </p:nvSpPr>
        <p:spPr/>
        <p:txBody>
          <a:bodyPr>
            <a:normAutofit lnSpcReduction="10000"/>
          </a:bodyPr>
          <a:lstStyle/>
          <a:p>
            <a:r>
              <a:rPr lang="es-ES" b="1" u="sng" dirty="0">
                <a:solidFill>
                  <a:schemeClr val="accent2"/>
                </a:solidFill>
              </a:rPr>
              <a:t>TÉCNICAS COSMÉTICAS.</a:t>
            </a:r>
          </a:p>
          <a:p>
            <a:pPr>
              <a:buFont typeface="Wingdings" panose="05000000000000000000" pitchFamily="2" charset="2"/>
              <a:buChar char="§"/>
            </a:pPr>
            <a:r>
              <a:rPr lang="es-ES" b="1" dirty="0">
                <a:solidFill>
                  <a:schemeClr val="tx1"/>
                </a:solidFill>
              </a:rPr>
              <a:t>Cosméticos específicos: </a:t>
            </a:r>
            <a:r>
              <a:rPr lang="es-ES" dirty="0">
                <a:solidFill>
                  <a:schemeClr val="tx1"/>
                </a:solidFill>
              </a:rPr>
              <a:t>que movilicen el tejido graso subcutáneo, favorezcan su eliminación y mantengan la tonicidad de la piel.</a:t>
            </a:r>
          </a:p>
          <a:p>
            <a:pPr>
              <a:buFont typeface="Wingdings" panose="05000000000000000000" pitchFamily="2" charset="2"/>
              <a:buChar char="§"/>
            </a:pPr>
            <a:r>
              <a:rPr lang="es-ES" b="1" dirty="0">
                <a:solidFill>
                  <a:schemeClr val="tx1"/>
                </a:solidFill>
              </a:rPr>
              <a:t>Sustancias lipolíticas: </a:t>
            </a:r>
            <a:r>
              <a:rPr lang="es-ES" dirty="0">
                <a:solidFill>
                  <a:schemeClr val="tx1"/>
                </a:solidFill>
              </a:rPr>
              <a:t>que favorezcan la eliminación de líquidos.</a:t>
            </a:r>
          </a:p>
          <a:p>
            <a:pPr>
              <a:buFont typeface="Wingdings" panose="05000000000000000000" pitchFamily="2" charset="2"/>
              <a:buChar char="§"/>
            </a:pPr>
            <a:r>
              <a:rPr lang="es-ES" b="1" dirty="0">
                <a:solidFill>
                  <a:schemeClr val="tx1"/>
                </a:solidFill>
              </a:rPr>
              <a:t>Cremas reductoras.</a:t>
            </a:r>
          </a:p>
          <a:p>
            <a:pPr>
              <a:buFont typeface="Wingdings" panose="05000000000000000000" pitchFamily="2" charset="2"/>
              <a:buChar char="§"/>
            </a:pPr>
            <a:r>
              <a:rPr lang="es-ES" b="1" dirty="0">
                <a:solidFill>
                  <a:schemeClr val="tx1"/>
                </a:solidFill>
              </a:rPr>
              <a:t>Fangos, arcillas, envolturas, mascarillas termales y parafangos: </a:t>
            </a:r>
            <a:r>
              <a:rPr lang="es-ES" dirty="0">
                <a:solidFill>
                  <a:schemeClr val="tx1"/>
                </a:solidFill>
              </a:rPr>
              <a:t>poseen una acción hidratante, desintoxicante y lipolítica.</a:t>
            </a:r>
          </a:p>
          <a:p>
            <a:pPr>
              <a:buFont typeface="Wingdings" panose="05000000000000000000" pitchFamily="2" charset="2"/>
              <a:buChar char="§"/>
            </a:pPr>
            <a:r>
              <a:rPr lang="es-ES" b="1" dirty="0">
                <a:solidFill>
                  <a:schemeClr val="tx1"/>
                </a:solidFill>
              </a:rPr>
              <a:t>Vendas frías</a:t>
            </a:r>
            <a:r>
              <a:rPr lang="es-ES" dirty="0">
                <a:solidFill>
                  <a:schemeClr val="tx1"/>
                </a:solidFill>
              </a:rPr>
              <a:t>: favorecen el metabolismo de las grasas y la eliminación de líquidos.</a:t>
            </a:r>
          </a:p>
          <a:p>
            <a:r>
              <a:rPr kumimoji="0" lang="es-ES" sz="1800" b="1" i="0" u="sng" strike="noStrike" kern="1200" cap="none" spc="0" normalizeH="0" baseline="0" noProof="0" dirty="0">
                <a:ln>
                  <a:noFill/>
                </a:ln>
                <a:solidFill>
                  <a:srgbClr val="B73C26"/>
                </a:solidFill>
                <a:effectLst/>
                <a:uLnTx/>
                <a:uFillTx/>
                <a:latin typeface="Century Gothic" panose="020B0502020202020204"/>
                <a:ea typeface="+mn-ea"/>
                <a:cs typeface="+mn-cs"/>
              </a:rPr>
              <a:t>TÉCNICAS HIDROTERMALES.</a:t>
            </a:r>
          </a:p>
          <a:p>
            <a:pPr>
              <a:buFont typeface="Wingdings" panose="05000000000000000000" pitchFamily="2" charset="2"/>
              <a:buChar char="§"/>
            </a:pPr>
            <a:r>
              <a:rPr kumimoji="0" lang="es-ES" sz="1800" i="0" strike="noStrike" kern="1200" cap="none" spc="0" normalizeH="0" baseline="0" noProof="0" dirty="0">
                <a:ln>
                  <a:noFill/>
                </a:ln>
                <a:solidFill>
                  <a:schemeClr val="tx1"/>
                </a:solidFill>
                <a:effectLst/>
                <a:uLnTx/>
                <a:uFillTx/>
                <a:latin typeface="Century Gothic" panose="020B0502020202020204"/>
                <a:ea typeface="+mn-ea"/>
                <a:cs typeface="+mn-cs"/>
              </a:rPr>
              <a:t>Baños de parafina y parafango, sauna, baño turco, duchas a presión , etc.</a:t>
            </a:r>
          </a:p>
          <a:p>
            <a:pPr>
              <a:buFont typeface="Wingdings" panose="05000000000000000000" pitchFamily="2" charset="2"/>
              <a:buChar char="§"/>
            </a:pPr>
            <a:endParaRPr lang="es-ES" dirty="0">
              <a:solidFill>
                <a:schemeClr val="tx1"/>
              </a:solidFill>
            </a:endParaRPr>
          </a:p>
        </p:txBody>
      </p:sp>
    </p:spTree>
    <p:extLst>
      <p:ext uri="{BB962C8B-B14F-4D97-AF65-F5344CB8AC3E}">
        <p14:creationId xmlns:p14="http://schemas.microsoft.com/office/powerpoint/2010/main" val="214069702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8F24D68-8484-DA80-9E99-735681644A6F}"/>
              </a:ext>
            </a:extLst>
          </p:cNvPr>
          <p:cNvSpPr>
            <a:spLocks noGrp="1"/>
          </p:cNvSpPr>
          <p:nvPr>
            <p:ph type="title"/>
          </p:nvPr>
        </p:nvSpPr>
        <p:spPr/>
        <p:txBody>
          <a:bodyPr/>
          <a:lstStyle/>
          <a:p>
            <a:r>
              <a:rPr kumimoji="0" lang="es-ES" sz="3600" b="1" i="0" u="none" strike="noStrike" kern="1200" cap="none" spc="0" normalizeH="0" baseline="0" noProof="0" dirty="0">
                <a:ln>
                  <a:noFill/>
                </a:ln>
                <a:solidFill>
                  <a:srgbClr val="E78712"/>
                </a:solidFill>
                <a:effectLst/>
                <a:uLnTx/>
                <a:uFillTx/>
                <a:latin typeface="Century Gothic" panose="020B0502020202020204"/>
                <a:ea typeface="+mj-ea"/>
                <a:cs typeface="+mj-cs"/>
              </a:rPr>
              <a:t>TRATAMIENTO DE LAS ADIPOSIDADES LOCALIZADAS</a:t>
            </a:r>
            <a:endParaRPr lang="es-ES" dirty="0"/>
          </a:p>
        </p:txBody>
      </p:sp>
      <p:sp>
        <p:nvSpPr>
          <p:cNvPr id="3" name="Marcador de contenido 2">
            <a:extLst>
              <a:ext uri="{FF2B5EF4-FFF2-40B4-BE49-F238E27FC236}">
                <a16:creationId xmlns:a16="http://schemas.microsoft.com/office/drawing/2014/main" id="{3721F8CD-C113-23D3-562C-4645D88D2891}"/>
              </a:ext>
            </a:extLst>
          </p:cNvPr>
          <p:cNvSpPr>
            <a:spLocks noGrp="1"/>
          </p:cNvSpPr>
          <p:nvPr>
            <p:ph idx="1"/>
          </p:nvPr>
        </p:nvSpPr>
        <p:spPr>
          <a:xfrm>
            <a:off x="1815152" y="2133600"/>
            <a:ext cx="9689460" cy="4724400"/>
          </a:xfrm>
        </p:spPr>
        <p:txBody>
          <a:bodyPr>
            <a:normAutofit/>
          </a:bodyPr>
          <a:lstStyle/>
          <a:p>
            <a:pPr>
              <a:buClr>
                <a:srgbClr val="E78712"/>
              </a:buClr>
              <a:defRPr/>
            </a:pPr>
            <a:r>
              <a:rPr kumimoji="0" lang="es-ES" sz="1400" b="1" i="0" u="sng" strike="noStrike" kern="1200" cap="none" spc="0" normalizeH="0" baseline="0" noProof="0" dirty="0">
                <a:ln>
                  <a:noFill/>
                </a:ln>
                <a:solidFill>
                  <a:srgbClr val="B73C26"/>
                </a:solidFill>
                <a:effectLst/>
                <a:uLnTx/>
                <a:uFillTx/>
                <a:latin typeface="Century Gothic" panose="020B0502020202020204"/>
                <a:ea typeface="+mn-ea"/>
                <a:cs typeface="+mn-cs"/>
              </a:rPr>
              <a:t>TÉCNICAS ELECTROESTÉTICAS </a:t>
            </a:r>
            <a:endParaRPr kumimoji="0" lang="es-ES" sz="1400" i="0" strike="noStrike" kern="1200" cap="none" spc="0" normalizeH="0" baseline="0" noProof="0" dirty="0">
              <a:ln>
                <a:noFill/>
              </a:ln>
              <a:solidFill>
                <a:srgbClr val="B73C26"/>
              </a:solidFill>
              <a:effectLst/>
              <a:uLnTx/>
              <a:uFillTx/>
              <a:latin typeface="Century Gothic" panose="020B0502020202020204"/>
              <a:ea typeface="+mn-ea"/>
              <a:cs typeface="+mn-cs"/>
            </a:endParaRPr>
          </a:p>
          <a:p>
            <a:pPr marR="0" lvl="0" algn="l" defTabSz="457200" rtl="0" eaLnBrk="1" fontAlgn="auto" latinLnBrk="0" hangingPunct="1">
              <a:lnSpc>
                <a:spcPct val="100000"/>
              </a:lnSpc>
              <a:spcBef>
                <a:spcPts val="1000"/>
              </a:spcBef>
              <a:spcAft>
                <a:spcPts val="0"/>
              </a:spcAft>
              <a:buClr>
                <a:srgbClr val="E78712"/>
              </a:buClr>
              <a:buSzTx/>
              <a:buFont typeface="Wingdings" panose="05000000000000000000" pitchFamily="2" charset="2"/>
              <a:buChar char="§"/>
              <a:tabLst/>
              <a:defRPr/>
            </a:pPr>
            <a:r>
              <a:rPr kumimoji="0" lang="es-ES" sz="1400" b="1" i="0" strike="noStrike" kern="1200" cap="none" spc="0" normalizeH="0" baseline="0" noProof="0" dirty="0">
                <a:ln>
                  <a:noFill/>
                </a:ln>
                <a:solidFill>
                  <a:schemeClr val="tx1"/>
                </a:solidFill>
                <a:effectLst/>
                <a:uLnTx/>
                <a:uFillTx/>
                <a:latin typeface="Century Gothic" panose="020B0502020202020204"/>
                <a:ea typeface="+mn-ea"/>
                <a:cs typeface="+mn-cs"/>
              </a:rPr>
              <a:t>Equipos vibradores: </a:t>
            </a:r>
            <a:r>
              <a:rPr kumimoji="0" lang="es-ES" sz="1400" i="0" strike="noStrike" kern="1200" cap="none" spc="0" normalizeH="0" baseline="0" noProof="0" dirty="0">
                <a:ln>
                  <a:noFill/>
                </a:ln>
                <a:solidFill>
                  <a:schemeClr val="tx1"/>
                </a:solidFill>
                <a:effectLst/>
                <a:uLnTx/>
                <a:uFillTx/>
                <a:latin typeface="Century Gothic" panose="020B0502020202020204"/>
                <a:ea typeface="+mn-ea"/>
                <a:cs typeface="+mn-cs"/>
              </a:rPr>
              <a:t>estimulan el metabolismo celular y la circulación sanguínea superficial</a:t>
            </a:r>
            <a:r>
              <a:rPr kumimoji="0" lang="es-ES" sz="1400" b="1" i="0" strike="noStrike" kern="1200" cap="none" spc="0" normalizeH="0" baseline="0" noProof="0" dirty="0">
                <a:ln>
                  <a:noFill/>
                </a:ln>
                <a:solidFill>
                  <a:schemeClr val="tx1"/>
                </a:solidFill>
                <a:effectLst/>
                <a:uLnTx/>
                <a:uFillTx/>
                <a:latin typeface="Century Gothic" panose="020B0502020202020204"/>
                <a:ea typeface="+mn-ea"/>
                <a:cs typeface="+mn-cs"/>
              </a:rPr>
              <a:t>.</a:t>
            </a:r>
          </a:p>
          <a:p>
            <a:pPr marR="0" lvl="0" algn="l" defTabSz="457200" rtl="0" eaLnBrk="1" fontAlgn="auto" latinLnBrk="0" hangingPunct="1">
              <a:lnSpc>
                <a:spcPct val="100000"/>
              </a:lnSpc>
              <a:spcBef>
                <a:spcPts val="1000"/>
              </a:spcBef>
              <a:spcAft>
                <a:spcPts val="0"/>
              </a:spcAft>
              <a:buClr>
                <a:srgbClr val="E78712"/>
              </a:buClr>
              <a:buSzTx/>
              <a:buFont typeface="Wingdings" panose="05000000000000000000" pitchFamily="2" charset="2"/>
              <a:buChar char="§"/>
              <a:tabLst/>
              <a:defRPr/>
            </a:pPr>
            <a:r>
              <a:rPr lang="es-ES" sz="1400" b="1" dirty="0" err="1">
                <a:solidFill>
                  <a:schemeClr val="tx1"/>
                </a:solidFill>
                <a:latin typeface="Century Gothic" panose="020B0502020202020204"/>
              </a:rPr>
              <a:t>Vacumterapia</a:t>
            </a:r>
            <a:r>
              <a:rPr lang="es-ES" sz="1400" b="1" dirty="0">
                <a:solidFill>
                  <a:schemeClr val="tx1"/>
                </a:solidFill>
                <a:latin typeface="Century Gothic" panose="020B0502020202020204"/>
              </a:rPr>
              <a:t> o </a:t>
            </a:r>
            <a:r>
              <a:rPr lang="es-ES" sz="1400" b="1" dirty="0" err="1">
                <a:solidFill>
                  <a:schemeClr val="tx1"/>
                </a:solidFill>
                <a:latin typeface="Century Gothic" panose="020B0502020202020204"/>
              </a:rPr>
              <a:t>dermoaspiración</a:t>
            </a:r>
            <a:r>
              <a:rPr lang="es-ES" sz="1400" b="1" dirty="0">
                <a:solidFill>
                  <a:schemeClr val="tx1"/>
                </a:solidFill>
                <a:latin typeface="Century Gothic" panose="020B0502020202020204"/>
              </a:rPr>
              <a:t>: </a:t>
            </a:r>
            <a:r>
              <a:rPr lang="es-ES" sz="1400" dirty="0">
                <a:solidFill>
                  <a:schemeClr val="tx1"/>
                </a:solidFill>
                <a:latin typeface="Century Gothic" panose="020B0502020202020204"/>
              </a:rPr>
              <a:t>facilita la circulación y oxigenación  de la sangre</a:t>
            </a:r>
            <a:r>
              <a:rPr lang="es-ES" sz="1400" b="1" dirty="0">
                <a:solidFill>
                  <a:schemeClr val="tx1"/>
                </a:solidFill>
                <a:latin typeface="Century Gothic" panose="020B0502020202020204"/>
              </a:rPr>
              <a:t>.</a:t>
            </a:r>
          </a:p>
          <a:p>
            <a:pPr marR="0" lvl="0" algn="l" defTabSz="457200" rtl="0" eaLnBrk="1" fontAlgn="auto" latinLnBrk="0" hangingPunct="1">
              <a:lnSpc>
                <a:spcPct val="100000"/>
              </a:lnSpc>
              <a:spcBef>
                <a:spcPts val="1000"/>
              </a:spcBef>
              <a:spcAft>
                <a:spcPts val="0"/>
              </a:spcAft>
              <a:buClr>
                <a:srgbClr val="E78712"/>
              </a:buClr>
              <a:buSzTx/>
              <a:buFont typeface="Wingdings" panose="05000000000000000000" pitchFamily="2" charset="2"/>
              <a:buChar char="§"/>
              <a:tabLst/>
              <a:defRPr/>
            </a:pPr>
            <a:r>
              <a:rPr kumimoji="0" lang="es-ES" sz="1400" b="1" i="0" strike="noStrike" kern="1200" cap="none" spc="0" normalizeH="0" baseline="0" noProof="0" dirty="0">
                <a:ln>
                  <a:noFill/>
                </a:ln>
                <a:solidFill>
                  <a:schemeClr val="tx1"/>
                </a:solidFill>
                <a:effectLst/>
                <a:uLnTx/>
                <a:uFillTx/>
                <a:latin typeface="Century Gothic" panose="020B0502020202020204"/>
                <a:ea typeface="+mn-ea"/>
                <a:cs typeface="+mn-cs"/>
              </a:rPr>
              <a:t>Presoterapia: </a:t>
            </a:r>
            <a:r>
              <a:rPr kumimoji="0" lang="es-ES" sz="1400" i="0" strike="noStrike" kern="1200" cap="none" spc="0" normalizeH="0" baseline="0" noProof="0" dirty="0">
                <a:ln>
                  <a:noFill/>
                </a:ln>
                <a:solidFill>
                  <a:schemeClr val="tx1"/>
                </a:solidFill>
                <a:effectLst/>
                <a:uLnTx/>
                <a:uFillTx/>
                <a:latin typeface="Century Gothic" panose="020B0502020202020204"/>
                <a:ea typeface="+mn-ea"/>
                <a:cs typeface="+mn-cs"/>
              </a:rPr>
              <a:t>activa la circulación de retorno</a:t>
            </a:r>
            <a:r>
              <a:rPr lang="es-ES" sz="1400" dirty="0">
                <a:solidFill>
                  <a:schemeClr val="tx1"/>
                </a:solidFill>
                <a:latin typeface="Century Gothic" panose="020B0502020202020204"/>
              </a:rPr>
              <a:t>, sanguínea y linfática y favorece la reabsorción de edemas y líquidos.</a:t>
            </a:r>
          </a:p>
          <a:p>
            <a:pPr marR="0" lvl="0" algn="l" defTabSz="457200" rtl="0" eaLnBrk="1" fontAlgn="auto" latinLnBrk="0" hangingPunct="1">
              <a:lnSpc>
                <a:spcPct val="100000"/>
              </a:lnSpc>
              <a:spcBef>
                <a:spcPts val="1000"/>
              </a:spcBef>
              <a:spcAft>
                <a:spcPts val="0"/>
              </a:spcAft>
              <a:buClr>
                <a:srgbClr val="E78712"/>
              </a:buClr>
              <a:buSzTx/>
              <a:buFont typeface="Wingdings" panose="05000000000000000000" pitchFamily="2" charset="2"/>
              <a:buChar char="§"/>
              <a:tabLst/>
              <a:defRPr/>
            </a:pPr>
            <a:r>
              <a:rPr kumimoji="0" lang="es-ES" sz="1400" b="1" i="0" strike="noStrike" kern="1200" cap="none" spc="0" normalizeH="0" baseline="0" noProof="0" dirty="0">
                <a:ln>
                  <a:noFill/>
                </a:ln>
                <a:solidFill>
                  <a:schemeClr val="tx1"/>
                </a:solidFill>
                <a:effectLst/>
                <a:uLnTx/>
                <a:uFillTx/>
                <a:latin typeface="Century Gothic" panose="020B0502020202020204"/>
                <a:ea typeface="+mn-ea"/>
                <a:cs typeface="+mn-cs"/>
              </a:rPr>
              <a:t>Ultrasonidos: </a:t>
            </a:r>
            <a:r>
              <a:rPr kumimoji="0" lang="es-ES" sz="1400" i="0" strike="noStrike" kern="1200" cap="none" spc="0" normalizeH="0" baseline="0" noProof="0" dirty="0">
                <a:ln>
                  <a:noFill/>
                </a:ln>
                <a:solidFill>
                  <a:schemeClr val="tx1"/>
                </a:solidFill>
                <a:effectLst/>
                <a:uLnTx/>
                <a:uFillTx/>
                <a:latin typeface="Century Gothic" panose="020B0502020202020204"/>
                <a:ea typeface="+mn-ea"/>
                <a:cs typeface="+mn-cs"/>
              </a:rPr>
              <a:t>favorecen la eliminación de las grasas en el líquido intersticial hipodérmico.</a:t>
            </a:r>
          </a:p>
          <a:p>
            <a:pPr marR="0" lvl="0" algn="l" defTabSz="457200" rtl="0" eaLnBrk="1" fontAlgn="auto" latinLnBrk="0" hangingPunct="1">
              <a:lnSpc>
                <a:spcPct val="100000"/>
              </a:lnSpc>
              <a:spcBef>
                <a:spcPts val="1000"/>
              </a:spcBef>
              <a:spcAft>
                <a:spcPts val="0"/>
              </a:spcAft>
              <a:buClr>
                <a:srgbClr val="E78712"/>
              </a:buClr>
              <a:buSzTx/>
              <a:buFont typeface="Wingdings" panose="05000000000000000000" pitchFamily="2" charset="2"/>
              <a:buChar char="§"/>
              <a:tabLst/>
              <a:defRPr/>
            </a:pPr>
            <a:r>
              <a:rPr lang="es-ES" sz="1400" b="1" dirty="0">
                <a:solidFill>
                  <a:schemeClr val="tx1"/>
                </a:solidFill>
                <a:latin typeface="Century Gothic" panose="020B0502020202020204"/>
              </a:rPr>
              <a:t>Bandas emisoras de infrarrojos: </a:t>
            </a:r>
            <a:r>
              <a:rPr lang="es-ES" sz="1400" dirty="0">
                <a:solidFill>
                  <a:schemeClr val="tx1"/>
                </a:solidFill>
                <a:latin typeface="Century Gothic" panose="020B0502020202020204"/>
              </a:rPr>
              <a:t>estimulan el metabolismo de los adipocitos y la circulación.</a:t>
            </a:r>
          </a:p>
          <a:p>
            <a:pPr marR="0" lvl="0" algn="l" defTabSz="457200" rtl="0" eaLnBrk="1" fontAlgn="auto" latinLnBrk="0" hangingPunct="1">
              <a:lnSpc>
                <a:spcPct val="100000"/>
              </a:lnSpc>
              <a:spcBef>
                <a:spcPts val="1000"/>
              </a:spcBef>
              <a:spcAft>
                <a:spcPts val="0"/>
              </a:spcAft>
              <a:buClr>
                <a:srgbClr val="E78712"/>
              </a:buClr>
              <a:buSzTx/>
              <a:buFont typeface="Wingdings" panose="05000000000000000000" pitchFamily="2" charset="2"/>
              <a:buChar char="§"/>
              <a:tabLst/>
              <a:defRPr/>
            </a:pPr>
            <a:r>
              <a:rPr lang="es-ES" sz="1400" b="1" dirty="0">
                <a:solidFill>
                  <a:schemeClr val="tx1"/>
                </a:solidFill>
                <a:latin typeface="Century Gothic" panose="020B0502020202020204"/>
              </a:rPr>
              <a:t>Manta eléctrica: </a:t>
            </a:r>
            <a:r>
              <a:rPr lang="es-ES" sz="1400" dirty="0">
                <a:solidFill>
                  <a:schemeClr val="tx1"/>
                </a:solidFill>
                <a:latin typeface="Century Gothic" panose="020B0502020202020204"/>
              </a:rPr>
              <a:t>estimula la sudoración. Potencia los efectos del cosmético, emplasto, parafina, etc.</a:t>
            </a:r>
          </a:p>
          <a:p>
            <a:pPr marR="0" lvl="0" algn="l" defTabSz="457200" rtl="0" eaLnBrk="1" fontAlgn="auto" latinLnBrk="0" hangingPunct="1">
              <a:lnSpc>
                <a:spcPct val="100000"/>
              </a:lnSpc>
              <a:spcBef>
                <a:spcPts val="1000"/>
              </a:spcBef>
              <a:spcAft>
                <a:spcPts val="0"/>
              </a:spcAft>
              <a:buClr>
                <a:srgbClr val="E78712"/>
              </a:buClr>
              <a:buSzTx/>
              <a:buFont typeface="Wingdings" panose="05000000000000000000" pitchFamily="2" charset="2"/>
              <a:buChar char="§"/>
              <a:tabLst/>
              <a:defRPr/>
            </a:pPr>
            <a:r>
              <a:rPr lang="es-ES" sz="1400" b="1" dirty="0">
                <a:solidFill>
                  <a:schemeClr val="tx1"/>
                </a:solidFill>
                <a:latin typeface="Century Gothic" panose="020B0502020202020204"/>
              </a:rPr>
              <a:t>Galvanización: </a:t>
            </a:r>
            <a:r>
              <a:rPr lang="es-ES" sz="1400" dirty="0">
                <a:solidFill>
                  <a:schemeClr val="tx1"/>
                </a:solidFill>
                <a:latin typeface="Century Gothic" panose="020B0502020202020204"/>
              </a:rPr>
              <a:t>mejora la vascularización, facilita la movilidad de los iones y el intercambio metabólico en todo el organismo.</a:t>
            </a:r>
          </a:p>
          <a:p>
            <a:pPr marR="0" lvl="0" algn="l" defTabSz="457200" rtl="0" eaLnBrk="1" fontAlgn="auto" latinLnBrk="0" hangingPunct="1">
              <a:lnSpc>
                <a:spcPct val="100000"/>
              </a:lnSpc>
              <a:spcBef>
                <a:spcPts val="1000"/>
              </a:spcBef>
              <a:spcAft>
                <a:spcPts val="0"/>
              </a:spcAft>
              <a:buClr>
                <a:srgbClr val="E78712"/>
              </a:buClr>
              <a:buSzTx/>
              <a:buFont typeface="Wingdings" panose="05000000000000000000" pitchFamily="2" charset="2"/>
              <a:buChar char="§"/>
              <a:tabLst/>
              <a:defRPr/>
            </a:pPr>
            <a:r>
              <a:rPr lang="es-ES" sz="1400" b="1" dirty="0">
                <a:solidFill>
                  <a:schemeClr val="tx1"/>
                </a:solidFill>
                <a:latin typeface="Century Gothic" panose="020B0502020202020204"/>
              </a:rPr>
              <a:t>Electroestimulación: </a:t>
            </a:r>
            <a:r>
              <a:rPr lang="es-ES" sz="1400" dirty="0">
                <a:solidFill>
                  <a:schemeClr val="tx1"/>
                </a:solidFill>
                <a:latin typeface="Century Gothic" panose="020B0502020202020204"/>
              </a:rPr>
              <a:t>aumenta el metabolismo de las células musculares, favoreciendo la movilización y eliminación de depósitos grasos.</a:t>
            </a:r>
          </a:p>
          <a:p>
            <a:pPr marR="0" lvl="0" algn="l" defTabSz="457200" rtl="0" eaLnBrk="1" fontAlgn="auto" latinLnBrk="0" hangingPunct="1">
              <a:lnSpc>
                <a:spcPct val="100000"/>
              </a:lnSpc>
              <a:spcBef>
                <a:spcPts val="1000"/>
              </a:spcBef>
              <a:spcAft>
                <a:spcPts val="0"/>
              </a:spcAft>
              <a:buClr>
                <a:srgbClr val="E78712"/>
              </a:buClr>
              <a:buSzTx/>
              <a:buFont typeface="Wingdings" panose="05000000000000000000" pitchFamily="2" charset="2"/>
              <a:buChar char="§"/>
              <a:tabLst/>
              <a:defRPr/>
            </a:pPr>
            <a:r>
              <a:rPr lang="es-ES" sz="1400" b="1" dirty="0">
                <a:solidFill>
                  <a:schemeClr val="tx1"/>
                </a:solidFill>
                <a:latin typeface="Century Gothic" panose="020B0502020202020204"/>
              </a:rPr>
              <a:t>Radiofrecuencia:</a:t>
            </a:r>
            <a:r>
              <a:rPr lang="es-ES" sz="1400" dirty="0">
                <a:solidFill>
                  <a:schemeClr val="tx1"/>
                </a:solidFill>
                <a:latin typeface="Century Gothic" panose="020B0502020202020204"/>
              </a:rPr>
              <a:t> produce un calentamiento profundo. Provoca un aumento en la circulación y mejora y estimula los procesos celulares.</a:t>
            </a:r>
          </a:p>
          <a:p>
            <a:pPr marR="0" lvl="0" algn="l" defTabSz="457200" rtl="0" eaLnBrk="1" fontAlgn="auto" latinLnBrk="0" hangingPunct="1">
              <a:lnSpc>
                <a:spcPct val="100000"/>
              </a:lnSpc>
              <a:spcBef>
                <a:spcPts val="1000"/>
              </a:spcBef>
              <a:spcAft>
                <a:spcPts val="0"/>
              </a:spcAft>
              <a:buClr>
                <a:srgbClr val="E78712"/>
              </a:buClr>
              <a:buSzTx/>
              <a:buFont typeface="Wingdings" panose="05000000000000000000" pitchFamily="2" charset="2"/>
              <a:buChar char="§"/>
              <a:tabLst/>
              <a:defRPr/>
            </a:pPr>
            <a:r>
              <a:rPr lang="es-ES" sz="1400" b="1" dirty="0">
                <a:solidFill>
                  <a:schemeClr val="tx1"/>
                </a:solidFill>
                <a:latin typeface="Century Gothic" panose="020B0502020202020204"/>
              </a:rPr>
              <a:t>Electroporación o iontoforesis</a:t>
            </a:r>
            <a:r>
              <a:rPr lang="es-ES" sz="1400" dirty="0">
                <a:solidFill>
                  <a:schemeClr val="tx1"/>
                </a:solidFill>
                <a:latin typeface="Century Gothic" panose="020B0502020202020204"/>
              </a:rPr>
              <a:t>: facilita la penetración de principios activos.</a:t>
            </a:r>
          </a:p>
          <a:p>
            <a:pPr marR="0" lvl="0" algn="l" defTabSz="457200" rtl="0" eaLnBrk="1" fontAlgn="auto" latinLnBrk="0" hangingPunct="1">
              <a:lnSpc>
                <a:spcPct val="100000"/>
              </a:lnSpc>
              <a:spcBef>
                <a:spcPts val="1000"/>
              </a:spcBef>
              <a:spcAft>
                <a:spcPts val="0"/>
              </a:spcAft>
              <a:buClr>
                <a:srgbClr val="E78712"/>
              </a:buClr>
              <a:buSzTx/>
              <a:buFont typeface="Wingdings" panose="05000000000000000000" pitchFamily="2" charset="2"/>
              <a:buChar char="§"/>
              <a:tabLst/>
              <a:defRPr/>
            </a:pPr>
            <a:endParaRPr kumimoji="0" lang="es-ES" sz="1400" i="0" strike="noStrike" kern="1200" cap="none" spc="0" normalizeH="0" baseline="0" noProof="0" dirty="0">
              <a:ln>
                <a:noFill/>
              </a:ln>
              <a:solidFill>
                <a:schemeClr val="tx1"/>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371625058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1544166-55B8-17F9-EAFF-F2FEFA22AC59}"/>
              </a:ext>
            </a:extLst>
          </p:cNvPr>
          <p:cNvSpPr>
            <a:spLocks noGrp="1"/>
          </p:cNvSpPr>
          <p:nvPr>
            <p:ph type="title"/>
          </p:nvPr>
        </p:nvSpPr>
        <p:spPr/>
        <p:txBody>
          <a:bodyPr/>
          <a:lstStyle/>
          <a:p>
            <a:r>
              <a:rPr kumimoji="0" lang="es-ES" sz="3600" b="1" i="0" u="none" strike="noStrike" kern="1200" cap="none" spc="0" normalizeH="0" baseline="0" noProof="0" dirty="0">
                <a:ln>
                  <a:noFill/>
                </a:ln>
                <a:solidFill>
                  <a:srgbClr val="E78712"/>
                </a:solidFill>
                <a:effectLst/>
                <a:uLnTx/>
                <a:uFillTx/>
                <a:latin typeface="Century Gothic" panose="020B0502020202020204"/>
                <a:ea typeface="+mj-ea"/>
                <a:cs typeface="+mj-cs"/>
              </a:rPr>
              <a:t>TRATAMIENTO DE LAS ADIPOSIDADES LOCALIZADAS</a:t>
            </a:r>
            <a:endParaRPr lang="es-ES" dirty="0"/>
          </a:p>
        </p:txBody>
      </p:sp>
      <p:sp>
        <p:nvSpPr>
          <p:cNvPr id="3" name="Marcador de contenido 2">
            <a:extLst>
              <a:ext uri="{FF2B5EF4-FFF2-40B4-BE49-F238E27FC236}">
                <a16:creationId xmlns:a16="http://schemas.microsoft.com/office/drawing/2014/main" id="{07C2DDF7-1709-FA0A-13EE-4A475558E3EA}"/>
              </a:ext>
            </a:extLst>
          </p:cNvPr>
          <p:cNvSpPr>
            <a:spLocks noGrp="1"/>
          </p:cNvSpPr>
          <p:nvPr>
            <p:ph idx="1"/>
          </p:nvPr>
        </p:nvSpPr>
        <p:spPr/>
        <p:txBody>
          <a:bodyPr>
            <a:normAutofit fontScale="92500" lnSpcReduction="10000"/>
          </a:bodyPr>
          <a:lstStyle/>
          <a:p>
            <a:pPr>
              <a:buClr>
                <a:srgbClr val="E78712"/>
              </a:buClr>
              <a:defRPr/>
            </a:pPr>
            <a:r>
              <a:rPr kumimoji="0" lang="es-ES" sz="1700" b="1" i="0" u="sng" strike="noStrike" kern="1200" cap="none" spc="0" normalizeH="0" baseline="0" noProof="0" dirty="0">
                <a:ln>
                  <a:noFill/>
                </a:ln>
                <a:solidFill>
                  <a:srgbClr val="B73C26"/>
                </a:solidFill>
                <a:effectLst/>
                <a:uLnTx/>
                <a:uFillTx/>
                <a:latin typeface="Century Gothic" panose="020B0502020202020204"/>
                <a:ea typeface="+mn-ea"/>
                <a:cs typeface="+mn-cs"/>
              </a:rPr>
              <a:t>TÉCNICAS MANUALES.</a:t>
            </a:r>
            <a:endParaRPr kumimoji="0" lang="es-ES" sz="1700" b="0" i="0" u="none" strike="noStrike" kern="1200" cap="none" spc="0" normalizeH="0" baseline="0" noProof="0" dirty="0">
              <a:ln>
                <a:noFill/>
              </a:ln>
              <a:solidFill>
                <a:prstClr val="black"/>
              </a:solidFill>
              <a:effectLst/>
              <a:uLnTx/>
              <a:uFillTx/>
              <a:latin typeface="Century Gothic" panose="020B0502020202020204"/>
              <a:ea typeface="+mn-ea"/>
              <a:cs typeface="+mn-cs"/>
            </a:endParaRPr>
          </a:p>
          <a:p>
            <a:pPr>
              <a:buFont typeface="Wingdings" panose="05000000000000000000" pitchFamily="2" charset="2"/>
              <a:buChar char="§"/>
            </a:pPr>
            <a:r>
              <a:rPr lang="es-ES" b="1" dirty="0"/>
              <a:t>Masaje reductor</a:t>
            </a:r>
            <a:r>
              <a:rPr lang="es-ES" dirty="0"/>
              <a:t>:  maniobras suaves y drenantes para eliminar líquidos (pases neurocutáneos, frotaciones , vaciado venoso, bombeos y presiones), maniobras activas para actuar sobre el tejido adiposo ( fricciones, amasamientos, pellizqueos y percusiones).</a:t>
            </a:r>
          </a:p>
          <a:p>
            <a:pPr>
              <a:buFont typeface="Wingdings" panose="05000000000000000000" pitchFamily="2" charset="2"/>
              <a:buChar char="§"/>
            </a:pPr>
            <a:r>
              <a:rPr lang="es-ES" b="1" dirty="0"/>
              <a:t>Masaje manual circulatorio y DLM: </a:t>
            </a:r>
            <a:r>
              <a:rPr lang="es-ES" dirty="0"/>
              <a:t>en los casos que presenten retención de líquidos y mala circulación de retorno.</a:t>
            </a:r>
          </a:p>
          <a:p>
            <a:pPr marL="342900" marR="0" lvl="0" indent="-342900" algn="l" defTabSz="457200" rtl="0" eaLnBrk="1" fontAlgn="auto" latinLnBrk="0" hangingPunct="1">
              <a:lnSpc>
                <a:spcPct val="100000"/>
              </a:lnSpc>
              <a:spcBef>
                <a:spcPts val="1000"/>
              </a:spcBef>
              <a:spcAft>
                <a:spcPts val="0"/>
              </a:spcAft>
              <a:buClr>
                <a:srgbClr val="E78712"/>
              </a:buClr>
              <a:buSzTx/>
              <a:buFont typeface="Wingdings 3" charset="2"/>
              <a:buChar char=""/>
              <a:tabLst/>
              <a:defRPr/>
            </a:pPr>
            <a:r>
              <a:rPr kumimoji="0" lang="es-ES" sz="1800" b="1" i="0" u="sng" strike="noStrike" kern="1200" cap="none" spc="0" normalizeH="0" baseline="0" noProof="0" dirty="0">
                <a:ln>
                  <a:noFill/>
                </a:ln>
                <a:solidFill>
                  <a:srgbClr val="B73C26"/>
                </a:solidFill>
                <a:effectLst/>
                <a:uLnTx/>
                <a:uFillTx/>
                <a:latin typeface="Century Gothic" panose="020B0502020202020204"/>
                <a:ea typeface="+mn-ea"/>
                <a:cs typeface="+mn-cs"/>
              </a:rPr>
              <a:t>ASESORAMIENTO PROFESIONAL.</a:t>
            </a:r>
          </a:p>
          <a:p>
            <a:pPr>
              <a:buFont typeface="Wingdings" panose="05000000000000000000" pitchFamily="2" charset="2"/>
              <a:buChar char="§"/>
            </a:pPr>
            <a:r>
              <a:rPr lang="es-ES" dirty="0"/>
              <a:t>Mantener unos hábitos de vida saludables.</a:t>
            </a:r>
          </a:p>
          <a:p>
            <a:pPr>
              <a:buFont typeface="Wingdings" panose="05000000000000000000" pitchFamily="2" charset="2"/>
              <a:buChar char="§"/>
            </a:pPr>
            <a:r>
              <a:rPr lang="es-ES" dirty="0"/>
              <a:t>Uso diario de cremas y geles lipolíticos.</a:t>
            </a:r>
          </a:p>
          <a:p>
            <a:pPr>
              <a:buFont typeface="Wingdings" panose="05000000000000000000" pitchFamily="2" charset="2"/>
              <a:buChar char="§"/>
            </a:pPr>
            <a:r>
              <a:rPr lang="es-ES" dirty="0"/>
              <a:t>Beber unos dos litros de agua al día y caminar diariamente al menos 45 minutos.</a:t>
            </a:r>
          </a:p>
          <a:p>
            <a:endParaRPr lang="es-ES" dirty="0"/>
          </a:p>
        </p:txBody>
      </p:sp>
    </p:spTree>
    <p:extLst>
      <p:ext uri="{BB962C8B-B14F-4D97-AF65-F5344CB8AC3E}">
        <p14:creationId xmlns:p14="http://schemas.microsoft.com/office/powerpoint/2010/main" val="188824739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D88E76E-2930-C5B9-E261-8A3444EFC16E}"/>
              </a:ext>
            </a:extLst>
          </p:cNvPr>
          <p:cNvSpPr>
            <a:spLocks noGrp="1"/>
          </p:cNvSpPr>
          <p:nvPr>
            <p:ph type="title"/>
          </p:nvPr>
        </p:nvSpPr>
        <p:spPr/>
        <p:txBody>
          <a:bodyPr/>
          <a:lstStyle/>
          <a:p>
            <a:r>
              <a:rPr lang="es-ES" dirty="0"/>
              <a:t>       </a:t>
            </a:r>
            <a:r>
              <a:rPr lang="es-ES" b="1" dirty="0">
                <a:solidFill>
                  <a:schemeClr val="accent1"/>
                </a:solidFill>
              </a:rPr>
              <a:t>TRATAMIENTO DE LOS SENOS</a:t>
            </a:r>
          </a:p>
        </p:txBody>
      </p:sp>
      <p:sp>
        <p:nvSpPr>
          <p:cNvPr id="3" name="Marcador de contenido 2">
            <a:extLst>
              <a:ext uri="{FF2B5EF4-FFF2-40B4-BE49-F238E27FC236}">
                <a16:creationId xmlns:a16="http://schemas.microsoft.com/office/drawing/2014/main" id="{03ADBFCB-CA5D-4970-EB03-81D52B3F96C0}"/>
              </a:ext>
            </a:extLst>
          </p:cNvPr>
          <p:cNvSpPr>
            <a:spLocks noGrp="1"/>
          </p:cNvSpPr>
          <p:nvPr>
            <p:ph idx="1"/>
          </p:nvPr>
        </p:nvSpPr>
        <p:spPr/>
        <p:txBody>
          <a:bodyPr>
            <a:normAutofit fontScale="92500" lnSpcReduction="10000"/>
          </a:bodyPr>
          <a:lstStyle/>
          <a:p>
            <a:pPr marL="342900" marR="0" lvl="0" indent="-342900" algn="l" defTabSz="457200" rtl="0" eaLnBrk="1" fontAlgn="auto" latinLnBrk="0" hangingPunct="1">
              <a:lnSpc>
                <a:spcPct val="100000"/>
              </a:lnSpc>
              <a:spcBef>
                <a:spcPts val="1000"/>
              </a:spcBef>
              <a:spcAft>
                <a:spcPts val="0"/>
              </a:spcAft>
              <a:buClr>
                <a:srgbClr val="E78712"/>
              </a:buClr>
              <a:buSzTx/>
              <a:buFont typeface="Wingdings 3" charset="2"/>
              <a:buChar char=""/>
              <a:tabLst/>
              <a:defRPr/>
            </a:pPr>
            <a:r>
              <a:rPr kumimoji="0" lang="es-ES" sz="1800" b="1" i="0" u="sng" strike="noStrike" kern="1200" cap="none" spc="0" normalizeH="0" baseline="0" noProof="0" dirty="0">
                <a:ln>
                  <a:noFill/>
                </a:ln>
                <a:solidFill>
                  <a:srgbClr val="B73C26"/>
                </a:solidFill>
                <a:effectLst/>
                <a:uLnTx/>
                <a:uFillTx/>
                <a:latin typeface="Century Gothic" panose="020B0502020202020204"/>
                <a:ea typeface="+mn-ea"/>
                <a:cs typeface="+mn-cs"/>
              </a:rPr>
              <a:t>TÉCNICAS COSMÉTICAS.</a:t>
            </a:r>
          </a:p>
          <a:p>
            <a:pPr>
              <a:buFont typeface="Wingdings" panose="05000000000000000000" pitchFamily="2" charset="2"/>
              <a:buChar char="§"/>
            </a:pPr>
            <a:r>
              <a:rPr lang="es-ES" b="1" dirty="0"/>
              <a:t>Cosméticos:</a:t>
            </a:r>
            <a:r>
              <a:rPr lang="es-ES" dirty="0"/>
              <a:t> hidratantes, emolientes y tensores.</a:t>
            </a:r>
          </a:p>
          <a:p>
            <a:pPr>
              <a:buFont typeface="Wingdings" panose="05000000000000000000" pitchFamily="2" charset="2"/>
              <a:buChar char="§"/>
            </a:pPr>
            <a:r>
              <a:rPr lang="es-ES" b="1" dirty="0"/>
              <a:t>Tónicos: </a:t>
            </a:r>
            <a:r>
              <a:rPr lang="es-ES" dirty="0"/>
              <a:t>con extractos de Hamamelis, camomila, malva, etc. </a:t>
            </a:r>
          </a:p>
          <a:p>
            <a:pPr>
              <a:buFont typeface="Wingdings" panose="05000000000000000000" pitchFamily="2" charset="2"/>
              <a:buChar char="§"/>
            </a:pPr>
            <a:r>
              <a:rPr lang="es-ES" b="1" dirty="0"/>
              <a:t>Exfoliantes suaves</a:t>
            </a:r>
            <a:r>
              <a:rPr lang="es-ES" dirty="0"/>
              <a:t>: peeling enzimático en crema o solución, pero siempre deben evitarse maniobras de arrastre.</a:t>
            </a:r>
          </a:p>
          <a:p>
            <a:pPr>
              <a:buFont typeface="Wingdings" panose="05000000000000000000" pitchFamily="2" charset="2"/>
              <a:buChar char="§"/>
            </a:pPr>
            <a:r>
              <a:rPr lang="es-ES" b="1" dirty="0"/>
              <a:t>Gel o serum: </a:t>
            </a:r>
            <a:r>
              <a:rPr lang="es-ES" dirty="0"/>
              <a:t>a base de hidrolizados de colágeno y elastina, seroalbúminas, extractos de proteínas de trigo, etc.</a:t>
            </a:r>
          </a:p>
          <a:p>
            <a:pPr>
              <a:buFont typeface="Wingdings" panose="05000000000000000000" pitchFamily="2" charset="2"/>
              <a:buChar char="§"/>
            </a:pPr>
            <a:r>
              <a:rPr lang="es-ES" b="1" dirty="0"/>
              <a:t>Cremas de tratamiento: </a:t>
            </a:r>
            <a:r>
              <a:rPr lang="es-ES" dirty="0"/>
              <a:t>que tengan un efecto nutritivo y tensor.</a:t>
            </a:r>
          </a:p>
          <a:p>
            <a:pPr>
              <a:buFont typeface="Wingdings" panose="05000000000000000000" pitchFamily="2" charset="2"/>
              <a:buChar char="§"/>
            </a:pPr>
            <a:r>
              <a:rPr lang="es-ES" b="1" dirty="0"/>
              <a:t>Mascarillas oclusivas: </a:t>
            </a:r>
            <a:r>
              <a:rPr lang="es-ES" dirty="0"/>
              <a:t>que permitan la penetración de los activos aplicados.</a:t>
            </a:r>
          </a:p>
          <a:p>
            <a:r>
              <a:rPr lang="es-ES" b="1" u="sng" dirty="0">
                <a:solidFill>
                  <a:schemeClr val="accent2"/>
                </a:solidFill>
              </a:rPr>
              <a:t>TÉCNICAS HIDROTREMALES</a:t>
            </a:r>
          </a:p>
          <a:p>
            <a:pPr>
              <a:buFont typeface="Wingdings" panose="05000000000000000000" pitchFamily="2" charset="2"/>
              <a:buChar char="§"/>
            </a:pPr>
            <a:r>
              <a:rPr lang="es-ES" dirty="0">
                <a:solidFill>
                  <a:schemeClr val="tx1"/>
                </a:solidFill>
              </a:rPr>
              <a:t>Duchas y chorros de agua fría y caliente, fangos, </a:t>
            </a:r>
            <a:r>
              <a:rPr lang="es-ES" dirty="0" err="1">
                <a:solidFill>
                  <a:schemeClr val="tx1"/>
                </a:solidFill>
              </a:rPr>
              <a:t>algas,etc</a:t>
            </a:r>
            <a:r>
              <a:rPr lang="es-ES" dirty="0">
                <a:solidFill>
                  <a:schemeClr val="tx1"/>
                </a:solidFill>
              </a:rPr>
              <a:t>.</a:t>
            </a:r>
          </a:p>
        </p:txBody>
      </p:sp>
    </p:spTree>
    <p:extLst>
      <p:ext uri="{BB962C8B-B14F-4D97-AF65-F5344CB8AC3E}">
        <p14:creationId xmlns:p14="http://schemas.microsoft.com/office/powerpoint/2010/main" val="251872569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A955425-FDCE-EDD9-DDBE-BC9D4ED21D39}"/>
              </a:ext>
            </a:extLst>
          </p:cNvPr>
          <p:cNvSpPr>
            <a:spLocks noGrp="1"/>
          </p:cNvSpPr>
          <p:nvPr>
            <p:ph type="title"/>
          </p:nvPr>
        </p:nvSpPr>
        <p:spPr/>
        <p:txBody>
          <a:bodyPr/>
          <a:lstStyle/>
          <a:p>
            <a:r>
              <a:rPr kumimoji="0" lang="es-ES" sz="3600" b="1" i="0" u="none" strike="noStrike" kern="1200" cap="none" spc="0" normalizeH="0" baseline="0" noProof="0" dirty="0">
                <a:ln>
                  <a:noFill/>
                </a:ln>
                <a:solidFill>
                  <a:srgbClr val="E78712"/>
                </a:solidFill>
                <a:effectLst/>
                <a:uLnTx/>
                <a:uFillTx/>
                <a:latin typeface="Century Gothic" panose="020B0502020202020204"/>
                <a:ea typeface="+mj-ea"/>
                <a:cs typeface="+mj-cs"/>
              </a:rPr>
              <a:t>      TRATAMIENTO DE LOS SENOS</a:t>
            </a:r>
            <a:endParaRPr lang="es-ES" dirty="0"/>
          </a:p>
        </p:txBody>
      </p:sp>
      <p:sp>
        <p:nvSpPr>
          <p:cNvPr id="3" name="Marcador de contenido 2">
            <a:extLst>
              <a:ext uri="{FF2B5EF4-FFF2-40B4-BE49-F238E27FC236}">
                <a16:creationId xmlns:a16="http://schemas.microsoft.com/office/drawing/2014/main" id="{989CF338-04AE-DE6F-25CA-464A61297B55}"/>
              </a:ext>
            </a:extLst>
          </p:cNvPr>
          <p:cNvSpPr>
            <a:spLocks noGrp="1"/>
          </p:cNvSpPr>
          <p:nvPr>
            <p:ph idx="1"/>
          </p:nvPr>
        </p:nvSpPr>
        <p:spPr>
          <a:xfrm>
            <a:off x="2589212" y="1905000"/>
            <a:ext cx="8915400" cy="4591334"/>
          </a:xfrm>
        </p:spPr>
        <p:txBody>
          <a:bodyPr>
            <a:normAutofit/>
          </a:bodyPr>
          <a:lstStyle/>
          <a:p>
            <a:pPr marL="342900" marR="0" lvl="0" indent="-342900" algn="l" defTabSz="457200" rtl="0" eaLnBrk="1" fontAlgn="auto" latinLnBrk="0" hangingPunct="1">
              <a:lnSpc>
                <a:spcPct val="100000"/>
              </a:lnSpc>
              <a:spcBef>
                <a:spcPts val="1000"/>
              </a:spcBef>
              <a:spcAft>
                <a:spcPts val="0"/>
              </a:spcAft>
              <a:buClr>
                <a:srgbClr val="E78712"/>
              </a:buClr>
              <a:buSzTx/>
              <a:buFont typeface="Wingdings 3" charset="2"/>
              <a:buChar char=""/>
              <a:tabLst/>
              <a:defRPr/>
            </a:pPr>
            <a:r>
              <a:rPr kumimoji="0" lang="es-ES" b="1" i="0" u="sng" strike="noStrike" kern="1200" cap="none" spc="0" normalizeH="0" baseline="0" noProof="0" dirty="0">
                <a:ln>
                  <a:noFill/>
                </a:ln>
                <a:solidFill>
                  <a:srgbClr val="B73C26"/>
                </a:solidFill>
                <a:effectLst/>
                <a:uLnTx/>
                <a:uFillTx/>
                <a:latin typeface="Century Gothic" panose="020B0502020202020204"/>
                <a:ea typeface="+mn-ea"/>
                <a:cs typeface="+mn-cs"/>
              </a:rPr>
              <a:t>TÉCNICAS ELECTROESTÉTICAS </a:t>
            </a:r>
            <a:endParaRPr kumimoji="0" lang="es-ES" b="0" i="0" u="none" strike="noStrike" kern="1200" cap="none" spc="0" normalizeH="0" baseline="0" noProof="0" dirty="0">
              <a:ln>
                <a:noFill/>
              </a:ln>
              <a:solidFill>
                <a:srgbClr val="B73C26"/>
              </a:solidFill>
              <a:effectLst/>
              <a:uLnTx/>
              <a:uFillTx/>
              <a:latin typeface="Century Gothic" panose="020B0502020202020204"/>
              <a:ea typeface="+mn-ea"/>
              <a:cs typeface="+mn-cs"/>
            </a:endParaRPr>
          </a:p>
          <a:p>
            <a:pPr>
              <a:buFont typeface="Wingdings" panose="05000000000000000000" pitchFamily="2" charset="2"/>
              <a:buChar char="§"/>
            </a:pPr>
            <a:r>
              <a:rPr lang="es-ES" b="1" dirty="0"/>
              <a:t>Pulverizaciones frías: </a:t>
            </a:r>
            <a:r>
              <a:rPr lang="es-ES" dirty="0"/>
              <a:t>de lociones emolientes o tonificantes.</a:t>
            </a:r>
          </a:p>
          <a:p>
            <a:pPr>
              <a:buFont typeface="Wingdings" panose="05000000000000000000" pitchFamily="2" charset="2"/>
              <a:buChar char="§"/>
            </a:pPr>
            <a:r>
              <a:rPr lang="es-ES" b="1" dirty="0"/>
              <a:t>Alta frecuencia: </a:t>
            </a:r>
            <a:r>
              <a:rPr lang="es-ES" dirty="0"/>
              <a:t>en forma de efluvios por sus efectos oxigenantes y estimulantes, y en masaje indirecto, por sus efectos tónicos y estimulantes.</a:t>
            </a:r>
          </a:p>
          <a:p>
            <a:pPr>
              <a:buFont typeface="Wingdings" panose="05000000000000000000" pitchFamily="2" charset="2"/>
              <a:buChar char="§"/>
            </a:pPr>
            <a:r>
              <a:rPr lang="es-ES" b="1" dirty="0"/>
              <a:t>Corrientes excitomotrices o gimnasia pasiva: </a:t>
            </a:r>
            <a:r>
              <a:rPr lang="es-ES" dirty="0"/>
              <a:t>debido a su efecto fortalecedor y tensor  de la musculatura.</a:t>
            </a:r>
          </a:p>
          <a:p>
            <a:pPr>
              <a:buFont typeface="Wingdings" panose="05000000000000000000" pitchFamily="2" charset="2"/>
              <a:buChar char="§"/>
            </a:pPr>
            <a:r>
              <a:rPr lang="es-ES" b="1" dirty="0"/>
              <a:t>Electroforesis</a:t>
            </a:r>
            <a:r>
              <a:rPr lang="es-ES" dirty="0"/>
              <a:t>: favorece la penetración  de las sustancias activas y estimula el metabolismo celular . Indicado para revitalizar el tejido y aportar hidratación profunda.</a:t>
            </a:r>
          </a:p>
          <a:p>
            <a:r>
              <a:rPr lang="es-ES" b="1" u="sng" dirty="0">
                <a:solidFill>
                  <a:schemeClr val="accent2"/>
                </a:solidFill>
              </a:rPr>
              <a:t>TÉCNICAS MANUALES</a:t>
            </a:r>
          </a:p>
          <a:p>
            <a:pPr>
              <a:buFont typeface="Wingdings" panose="05000000000000000000" pitchFamily="2" charset="2"/>
              <a:buChar char="§"/>
            </a:pPr>
            <a:r>
              <a:rPr lang="es-ES" b="1" dirty="0">
                <a:solidFill>
                  <a:schemeClr val="tx1"/>
                </a:solidFill>
              </a:rPr>
              <a:t>Masaje corporal:</a:t>
            </a:r>
            <a:r>
              <a:rPr lang="es-ES" dirty="0">
                <a:solidFill>
                  <a:schemeClr val="tx1"/>
                </a:solidFill>
              </a:rPr>
              <a:t> sobre senos y las zonas implicadas en la sujeción, cuello, nuca y espalda.</a:t>
            </a:r>
          </a:p>
          <a:p>
            <a:pPr>
              <a:buFont typeface="Wingdings" panose="05000000000000000000" pitchFamily="2" charset="2"/>
              <a:buChar char="§"/>
            </a:pPr>
            <a:r>
              <a:rPr lang="es-ES" b="1" dirty="0">
                <a:solidFill>
                  <a:schemeClr val="tx1"/>
                </a:solidFill>
              </a:rPr>
              <a:t>Drenaje linfático manual.</a:t>
            </a:r>
          </a:p>
        </p:txBody>
      </p:sp>
    </p:spTree>
    <p:extLst>
      <p:ext uri="{BB962C8B-B14F-4D97-AF65-F5344CB8AC3E}">
        <p14:creationId xmlns:p14="http://schemas.microsoft.com/office/powerpoint/2010/main" val="40385656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D5DE6254-B0B5-6626-FE10-AA3EA53C05EC}"/>
              </a:ext>
            </a:extLst>
          </p:cNvPr>
          <p:cNvSpPr>
            <a:spLocks noGrp="1"/>
          </p:cNvSpPr>
          <p:nvPr>
            <p:ph type="title"/>
          </p:nvPr>
        </p:nvSpPr>
        <p:spPr/>
        <p:txBody>
          <a:bodyPr>
            <a:normAutofit/>
          </a:bodyPr>
          <a:lstStyle/>
          <a:p>
            <a:r>
              <a:rPr kumimoji="0" lang="es-ES" sz="3600" b="1" i="0" u="none" strike="noStrike" kern="1200" cap="none" spc="0" normalizeH="0" baseline="0" noProof="0" dirty="0">
                <a:ln>
                  <a:noFill/>
                </a:ln>
                <a:solidFill>
                  <a:schemeClr val="accent1"/>
                </a:solidFill>
                <a:effectLst/>
                <a:uLnTx/>
                <a:uFillTx/>
                <a:latin typeface="Century Gothic" panose="020B0502020202020204"/>
                <a:ea typeface="+mj-ea"/>
                <a:cs typeface="+mj-cs"/>
              </a:rPr>
              <a:t>ALTERACIONES DE LA MICROCIRCULACIÓN </a:t>
            </a:r>
            <a:endParaRPr lang="es-ES" b="1" dirty="0">
              <a:solidFill>
                <a:schemeClr val="accent1"/>
              </a:solidFill>
            </a:endParaRPr>
          </a:p>
        </p:txBody>
      </p:sp>
      <p:sp>
        <p:nvSpPr>
          <p:cNvPr id="2" name="Marcador de contenido 1">
            <a:extLst>
              <a:ext uri="{FF2B5EF4-FFF2-40B4-BE49-F238E27FC236}">
                <a16:creationId xmlns:a16="http://schemas.microsoft.com/office/drawing/2014/main" id="{453765E5-0124-5480-D254-440ECFC2C550}"/>
              </a:ext>
            </a:extLst>
          </p:cNvPr>
          <p:cNvSpPr>
            <a:spLocks noGrp="1"/>
          </p:cNvSpPr>
          <p:nvPr>
            <p:ph sz="half" idx="1"/>
          </p:nvPr>
        </p:nvSpPr>
        <p:spPr>
          <a:xfrm>
            <a:off x="1910687" y="2133600"/>
            <a:ext cx="5158853" cy="3777622"/>
          </a:xfrm>
        </p:spPr>
        <p:txBody>
          <a:bodyPr>
            <a:normAutofit fontScale="77500" lnSpcReduction="20000"/>
          </a:bodyPr>
          <a:lstStyle/>
          <a:p>
            <a:r>
              <a:rPr lang="es-ES" b="1" dirty="0">
                <a:solidFill>
                  <a:schemeClr val="accent2"/>
                </a:solidFill>
              </a:rPr>
              <a:t>TRATAMIENTOS DE LOS EDEMAS Y LAS ESTASIS</a:t>
            </a:r>
          </a:p>
          <a:p>
            <a:pPr>
              <a:buFont typeface="Wingdings" panose="05000000000000000000" pitchFamily="2" charset="2"/>
              <a:buChar char="§"/>
            </a:pPr>
            <a:r>
              <a:rPr lang="es-ES" dirty="0">
                <a:solidFill>
                  <a:schemeClr val="tx1"/>
                </a:solidFill>
              </a:rPr>
              <a:t>Una circulación de retorno alterada y deficiente da lugar a </a:t>
            </a:r>
            <a:r>
              <a:rPr lang="es-ES" b="1" dirty="0">
                <a:solidFill>
                  <a:schemeClr val="tx1"/>
                </a:solidFill>
              </a:rPr>
              <a:t>estasis venosas </a:t>
            </a:r>
            <a:r>
              <a:rPr lang="es-ES" dirty="0">
                <a:solidFill>
                  <a:schemeClr val="tx1"/>
                </a:solidFill>
              </a:rPr>
              <a:t>con edema en la región afectada, más frecuente en las extremidades. El edema es la retención de agua y de diversas sustancias en un tejido( la dermis y el tejido subcutáneo, principalmente). Esta retención de líquidos se produce cuando se rompe el equilibrio de las sustancias filtradas y reabsorbidas a nivel de los capilares sanguíneos y linfáticos.</a:t>
            </a:r>
          </a:p>
          <a:p>
            <a:pPr marL="0" indent="0">
              <a:buNone/>
            </a:pPr>
            <a:r>
              <a:rPr lang="es-ES" dirty="0">
                <a:solidFill>
                  <a:schemeClr val="tx1"/>
                </a:solidFill>
              </a:rPr>
              <a:t>      El objetivo del tratamiento es favorecer la circulación de retorno venoso y linfático y la reabsorción de los líquidos retenidos. Se debe remitir consulta médica al cliente cuando se observe presencia de linfedema o varices destacables.</a:t>
            </a:r>
          </a:p>
        </p:txBody>
      </p:sp>
      <p:sp>
        <p:nvSpPr>
          <p:cNvPr id="3" name="Marcador de contenido 2">
            <a:extLst>
              <a:ext uri="{FF2B5EF4-FFF2-40B4-BE49-F238E27FC236}">
                <a16:creationId xmlns:a16="http://schemas.microsoft.com/office/drawing/2014/main" id="{0869734F-3D8C-6D1F-AD59-919FD6AA2960}"/>
              </a:ext>
            </a:extLst>
          </p:cNvPr>
          <p:cNvSpPr>
            <a:spLocks noGrp="1"/>
          </p:cNvSpPr>
          <p:nvPr>
            <p:ph sz="half" idx="2"/>
          </p:nvPr>
        </p:nvSpPr>
        <p:spPr>
          <a:xfrm>
            <a:off x="7069540" y="2126222"/>
            <a:ext cx="4790363" cy="3777622"/>
          </a:xfrm>
        </p:spPr>
        <p:txBody>
          <a:bodyPr>
            <a:normAutofit fontScale="77500" lnSpcReduction="20000"/>
          </a:bodyPr>
          <a:lstStyle/>
          <a:p>
            <a:r>
              <a:rPr lang="es-ES" b="1" dirty="0">
                <a:solidFill>
                  <a:schemeClr val="accent2"/>
                </a:solidFill>
              </a:rPr>
              <a:t>TRATAMIENTO DE LAS PIERNAS CANSADAS</a:t>
            </a:r>
            <a:r>
              <a:rPr lang="es-ES" b="1" dirty="0">
                <a:solidFill>
                  <a:schemeClr val="accent3"/>
                </a:solidFill>
              </a:rPr>
              <a:t>.</a:t>
            </a:r>
          </a:p>
          <a:p>
            <a:pPr>
              <a:buFont typeface="Wingdings" panose="05000000000000000000" pitchFamily="2" charset="2"/>
              <a:buChar char="§"/>
            </a:pPr>
            <a:r>
              <a:rPr lang="es-ES" dirty="0">
                <a:solidFill>
                  <a:schemeClr val="tx1"/>
                </a:solidFill>
              </a:rPr>
              <a:t>Las piernas o extremidades inferiores están en una especie de situación límite, sobre todo si la persona permanece mucho tiempo sin mover sus piernas, bien sea por  un trabajo sedentario, la falta de ejercicio, el exceso de peso o profesiones que obligan a estancias prolongadas de pie, debido a lo cual se pueden generar molestias.</a:t>
            </a:r>
          </a:p>
          <a:p>
            <a:pPr>
              <a:buFont typeface="Wingdings" panose="05000000000000000000" pitchFamily="2" charset="2"/>
              <a:buChar char="§"/>
            </a:pPr>
            <a:r>
              <a:rPr lang="es-ES" dirty="0">
                <a:solidFill>
                  <a:schemeClr val="tx1"/>
                </a:solidFill>
              </a:rPr>
              <a:t>Las características más comunes de las alteraciones producidas por la mala circulación sanguínea se presentan como hinchazón  de las piernas, los pies o la zona de los tobillos; cianosis (aspecto violáceo de la piel); pies fríos o </a:t>
            </a:r>
            <a:r>
              <a:rPr lang="es-ES" dirty="0" err="1">
                <a:solidFill>
                  <a:schemeClr val="tx1"/>
                </a:solidFill>
              </a:rPr>
              <a:t>microvarices</a:t>
            </a:r>
            <a:r>
              <a:rPr lang="es-ES" dirty="0">
                <a:solidFill>
                  <a:schemeClr val="tx1"/>
                </a:solidFill>
              </a:rPr>
              <a:t>. </a:t>
            </a:r>
          </a:p>
          <a:p>
            <a:pPr>
              <a:buFont typeface="Wingdings" panose="05000000000000000000" pitchFamily="2" charset="2"/>
              <a:buChar char="§"/>
            </a:pPr>
            <a:r>
              <a:rPr lang="es-ES" dirty="0">
                <a:solidFill>
                  <a:schemeClr val="tx1"/>
                </a:solidFill>
              </a:rPr>
              <a:t>El tratamiento estético debe ir dirigido a favorecer la circulación de retorno, impedir el edema y prevenir la aparición de las antiestéticas varices.</a:t>
            </a:r>
          </a:p>
          <a:p>
            <a:pPr>
              <a:buFont typeface="Wingdings" panose="05000000000000000000" pitchFamily="2" charset="2"/>
              <a:buChar char="§"/>
            </a:pPr>
            <a:endParaRPr lang="es-ES" b="1" dirty="0">
              <a:solidFill>
                <a:schemeClr val="accent3"/>
              </a:solidFill>
            </a:endParaRPr>
          </a:p>
        </p:txBody>
      </p:sp>
    </p:spTree>
    <p:extLst>
      <p:ext uri="{BB962C8B-B14F-4D97-AF65-F5344CB8AC3E}">
        <p14:creationId xmlns:p14="http://schemas.microsoft.com/office/powerpoint/2010/main" val="119318988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4140680-40B2-9266-5199-2E1B94A00130}"/>
              </a:ext>
            </a:extLst>
          </p:cNvPr>
          <p:cNvSpPr>
            <a:spLocks noGrp="1"/>
          </p:cNvSpPr>
          <p:nvPr>
            <p:ph type="title"/>
          </p:nvPr>
        </p:nvSpPr>
        <p:spPr/>
        <p:txBody>
          <a:bodyPr/>
          <a:lstStyle/>
          <a:p>
            <a:r>
              <a:rPr kumimoji="0" lang="es-ES" sz="3600" b="1" i="0" u="none" strike="noStrike" kern="1200" cap="none" spc="0" normalizeH="0" baseline="0" noProof="0" dirty="0">
                <a:ln>
                  <a:noFill/>
                </a:ln>
                <a:solidFill>
                  <a:srgbClr val="E78712"/>
                </a:solidFill>
                <a:effectLst/>
                <a:uLnTx/>
                <a:uFillTx/>
                <a:latin typeface="Century Gothic" panose="020B0502020202020204"/>
                <a:ea typeface="+mj-ea"/>
                <a:cs typeface="+mj-cs"/>
              </a:rPr>
              <a:t>       TRATAMIENTO DE LOS SENOS</a:t>
            </a:r>
            <a:endParaRPr lang="es-ES" dirty="0"/>
          </a:p>
        </p:txBody>
      </p:sp>
      <p:sp>
        <p:nvSpPr>
          <p:cNvPr id="3" name="Marcador de contenido 2">
            <a:extLst>
              <a:ext uri="{FF2B5EF4-FFF2-40B4-BE49-F238E27FC236}">
                <a16:creationId xmlns:a16="http://schemas.microsoft.com/office/drawing/2014/main" id="{8497A39E-8D97-B34C-02DD-A7B5FC4F4452}"/>
              </a:ext>
            </a:extLst>
          </p:cNvPr>
          <p:cNvSpPr>
            <a:spLocks noGrp="1"/>
          </p:cNvSpPr>
          <p:nvPr>
            <p:ph idx="1"/>
          </p:nvPr>
        </p:nvSpPr>
        <p:spPr/>
        <p:txBody>
          <a:bodyPr>
            <a:normAutofit/>
          </a:bodyPr>
          <a:lstStyle/>
          <a:p>
            <a:r>
              <a:rPr kumimoji="0" lang="es-ES" b="1" i="0" u="sng" strike="noStrike" kern="1200" cap="none" spc="0" normalizeH="0" baseline="0" noProof="0" dirty="0">
                <a:ln>
                  <a:noFill/>
                </a:ln>
                <a:solidFill>
                  <a:srgbClr val="B73C26"/>
                </a:solidFill>
                <a:effectLst/>
                <a:uLnTx/>
                <a:uFillTx/>
                <a:latin typeface="Century Gothic" panose="020B0502020202020204"/>
                <a:ea typeface="+mn-ea"/>
                <a:cs typeface="+mn-cs"/>
              </a:rPr>
              <a:t>ASESORAMIENTO PROFESIONAL</a:t>
            </a:r>
          </a:p>
          <a:p>
            <a:pPr>
              <a:buFont typeface="Wingdings" panose="05000000000000000000" pitchFamily="2" charset="2"/>
              <a:buChar char="§"/>
            </a:pPr>
            <a:r>
              <a:rPr lang="es-ES" dirty="0"/>
              <a:t>Al tratarse de un tratamiento de mantenimiento, no son necesarias muchas sesiones seguidas, pero sí más constantes a lo largo del año.</a:t>
            </a:r>
          </a:p>
          <a:p>
            <a:pPr>
              <a:buFont typeface="Wingdings" panose="05000000000000000000" pitchFamily="2" charset="2"/>
              <a:buChar char="§"/>
            </a:pPr>
            <a:r>
              <a:rPr lang="es-ES" dirty="0"/>
              <a:t>Para el mantenimiento del tratamiento, el profesional en estética debe recomendar hábitos  de vida saludable  y el uso  de cosméticos  reafirmantes específicos  para la zona.</a:t>
            </a:r>
          </a:p>
        </p:txBody>
      </p:sp>
    </p:spTree>
    <p:extLst>
      <p:ext uri="{BB962C8B-B14F-4D97-AF65-F5344CB8AC3E}">
        <p14:creationId xmlns:p14="http://schemas.microsoft.com/office/powerpoint/2010/main" val="297036811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B71F272-6565-3144-E9E4-CAD95C12192A}"/>
              </a:ext>
            </a:extLst>
          </p:cNvPr>
          <p:cNvSpPr>
            <a:spLocks noGrp="1"/>
          </p:cNvSpPr>
          <p:nvPr>
            <p:ph type="title"/>
          </p:nvPr>
        </p:nvSpPr>
        <p:spPr/>
        <p:txBody>
          <a:bodyPr/>
          <a:lstStyle/>
          <a:p>
            <a:r>
              <a:rPr lang="es-ES" b="1" dirty="0">
                <a:solidFill>
                  <a:schemeClr val="accent1"/>
                </a:solidFill>
              </a:rPr>
              <a:t>TRATAMIENTO POSPARTO DEL ABDOMEN</a:t>
            </a:r>
          </a:p>
        </p:txBody>
      </p:sp>
      <p:sp>
        <p:nvSpPr>
          <p:cNvPr id="3" name="Marcador de contenido 2">
            <a:extLst>
              <a:ext uri="{FF2B5EF4-FFF2-40B4-BE49-F238E27FC236}">
                <a16:creationId xmlns:a16="http://schemas.microsoft.com/office/drawing/2014/main" id="{3A4398AA-F34C-AACE-A5B4-5BF0B2E56FD7}"/>
              </a:ext>
            </a:extLst>
          </p:cNvPr>
          <p:cNvSpPr>
            <a:spLocks noGrp="1"/>
          </p:cNvSpPr>
          <p:nvPr>
            <p:ph idx="1"/>
          </p:nvPr>
        </p:nvSpPr>
        <p:spPr>
          <a:xfrm>
            <a:off x="1951629" y="1905000"/>
            <a:ext cx="9771797" cy="4727812"/>
          </a:xfrm>
        </p:spPr>
        <p:txBody>
          <a:bodyPr>
            <a:normAutofit lnSpcReduction="10000"/>
          </a:bodyPr>
          <a:lstStyle/>
          <a:p>
            <a:r>
              <a:rPr lang="es-ES" b="1" u="sng" dirty="0">
                <a:solidFill>
                  <a:schemeClr val="accent2"/>
                </a:solidFill>
              </a:rPr>
              <a:t>TÉCNICAS COSMÉTICAS</a:t>
            </a:r>
          </a:p>
          <a:p>
            <a:pPr>
              <a:buFont typeface="Wingdings" panose="05000000000000000000" pitchFamily="2" charset="2"/>
              <a:buChar char="§"/>
            </a:pPr>
            <a:r>
              <a:rPr lang="es-ES" b="1" dirty="0">
                <a:solidFill>
                  <a:schemeClr val="tx1"/>
                </a:solidFill>
              </a:rPr>
              <a:t>Peeling físico o químico: </a:t>
            </a:r>
            <a:r>
              <a:rPr lang="es-ES" dirty="0">
                <a:solidFill>
                  <a:schemeClr val="tx1"/>
                </a:solidFill>
              </a:rPr>
              <a:t>con el objetivo de eliminar el exceso de células córneas y facilitar la penetración de principios activos.</a:t>
            </a:r>
          </a:p>
          <a:p>
            <a:pPr>
              <a:buFont typeface="Wingdings" panose="05000000000000000000" pitchFamily="2" charset="2"/>
              <a:buChar char="§"/>
            </a:pPr>
            <a:r>
              <a:rPr lang="es-ES" b="1" dirty="0">
                <a:solidFill>
                  <a:schemeClr val="tx1"/>
                </a:solidFill>
              </a:rPr>
              <a:t>Sueros y geles ionizables: </a:t>
            </a:r>
            <a:r>
              <a:rPr lang="es-ES" dirty="0">
                <a:solidFill>
                  <a:schemeClr val="tx1"/>
                </a:solidFill>
              </a:rPr>
              <a:t>con activos reductores y  reafirmantes.</a:t>
            </a:r>
          </a:p>
          <a:p>
            <a:pPr>
              <a:buFont typeface="Wingdings" panose="05000000000000000000" pitchFamily="2" charset="2"/>
              <a:buChar char="§"/>
            </a:pPr>
            <a:r>
              <a:rPr lang="es-ES" b="1" dirty="0">
                <a:solidFill>
                  <a:schemeClr val="tx1"/>
                </a:solidFill>
              </a:rPr>
              <a:t>Tónicos y lociones emolientes: </a:t>
            </a:r>
            <a:r>
              <a:rPr lang="es-ES" dirty="0">
                <a:solidFill>
                  <a:schemeClr val="tx1"/>
                </a:solidFill>
              </a:rPr>
              <a:t>aplicados mediante pulverización.</a:t>
            </a:r>
          </a:p>
          <a:p>
            <a:pPr>
              <a:buFont typeface="Wingdings" panose="05000000000000000000" pitchFamily="2" charset="2"/>
              <a:buChar char="§"/>
            </a:pPr>
            <a:r>
              <a:rPr lang="es-ES" b="1" dirty="0">
                <a:solidFill>
                  <a:schemeClr val="tx1"/>
                </a:solidFill>
              </a:rPr>
              <a:t>Sustancias regeneradoras e hidratantes: </a:t>
            </a:r>
            <a:r>
              <a:rPr lang="es-ES" dirty="0">
                <a:solidFill>
                  <a:schemeClr val="tx1"/>
                </a:solidFill>
              </a:rPr>
              <a:t>vitaminas A,C y E, hidrolizados de colágeno y elastina, extractos vegetales.</a:t>
            </a:r>
          </a:p>
          <a:p>
            <a:pPr>
              <a:buFont typeface="Wingdings" panose="05000000000000000000" pitchFamily="2" charset="2"/>
              <a:buChar char="§"/>
            </a:pPr>
            <a:r>
              <a:rPr lang="es-ES" b="1" dirty="0">
                <a:solidFill>
                  <a:schemeClr val="tx1"/>
                </a:solidFill>
              </a:rPr>
              <a:t>Sustancias reductoras: </a:t>
            </a:r>
            <a:r>
              <a:rPr lang="es-ES" dirty="0">
                <a:solidFill>
                  <a:schemeClr val="tx1"/>
                </a:solidFill>
              </a:rPr>
              <a:t>cafeína, L-carnitina, teofilina, fucus, guaraná, etc.</a:t>
            </a:r>
          </a:p>
          <a:p>
            <a:pPr marL="342900" marR="0" lvl="0" indent="-342900" algn="l" defTabSz="457200" rtl="0" eaLnBrk="1" fontAlgn="auto" latinLnBrk="0" hangingPunct="1">
              <a:lnSpc>
                <a:spcPct val="100000"/>
              </a:lnSpc>
              <a:spcBef>
                <a:spcPts val="1000"/>
              </a:spcBef>
              <a:spcAft>
                <a:spcPts val="0"/>
              </a:spcAft>
              <a:buClr>
                <a:srgbClr val="E78712"/>
              </a:buClr>
              <a:buSzTx/>
              <a:buFont typeface="Wingdings 3" charset="2"/>
              <a:buChar char=""/>
              <a:tabLst/>
              <a:defRPr/>
            </a:pPr>
            <a:r>
              <a:rPr kumimoji="0" lang="es-ES" sz="1700" b="1" i="0" u="sng" strike="noStrike" kern="1200" cap="none" spc="0" normalizeH="0" baseline="0" noProof="0" dirty="0">
                <a:ln>
                  <a:noFill/>
                </a:ln>
                <a:solidFill>
                  <a:srgbClr val="B73C26"/>
                </a:solidFill>
                <a:effectLst/>
                <a:uLnTx/>
                <a:uFillTx/>
                <a:latin typeface="Century Gothic" panose="020B0502020202020204"/>
                <a:ea typeface="+mn-ea"/>
                <a:cs typeface="+mn-cs"/>
              </a:rPr>
              <a:t>TÉCNICAS HIDROTREMALES</a:t>
            </a:r>
          </a:p>
          <a:p>
            <a:pPr>
              <a:buFont typeface="Wingdings" panose="05000000000000000000" pitchFamily="2" charset="2"/>
              <a:buChar char="§"/>
            </a:pPr>
            <a:r>
              <a:rPr lang="es-ES" dirty="0">
                <a:solidFill>
                  <a:schemeClr val="tx1"/>
                </a:solidFill>
              </a:rPr>
              <a:t>Chorros y duchas estimulantes, parafangos y algas.</a:t>
            </a:r>
          </a:p>
          <a:p>
            <a:pPr marL="342900" marR="0" lvl="0" indent="-342900" algn="l" defTabSz="457200" rtl="0" eaLnBrk="1" fontAlgn="auto" latinLnBrk="0" hangingPunct="1">
              <a:lnSpc>
                <a:spcPct val="100000"/>
              </a:lnSpc>
              <a:spcBef>
                <a:spcPts val="1000"/>
              </a:spcBef>
              <a:spcAft>
                <a:spcPts val="0"/>
              </a:spcAft>
              <a:buClr>
                <a:srgbClr val="E78712"/>
              </a:buClr>
              <a:buSzTx/>
              <a:buFont typeface="Wingdings 3" charset="2"/>
              <a:buChar char=""/>
              <a:tabLst/>
              <a:defRPr/>
            </a:pPr>
            <a:r>
              <a:rPr kumimoji="0" lang="es-ES" sz="1800" b="1" i="0" u="sng" strike="noStrike" kern="1200" cap="none" spc="0" normalizeH="0" baseline="0" noProof="0" dirty="0">
                <a:ln>
                  <a:noFill/>
                </a:ln>
                <a:solidFill>
                  <a:srgbClr val="B73C26"/>
                </a:solidFill>
                <a:effectLst/>
                <a:uLnTx/>
                <a:uFillTx/>
                <a:latin typeface="Century Gothic" panose="020B0502020202020204"/>
                <a:ea typeface="+mn-ea"/>
                <a:cs typeface="+mn-cs"/>
              </a:rPr>
              <a:t>TÉCNICAS MANUALES</a:t>
            </a:r>
          </a:p>
          <a:p>
            <a:pPr marR="0" lvl="0" algn="l" defTabSz="457200" rtl="0" eaLnBrk="1" fontAlgn="auto" latinLnBrk="0" hangingPunct="1">
              <a:lnSpc>
                <a:spcPct val="100000"/>
              </a:lnSpc>
              <a:spcBef>
                <a:spcPts val="1000"/>
              </a:spcBef>
              <a:spcAft>
                <a:spcPts val="0"/>
              </a:spcAft>
              <a:buClr>
                <a:srgbClr val="E78712"/>
              </a:buClr>
              <a:buSzTx/>
              <a:buFont typeface="Wingdings" panose="05000000000000000000" pitchFamily="2" charset="2"/>
              <a:buChar char="§"/>
              <a:tabLst/>
              <a:defRPr/>
            </a:pPr>
            <a:r>
              <a:rPr lang="es-ES" b="1" dirty="0">
                <a:solidFill>
                  <a:schemeClr val="tx1"/>
                </a:solidFill>
                <a:latin typeface="Century Gothic" panose="020B0502020202020204"/>
              </a:rPr>
              <a:t>Masaje corporal: de carácter  estimulante.</a:t>
            </a:r>
          </a:p>
          <a:p>
            <a:pPr marR="0" lvl="0" algn="l" defTabSz="457200" rtl="0" eaLnBrk="1" fontAlgn="auto" latinLnBrk="0" hangingPunct="1">
              <a:lnSpc>
                <a:spcPct val="100000"/>
              </a:lnSpc>
              <a:spcBef>
                <a:spcPts val="1000"/>
              </a:spcBef>
              <a:spcAft>
                <a:spcPts val="0"/>
              </a:spcAft>
              <a:buClr>
                <a:srgbClr val="E78712"/>
              </a:buClr>
              <a:buSzTx/>
              <a:buFont typeface="Wingdings" panose="05000000000000000000" pitchFamily="2" charset="2"/>
              <a:buChar char="§"/>
              <a:tabLst/>
              <a:defRPr/>
            </a:pPr>
            <a:r>
              <a:rPr kumimoji="0" lang="es-ES" sz="1800" b="1" i="0" strike="noStrike" kern="1200" cap="none" spc="0" normalizeH="0" baseline="0" noProof="0" dirty="0">
                <a:ln>
                  <a:noFill/>
                </a:ln>
                <a:solidFill>
                  <a:schemeClr val="tx1"/>
                </a:solidFill>
                <a:effectLst/>
                <a:uLnTx/>
                <a:uFillTx/>
                <a:latin typeface="Century Gothic" panose="020B0502020202020204"/>
                <a:ea typeface="+mn-ea"/>
                <a:cs typeface="+mn-cs"/>
              </a:rPr>
              <a:t>Drenaje linfático manual.</a:t>
            </a:r>
          </a:p>
          <a:p>
            <a:endParaRPr lang="es-ES" dirty="0">
              <a:solidFill>
                <a:schemeClr val="tx1"/>
              </a:solidFill>
            </a:endParaRPr>
          </a:p>
          <a:p>
            <a:pPr>
              <a:buFont typeface="Wingdings" panose="05000000000000000000" pitchFamily="2" charset="2"/>
              <a:buChar char="§"/>
            </a:pPr>
            <a:endParaRPr lang="es-ES" dirty="0">
              <a:solidFill>
                <a:schemeClr val="tx1"/>
              </a:solidFill>
            </a:endParaRPr>
          </a:p>
        </p:txBody>
      </p:sp>
    </p:spTree>
    <p:extLst>
      <p:ext uri="{BB962C8B-B14F-4D97-AF65-F5344CB8AC3E}">
        <p14:creationId xmlns:p14="http://schemas.microsoft.com/office/powerpoint/2010/main" val="303598079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FA756D7-A765-D8AD-B9E8-B5B39A566B56}"/>
              </a:ext>
            </a:extLst>
          </p:cNvPr>
          <p:cNvSpPr>
            <a:spLocks noGrp="1"/>
          </p:cNvSpPr>
          <p:nvPr>
            <p:ph type="title"/>
          </p:nvPr>
        </p:nvSpPr>
        <p:spPr/>
        <p:txBody>
          <a:bodyPr/>
          <a:lstStyle/>
          <a:p>
            <a:r>
              <a:rPr kumimoji="0" lang="es-ES" sz="3600" b="1" i="0" u="none" strike="noStrike" kern="1200" cap="none" spc="0" normalizeH="0" baseline="0" noProof="0" dirty="0">
                <a:ln>
                  <a:noFill/>
                </a:ln>
                <a:solidFill>
                  <a:srgbClr val="E78712"/>
                </a:solidFill>
                <a:effectLst/>
                <a:uLnTx/>
                <a:uFillTx/>
                <a:latin typeface="Century Gothic" panose="020B0502020202020204"/>
                <a:ea typeface="+mj-ea"/>
                <a:cs typeface="+mj-cs"/>
              </a:rPr>
              <a:t>TRATAMIENTO POSPARTO DEL ABDOMEN</a:t>
            </a:r>
            <a:endParaRPr lang="es-ES" dirty="0"/>
          </a:p>
        </p:txBody>
      </p:sp>
      <p:sp>
        <p:nvSpPr>
          <p:cNvPr id="3" name="Marcador de contenido 2">
            <a:extLst>
              <a:ext uri="{FF2B5EF4-FFF2-40B4-BE49-F238E27FC236}">
                <a16:creationId xmlns:a16="http://schemas.microsoft.com/office/drawing/2014/main" id="{2E55BFFC-7FCD-8558-509D-ADAFA37E2BD7}"/>
              </a:ext>
            </a:extLst>
          </p:cNvPr>
          <p:cNvSpPr>
            <a:spLocks noGrp="1"/>
          </p:cNvSpPr>
          <p:nvPr>
            <p:ph idx="1"/>
          </p:nvPr>
        </p:nvSpPr>
        <p:spPr>
          <a:xfrm>
            <a:off x="1665026" y="2197289"/>
            <a:ext cx="10317707" cy="4244453"/>
          </a:xfrm>
        </p:spPr>
        <p:txBody>
          <a:bodyPr>
            <a:normAutofit fontScale="92500" lnSpcReduction="20000"/>
          </a:bodyPr>
          <a:lstStyle/>
          <a:p>
            <a:r>
              <a:rPr lang="es-ES" b="1" u="sng" dirty="0">
                <a:solidFill>
                  <a:schemeClr val="accent2"/>
                </a:solidFill>
              </a:rPr>
              <a:t>TÉCNICAS ELECTROESTÉTICAS </a:t>
            </a:r>
          </a:p>
          <a:p>
            <a:pPr marL="342900" marR="0" lvl="0" indent="-342900" algn="l" defTabSz="457200" rtl="0" eaLnBrk="1" fontAlgn="auto" latinLnBrk="0" hangingPunct="1">
              <a:lnSpc>
                <a:spcPct val="100000"/>
              </a:lnSpc>
              <a:spcBef>
                <a:spcPts val="1000"/>
              </a:spcBef>
              <a:spcAft>
                <a:spcPts val="0"/>
              </a:spcAft>
              <a:buClr>
                <a:srgbClr val="E78712"/>
              </a:buClr>
              <a:buSzTx/>
              <a:buFont typeface="Wingdings" panose="05000000000000000000" pitchFamily="2" charset="2"/>
              <a:buChar char="§"/>
              <a:tabLst/>
              <a:defRPr/>
            </a:pPr>
            <a:r>
              <a:rPr kumimoji="0" lang="es-ES" sz="1700" b="1" i="0" u="none" strike="noStrike" kern="1200" cap="none" spc="0" normalizeH="0" baseline="0" noProof="0" dirty="0">
                <a:ln>
                  <a:noFill/>
                </a:ln>
                <a:solidFill>
                  <a:prstClr val="black"/>
                </a:solidFill>
                <a:effectLst/>
                <a:uLnTx/>
                <a:uFillTx/>
                <a:latin typeface="Century Gothic" panose="020B0502020202020204"/>
                <a:ea typeface="+mn-ea"/>
                <a:cs typeface="+mn-cs"/>
              </a:rPr>
              <a:t>Galvanización: </a:t>
            </a:r>
            <a:r>
              <a:rPr kumimoji="0" lang="es-ES" sz="1700" i="0" u="none" strike="noStrike" kern="1200" cap="none" spc="0" normalizeH="0" baseline="0" noProof="0" dirty="0">
                <a:ln>
                  <a:noFill/>
                </a:ln>
                <a:solidFill>
                  <a:prstClr val="black"/>
                </a:solidFill>
                <a:effectLst/>
                <a:uLnTx/>
                <a:uFillTx/>
                <a:latin typeface="Century Gothic" panose="020B0502020202020204"/>
                <a:ea typeface="+mn-ea"/>
                <a:cs typeface="+mn-cs"/>
              </a:rPr>
              <a:t>estimula la circulación sanguínea y linfática , aumenta la funcionalidad de las glándulas secretoras y mejora la contracción muscular</a:t>
            </a:r>
            <a:r>
              <a:rPr kumimoji="0" lang="es-ES" sz="1700" b="1" i="0" u="none" strike="noStrike" kern="1200" cap="none" spc="0" normalizeH="0" baseline="0" noProof="0" dirty="0">
                <a:ln>
                  <a:noFill/>
                </a:ln>
                <a:solidFill>
                  <a:prstClr val="black"/>
                </a:solidFill>
                <a:effectLst/>
                <a:uLnTx/>
                <a:uFillTx/>
                <a:latin typeface="Century Gothic" panose="020B0502020202020204"/>
                <a:ea typeface="+mn-ea"/>
                <a:cs typeface="+mn-cs"/>
              </a:rPr>
              <a:t>.</a:t>
            </a:r>
            <a:endParaRPr lang="es-ES" sz="1700" b="1" dirty="0">
              <a:solidFill>
                <a:prstClr val="black"/>
              </a:solidFill>
              <a:latin typeface="Century Gothic" panose="020B0502020202020204"/>
            </a:endParaRPr>
          </a:p>
          <a:p>
            <a:pPr marL="342900" marR="0" lvl="0" indent="-342900" algn="l" defTabSz="457200" rtl="0" eaLnBrk="1" fontAlgn="auto" latinLnBrk="0" hangingPunct="1">
              <a:lnSpc>
                <a:spcPct val="100000"/>
              </a:lnSpc>
              <a:spcBef>
                <a:spcPts val="1000"/>
              </a:spcBef>
              <a:spcAft>
                <a:spcPts val="0"/>
              </a:spcAft>
              <a:buClr>
                <a:srgbClr val="E78712"/>
              </a:buClr>
              <a:buSzTx/>
              <a:buFont typeface="Wingdings" panose="05000000000000000000" pitchFamily="2" charset="2"/>
              <a:buChar char="§"/>
              <a:tabLst/>
              <a:defRPr/>
            </a:pPr>
            <a:r>
              <a:rPr kumimoji="0" lang="es-ES" sz="1700" b="1" i="0" u="none" strike="noStrike" kern="1200" cap="none" spc="0" normalizeH="0" baseline="0" noProof="0" dirty="0">
                <a:ln>
                  <a:noFill/>
                </a:ln>
                <a:solidFill>
                  <a:prstClr val="black"/>
                </a:solidFill>
                <a:effectLst/>
                <a:uLnTx/>
                <a:uFillTx/>
                <a:latin typeface="Century Gothic" panose="020B0502020202020204"/>
                <a:ea typeface="+mn-ea"/>
                <a:cs typeface="+mn-cs"/>
              </a:rPr>
              <a:t>Electroestimulación</a:t>
            </a:r>
            <a:r>
              <a:rPr kumimoji="0" lang="es-ES" sz="1700" i="0" u="none" strike="noStrike" kern="1200" cap="none" spc="0" normalizeH="0" baseline="0" noProof="0" dirty="0">
                <a:ln>
                  <a:noFill/>
                </a:ln>
                <a:solidFill>
                  <a:prstClr val="black"/>
                </a:solidFill>
                <a:effectLst/>
                <a:uLnTx/>
                <a:uFillTx/>
                <a:latin typeface="Century Gothic" panose="020B0502020202020204"/>
                <a:ea typeface="+mn-ea"/>
                <a:cs typeface="+mn-cs"/>
              </a:rPr>
              <a:t>: favorece la contracción y relajación muscular, estimula la circulación  sanguínea y el metabolismo celular . Ayuda en la movilización y eliminación  de depósitos grasos.</a:t>
            </a:r>
          </a:p>
          <a:p>
            <a:pPr marL="342900" marR="0" lvl="0" indent="-342900" algn="l" defTabSz="457200" rtl="0" eaLnBrk="1" fontAlgn="auto" latinLnBrk="0" hangingPunct="1">
              <a:lnSpc>
                <a:spcPct val="100000"/>
              </a:lnSpc>
              <a:spcBef>
                <a:spcPts val="1000"/>
              </a:spcBef>
              <a:spcAft>
                <a:spcPts val="0"/>
              </a:spcAft>
              <a:buClr>
                <a:srgbClr val="E78712"/>
              </a:buClr>
              <a:buSzTx/>
              <a:buFont typeface="Wingdings" panose="05000000000000000000" pitchFamily="2" charset="2"/>
              <a:buChar char="§"/>
              <a:tabLst/>
              <a:defRPr/>
            </a:pPr>
            <a:r>
              <a:rPr kumimoji="0" lang="es-ES" sz="1700" b="1" i="0" u="none" strike="noStrike" kern="1200" cap="none" spc="0" normalizeH="0" baseline="0" noProof="0" dirty="0">
                <a:ln>
                  <a:noFill/>
                </a:ln>
                <a:solidFill>
                  <a:prstClr val="black"/>
                </a:solidFill>
                <a:effectLst/>
                <a:uLnTx/>
                <a:uFillTx/>
                <a:latin typeface="Century Gothic" panose="020B0502020202020204"/>
                <a:ea typeface="+mn-ea"/>
                <a:cs typeface="+mn-cs"/>
              </a:rPr>
              <a:t>Ionización: </a:t>
            </a:r>
            <a:r>
              <a:rPr kumimoji="0" lang="es-ES" sz="1700" i="0" u="none" strike="noStrike" kern="1200" cap="none" spc="0" normalizeH="0" baseline="0" noProof="0" dirty="0">
                <a:ln>
                  <a:noFill/>
                </a:ln>
                <a:solidFill>
                  <a:prstClr val="black"/>
                </a:solidFill>
                <a:effectLst/>
                <a:uLnTx/>
                <a:uFillTx/>
                <a:latin typeface="Century Gothic" panose="020B0502020202020204"/>
                <a:ea typeface="+mn-ea"/>
                <a:cs typeface="+mn-cs"/>
              </a:rPr>
              <a:t>favorece la penetración de un principio activo indicado.</a:t>
            </a:r>
          </a:p>
          <a:p>
            <a:pPr marL="342900" marR="0" lvl="0" indent="-342900" algn="l" defTabSz="457200" rtl="0" eaLnBrk="1" fontAlgn="auto" latinLnBrk="0" hangingPunct="1">
              <a:lnSpc>
                <a:spcPct val="100000"/>
              </a:lnSpc>
              <a:spcBef>
                <a:spcPts val="1000"/>
              </a:spcBef>
              <a:spcAft>
                <a:spcPts val="0"/>
              </a:spcAft>
              <a:buClr>
                <a:srgbClr val="E78712"/>
              </a:buClr>
              <a:buSzTx/>
              <a:buFont typeface="Wingdings" panose="05000000000000000000" pitchFamily="2" charset="2"/>
              <a:buChar char="§"/>
              <a:tabLst/>
              <a:defRPr/>
            </a:pPr>
            <a:r>
              <a:rPr lang="es-ES" sz="1700" b="1" dirty="0">
                <a:solidFill>
                  <a:prstClr val="black"/>
                </a:solidFill>
                <a:latin typeface="Century Gothic" panose="020B0502020202020204"/>
              </a:rPr>
              <a:t>Diatermia </a:t>
            </a:r>
            <a:r>
              <a:rPr kumimoji="0" lang="es-ES" sz="1700" b="1" i="0" u="none" strike="noStrike" kern="1200" cap="none" spc="0" normalizeH="0" baseline="0" noProof="0" dirty="0">
                <a:ln>
                  <a:noFill/>
                </a:ln>
                <a:solidFill>
                  <a:prstClr val="black"/>
                </a:solidFill>
                <a:effectLst/>
                <a:uLnTx/>
                <a:uFillTx/>
                <a:latin typeface="Century Gothic" panose="020B0502020202020204"/>
                <a:ea typeface="+mn-ea"/>
                <a:cs typeface="+mn-cs"/>
              </a:rPr>
              <a:t> capacitiva y resistiva: </a:t>
            </a:r>
            <a:r>
              <a:rPr kumimoji="0" lang="es-ES" sz="1700" i="0" u="none" strike="noStrike" kern="1200" cap="none" spc="0" normalizeH="0" baseline="0" noProof="0" dirty="0">
                <a:ln>
                  <a:noFill/>
                </a:ln>
                <a:solidFill>
                  <a:prstClr val="black"/>
                </a:solidFill>
                <a:effectLst/>
                <a:uLnTx/>
                <a:uFillTx/>
                <a:latin typeface="Century Gothic" panose="020B0502020202020204"/>
                <a:ea typeface="+mn-ea"/>
                <a:cs typeface="+mn-cs"/>
              </a:rPr>
              <a:t>mejora la penetración  transepidérmica de cosméticos y el metabolismo  del tejido subcutáneo.</a:t>
            </a:r>
          </a:p>
          <a:p>
            <a:pPr marL="342900" marR="0" lvl="0" indent="-342900" algn="l" defTabSz="457200" rtl="0" eaLnBrk="1" fontAlgn="auto" latinLnBrk="0" hangingPunct="1">
              <a:lnSpc>
                <a:spcPct val="100000"/>
              </a:lnSpc>
              <a:spcBef>
                <a:spcPts val="1000"/>
              </a:spcBef>
              <a:spcAft>
                <a:spcPts val="0"/>
              </a:spcAft>
              <a:buClr>
                <a:srgbClr val="E78712"/>
              </a:buClr>
              <a:buSzTx/>
              <a:buFont typeface="Wingdings" panose="05000000000000000000" pitchFamily="2" charset="2"/>
              <a:buChar char="§"/>
              <a:tabLst/>
              <a:defRPr/>
            </a:pPr>
            <a:r>
              <a:rPr kumimoji="0" lang="es-ES" sz="1700" b="1" i="0" u="none" strike="noStrike" kern="1200" cap="none" spc="0" normalizeH="0" baseline="0" noProof="0" dirty="0" err="1">
                <a:ln>
                  <a:noFill/>
                </a:ln>
                <a:solidFill>
                  <a:prstClr val="black"/>
                </a:solidFill>
                <a:effectLst/>
                <a:uLnTx/>
                <a:uFillTx/>
                <a:latin typeface="Century Gothic" panose="020B0502020202020204"/>
                <a:ea typeface="+mn-ea"/>
                <a:cs typeface="+mn-cs"/>
              </a:rPr>
              <a:t>Fototerapi</a:t>
            </a:r>
            <a:r>
              <a:rPr lang="es-ES" sz="1700" b="1" dirty="0">
                <a:solidFill>
                  <a:prstClr val="black"/>
                </a:solidFill>
                <a:latin typeface="Century Gothic" panose="020B0502020202020204"/>
              </a:rPr>
              <a:t>a LED</a:t>
            </a:r>
            <a:r>
              <a:rPr kumimoji="0" lang="es-ES" sz="1700" b="0" i="0" u="none" strike="noStrike" kern="1200" cap="none" spc="0" normalizeH="0" baseline="0" noProof="0" dirty="0">
                <a:ln>
                  <a:noFill/>
                </a:ln>
                <a:solidFill>
                  <a:prstClr val="black"/>
                </a:solidFill>
                <a:effectLst/>
                <a:uLnTx/>
                <a:uFillTx/>
                <a:latin typeface="Century Gothic" panose="020B0502020202020204"/>
                <a:ea typeface="+mn-ea"/>
                <a:cs typeface="+mn-cs"/>
              </a:rPr>
              <a:t>: de color rojo, que posee un efecto estimulante.</a:t>
            </a:r>
          </a:p>
          <a:p>
            <a:pPr marL="342900" marR="0" lvl="0" indent="-342900" algn="l" defTabSz="457200" rtl="0" eaLnBrk="1" fontAlgn="auto" latinLnBrk="0" hangingPunct="1">
              <a:lnSpc>
                <a:spcPct val="100000"/>
              </a:lnSpc>
              <a:spcBef>
                <a:spcPts val="1000"/>
              </a:spcBef>
              <a:spcAft>
                <a:spcPts val="0"/>
              </a:spcAft>
              <a:buClr>
                <a:srgbClr val="E78712"/>
              </a:buClr>
              <a:buSzTx/>
              <a:buFont typeface="Wingdings" panose="05000000000000000000" pitchFamily="2" charset="2"/>
              <a:buChar char="§"/>
              <a:tabLst/>
              <a:defRPr/>
            </a:pPr>
            <a:r>
              <a:rPr kumimoji="0" lang="es-ES" sz="1700" b="1" i="0" u="none" strike="noStrike" kern="1200" cap="none" spc="0" normalizeH="0" baseline="0" noProof="0" dirty="0">
                <a:ln>
                  <a:noFill/>
                </a:ln>
                <a:solidFill>
                  <a:prstClr val="black"/>
                </a:solidFill>
                <a:effectLst/>
                <a:uLnTx/>
                <a:uFillTx/>
                <a:latin typeface="Century Gothic" panose="020B0502020202020204"/>
                <a:ea typeface="+mn-ea"/>
                <a:cs typeface="+mn-cs"/>
              </a:rPr>
              <a:t>Equipo vibrador corporal : </a:t>
            </a:r>
            <a:r>
              <a:rPr kumimoji="0" lang="es-ES" sz="1700" i="0" u="none" strike="noStrike" kern="1200" cap="none" spc="0" normalizeH="0" baseline="0" noProof="0" dirty="0">
                <a:ln>
                  <a:noFill/>
                </a:ln>
                <a:solidFill>
                  <a:prstClr val="black"/>
                </a:solidFill>
                <a:effectLst/>
                <a:uLnTx/>
                <a:uFillTx/>
                <a:latin typeface="Century Gothic" panose="020B0502020202020204"/>
                <a:ea typeface="+mn-ea"/>
                <a:cs typeface="+mn-cs"/>
              </a:rPr>
              <a:t>provoca un estimulo trófico  del área tratada, vasodilatación capilar aumento de oxígeno y nutrientes e hiperemia a nivel superficial</a:t>
            </a:r>
            <a:r>
              <a:rPr kumimoji="0" lang="es-ES" sz="1700" b="1" i="0" u="none" strike="noStrike" kern="1200" cap="none" spc="0" normalizeH="0" baseline="0" noProof="0" dirty="0">
                <a:ln>
                  <a:noFill/>
                </a:ln>
                <a:solidFill>
                  <a:prstClr val="black"/>
                </a:solidFill>
                <a:effectLst/>
                <a:uLnTx/>
                <a:uFillTx/>
                <a:latin typeface="Century Gothic" panose="020B0502020202020204"/>
                <a:ea typeface="+mn-ea"/>
                <a:cs typeface="+mn-cs"/>
              </a:rPr>
              <a:t>.</a:t>
            </a:r>
          </a:p>
          <a:p>
            <a:pPr marL="342900" marR="0" lvl="0" indent="-342900" algn="l" defTabSz="457200" rtl="0" eaLnBrk="1" fontAlgn="auto" latinLnBrk="0" hangingPunct="1">
              <a:lnSpc>
                <a:spcPct val="100000"/>
              </a:lnSpc>
              <a:spcBef>
                <a:spcPts val="1000"/>
              </a:spcBef>
              <a:spcAft>
                <a:spcPts val="0"/>
              </a:spcAft>
              <a:buClr>
                <a:srgbClr val="E78712"/>
              </a:buClr>
              <a:buSzTx/>
              <a:buFont typeface="Wingdings" panose="05000000000000000000" pitchFamily="2" charset="2"/>
              <a:buChar char="§"/>
              <a:tabLst/>
              <a:defRPr/>
            </a:pPr>
            <a:r>
              <a:rPr kumimoji="0" lang="es-ES" sz="1700" b="1" i="0" u="none" strike="noStrike" kern="1200" cap="none" spc="0" normalizeH="0" baseline="0" noProof="0" dirty="0">
                <a:ln>
                  <a:noFill/>
                </a:ln>
                <a:solidFill>
                  <a:prstClr val="black"/>
                </a:solidFill>
                <a:effectLst/>
                <a:uLnTx/>
                <a:uFillTx/>
                <a:latin typeface="Century Gothic" panose="020B0502020202020204"/>
                <a:ea typeface="+mn-ea"/>
                <a:cs typeface="+mn-cs"/>
              </a:rPr>
              <a:t>Presoterapia: </a:t>
            </a:r>
            <a:r>
              <a:rPr lang="es-ES" sz="1700" dirty="0">
                <a:solidFill>
                  <a:prstClr val="black"/>
                </a:solidFill>
                <a:latin typeface="Century Gothic" panose="020B0502020202020204"/>
              </a:rPr>
              <a:t>drenaje linfático y venoso, reabsorción de líquidos  y eliminación de toxinas.</a:t>
            </a:r>
            <a:endParaRPr kumimoji="0" lang="es-ES" sz="1700" b="0" i="0" u="none" strike="noStrike" kern="1200" cap="none" spc="0" normalizeH="0" baseline="0" noProof="0" dirty="0">
              <a:ln>
                <a:noFill/>
              </a:ln>
              <a:solidFill>
                <a:prstClr val="black"/>
              </a:solidFill>
              <a:effectLst/>
              <a:uLnTx/>
              <a:uFillTx/>
              <a:latin typeface="Century Gothic" panose="020B0502020202020204"/>
              <a:ea typeface="+mn-ea"/>
              <a:cs typeface="+mn-cs"/>
            </a:endParaRPr>
          </a:p>
          <a:p>
            <a:pPr marL="342900" marR="0" lvl="0" indent="-342900" algn="l" defTabSz="457200" rtl="0" eaLnBrk="1" fontAlgn="auto" latinLnBrk="0" hangingPunct="1">
              <a:lnSpc>
                <a:spcPct val="100000"/>
              </a:lnSpc>
              <a:spcBef>
                <a:spcPts val="1000"/>
              </a:spcBef>
              <a:spcAft>
                <a:spcPts val="0"/>
              </a:spcAft>
              <a:buClr>
                <a:srgbClr val="E78712"/>
              </a:buClr>
              <a:buSzTx/>
              <a:buFont typeface="Wingdings" panose="05000000000000000000" pitchFamily="2" charset="2"/>
              <a:buChar char="§"/>
              <a:tabLst/>
              <a:defRPr/>
            </a:pPr>
            <a:r>
              <a:rPr lang="es-ES" sz="1700" b="1" dirty="0">
                <a:solidFill>
                  <a:prstClr val="black"/>
                </a:solidFill>
                <a:latin typeface="Century Gothic" panose="020B0502020202020204"/>
              </a:rPr>
              <a:t>Radiofrecuencia</a:t>
            </a:r>
            <a:r>
              <a:rPr kumimoji="0" lang="es-ES" sz="17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lang="es-ES" sz="1700" dirty="0">
                <a:solidFill>
                  <a:prstClr val="black"/>
                </a:solidFill>
                <a:latin typeface="Century Gothic" panose="020B0502020202020204"/>
              </a:rPr>
              <a:t>activa la circulación, produce vasodilatación e hiperemia, facilita la eliminación de desechos y la </a:t>
            </a:r>
            <a:r>
              <a:rPr lang="es-ES" sz="1700" dirty="0" err="1">
                <a:solidFill>
                  <a:prstClr val="black"/>
                </a:solidFill>
                <a:latin typeface="Century Gothic" panose="020B0502020202020204"/>
              </a:rPr>
              <a:t>rebsorción</a:t>
            </a:r>
            <a:r>
              <a:rPr lang="es-ES" sz="1700" dirty="0">
                <a:solidFill>
                  <a:prstClr val="black"/>
                </a:solidFill>
                <a:latin typeface="Century Gothic" panose="020B0502020202020204"/>
              </a:rPr>
              <a:t> de edemas y acelera el metabolismo celular y la absorción transcutánea  de los principios activos. </a:t>
            </a:r>
            <a:endParaRPr kumimoji="0" lang="es-ES" sz="1700" b="0" i="0" u="none" strike="noStrike" kern="1200" cap="none" spc="0" normalizeH="0" baseline="0" noProof="0" dirty="0">
              <a:ln>
                <a:noFill/>
              </a:ln>
              <a:solidFill>
                <a:prstClr val="black"/>
              </a:solidFill>
              <a:effectLst/>
              <a:uLnTx/>
              <a:uFillTx/>
              <a:latin typeface="Century Gothic" panose="020B0502020202020204"/>
              <a:ea typeface="+mn-ea"/>
              <a:cs typeface="+mn-cs"/>
            </a:endParaRPr>
          </a:p>
          <a:p>
            <a:pPr marL="0" indent="0">
              <a:buNone/>
            </a:pPr>
            <a:endParaRPr lang="es-ES" b="1" u="sng" dirty="0">
              <a:solidFill>
                <a:schemeClr val="accent2"/>
              </a:solidFill>
            </a:endParaRPr>
          </a:p>
        </p:txBody>
      </p:sp>
    </p:spTree>
    <p:extLst>
      <p:ext uri="{BB962C8B-B14F-4D97-AF65-F5344CB8AC3E}">
        <p14:creationId xmlns:p14="http://schemas.microsoft.com/office/powerpoint/2010/main" val="382357252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5CF4704-57F5-2F68-C5E5-4EEB3B0E5698}"/>
              </a:ext>
            </a:extLst>
          </p:cNvPr>
          <p:cNvSpPr>
            <a:spLocks noGrp="1"/>
          </p:cNvSpPr>
          <p:nvPr>
            <p:ph type="title"/>
          </p:nvPr>
        </p:nvSpPr>
        <p:spPr/>
        <p:txBody>
          <a:bodyPr/>
          <a:lstStyle/>
          <a:p>
            <a:r>
              <a:rPr kumimoji="0" lang="es-ES" sz="3600" b="1" i="0" u="none" strike="noStrike" kern="1200" cap="none" spc="0" normalizeH="0" baseline="0" noProof="0" dirty="0">
                <a:ln>
                  <a:noFill/>
                </a:ln>
                <a:solidFill>
                  <a:srgbClr val="E78712"/>
                </a:solidFill>
                <a:effectLst/>
                <a:uLnTx/>
                <a:uFillTx/>
                <a:latin typeface="Century Gothic" panose="020B0502020202020204"/>
                <a:ea typeface="+mj-ea"/>
                <a:cs typeface="+mj-cs"/>
              </a:rPr>
              <a:t>TRATAMIENTO POSPARTO DEL ABDOMEN</a:t>
            </a:r>
            <a:endParaRPr lang="es-ES" dirty="0"/>
          </a:p>
        </p:txBody>
      </p:sp>
      <p:sp>
        <p:nvSpPr>
          <p:cNvPr id="3" name="Marcador de contenido 2">
            <a:extLst>
              <a:ext uri="{FF2B5EF4-FFF2-40B4-BE49-F238E27FC236}">
                <a16:creationId xmlns:a16="http://schemas.microsoft.com/office/drawing/2014/main" id="{BDAF167F-1808-A37D-F93D-96A2E4BEA3BA}"/>
              </a:ext>
            </a:extLst>
          </p:cNvPr>
          <p:cNvSpPr>
            <a:spLocks noGrp="1"/>
          </p:cNvSpPr>
          <p:nvPr>
            <p:ph idx="1"/>
          </p:nvPr>
        </p:nvSpPr>
        <p:spPr/>
        <p:txBody>
          <a:bodyPr/>
          <a:lstStyle/>
          <a:p>
            <a:pPr marL="342900" marR="0" lvl="0" indent="-342900" algn="l" defTabSz="457200" rtl="0" eaLnBrk="1" fontAlgn="auto" latinLnBrk="0" hangingPunct="1">
              <a:lnSpc>
                <a:spcPct val="100000"/>
              </a:lnSpc>
              <a:spcBef>
                <a:spcPts val="1000"/>
              </a:spcBef>
              <a:spcAft>
                <a:spcPts val="0"/>
              </a:spcAft>
              <a:buClr>
                <a:srgbClr val="E78712"/>
              </a:buClr>
              <a:buSzTx/>
              <a:buFont typeface="Wingdings 3" charset="2"/>
              <a:buChar char=""/>
              <a:tabLst/>
              <a:defRPr/>
            </a:pPr>
            <a:r>
              <a:rPr kumimoji="0" lang="es-ES" sz="1800" b="1" i="0" u="sng" strike="noStrike" kern="1200" cap="none" spc="0" normalizeH="0" baseline="0" noProof="0" dirty="0">
                <a:ln>
                  <a:noFill/>
                </a:ln>
                <a:solidFill>
                  <a:srgbClr val="B73C26"/>
                </a:solidFill>
                <a:effectLst/>
                <a:uLnTx/>
                <a:uFillTx/>
                <a:latin typeface="Century Gothic" panose="020B0502020202020204"/>
                <a:ea typeface="+mn-ea"/>
                <a:cs typeface="+mn-cs"/>
              </a:rPr>
              <a:t>ASESORAMIENTO PROFESIONAL</a:t>
            </a:r>
          </a:p>
          <a:p>
            <a:pPr>
              <a:buFont typeface="Wingdings" panose="05000000000000000000" pitchFamily="2" charset="2"/>
              <a:buChar char="§"/>
            </a:pPr>
            <a:r>
              <a:rPr lang="es-ES" dirty="0"/>
              <a:t>Realizar ejercicio físico que ayude a la recuperación del tono muscular y la eliminación de líquidos y grasas retenidas.</a:t>
            </a:r>
          </a:p>
          <a:p>
            <a:pPr>
              <a:buFont typeface="Wingdings" panose="05000000000000000000" pitchFamily="2" charset="2"/>
              <a:buChar char="§"/>
            </a:pPr>
            <a:r>
              <a:rPr lang="es-ES" dirty="0"/>
              <a:t>Mantener un adieta equilibrada y pobre en grasas.</a:t>
            </a:r>
          </a:p>
          <a:p>
            <a:pPr>
              <a:buFont typeface="Wingdings" panose="05000000000000000000" pitchFamily="2" charset="2"/>
              <a:buChar char="§"/>
            </a:pPr>
            <a:r>
              <a:rPr lang="es-ES" dirty="0"/>
              <a:t>Aplicarse diariamente una crema corporal con efecto reductor </a:t>
            </a:r>
            <a:r>
              <a:rPr lang="es-ES"/>
              <a:t>y tonificante .</a:t>
            </a:r>
          </a:p>
        </p:txBody>
      </p:sp>
    </p:spTree>
    <p:extLst>
      <p:ext uri="{BB962C8B-B14F-4D97-AF65-F5344CB8AC3E}">
        <p14:creationId xmlns:p14="http://schemas.microsoft.com/office/powerpoint/2010/main" val="1371259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D9BD230D-0708-4782-93C2-6421485EDE4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86"/>
            <a:ext cx="12192000" cy="685403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ítulo 3">
            <a:extLst>
              <a:ext uri="{FF2B5EF4-FFF2-40B4-BE49-F238E27FC236}">
                <a16:creationId xmlns:a16="http://schemas.microsoft.com/office/drawing/2014/main" id="{AEE06FD6-D4DF-A63C-A7FC-251FBB06E2EF}"/>
              </a:ext>
            </a:extLst>
          </p:cNvPr>
          <p:cNvSpPr>
            <a:spLocks noGrp="1"/>
          </p:cNvSpPr>
          <p:nvPr>
            <p:ph type="title"/>
          </p:nvPr>
        </p:nvSpPr>
        <p:spPr>
          <a:xfrm>
            <a:off x="649224" y="645106"/>
            <a:ext cx="6574536" cy="1259894"/>
          </a:xfrm>
        </p:spPr>
        <p:txBody>
          <a:bodyPr>
            <a:normAutofit/>
          </a:bodyPr>
          <a:lstStyle/>
          <a:p>
            <a:r>
              <a:rPr lang="es-ES" dirty="0"/>
              <a:t> </a:t>
            </a:r>
            <a:r>
              <a:rPr lang="es-ES" b="1" dirty="0">
                <a:solidFill>
                  <a:schemeClr val="accent1"/>
                </a:solidFill>
              </a:rPr>
              <a:t>TRATAMIENTO DE LA FLACIDEZ </a:t>
            </a:r>
          </a:p>
        </p:txBody>
      </p:sp>
      <p:sp>
        <p:nvSpPr>
          <p:cNvPr id="14" name="Rectangle 13">
            <a:extLst>
              <a:ext uri="{FF2B5EF4-FFF2-40B4-BE49-F238E27FC236}">
                <a16:creationId xmlns:a16="http://schemas.microsoft.com/office/drawing/2014/main" id="{D630D25A-547E-4D17-B65E-FA2B8889318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s-ES"/>
          </a:p>
        </p:txBody>
      </p:sp>
      <p:sp>
        <p:nvSpPr>
          <p:cNvPr id="3" name="Marcador de contenido 2">
            <a:extLst>
              <a:ext uri="{FF2B5EF4-FFF2-40B4-BE49-F238E27FC236}">
                <a16:creationId xmlns:a16="http://schemas.microsoft.com/office/drawing/2014/main" id="{0B823608-38CB-1768-EE06-967FC5E52C33}"/>
              </a:ext>
            </a:extLst>
          </p:cNvPr>
          <p:cNvSpPr>
            <a:spLocks noGrp="1"/>
          </p:cNvSpPr>
          <p:nvPr>
            <p:ph idx="1"/>
          </p:nvPr>
        </p:nvSpPr>
        <p:spPr>
          <a:xfrm>
            <a:off x="649224" y="2133600"/>
            <a:ext cx="6574535" cy="3759253"/>
          </a:xfrm>
        </p:spPr>
        <p:txBody>
          <a:bodyPr>
            <a:normAutofit/>
          </a:bodyPr>
          <a:lstStyle/>
          <a:p>
            <a:pPr>
              <a:lnSpc>
                <a:spcPct val="90000"/>
              </a:lnSpc>
            </a:pPr>
            <a:r>
              <a:rPr lang="es-ES" sz="1700"/>
              <a:t>A lo largo del tiempo, todas las capas de la piel van sufriendo una serie de cambios estructurales que causan una disminución de la tonicidad y firmeza de los tejidos.</a:t>
            </a:r>
          </a:p>
          <a:p>
            <a:pPr>
              <a:lnSpc>
                <a:spcPct val="90000"/>
              </a:lnSpc>
            </a:pPr>
            <a:r>
              <a:rPr lang="es-ES" sz="1700"/>
              <a:t>Las zonas más predispuestas a padecer flacidez son el rostro, el cuello, el escote, la cara interna de los brazos y muslos, los glúteos, los senos y el abdomen.</a:t>
            </a:r>
          </a:p>
          <a:p>
            <a:pPr>
              <a:lnSpc>
                <a:spcPct val="90000"/>
              </a:lnSpc>
            </a:pPr>
            <a:r>
              <a:rPr lang="es-ES" sz="1700"/>
              <a:t>Los tratamientos reafirmantes se realizan de forma específica cuando aparece la alteración, o combinados con los tratamientos reductores ( obesidad y celulitis) para prevenir la flacidez del tejido.</a:t>
            </a:r>
          </a:p>
          <a:p>
            <a:pPr>
              <a:lnSpc>
                <a:spcPct val="90000"/>
              </a:lnSpc>
            </a:pPr>
            <a:r>
              <a:rPr lang="es-ES" sz="1700"/>
              <a:t>El tratamiento debe ir dirigido a activar el metabolismo celular de la piel y estimular el tono muscular, para así mejorar la firmeza y la turgencia cutáneas. </a:t>
            </a:r>
          </a:p>
        </p:txBody>
      </p:sp>
      <p:pic>
        <p:nvPicPr>
          <p:cNvPr id="7" name="Imagen 6" descr="Diagrama&#10;&#10;Descripción generada automáticamente con confianza baja">
            <a:extLst>
              <a:ext uri="{FF2B5EF4-FFF2-40B4-BE49-F238E27FC236}">
                <a16:creationId xmlns:a16="http://schemas.microsoft.com/office/drawing/2014/main" id="{A5469D3F-37FB-77CC-B78D-446735F94E3D}"/>
              </a:ext>
            </a:extLst>
          </p:cNvPr>
          <p:cNvPicPr>
            <a:picLocks noChangeAspect="1"/>
          </p:cNvPicPr>
          <p:nvPr/>
        </p:nvPicPr>
        <p:blipFill>
          <a:blip r:embed="rId2"/>
          <a:stretch>
            <a:fillRect/>
          </a:stretch>
        </p:blipFill>
        <p:spPr>
          <a:xfrm>
            <a:off x="7562088" y="1649728"/>
            <a:ext cx="3981455" cy="3238503"/>
          </a:xfrm>
          <a:prstGeom prst="rect">
            <a:avLst/>
          </a:prstGeom>
        </p:spPr>
      </p:pic>
      <p:sp>
        <p:nvSpPr>
          <p:cNvPr id="16" name="Freeform 11">
            <a:extLst>
              <a:ext uri="{FF2B5EF4-FFF2-40B4-BE49-F238E27FC236}">
                <a16:creationId xmlns:a16="http://schemas.microsoft.com/office/drawing/2014/main" id="{F39C56FC-EE04-4CE0-8DE2-736A201E9A3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6061223"/>
            <a:ext cx="1038036" cy="506277"/>
          </a:xfrm>
          <a:custGeom>
            <a:avLst/>
            <a:gdLst>
              <a:gd name="connsiteX0" fmla="*/ 0 w 1038036"/>
              <a:gd name="connsiteY0" fmla="*/ 0 h 506277"/>
              <a:gd name="connsiteX1" fmla="*/ 182880 w 1038036"/>
              <a:gd name="connsiteY1" fmla="*/ 0 h 506277"/>
              <a:gd name="connsiteX2" fmla="*/ 291705 w 1038036"/>
              <a:gd name="connsiteY2" fmla="*/ 0 h 506277"/>
              <a:gd name="connsiteX3" fmla="*/ 291705 w 1038036"/>
              <a:gd name="connsiteY3" fmla="*/ 151 h 506277"/>
              <a:gd name="connsiteX4" fmla="*/ 692049 w 1038036"/>
              <a:gd name="connsiteY4" fmla="*/ 705 h 506277"/>
              <a:gd name="connsiteX5" fmla="*/ 782744 w 1038036"/>
              <a:gd name="connsiteY5" fmla="*/ 705 h 506277"/>
              <a:gd name="connsiteX6" fmla="*/ 797001 w 1038036"/>
              <a:gd name="connsiteY6" fmla="*/ 5473 h 506277"/>
              <a:gd name="connsiteX7" fmla="*/ 801982 w 1038036"/>
              <a:gd name="connsiteY7" fmla="*/ 10242 h 506277"/>
              <a:gd name="connsiteX8" fmla="*/ 1030951 w 1038036"/>
              <a:gd name="connsiteY8" fmla="*/ 239185 h 506277"/>
              <a:gd name="connsiteX9" fmla="*/ 1030951 w 1038036"/>
              <a:gd name="connsiteY9" fmla="*/ 267797 h 506277"/>
              <a:gd name="connsiteX10" fmla="*/ 801982 w 1038036"/>
              <a:gd name="connsiteY10" fmla="*/ 496740 h 506277"/>
              <a:gd name="connsiteX11" fmla="*/ 797001 w 1038036"/>
              <a:gd name="connsiteY11" fmla="*/ 501508 h 506277"/>
              <a:gd name="connsiteX12" fmla="*/ 782744 w 1038036"/>
              <a:gd name="connsiteY12" fmla="*/ 506277 h 506277"/>
              <a:gd name="connsiteX13" fmla="*/ 692049 w 1038036"/>
              <a:gd name="connsiteY13" fmla="*/ 506277 h 506277"/>
              <a:gd name="connsiteX14" fmla="*/ 291705 w 1038036"/>
              <a:gd name="connsiteY14" fmla="*/ 505140 h 506277"/>
              <a:gd name="connsiteX15" fmla="*/ 291705 w 1038036"/>
              <a:gd name="connsiteY15" fmla="*/ 506277 h 506277"/>
              <a:gd name="connsiteX16" fmla="*/ 0 w 1038036"/>
              <a:gd name="connsiteY16" fmla="*/ 506277 h 5062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038036" h="506277">
                <a:moveTo>
                  <a:pt x="0" y="0"/>
                </a:moveTo>
                <a:lnTo>
                  <a:pt x="182880" y="0"/>
                </a:lnTo>
                <a:lnTo>
                  <a:pt x="291705" y="0"/>
                </a:lnTo>
                <a:lnTo>
                  <a:pt x="291705" y="151"/>
                </a:lnTo>
                <a:lnTo>
                  <a:pt x="692049" y="705"/>
                </a:lnTo>
                <a:lnTo>
                  <a:pt x="782744" y="705"/>
                </a:lnTo>
                <a:cubicBezTo>
                  <a:pt x="787553" y="705"/>
                  <a:pt x="792363" y="5473"/>
                  <a:pt x="797001" y="5473"/>
                </a:cubicBezTo>
                <a:cubicBezTo>
                  <a:pt x="797001" y="10242"/>
                  <a:pt x="801982" y="10242"/>
                  <a:pt x="801982" y="10242"/>
                </a:cubicBezTo>
                <a:lnTo>
                  <a:pt x="1030951" y="239185"/>
                </a:lnTo>
                <a:cubicBezTo>
                  <a:pt x="1040398" y="248722"/>
                  <a:pt x="1040398" y="258259"/>
                  <a:pt x="1030951" y="267797"/>
                </a:cubicBezTo>
                <a:lnTo>
                  <a:pt x="801982" y="496740"/>
                </a:lnTo>
                <a:cubicBezTo>
                  <a:pt x="800436" y="498363"/>
                  <a:pt x="798547" y="499885"/>
                  <a:pt x="797001" y="501508"/>
                </a:cubicBezTo>
                <a:cubicBezTo>
                  <a:pt x="792363" y="506277"/>
                  <a:pt x="787553" y="506277"/>
                  <a:pt x="782744" y="506277"/>
                </a:cubicBezTo>
                <a:lnTo>
                  <a:pt x="692049" y="506277"/>
                </a:lnTo>
                <a:lnTo>
                  <a:pt x="291705" y="505140"/>
                </a:lnTo>
                <a:lnTo>
                  <a:pt x="291705" y="506277"/>
                </a:lnTo>
                <a:lnTo>
                  <a:pt x="0" y="506277"/>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5858040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useBgFill="1">
        <p:nvSpPr>
          <p:cNvPr id="13" name="Rectangle 12">
            <a:extLst>
              <a:ext uri="{FF2B5EF4-FFF2-40B4-BE49-F238E27FC236}">
                <a16:creationId xmlns:a16="http://schemas.microsoft.com/office/drawing/2014/main" id="{D9BD230D-0708-4782-93C2-6421485EDE4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86"/>
            <a:ext cx="12192000" cy="685403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ítulo 3">
            <a:extLst>
              <a:ext uri="{FF2B5EF4-FFF2-40B4-BE49-F238E27FC236}">
                <a16:creationId xmlns:a16="http://schemas.microsoft.com/office/drawing/2014/main" id="{CBE16946-E177-ACE7-5985-26155669E976}"/>
              </a:ext>
            </a:extLst>
          </p:cNvPr>
          <p:cNvSpPr>
            <a:spLocks noGrp="1"/>
          </p:cNvSpPr>
          <p:nvPr>
            <p:ph type="title"/>
          </p:nvPr>
        </p:nvSpPr>
        <p:spPr>
          <a:xfrm>
            <a:off x="649224" y="645106"/>
            <a:ext cx="6574536" cy="1259894"/>
          </a:xfrm>
        </p:spPr>
        <p:txBody>
          <a:bodyPr>
            <a:normAutofit/>
          </a:bodyPr>
          <a:lstStyle/>
          <a:p>
            <a:r>
              <a:rPr lang="es-ES" dirty="0">
                <a:solidFill>
                  <a:schemeClr val="accent1"/>
                </a:solidFill>
              </a:rPr>
              <a:t>         </a:t>
            </a:r>
            <a:r>
              <a:rPr lang="es-ES" b="1" dirty="0">
                <a:solidFill>
                  <a:schemeClr val="accent1"/>
                </a:solidFill>
              </a:rPr>
              <a:t>TRATAMIENTO DE LAS ESTRIAS </a:t>
            </a:r>
          </a:p>
        </p:txBody>
      </p:sp>
      <p:sp>
        <p:nvSpPr>
          <p:cNvPr id="15" name="Rectangle 14">
            <a:extLst>
              <a:ext uri="{FF2B5EF4-FFF2-40B4-BE49-F238E27FC236}">
                <a16:creationId xmlns:a16="http://schemas.microsoft.com/office/drawing/2014/main" id="{D630D25A-547E-4D17-B65E-FA2B8889318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s-ES"/>
          </a:p>
        </p:txBody>
      </p:sp>
      <p:sp>
        <p:nvSpPr>
          <p:cNvPr id="6" name="Marcador de contenido 5">
            <a:extLst>
              <a:ext uri="{FF2B5EF4-FFF2-40B4-BE49-F238E27FC236}">
                <a16:creationId xmlns:a16="http://schemas.microsoft.com/office/drawing/2014/main" id="{243623DB-924A-B24E-0D4C-02AFBC4AAC52}"/>
              </a:ext>
            </a:extLst>
          </p:cNvPr>
          <p:cNvSpPr>
            <a:spLocks noGrp="1"/>
          </p:cNvSpPr>
          <p:nvPr>
            <p:ph idx="1"/>
          </p:nvPr>
        </p:nvSpPr>
        <p:spPr>
          <a:xfrm>
            <a:off x="649224" y="1798820"/>
            <a:ext cx="7013915" cy="4094033"/>
          </a:xfrm>
        </p:spPr>
        <p:txBody>
          <a:bodyPr>
            <a:normAutofit fontScale="92500" lnSpcReduction="10000"/>
          </a:bodyPr>
          <a:lstStyle/>
          <a:p>
            <a:pPr>
              <a:lnSpc>
                <a:spcPct val="90000"/>
              </a:lnSpc>
            </a:pPr>
            <a:r>
              <a:rPr lang="es-ES" sz="1500" dirty="0"/>
              <a:t>Las estrías se producen por la rotura y posterior cicatrización de las  fibras responsables de la elasticidad de la piel, cuando la piel se estira y retrae con una velocidad superior a la que se necesita para adaptarse a las nuevas dimensiones del cuerpo y la malla de elastina de la dermis deja de comportarse como un cuerpo elástico.</a:t>
            </a:r>
          </a:p>
          <a:p>
            <a:pPr>
              <a:lnSpc>
                <a:spcPct val="90000"/>
              </a:lnSpc>
            </a:pPr>
            <a:r>
              <a:rPr lang="es-ES" sz="1500" dirty="0"/>
              <a:t>Están causadas por una brusca subida y bajada de peso, por los cambios hormonales (propios de la adolescencia, el embarazo y la menopausia) y la falta de hidratación. Suelen aparecer en el pecho, el vientre, los muslos y los glúteos. Las estrías no dejan de ser heridas que se producen en la superficie de la piel al romperse las fibras de colágeno, por lo que es normal que, cuando surgen, se puedan sentir molestias leves como picor, dolor o quemazón en la zona afectadas.</a:t>
            </a:r>
          </a:p>
          <a:p>
            <a:pPr>
              <a:lnSpc>
                <a:spcPct val="90000"/>
              </a:lnSpc>
            </a:pPr>
            <a:r>
              <a:rPr lang="es-ES" sz="1500" dirty="0"/>
              <a:t>Las estrías cuando son rojizas y con poco relieve son lesiones recientes y su tratamiento es más efectivo.</a:t>
            </a:r>
          </a:p>
          <a:p>
            <a:pPr>
              <a:lnSpc>
                <a:spcPct val="90000"/>
              </a:lnSpc>
            </a:pPr>
            <a:r>
              <a:rPr lang="es-ES" sz="1500" dirty="0"/>
              <a:t>El tratamiento es preventivo: mantener la hidratación y nutrición de la piel evita su aparición. Cuando la estría es reciente y todavía tiene un tono rosado, se puede realizar un tratamiento estético que la difumine, pero el daño está hecho  y, si no se mantiene la calidad de la piel, se irán alargando, ensanchando, hundiéndose y volviéndose blancas . Se conocen como </a:t>
            </a:r>
            <a:r>
              <a:rPr lang="es-ES" sz="1500" b="1" dirty="0"/>
              <a:t>estrías atróficas . </a:t>
            </a:r>
            <a:r>
              <a:rPr lang="es-ES" sz="1500" dirty="0"/>
              <a:t>En esta última etapa se ha producido  una atrofia cutánea y es más difícil o, incluso imposible, disminuirlas.</a:t>
            </a:r>
            <a:endParaRPr lang="es-ES" sz="1300" dirty="0"/>
          </a:p>
          <a:p>
            <a:pPr>
              <a:lnSpc>
                <a:spcPct val="90000"/>
              </a:lnSpc>
            </a:pPr>
            <a:endParaRPr lang="es-ES" sz="1500" dirty="0"/>
          </a:p>
        </p:txBody>
      </p:sp>
      <p:pic>
        <p:nvPicPr>
          <p:cNvPr id="8" name="Imagen 7">
            <a:extLst>
              <a:ext uri="{FF2B5EF4-FFF2-40B4-BE49-F238E27FC236}">
                <a16:creationId xmlns:a16="http://schemas.microsoft.com/office/drawing/2014/main" id="{C42F849F-60BD-7F9F-BA04-13E9CC8932F1}"/>
              </a:ext>
            </a:extLst>
          </p:cNvPr>
          <p:cNvPicPr>
            <a:picLocks noChangeAspect="1"/>
          </p:cNvPicPr>
          <p:nvPr/>
        </p:nvPicPr>
        <p:blipFill>
          <a:blip r:embed="rId2"/>
          <a:stretch>
            <a:fillRect/>
          </a:stretch>
        </p:blipFill>
        <p:spPr>
          <a:xfrm>
            <a:off x="7936842" y="2223780"/>
            <a:ext cx="3981455" cy="2404905"/>
          </a:xfrm>
          <a:prstGeom prst="rect">
            <a:avLst/>
          </a:prstGeom>
        </p:spPr>
      </p:pic>
      <p:sp>
        <p:nvSpPr>
          <p:cNvPr id="17" name="Freeform 11">
            <a:extLst>
              <a:ext uri="{FF2B5EF4-FFF2-40B4-BE49-F238E27FC236}">
                <a16:creationId xmlns:a16="http://schemas.microsoft.com/office/drawing/2014/main" id="{F39C56FC-EE04-4CE0-8DE2-736A201E9A3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6061223"/>
            <a:ext cx="1038036" cy="506277"/>
          </a:xfrm>
          <a:custGeom>
            <a:avLst/>
            <a:gdLst>
              <a:gd name="connsiteX0" fmla="*/ 0 w 1038036"/>
              <a:gd name="connsiteY0" fmla="*/ 0 h 506277"/>
              <a:gd name="connsiteX1" fmla="*/ 182880 w 1038036"/>
              <a:gd name="connsiteY1" fmla="*/ 0 h 506277"/>
              <a:gd name="connsiteX2" fmla="*/ 291705 w 1038036"/>
              <a:gd name="connsiteY2" fmla="*/ 0 h 506277"/>
              <a:gd name="connsiteX3" fmla="*/ 291705 w 1038036"/>
              <a:gd name="connsiteY3" fmla="*/ 151 h 506277"/>
              <a:gd name="connsiteX4" fmla="*/ 692049 w 1038036"/>
              <a:gd name="connsiteY4" fmla="*/ 705 h 506277"/>
              <a:gd name="connsiteX5" fmla="*/ 782744 w 1038036"/>
              <a:gd name="connsiteY5" fmla="*/ 705 h 506277"/>
              <a:gd name="connsiteX6" fmla="*/ 797001 w 1038036"/>
              <a:gd name="connsiteY6" fmla="*/ 5473 h 506277"/>
              <a:gd name="connsiteX7" fmla="*/ 801982 w 1038036"/>
              <a:gd name="connsiteY7" fmla="*/ 10242 h 506277"/>
              <a:gd name="connsiteX8" fmla="*/ 1030951 w 1038036"/>
              <a:gd name="connsiteY8" fmla="*/ 239185 h 506277"/>
              <a:gd name="connsiteX9" fmla="*/ 1030951 w 1038036"/>
              <a:gd name="connsiteY9" fmla="*/ 267797 h 506277"/>
              <a:gd name="connsiteX10" fmla="*/ 801982 w 1038036"/>
              <a:gd name="connsiteY10" fmla="*/ 496740 h 506277"/>
              <a:gd name="connsiteX11" fmla="*/ 797001 w 1038036"/>
              <a:gd name="connsiteY11" fmla="*/ 501508 h 506277"/>
              <a:gd name="connsiteX12" fmla="*/ 782744 w 1038036"/>
              <a:gd name="connsiteY12" fmla="*/ 506277 h 506277"/>
              <a:gd name="connsiteX13" fmla="*/ 692049 w 1038036"/>
              <a:gd name="connsiteY13" fmla="*/ 506277 h 506277"/>
              <a:gd name="connsiteX14" fmla="*/ 291705 w 1038036"/>
              <a:gd name="connsiteY14" fmla="*/ 505140 h 506277"/>
              <a:gd name="connsiteX15" fmla="*/ 291705 w 1038036"/>
              <a:gd name="connsiteY15" fmla="*/ 506277 h 506277"/>
              <a:gd name="connsiteX16" fmla="*/ 0 w 1038036"/>
              <a:gd name="connsiteY16" fmla="*/ 506277 h 5062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038036" h="506277">
                <a:moveTo>
                  <a:pt x="0" y="0"/>
                </a:moveTo>
                <a:lnTo>
                  <a:pt x="182880" y="0"/>
                </a:lnTo>
                <a:lnTo>
                  <a:pt x="291705" y="0"/>
                </a:lnTo>
                <a:lnTo>
                  <a:pt x="291705" y="151"/>
                </a:lnTo>
                <a:lnTo>
                  <a:pt x="692049" y="705"/>
                </a:lnTo>
                <a:lnTo>
                  <a:pt x="782744" y="705"/>
                </a:lnTo>
                <a:cubicBezTo>
                  <a:pt x="787553" y="705"/>
                  <a:pt x="792363" y="5473"/>
                  <a:pt x="797001" y="5473"/>
                </a:cubicBezTo>
                <a:cubicBezTo>
                  <a:pt x="797001" y="10242"/>
                  <a:pt x="801982" y="10242"/>
                  <a:pt x="801982" y="10242"/>
                </a:cubicBezTo>
                <a:lnTo>
                  <a:pt x="1030951" y="239185"/>
                </a:lnTo>
                <a:cubicBezTo>
                  <a:pt x="1040398" y="248722"/>
                  <a:pt x="1040398" y="258259"/>
                  <a:pt x="1030951" y="267797"/>
                </a:cubicBezTo>
                <a:lnTo>
                  <a:pt x="801982" y="496740"/>
                </a:lnTo>
                <a:cubicBezTo>
                  <a:pt x="800436" y="498363"/>
                  <a:pt x="798547" y="499885"/>
                  <a:pt x="797001" y="501508"/>
                </a:cubicBezTo>
                <a:cubicBezTo>
                  <a:pt x="792363" y="506277"/>
                  <a:pt x="787553" y="506277"/>
                  <a:pt x="782744" y="506277"/>
                </a:cubicBezTo>
                <a:lnTo>
                  <a:pt x="692049" y="506277"/>
                </a:lnTo>
                <a:lnTo>
                  <a:pt x="291705" y="505140"/>
                </a:lnTo>
                <a:lnTo>
                  <a:pt x="291705" y="506277"/>
                </a:lnTo>
                <a:lnTo>
                  <a:pt x="0" y="506277"/>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436823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useBgFill="1">
        <p:nvSpPr>
          <p:cNvPr id="16" name="Rectangle 15">
            <a:extLst>
              <a:ext uri="{FF2B5EF4-FFF2-40B4-BE49-F238E27FC236}">
                <a16:creationId xmlns:a16="http://schemas.microsoft.com/office/drawing/2014/main" id="{D9BD230D-0708-4782-93C2-6421485EDE4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86"/>
            <a:ext cx="12192000" cy="685403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ítulo 3">
            <a:extLst>
              <a:ext uri="{FF2B5EF4-FFF2-40B4-BE49-F238E27FC236}">
                <a16:creationId xmlns:a16="http://schemas.microsoft.com/office/drawing/2014/main" id="{11401B6C-C7B4-F2AA-F1A5-132A84B12C9F}"/>
              </a:ext>
            </a:extLst>
          </p:cNvPr>
          <p:cNvSpPr>
            <a:spLocks noGrp="1"/>
          </p:cNvSpPr>
          <p:nvPr>
            <p:ph type="title"/>
          </p:nvPr>
        </p:nvSpPr>
        <p:spPr>
          <a:xfrm>
            <a:off x="649224" y="645106"/>
            <a:ext cx="6574536" cy="1259894"/>
          </a:xfrm>
        </p:spPr>
        <p:txBody>
          <a:bodyPr>
            <a:normAutofit/>
          </a:bodyPr>
          <a:lstStyle/>
          <a:p>
            <a:r>
              <a:rPr lang="es-ES" b="1" dirty="0">
                <a:solidFill>
                  <a:schemeClr val="accent1"/>
                </a:solidFill>
              </a:rPr>
              <a:t>        TRATAMIENTO ANTICELULÍTICO </a:t>
            </a:r>
          </a:p>
        </p:txBody>
      </p:sp>
      <p:sp>
        <p:nvSpPr>
          <p:cNvPr id="18" name="Rectangle 17">
            <a:extLst>
              <a:ext uri="{FF2B5EF4-FFF2-40B4-BE49-F238E27FC236}">
                <a16:creationId xmlns:a16="http://schemas.microsoft.com/office/drawing/2014/main" id="{D630D25A-547E-4D17-B65E-FA2B8889318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s-ES"/>
          </a:p>
        </p:txBody>
      </p:sp>
      <p:sp>
        <p:nvSpPr>
          <p:cNvPr id="6" name="Marcador de contenido 5">
            <a:extLst>
              <a:ext uri="{FF2B5EF4-FFF2-40B4-BE49-F238E27FC236}">
                <a16:creationId xmlns:a16="http://schemas.microsoft.com/office/drawing/2014/main" id="{4A5777F9-83D2-DDA4-1DA2-875C78BDFECA}"/>
              </a:ext>
            </a:extLst>
          </p:cNvPr>
          <p:cNvSpPr>
            <a:spLocks noGrp="1"/>
          </p:cNvSpPr>
          <p:nvPr>
            <p:ph idx="1"/>
          </p:nvPr>
        </p:nvSpPr>
        <p:spPr>
          <a:xfrm>
            <a:off x="649224" y="2133600"/>
            <a:ext cx="6574535" cy="3759253"/>
          </a:xfrm>
        </p:spPr>
        <p:txBody>
          <a:bodyPr>
            <a:normAutofit/>
          </a:bodyPr>
          <a:lstStyle/>
          <a:p>
            <a:pPr>
              <a:lnSpc>
                <a:spcPct val="90000"/>
              </a:lnSpc>
            </a:pPr>
            <a:r>
              <a:rPr lang="es-ES" sz="1500"/>
              <a:t>La celulitis se corresponde con una alteración </a:t>
            </a:r>
            <a:r>
              <a:rPr lang="es-ES" sz="1500" err="1"/>
              <a:t>histofisiológica</a:t>
            </a:r>
            <a:r>
              <a:rPr lang="es-ES" sz="1500"/>
              <a:t> del  tejido conjuntivo y adiposo subcutáneo, consistente en un aumento de tamaño de las células adiposas y de la viscosidad de la sustancia fundamental del tejido conjuntivo, seguido de una mayor retención de agua y metabolitos de desecho en el espacio intersticial.</a:t>
            </a:r>
          </a:p>
          <a:p>
            <a:pPr>
              <a:lnSpc>
                <a:spcPct val="90000"/>
              </a:lnSpc>
            </a:pPr>
            <a:r>
              <a:rPr lang="es-ES" sz="1500"/>
              <a:t>Como consecuencia natural, aparecen trastornos en la circulación sanguínea y fibrosis, al ralentizarse el recambio de las fibras y aumentar la producción de fibras de colágeno por los fibrocitos, que acaban esclerosándose y formando nódulos.</a:t>
            </a:r>
          </a:p>
          <a:p>
            <a:pPr>
              <a:lnSpc>
                <a:spcPct val="90000"/>
              </a:lnSpc>
            </a:pPr>
            <a:r>
              <a:rPr lang="es-ES" sz="1500"/>
              <a:t>El tratamiento estético de la celulitis debe ir encaminado a favorecer la circulación sanguínea y linfática, reducir los nódulos fibrosos y eliminar el exceso de grasa en el tejido adiposo, así como conseguir un aspecto más liso de la piel.</a:t>
            </a:r>
          </a:p>
        </p:txBody>
      </p:sp>
      <p:pic>
        <p:nvPicPr>
          <p:cNvPr id="11" name="Imagen 10">
            <a:extLst>
              <a:ext uri="{FF2B5EF4-FFF2-40B4-BE49-F238E27FC236}">
                <a16:creationId xmlns:a16="http://schemas.microsoft.com/office/drawing/2014/main" id="{0C62E5A7-D240-B545-9B5F-674551E512F4}"/>
              </a:ext>
            </a:extLst>
          </p:cNvPr>
          <p:cNvPicPr>
            <a:picLocks noChangeAspect="1"/>
          </p:cNvPicPr>
          <p:nvPr/>
        </p:nvPicPr>
        <p:blipFill>
          <a:blip r:embed="rId2"/>
          <a:stretch>
            <a:fillRect/>
          </a:stretch>
        </p:blipFill>
        <p:spPr>
          <a:xfrm>
            <a:off x="7562088" y="2182557"/>
            <a:ext cx="3981455" cy="2172844"/>
          </a:xfrm>
          <a:prstGeom prst="rect">
            <a:avLst/>
          </a:prstGeom>
        </p:spPr>
      </p:pic>
      <p:sp>
        <p:nvSpPr>
          <p:cNvPr id="20" name="Freeform 11">
            <a:extLst>
              <a:ext uri="{FF2B5EF4-FFF2-40B4-BE49-F238E27FC236}">
                <a16:creationId xmlns:a16="http://schemas.microsoft.com/office/drawing/2014/main" id="{F39C56FC-EE04-4CE0-8DE2-736A201E9A3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6061223"/>
            <a:ext cx="1038036" cy="506277"/>
          </a:xfrm>
          <a:custGeom>
            <a:avLst/>
            <a:gdLst>
              <a:gd name="connsiteX0" fmla="*/ 0 w 1038036"/>
              <a:gd name="connsiteY0" fmla="*/ 0 h 506277"/>
              <a:gd name="connsiteX1" fmla="*/ 182880 w 1038036"/>
              <a:gd name="connsiteY1" fmla="*/ 0 h 506277"/>
              <a:gd name="connsiteX2" fmla="*/ 291705 w 1038036"/>
              <a:gd name="connsiteY2" fmla="*/ 0 h 506277"/>
              <a:gd name="connsiteX3" fmla="*/ 291705 w 1038036"/>
              <a:gd name="connsiteY3" fmla="*/ 151 h 506277"/>
              <a:gd name="connsiteX4" fmla="*/ 692049 w 1038036"/>
              <a:gd name="connsiteY4" fmla="*/ 705 h 506277"/>
              <a:gd name="connsiteX5" fmla="*/ 782744 w 1038036"/>
              <a:gd name="connsiteY5" fmla="*/ 705 h 506277"/>
              <a:gd name="connsiteX6" fmla="*/ 797001 w 1038036"/>
              <a:gd name="connsiteY6" fmla="*/ 5473 h 506277"/>
              <a:gd name="connsiteX7" fmla="*/ 801982 w 1038036"/>
              <a:gd name="connsiteY7" fmla="*/ 10242 h 506277"/>
              <a:gd name="connsiteX8" fmla="*/ 1030951 w 1038036"/>
              <a:gd name="connsiteY8" fmla="*/ 239185 h 506277"/>
              <a:gd name="connsiteX9" fmla="*/ 1030951 w 1038036"/>
              <a:gd name="connsiteY9" fmla="*/ 267797 h 506277"/>
              <a:gd name="connsiteX10" fmla="*/ 801982 w 1038036"/>
              <a:gd name="connsiteY10" fmla="*/ 496740 h 506277"/>
              <a:gd name="connsiteX11" fmla="*/ 797001 w 1038036"/>
              <a:gd name="connsiteY11" fmla="*/ 501508 h 506277"/>
              <a:gd name="connsiteX12" fmla="*/ 782744 w 1038036"/>
              <a:gd name="connsiteY12" fmla="*/ 506277 h 506277"/>
              <a:gd name="connsiteX13" fmla="*/ 692049 w 1038036"/>
              <a:gd name="connsiteY13" fmla="*/ 506277 h 506277"/>
              <a:gd name="connsiteX14" fmla="*/ 291705 w 1038036"/>
              <a:gd name="connsiteY14" fmla="*/ 505140 h 506277"/>
              <a:gd name="connsiteX15" fmla="*/ 291705 w 1038036"/>
              <a:gd name="connsiteY15" fmla="*/ 506277 h 506277"/>
              <a:gd name="connsiteX16" fmla="*/ 0 w 1038036"/>
              <a:gd name="connsiteY16" fmla="*/ 506277 h 5062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038036" h="506277">
                <a:moveTo>
                  <a:pt x="0" y="0"/>
                </a:moveTo>
                <a:lnTo>
                  <a:pt x="182880" y="0"/>
                </a:lnTo>
                <a:lnTo>
                  <a:pt x="291705" y="0"/>
                </a:lnTo>
                <a:lnTo>
                  <a:pt x="291705" y="151"/>
                </a:lnTo>
                <a:lnTo>
                  <a:pt x="692049" y="705"/>
                </a:lnTo>
                <a:lnTo>
                  <a:pt x="782744" y="705"/>
                </a:lnTo>
                <a:cubicBezTo>
                  <a:pt x="787553" y="705"/>
                  <a:pt x="792363" y="5473"/>
                  <a:pt x="797001" y="5473"/>
                </a:cubicBezTo>
                <a:cubicBezTo>
                  <a:pt x="797001" y="10242"/>
                  <a:pt x="801982" y="10242"/>
                  <a:pt x="801982" y="10242"/>
                </a:cubicBezTo>
                <a:lnTo>
                  <a:pt x="1030951" y="239185"/>
                </a:lnTo>
                <a:cubicBezTo>
                  <a:pt x="1040398" y="248722"/>
                  <a:pt x="1040398" y="258259"/>
                  <a:pt x="1030951" y="267797"/>
                </a:cubicBezTo>
                <a:lnTo>
                  <a:pt x="801982" y="496740"/>
                </a:lnTo>
                <a:cubicBezTo>
                  <a:pt x="800436" y="498363"/>
                  <a:pt x="798547" y="499885"/>
                  <a:pt x="797001" y="501508"/>
                </a:cubicBezTo>
                <a:cubicBezTo>
                  <a:pt x="792363" y="506277"/>
                  <a:pt x="787553" y="506277"/>
                  <a:pt x="782744" y="506277"/>
                </a:cubicBezTo>
                <a:lnTo>
                  <a:pt x="692049" y="506277"/>
                </a:lnTo>
                <a:lnTo>
                  <a:pt x="291705" y="505140"/>
                </a:lnTo>
                <a:lnTo>
                  <a:pt x="291705" y="506277"/>
                </a:lnTo>
                <a:lnTo>
                  <a:pt x="0" y="506277"/>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5596835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D9BD230D-0708-4782-93C2-6421485EDE4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86"/>
            <a:ext cx="12192000" cy="685403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26E08DA1-B697-2550-B95F-EDBE5A92975C}"/>
              </a:ext>
            </a:extLst>
          </p:cNvPr>
          <p:cNvSpPr>
            <a:spLocks noGrp="1"/>
          </p:cNvSpPr>
          <p:nvPr>
            <p:ph type="title"/>
          </p:nvPr>
        </p:nvSpPr>
        <p:spPr>
          <a:xfrm>
            <a:off x="649224" y="645106"/>
            <a:ext cx="6574536" cy="1259894"/>
          </a:xfrm>
        </p:spPr>
        <p:txBody>
          <a:bodyPr>
            <a:normAutofit/>
          </a:bodyPr>
          <a:lstStyle/>
          <a:p>
            <a:r>
              <a:rPr lang="es-ES" sz="3300" b="1" dirty="0">
                <a:solidFill>
                  <a:schemeClr val="accent1"/>
                </a:solidFill>
              </a:rPr>
              <a:t>TRATAMIENTO DE LAS ADIPOSIDADES LOCALIZADAS</a:t>
            </a:r>
          </a:p>
        </p:txBody>
      </p:sp>
      <p:sp>
        <p:nvSpPr>
          <p:cNvPr id="13" name="Rectangle 12">
            <a:extLst>
              <a:ext uri="{FF2B5EF4-FFF2-40B4-BE49-F238E27FC236}">
                <a16:creationId xmlns:a16="http://schemas.microsoft.com/office/drawing/2014/main" id="{D630D25A-547E-4D17-B65E-FA2B8889318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s-ES"/>
          </a:p>
        </p:txBody>
      </p:sp>
      <p:sp>
        <p:nvSpPr>
          <p:cNvPr id="3" name="Marcador de contenido 2">
            <a:extLst>
              <a:ext uri="{FF2B5EF4-FFF2-40B4-BE49-F238E27FC236}">
                <a16:creationId xmlns:a16="http://schemas.microsoft.com/office/drawing/2014/main" id="{E48E8F82-0FA8-7E11-8FDC-57579E22C42E}"/>
              </a:ext>
            </a:extLst>
          </p:cNvPr>
          <p:cNvSpPr>
            <a:spLocks noGrp="1"/>
          </p:cNvSpPr>
          <p:nvPr>
            <p:ph idx="1"/>
          </p:nvPr>
        </p:nvSpPr>
        <p:spPr>
          <a:xfrm>
            <a:off x="649224" y="2133600"/>
            <a:ext cx="6912864" cy="4212609"/>
          </a:xfrm>
        </p:spPr>
        <p:txBody>
          <a:bodyPr>
            <a:normAutofit/>
          </a:bodyPr>
          <a:lstStyle/>
          <a:p>
            <a:pPr>
              <a:lnSpc>
                <a:spcPct val="90000"/>
              </a:lnSpc>
            </a:pPr>
            <a:r>
              <a:rPr lang="es-ES" sz="1200" dirty="0"/>
              <a:t>Cuando el peso de una persona es superior al parámetro saludable, dependiendo de su índice de masa corporal, se habla de sobrepeso. Es una alteración que consiste en un aumento de la cantidad de tejido adiposo en el organismo. Cuando el sobrepeso es extremo, se habla de obesidad.</a:t>
            </a:r>
          </a:p>
          <a:p>
            <a:pPr>
              <a:lnSpc>
                <a:spcPct val="90000"/>
              </a:lnSpc>
            </a:pPr>
            <a:r>
              <a:rPr lang="es-ES" sz="1200" dirty="0"/>
              <a:t>La causa fundamental de la obesidad y el sobrepeso es un desequilibrio entre la ingestión y el gasto de calorías.</a:t>
            </a:r>
          </a:p>
          <a:p>
            <a:pPr>
              <a:lnSpc>
                <a:spcPct val="90000"/>
              </a:lnSpc>
            </a:pPr>
            <a:r>
              <a:rPr lang="es-ES" sz="1200" dirty="0"/>
              <a:t>El tratamiento de la obesidad y el sobrepeso es de protocolo médico e interdisciplinar. A nivel estético se puede ayudar a mantener la firmeza en  los tejidos, eliminar desechos metabólicos y drenar, con el fin de favorecer la circulación de retorno.</a:t>
            </a:r>
          </a:p>
          <a:p>
            <a:pPr>
              <a:lnSpc>
                <a:spcPct val="90000"/>
              </a:lnSpc>
            </a:pPr>
            <a:r>
              <a:rPr lang="es-ES" sz="1200" dirty="0"/>
              <a:t>Se debe recordar que no se obtienen resultados con tratamientos estéticos en obesidades generalizadas. El procedimiento estético de la adiposidad va dirigido a trabajar zonas localizadas y siempre con la colaboración de un médico o nutricionista.</a:t>
            </a:r>
          </a:p>
          <a:p>
            <a:pPr>
              <a:lnSpc>
                <a:spcPct val="90000"/>
              </a:lnSpc>
            </a:pPr>
            <a:r>
              <a:rPr lang="es-ES" sz="1200" dirty="0"/>
              <a:t>Se pueden encontrar cúmulos de grasa en abdomen y flancos ( laterales), glúteos, muslos y brazos . El objetivo es reducir el exceso de tejido adiposo localizado, favorecer el metabolismo celular, la circulación de retorno venoso y linfático, y prevenir la flacidez causada por la pérdida de volumen.</a:t>
            </a:r>
          </a:p>
        </p:txBody>
      </p:sp>
      <p:pic>
        <p:nvPicPr>
          <p:cNvPr id="6" name="Imagen 5">
            <a:extLst>
              <a:ext uri="{FF2B5EF4-FFF2-40B4-BE49-F238E27FC236}">
                <a16:creationId xmlns:a16="http://schemas.microsoft.com/office/drawing/2014/main" id="{0B3B7876-7E3B-FF8D-2293-F79FDDB1CBEA}"/>
              </a:ext>
            </a:extLst>
          </p:cNvPr>
          <p:cNvPicPr>
            <a:picLocks noChangeAspect="1"/>
          </p:cNvPicPr>
          <p:nvPr/>
        </p:nvPicPr>
        <p:blipFill>
          <a:blip r:embed="rId2"/>
          <a:stretch>
            <a:fillRect/>
          </a:stretch>
        </p:blipFill>
        <p:spPr>
          <a:xfrm>
            <a:off x="7886316" y="2902562"/>
            <a:ext cx="3981455" cy="1879246"/>
          </a:xfrm>
          <a:prstGeom prst="rect">
            <a:avLst/>
          </a:prstGeom>
        </p:spPr>
      </p:pic>
      <p:sp>
        <p:nvSpPr>
          <p:cNvPr id="15" name="Freeform 11">
            <a:extLst>
              <a:ext uri="{FF2B5EF4-FFF2-40B4-BE49-F238E27FC236}">
                <a16:creationId xmlns:a16="http://schemas.microsoft.com/office/drawing/2014/main" id="{F39C56FC-EE04-4CE0-8DE2-736A201E9A3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6061223"/>
            <a:ext cx="1038036" cy="506277"/>
          </a:xfrm>
          <a:custGeom>
            <a:avLst/>
            <a:gdLst>
              <a:gd name="connsiteX0" fmla="*/ 0 w 1038036"/>
              <a:gd name="connsiteY0" fmla="*/ 0 h 506277"/>
              <a:gd name="connsiteX1" fmla="*/ 182880 w 1038036"/>
              <a:gd name="connsiteY1" fmla="*/ 0 h 506277"/>
              <a:gd name="connsiteX2" fmla="*/ 291705 w 1038036"/>
              <a:gd name="connsiteY2" fmla="*/ 0 h 506277"/>
              <a:gd name="connsiteX3" fmla="*/ 291705 w 1038036"/>
              <a:gd name="connsiteY3" fmla="*/ 151 h 506277"/>
              <a:gd name="connsiteX4" fmla="*/ 692049 w 1038036"/>
              <a:gd name="connsiteY4" fmla="*/ 705 h 506277"/>
              <a:gd name="connsiteX5" fmla="*/ 782744 w 1038036"/>
              <a:gd name="connsiteY5" fmla="*/ 705 h 506277"/>
              <a:gd name="connsiteX6" fmla="*/ 797001 w 1038036"/>
              <a:gd name="connsiteY6" fmla="*/ 5473 h 506277"/>
              <a:gd name="connsiteX7" fmla="*/ 801982 w 1038036"/>
              <a:gd name="connsiteY7" fmla="*/ 10242 h 506277"/>
              <a:gd name="connsiteX8" fmla="*/ 1030951 w 1038036"/>
              <a:gd name="connsiteY8" fmla="*/ 239185 h 506277"/>
              <a:gd name="connsiteX9" fmla="*/ 1030951 w 1038036"/>
              <a:gd name="connsiteY9" fmla="*/ 267797 h 506277"/>
              <a:gd name="connsiteX10" fmla="*/ 801982 w 1038036"/>
              <a:gd name="connsiteY10" fmla="*/ 496740 h 506277"/>
              <a:gd name="connsiteX11" fmla="*/ 797001 w 1038036"/>
              <a:gd name="connsiteY11" fmla="*/ 501508 h 506277"/>
              <a:gd name="connsiteX12" fmla="*/ 782744 w 1038036"/>
              <a:gd name="connsiteY12" fmla="*/ 506277 h 506277"/>
              <a:gd name="connsiteX13" fmla="*/ 692049 w 1038036"/>
              <a:gd name="connsiteY13" fmla="*/ 506277 h 506277"/>
              <a:gd name="connsiteX14" fmla="*/ 291705 w 1038036"/>
              <a:gd name="connsiteY14" fmla="*/ 505140 h 506277"/>
              <a:gd name="connsiteX15" fmla="*/ 291705 w 1038036"/>
              <a:gd name="connsiteY15" fmla="*/ 506277 h 506277"/>
              <a:gd name="connsiteX16" fmla="*/ 0 w 1038036"/>
              <a:gd name="connsiteY16" fmla="*/ 506277 h 5062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038036" h="506277">
                <a:moveTo>
                  <a:pt x="0" y="0"/>
                </a:moveTo>
                <a:lnTo>
                  <a:pt x="182880" y="0"/>
                </a:lnTo>
                <a:lnTo>
                  <a:pt x="291705" y="0"/>
                </a:lnTo>
                <a:lnTo>
                  <a:pt x="291705" y="151"/>
                </a:lnTo>
                <a:lnTo>
                  <a:pt x="692049" y="705"/>
                </a:lnTo>
                <a:lnTo>
                  <a:pt x="782744" y="705"/>
                </a:lnTo>
                <a:cubicBezTo>
                  <a:pt x="787553" y="705"/>
                  <a:pt x="792363" y="5473"/>
                  <a:pt x="797001" y="5473"/>
                </a:cubicBezTo>
                <a:cubicBezTo>
                  <a:pt x="797001" y="10242"/>
                  <a:pt x="801982" y="10242"/>
                  <a:pt x="801982" y="10242"/>
                </a:cubicBezTo>
                <a:lnTo>
                  <a:pt x="1030951" y="239185"/>
                </a:lnTo>
                <a:cubicBezTo>
                  <a:pt x="1040398" y="248722"/>
                  <a:pt x="1040398" y="258259"/>
                  <a:pt x="1030951" y="267797"/>
                </a:cubicBezTo>
                <a:lnTo>
                  <a:pt x="801982" y="496740"/>
                </a:lnTo>
                <a:cubicBezTo>
                  <a:pt x="800436" y="498363"/>
                  <a:pt x="798547" y="499885"/>
                  <a:pt x="797001" y="501508"/>
                </a:cubicBezTo>
                <a:cubicBezTo>
                  <a:pt x="792363" y="506277"/>
                  <a:pt x="787553" y="506277"/>
                  <a:pt x="782744" y="506277"/>
                </a:cubicBezTo>
                <a:lnTo>
                  <a:pt x="692049" y="506277"/>
                </a:lnTo>
                <a:lnTo>
                  <a:pt x="291705" y="505140"/>
                </a:lnTo>
                <a:lnTo>
                  <a:pt x="291705" y="506277"/>
                </a:lnTo>
                <a:lnTo>
                  <a:pt x="0" y="506277"/>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1883030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F4C6AB6-5411-55AD-2DEE-9B6C55EB380C}"/>
              </a:ext>
            </a:extLst>
          </p:cNvPr>
          <p:cNvSpPr>
            <a:spLocks noGrp="1"/>
          </p:cNvSpPr>
          <p:nvPr>
            <p:ph type="title"/>
          </p:nvPr>
        </p:nvSpPr>
        <p:spPr>
          <a:xfrm>
            <a:off x="2592925" y="624110"/>
            <a:ext cx="8911687" cy="1280890"/>
          </a:xfrm>
        </p:spPr>
        <p:txBody>
          <a:bodyPr>
            <a:normAutofit/>
          </a:bodyPr>
          <a:lstStyle/>
          <a:p>
            <a:r>
              <a:rPr lang="es-ES" b="1" dirty="0">
                <a:solidFill>
                  <a:schemeClr val="accent1"/>
                </a:solidFill>
              </a:rPr>
              <a:t>       TRATAMIENTO DE LOS SENOS </a:t>
            </a:r>
          </a:p>
        </p:txBody>
      </p:sp>
      <p:sp>
        <p:nvSpPr>
          <p:cNvPr id="3" name="Marcador de contenido 2">
            <a:extLst>
              <a:ext uri="{FF2B5EF4-FFF2-40B4-BE49-F238E27FC236}">
                <a16:creationId xmlns:a16="http://schemas.microsoft.com/office/drawing/2014/main" id="{D9CA8B06-51AC-CE28-128B-B5E69D010148}"/>
              </a:ext>
            </a:extLst>
          </p:cNvPr>
          <p:cNvSpPr>
            <a:spLocks noGrp="1"/>
          </p:cNvSpPr>
          <p:nvPr>
            <p:ph idx="1"/>
          </p:nvPr>
        </p:nvSpPr>
        <p:spPr>
          <a:xfrm>
            <a:off x="2589212" y="2125362"/>
            <a:ext cx="5835121" cy="3785860"/>
          </a:xfrm>
        </p:spPr>
        <p:txBody>
          <a:bodyPr>
            <a:normAutofit/>
          </a:bodyPr>
          <a:lstStyle/>
          <a:p>
            <a:pPr>
              <a:lnSpc>
                <a:spcPct val="90000"/>
              </a:lnSpc>
            </a:pPr>
            <a:r>
              <a:rPr lang="es-ES" sz="1300"/>
              <a:t>La piel del escote y los senos es una de las zonas más delicadas y requiere de mayores cuidados y atenciones. Esto se debe a que los senos no poseen ningún músculo que los sostengan y tampoco están sujetos al tórax , sino que permanecen en suspensión, manteniéndose solo por la envoltura cutánea, que va desde el mentón hasta la base del pecho.</a:t>
            </a:r>
          </a:p>
          <a:p>
            <a:pPr>
              <a:lnSpc>
                <a:spcPct val="90000"/>
              </a:lnSpc>
            </a:pPr>
            <a:r>
              <a:rPr lang="es-ES" sz="1300"/>
              <a:t>Conforme pasan los años, este sostén natural tiende a caer por la fuerza de la gravedad. Mantenerlo firme y turgente requiere mucha dedicación en dos frentes: ejercicio e hidratación . La adolescencia se considera el momento más adecuado para iniciar el cuidado de los senos.</a:t>
            </a:r>
          </a:p>
          <a:p>
            <a:pPr>
              <a:lnSpc>
                <a:spcPct val="90000"/>
              </a:lnSpc>
            </a:pPr>
            <a:r>
              <a:rPr lang="es-ES" sz="1300"/>
              <a:t>El profesional de estética nunca debe manipular la glándula mamaria , la areola o el pezón. El tratamiento estético debe ser preventivo e ir dirigido a mantener la elasticidad, turgencia e hidratación de la piel que recubre el seno, así como la tonicidad de la musculatura que interviene en la sujeción de este ( los pectorales, el cuello y la espalda).</a:t>
            </a:r>
          </a:p>
        </p:txBody>
      </p:sp>
      <p:pic>
        <p:nvPicPr>
          <p:cNvPr id="6" name="Imagen 5" descr="Interfaz de usuario gráfica&#10;&#10;Descripción generada automáticamente con confianza media">
            <a:extLst>
              <a:ext uri="{FF2B5EF4-FFF2-40B4-BE49-F238E27FC236}">
                <a16:creationId xmlns:a16="http://schemas.microsoft.com/office/drawing/2014/main" id="{8DF15AF9-296E-AF80-1772-C1D98691A932}"/>
              </a:ext>
            </a:extLst>
          </p:cNvPr>
          <p:cNvPicPr>
            <a:picLocks noChangeAspect="1"/>
          </p:cNvPicPr>
          <p:nvPr/>
        </p:nvPicPr>
        <p:blipFill>
          <a:blip r:embed="rId2"/>
          <a:stretch>
            <a:fillRect/>
          </a:stretch>
        </p:blipFill>
        <p:spPr>
          <a:xfrm>
            <a:off x="8631452" y="3083720"/>
            <a:ext cx="2873159" cy="1829545"/>
          </a:xfrm>
          <a:prstGeom prst="rect">
            <a:avLst/>
          </a:prstGeom>
        </p:spPr>
      </p:pic>
    </p:spTree>
    <p:extLst>
      <p:ext uri="{BB962C8B-B14F-4D97-AF65-F5344CB8AC3E}">
        <p14:creationId xmlns:p14="http://schemas.microsoft.com/office/powerpoint/2010/main" val="341989379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2504A4D-03E0-7138-C396-F865BCCF97F7}"/>
              </a:ext>
            </a:extLst>
          </p:cNvPr>
          <p:cNvSpPr>
            <a:spLocks noGrp="1"/>
          </p:cNvSpPr>
          <p:nvPr>
            <p:ph type="title"/>
          </p:nvPr>
        </p:nvSpPr>
        <p:spPr/>
        <p:txBody>
          <a:bodyPr/>
          <a:lstStyle/>
          <a:p>
            <a:r>
              <a:rPr lang="es-ES" b="1" dirty="0">
                <a:solidFill>
                  <a:schemeClr val="accent1"/>
                </a:solidFill>
              </a:rPr>
              <a:t>TRATAMIENTO DURANTE EL EMBARAZO Y EL POSTPARTO</a:t>
            </a:r>
          </a:p>
        </p:txBody>
      </p:sp>
      <p:sp>
        <p:nvSpPr>
          <p:cNvPr id="3" name="Marcador de contenido 2">
            <a:extLst>
              <a:ext uri="{FF2B5EF4-FFF2-40B4-BE49-F238E27FC236}">
                <a16:creationId xmlns:a16="http://schemas.microsoft.com/office/drawing/2014/main" id="{0F878591-2B7D-0C38-082A-D307EF9D5BAE}"/>
              </a:ext>
            </a:extLst>
          </p:cNvPr>
          <p:cNvSpPr>
            <a:spLocks noGrp="1"/>
          </p:cNvSpPr>
          <p:nvPr>
            <p:ph idx="1"/>
          </p:nvPr>
        </p:nvSpPr>
        <p:spPr>
          <a:xfrm>
            <a:off x="2589211" y="1905000"/>
            <a:ext cx="9338931" cy="4523096"/>
          </a:xfrm>
        </p:spPr>
        <p:txBody>
          <a:bodyPr>
            <a:normAutofit fontScale="85000" lnSpcReduction="10000"/>
          </a:bodyPr>
          <a:lstStyle/>
          <a:p>
            <a:r>
              <a:rPr lang="es-ES" b="1" dirty="0">
                <a:solidFill>
                  <a:schemeClr val="accent2"/>
                </a:solidFill>
              </a:rPr>
              <a:t>TRATAMIENTO DURANTE EL EMBARAZO´.</a:t>
            </a:r>
          </a:p>
          <a:p>
            <a:pPr>
              <a:buFont typeface="Wingdings" panose="05000000000000000000" pitchFamily="2" charset="2"/>
              <a:buChar char="§"/>
            </a:pPr>
            <a:r>
              <a:rPr lang="es-ES" dirty="0">
                <a:solidFill>
                  <a:schemeClr val="tx1"/>
                </a:solidFill>
              </a:rPr>
              <a:t>El embarazo es un periodo de importantes modificaciones de la fisiología femenina, que pueden ejercer efectos significativos sobre la piel y sus anejos. Muchos de estos cambios son resultado de alteraciones hormonales.</a:t>
            </a:r>
          </a:p>
          <a:p>
            <a:pPr>
              <a:buFont typeface="Wingdings" panose="05000000000000000000" pitchFamily="2" charset="2"/>
              <a:buChar char="§"/>
            </a:pPr>
            <a:r>
              <a:rPr lang="es-ES" dirty="0">
                <a:solidFill>
                  <a:schemeClr val="tx1"/>
                </a:solidFill>
              </a:rPr>
              <a:t>Con el embarazo se producen un aumento del volumen corporal, alteraciones circulatorias y la aparición de estrías y pigmentación.</a:t>
            </a:r>
          </a:p>
          <a:p>
            <a:pPr>
              <a:buFont typeface="Wingdings" panose="05000000000000000000" pitchFamily="2" charset="2"/>
              <a:buChar char="§"/>
            </a:pPr>
            <a:r>
              <a:rPr lang="es-ES" dirty="0">
                <a:solidFill>
                  <a:schemeClr val="tx1"/>
                </a:solidFill>
              </a:rPr>
              <a:t>A la hora de plantear tratamientos durante el embarazo, deben ser de carácter principalmente preventivo, ya que los cambios fisiológicos que se están produciendo, además de las fluctuaciones hormonales, afectan a la eficacia de los tratamientos.</a:t>
            </a:r>
          </a:p>
          <a:p>
            <a:pPr>
              <a:buFont typeface="Wingdings" panose="05000000000000000000" pitchFamily="2" charset="2"/>
              <a:buChar char="§"/>
            </a:pPr>
            <a:r>
              <a:rPr lang="es-ES" dirty="0">
                <a:solidFill>
                  <a:schemeClr val="tx1"/>
                </a:solidFill>
              </a:rPr>
              <a:t>Las técnicas indicadas en los procesos de mantenimiento durante el embarazo son: </a:t>
            </a:r>
          </a:p>
          <a:p>
            <a:pPr>
              <a:buFont typeface="Arial" panose="020B0604020202020204" pitchFamily="34" charset="0"/>
              <a:buChar char="•"/>
            </a:pPr>
            <a:r>
              <a:rPr lang="es-ES" dirty="0">
                <a:solidFill>
                  <a:schemeClr val="tx1"/>
                </a:solidFill>
              </a:rPr>
              <a:t>Hidratación y mantenimiento de la piel.</a:t>
            </a:r>
          </a:p>
          <a:p>
            <a:pPr>
              <a:buFont typeface="Arial" panose="020B0604020202020204" pitchFamily="34" charset="0"/>
              <a:buChar char="•"/>
            </a:pPr>
            <a:r>
              <a:rPr lang="es-ES" dirty="0">
                <a:solidFill>
                  <a:schemeClr val="tx1"/>
                </a:solidFill>
              </a:rPr>
              <a:t>Prevención de la aparición de alteraciones pigmentarias: protección solar adecuada.</a:t>
            </a:r>
          </a:p>
          <a:p>
            <a:pPr>
              <a:buFont typeface="Arial" panose="020B0604020202020204" pitchFamily="34" charset="0"/>
              <a:buChar char="•"/>
            </a:pPr>
            <a:r>
              <a:rPr lang="es-ES" dirty="0">
                <a:solidFill>
                  <a:schemeClr val="tx1"/>
                </a:solidFill>
              </a:rPr>
              <a:t>Mejora el retorno venoso y linfático.</a:t>
            </a:r>
          </a:p>
          <a:p>
            <a:pPr>
              <a:buFont typeface="Arial" panose="020B0604020202020204" pitchFamily="34" charset="0"/>
              <a:buChar char="•"/>
            </a:pPr>
            <a:r>
              <a:rPr lang="es-ES" dirty="0">
                <a:solidFill>
                  <a:schemeClr val="tx1"/>
                </a:solidFill>
              </a:rPr>
              <a:t>Pautas preventivas en senos, abdomen, laterales, etc. </a:t>
            </a:r>
          </a:p>
        </p:txBody>
      </p:sp>
    </p:spTree>
    <p:extLst>
      <p:ext uri="{BB962C8B-B14F-4D97-AF65-F5344CB8AC3E}">
        <p14:creationId xmlns:p14="http://schemas.microsoft.com/office/powerpoint/2010/main" val="855419635"/>
      </p:ext>
    </p:extLst>
  </p:cSld>
  <p:clrMapOvr>
    <a:masterClrMapping/>
  </p:clrMapOvr>
</p:sld>
</file>

<file path=ppt/theme/theme1.xml><?xml version="1.0" encoding="utf-8"?>
<a:theme xmlns:a="http://schemas.openxmlformats.org/drawingml/2006/main" name="Espiral">
  <a:themeElements>
    <a:clrScheme name="Wisp">
      <a:dk1>
        <a:sysClr val="windowText" lastClr="000000"/>
      </a:dk1>
      <a:lt1>
        <a:sysClr val="window" lastClr="FFFFFF"/>
      </a:lt1>
      <a:dk2>
        <a:srgbClr val="647252"/>
      </a:dk2>
      <a:lt2>
        <a:srgbClr val="EAE8CF"/>
      </a:lt2>
      <a:accent1>
        <a:srgbClr val="E78712"/>
      </a:accent1>
      <a:accent2>
        <a:srgbClr val="B73C26"/>
      </a:accent2>
      <a:accent3>
        <a:srgbClr val="865331"/>
      </a:accent3>
      <a:accent4>
        <a:srgbClr val="B38648"/>
      </a:accent4>
      <a:accent5>
        <a:srgbClr val="BBB473"/>
      </a:accent5>
      <a:accent6>
        <a:srgbClr val="849276"/>
      </a:accent6>
      <a:hlink>
        <a:srgbClr val="FDAB2A"/>
      </a:hlink>
      <a:folHlink>
        <a:srgbClr val="CCB182"/>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54F6613E-5ED7-40ED-90A8-F639BE712C0E}"/>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2184</TotalTime>
  <Words>4147</Words>
  <Application>Microsoft Office PowerPoint</Application>
  <PresentationFormat>Panorámica</PresentationFormat>
  <Paragraphs>252</Paragraphs>
  <Slides>33</Slides>
  <Notes>0</Notes>
  <HiddenSlides>0</HiddenSlides>
  <MMClips>0</MMClips>
  <ScaleCrop>false</ScaleCrop>
  <HeadingPairs>
    <vt:vector size="6" baseType="variant">
      <vt:variant>
        <vt:lpstr>Fuentes usadas</vt:lpstr>
      </vt:variant>
      <vt:variant>
        <vt:i4>5</vt:i4>
      </vt:variant>
      <vt:variant>
        <vt:lpstr>Tema</vt:lpstr>
      </vt:variant>
      <vt:variant>
        <vt:i4>1</vt:i4>
      </vt:variant>
      <vt:variant>
        <vt:lpstr>Títulos de diapositiva</vt:lpstr>
      </vt:variant>
      <vt:variant>
        <vt:i4>33</vt:i4>
      </vt:variant>
    </vt:vector>
  </HeadingPairs>
  <TitlesOfParts>
    <vt:vector size="39" baseType="lpstr">
      <vt:lpstr>Arial</vt:lpstr>
      <vt:lpstr>Calibri</vt:lpstr>
      <vt:lpstr>Century Gothic</vt:lpstr>
      <vt:lpstr>Wingdings</vt:lpstr>
      <vt:lpstr>Wingdings 3</vt:lpstr>
      <vt:lpstr>Espiral</vt:lpstr>
      <vt:lpstr>EJECUCIÓN DE LOS TRATAMIENTOS ESTÉTICOS CORPORALES </vt:lpstr>
      <vt:lpstr>ALTERACIONES DE LA MICROCIRCULACIÓN </vt:lpstr>
      <vt:lpstr>ALTERACIONES DE LA MICROCIRCULACIÓN </vt:lpstr>
      <vt:lpstr> TRATAMIENTO DE LA FLACIDEZ </vt:lpstr>
      <vt:lpstr>         TRATAMIENTO DE LAS ESTRIAS </vt:lpstr>
      <vt:lpstr>        TRATAMIENTO ANTICELULÍTICO </vt:lpstr>
      <vt:lpstr>TRATAMIENTO DE LAS ADIPOSIDADES LOCALIZADAS</vt:lpstr>
      <vt:lpstr>       TRATAMIENTO DE LOS SENOS </vt:lpstr>
      <vt:lpstr>TRATAMIENTO DURANTE EL EMBARAZO Y EL POSTPARTO</vt:lpstr>
      <vt:lpstr>TRATAMIENTO DURANTE EL POSTPARTO</vt:lpstr>
      <vt:lpstr> TRATAMIENTOS DE LOS EDEMAS Y LAS ESTASIS </vt:lpstr>
      <vt:lpstr>TRATAMIENTOS DE LOS EDEMAS Y LAS ESTASIS</vt:lpstr>
      <vt:lpstr>TRATAMIENTO DE LAS PIERNAS CANSADAS</vt:lpstr>
      <vt:lpstr>TRATAMIENTO DE LAS PIERNAS CANSADAS</vt:lpstr>
      <vt:lpstr>TRATAMIENTO DE LAS PIERNAS CANSADAS</vt:lpstr>
      <vt:lpstr>TRATAMIENTO DE LA FLACIDEZ</vt:lpstr>
      <vt:lpstr>TRATAMIENTO DE LA FLACIDEZ</vt:lpstr>
      <vt:lpstr>TRATAMIENTO DE LA FLACIDEZ</vt:lpstr>
      <vt:lpstr>TRATAMIENTOS DE LAS ESTRÍAS </vt:lpstr>
      <vt:lpstr>TRATAMIENTOS DE LAS ESTRÍAS </vt:lpstr>
      <vt:lpstr>TRATAMIENTOS DE LAS ESTRÍAS </vt:lpstr>
      <vt:lpstr>      TRATAMIENTO ANTICELULÍTICO</vt:lpstr>
      <vt:lpstr>        TRATAMIENTO ANTICELULÍTICO</vt:lpstr>
      <vt:lpstr>      TRATAMIENTO ANTICELULÍTICO</vt:lpstr>
      <vt:lpstr>TRATAMIENTO DE LAS ADIPOSIDADES LOCALIZADAS</vt:lpstr>
      <vt:lpstr>TRATAMIENTO DE LAS ADIPOSIDADES LOCALIZADAS</vt:lpstr>
      <vt:lpstr>TRATAMIENTO DE LAS ADIPOSIDADES LOCALIZADAS</vt:lpstr>
      <vt:lpstr>       TRATAMIENTO DE LOS SENOS</vt:lpstr>
      <vt:lpstr>      TRATAMIENTO DE LOS SENOS</vt:lpstr>
      <vt:lpstr>       TRATAMIENTO DE LOS SENOS</vt:lpstr>
      <vt:lpstr>TRATAMIENTO POSPARTO DEL ABDOMEN</vt:lpstr>
      <vt:lpstr>TRATAMIENTO POSPARTO DEL ABDOMEN</vt:lpstr>
      <vt:lpstr>TRATAMIENTO POSPARTO DEL ABDOMEN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TEMA 3 GESTION INSTALACIONES , MEDIOS TÉCNICOS Y MATERIALES</dc:title>
  <dc:creator>patricia busto lopez</dc:creator>
  <cp:lastModifiedBy>Teresa Calvo Salgueiro</cp:lastModifiedBy>
  <cp:revision>89</cp:revision>
  <dcterms:created xsi:type="dcterms:W3CDTF">2022-11-13T10:15:39Z</dcterms:created>
  <dcterms:modified xsi:type="dcterms:W3CDTF">2025-01-19T00:10:31Z</dcterms:modified>
</cp:coreProperties>
</file>