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6858000" cy="9144000"/>
  <p:embeddedFontLst>
    <p:embeddedFont>
      <p:font typeface="Comica" charset="1" panose="00000000000000000000"/>
      <p:regular r:id="rId15"/>
    </p:embeddedFont>
    <p:embeddedFont>
      <p:font typeface="Roboto" charset="1" panose="02000000000000000000"/>
      <p:regular r:id="rId16"/>
    </p:embeddedFont>
    <p:embeddedFont>
      <p:font typeface="Open Sans" charset="1" panose="020B0606030504020204"/>
      <p:regular r:id="rId17"/>
    </p:embeddedFont>
    <p:embeddedFont>
      <p:font typeface="Open Sans Bold" charset="1" panose="020B0806030504020204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9.png" Type="http://schemas.openxmlformats.org/officeDocument/2006/relationships/image"/><Relationship Id="rId7" Target="../media/image10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7.png" Type="http://schemas.openxmlformats.org/officeDocument/2006/relationships/image"/><Relationship Id="rId4" Target="../media/image8.svg" Type="http://schemas.openxmlformats.org/officeDocument/2006/relationships/image"/><Relationship Id="rId5" Target="../media/image1.png" Type="http://schemas.openxmlformats.org/officeDocument/2006/relationships/image"/><Relationship Id="rId6" Target="../media/image2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2.png" Type="http://schemas.openxmlformats.org/officeDocument/2006/relationships/image"/><Relationship Id="rId3" Target="../media/image13.svg" Type="http://schemas.openxmlformats.org/officeDocument/2006/relationships/image"/><Relationship Id="rId4" Target="../media/image14.png" Type="http://schemas.openxmlformats.org/officeDocument/2006/relationships/image"/><Relationship Id="rId5" Target="../media/image15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6.png" Type="http://schemas.openxmlformats.org/officeDocument/2006/relationships/image"/><Relationship Id="rId3" Target="../media/image12.png" Type="http://schemas.openxmlformats.org/officeDocument/2006/relationships/image"/><Relationship Id="rId4" Target="../media/image13.svg" Type="http://schemas.openxmlformats.org/officeDocument/2006/relationships/image"/><Relationship Id="rId5" Target="../media/image17.png" Type="http://schemas.openxmlformats.org/officeDocument/2006/relationships/image"/><Relationship Id="rId6" Target="../media/image18.svg" Type="http://schemas.openxmlformats.org/officeDocument/2006/relationships/image"/><Relationship Id="rId7" Target="../media/image19.png" Type="http://schemas.openxmlformats.org/officeDocument/2006/relationships/image"/><Relationship Id="rId8" Target="../media/image20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9.png" Type="http://schemas.openxmlformats.org/officeDocument/2006/relationships/image"/><Relationship Id="rId3" Target="../media/image20.svg" Type="http://schemas.openxmlformats.org/officeDocument/2006/relationships/image"/><Relationship Id="rId4" Target="../media/image17.png" Type="http://schemas.openxmlformats.org/officeDocument/2006/relationships/image"/><Relationship Id="rId5" Target="../media/image18.svg" Type="http://schemas.openxmlformats.org/officeDocument/2006/relationships/image"/><Relationship Id="rId6" Target="../media/image12.png" Type="http://schemas.openxmlformats.org/officeDocument/2006/relationships/image"/><Relationship Id="rId7" Target="../media/image13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867565" y="3714263"/>
            <a:ext cx="16552869" cy="21351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592"/>
              </a:lnSpc>
            </a:pPr>
            <a:r>
              <a:rPr lang="en-US" sz="14774" spc="-472">
                <a:solidFill>
                  <a:srgbClr val="022033"/>
                </a:solidFill>
                <a:latin typeface="Comica"/>
                <a:ea typeface="Comica"/>
                <a:cs typeface="Comica"/>
                <a:sym typeface="Comica"/>
              </a:rPr>
              <a:t>VIETNAMITA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5746455" y="1445583"/>
            <a:ext cx="6795091" cy="20151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198"/>
              </a:lnSpc>
            </a:pPr>
            <a:r>
              <a:rPr lang="en-US" sz="4245" spc="437">
                <a:solidFill>
                  <a:srgbClr val="022033"/>
                </a:solidFill>
                <a:latin typeface="Roboto"/>
                <a:ea typeface="Roboto"/>
                <a:cs typeface="Roboto"/>
                <a:sym typeface="Roboto"/>
              </a:rPr>
              <a:t>MARIO CASAS EZEQUIEL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2003101">
            <a:off x="-3298647" y="-3865792"/>
            <a:ext cx="6597293" cy="9500102"/>
          </a:xfrm>
          <a:custGeom>
            <a:avLst/>
            <a:gdLst/>
            <a:ahLst/>
            <a:cxnLst/>
            <a:rect r="r" b="b" t="t" l="l"/>
            <a:pathLst>
              <a:path h="9500102" w="6597293">
                <a:moveTo>
                  <a:pt x="0" y="0"/>
                </a:moveTo>
                <a:lnTo>
                  <a:pt x="6597294" y="0"/>
                </a:lnTo>
                <a:lnTo>
                  <a:pt x="6597294" y="9500102"/>
                </a:lnTo>
                <a:lnTo>
                  <a:pt x="0" y="95001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2003101">
            <a:off x="16816502" y="1031324"/>
            <a:ext cx="6597293" cy="9500102"/>
          </a:xfrm>
          <a:custGeom>
            <a:avLst/>
            <a:gdLst/>
            <a:ahLst/>
            <a:cxnLst/>
            <a:rect r="r" b="b" t="t" l="l"/>
            <a:pathLst>
              <a:path h="9500102" w="6597293">
                <a:moveTo>
                  <a:pt x="0" y="0"/>
                </a:moveTo>
                <a:lnTo>
                  <a:pt x="6597294" y="0"/>
                </a:lnTo>
                <a:lnTo>
                  <a:pt x="6597294" y="9500102"/>
                </a:lnTo>
                <a:lnTo>
                  <a:pt x="0" y="950010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813916">
            <a:off x="-3298647" y="4831575"/>
            <a:ext cx="6597293" cy="9500102"/>
          </a:xfrm>
          <a:custGeom>
            <a:avLst/>
            <a:gdLst/>
            <a:ahLst/>
            <a:cxnLst/>
            <a:rect r="r" b="b" t="t" l="l"/>
            <a:pathLst>
              <a:path h="9500102" w="6597293">
                <a:moveTo>
                  <a:pt x="0" y="0"/>
                </a:moveTo>
                <a:lnTo>
                  <a:pt x="6597294" y="0"/>
                </a:lnTo>
                <a:lnTo>
                  <a:pt x="6597294" y="9500102"/>
                </a:lnTo>
                <a:lnTo>
                  <a:pt x="0" y="950010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3299222">
            <a:off x="14545045" y="-4750051"/>
            <a:ext cx="6597293" cy="9500102"/>
          </a:xfrm>
          <a:custGeom>
            <a:avLst/>
            <a:gdLst/>
            <a:ahLst/>
            <a:cxnLst/>
            <a:rect r="r" b="b" t="t" l="l"/>
            <a:pathLst>
              <a:path h="9500102" w="6597293">
                <a:moveTo>
                  <a:pt x="0" y="0"/>
                </a:moveTo>
                <a:lnTo>
                  <a:pt x="6597293" y="0"/>
                </a:lnTo>
                <a:lnTo>
                  <a:pt x="6597293" y="9500102"/>
                </a:lnTo>
                <a:lnTo>
                  <a:pt x="0" y="950010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true" flipV="true" rot="-7643598">
            <a:off x="8762010" y="8089458"/>
            <a:ext cx="6597293" cy="9500102"/>
          </a:xfrm>
          <a:custGeom>
            <a:avLst/>
            <a:gdLst/>
            <a:ahLst/>
            <a:cxnLst/>
            <a:rect r="r" b="b" t="t" l="l"/>
            <a:pathLst>
              <a:path h="9500102" w="6597293">
                <a:moveTo>
                  <a:pt x="6597293" y="9500102"/>
                </a:moveTo>
                <a:lnTo>
                  <a:pt x="0" y="9500102"/>
                </a:lnTo>
                <a:lnTo>
                  <a:pt x="0" y="0"/>
                </a:lnTo>
                <a:lnTo>
                  <a:pt x="6597293" y="0"/>
                </a:lnTo>
                <a:lnTo>
                  <a:pt x="6597293" y="9500102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1858296">
            <a:off x="2567670" y="8247910"/>
            <a:ext cx="6597293" cy="9500102"/>
          </a:xfrm>
          <a:custGeom>
            <a:avLst/>
            <a:gdLst/>
            <a:ahLst/>
            <a:cxnLst/>
            <a:rect r="r" b="b" t="t" l="l"/>
            <a:pathLst>
              <a:path h="9500102" w="6597293">
                <a:moveTo>
                  <a:pt x="0" y="0"/>
                </a:moveTo>
                <a:lnTo>
                  <a:pt x="6597293" y="0"/>
                </a:lnTo>
                <a:lnTo>
                  <a:pt x="6597293" y="9500102"/>
                </a:lnTo>
                <a:lnTo>
                  <a:pt x="0" y="950010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1858296">
            <a:off x="6464747" y="-6920416"/>
            <a:ext cx="6597293" cy="9500102"/>
          </a:xfrm>
          <a:custGeom>
            <a:avLst/>
            <a:gdLst/>
            <a:ahLst/>
            <a:cxnLst/>
            <a:rect r="r" b="b" t="t" l="l"/>
            <a:pathLst>
              <a:path h="9500102" w="6597293">
                <a:moveTo>
                  <a:pt x="0" y="0"/>
                </a:moveTo>
                <a:lnTo>
                  <a:pt x="6597293" y="0"/>
                </a:lnTo>
                <a:lnTo>
                  <a:pt x="6597293" y="9500103"/>
                </a:lnTo>
                <a:lnTo>
                  <a:pt x="0" y="95001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5980418" y="5887476"/>
            <a:ext cx="6327165" cy="1817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198"/>
              </a:lnSpc>
            </a:pPr>
            <a:r>
              <a:rPr lang="en-US" sz="4245" spc="437">
                <a:solidFill>
                  <a:srgbClr val="022033"/>
                </a:solidFill>
                <a:latin typeface="Roboto"/>
                <a:ea typeface="Roboto"/>
                <a:cs typeface="Roboto"/>
                <a:sym typeface="Roboto"/>
              </a:rPr>
              <a:t>FABIÁN PÁJARO CRUZ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9139238" y="4834890"/>
            <a:ext cx="9525" cy="5124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80"/>
              </a:lnSpc>
              <a:spcBef>
                <a:spcPct val="0"/>
              </a:spcBef>
            </a:pPr>
          </a:p>
        </p:txBody>
      </p:sp>
      <p:sp>
        <p:nvSpPr>
          <p:cNvPr name="TextBox 3" id="3"/>
          <p:cNvSpPr txBox="true"/>
          <p:nvPr/>
        </p:nvSpPr>
        <p:spPr>
          <a:xfrm rot="0">
            <a:off x="3861941" y="3319780"/>
            <a:ext cx="10554593" cy="41808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 vietnamita................................................diapositiva 3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historia de vietnam....................................diapositiva 4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cultura de vietnam.....................................diapositiva 5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sitios onde se fala vietnam.......................diapositiva 6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palabras en vietnamita..............................diapositiva7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tradicións de Vietnam...............................diapositiva 8</a:t>
            </a:r>
          </a:p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final..............................................................diapositiva 9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-2700000">
            <a:off x="13418681" y="-3162335"/>
            <a:ext cx="6597293" cy="9500102"/>
          </a:xfrm>
          <a:custGeom>
            <a:avLst/>
            <a:gdLst/>
            <a:ahLst/>
            <a:cxnLst/>
            <a:rect r="r" b="b" t="t" l="l"/>
            <a:pathLst>
              <a:path h="9500102" w="6597293">
                <a:moveTo>
                  <a:pt x="0" y="0"/>
                </a:moveTo>
                <a:lnTo>
                  <a:pt x="6597293" y="0"/>
                </a:lnTo>
                <a:lnTo>
                  <a:pt x="6597293" y="9500102"/>
                </a:lnTo>
                <a:lnTo>
                  <a:pt x="0" y="95001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1531302">
            <a:off x="-1688390" y="-4975245"/>
            <a:ext cx="6174273" cy="8890953"/>
          </a:xfrm>
          <a:custGeom>
            <a:avLst/>
            <a:gdLst/>
            <a:ahLst/>
            <a:cxnLst/>
            <a:rect r="r" b="b" t="t" l="l"/>
            <a:pathLst>
              <a:path h="8890953" w="6174273">
                <a:moveTo>
                  <a:pt x="0" y="0"/>
                </a:moveTo>
                <a:lnTo>
                  <a:pt x="6174273" y="0"/>
                </a:lnTo>
                <a:lnTo>
                  <a:pt x="6174273" y="8890953"/>
                </a:lnTo>
                <a:lnTo>
                  <a:pt x="0" y="88909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-4098501">
            <a:off x="5655791" y="6290738"/>
            <a:ext cx="6597293" cy="9500102"/>
          </a:xfrm>
          <a:custGeom>
            <a:avLst/>
            <a:gdLst/>
            <a:ahLst/>
            <a:cxnLst/>
            <a:rect r="r" b="b" t="t" l="l"/>
            <a:pathLst>
              <a:path h="9500102" w="6597293">
                <a:moveTo>
                  <a:pt x="0" y="0"/>
                </a:moveTo>
                <a:lnTo>
                  <a:pt x="6597294" y="0"/>
                </a:lnTo>
                <a:lnTo>
                  <a:pt x="6597294" y="9500102"/>
                </a:lnTo>
                <a:lnTo>
                  <a:pt x="0" y="950010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7031802" y="820802"/>
            <a:ext cx="3845272" cy="15665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92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Índice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17538382" y="492443"/>
            <a:ext cx="124777" cy="123825"/>
            <a:chOff x="0" y="0"/>
            <a:chExt cx="166370" cy="1651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46990" y="48260"/>
              <a:ext cx="67310" cy="71120"/>
            </a:xfrm>
            <a:custGeom>
              <a:avLst/>
              <a:gdLst/>
              <a:ahLst/>
              <a:cxnLst/>
              <a:rect r="r" b="b" t="t" l="l"/>
              <a:pathLst>
                <a:path h="71120" w="67310">
                  <a:moveTo>
                    <a:pt x="3810" y="27940"/>
                  </a:moveTo>
                  <a:cubicBezTo>
                    <a:pt x="38100" y="0"/>
                    <a:pt x="48260" y="0"/>
                    <a:pt x="54610" y="3810"/>
                  </a:cubicBezTo>
                  <a:cubicBezTo>
                    <a:pt x="60960" y="6350"/>
                    <a:pt x="67310" y="16510"/>
                    <a:pt x="67310" y="24130"/>
                  </a:cubicBezTo>
                  <a:cubicBezTo>
                    <a:pt x="67310" y="31750"/>
                    <a:pt x="58420" y="45720"/>
                    <a:pt x="50800" y="49530"/>
                  </a:cubicBezTo>
                  <a:cubicBezTo>
                    <a:pt x="44450" y="52070"/>
                    <a:pt x="33020" y="50800"/>
                    <a:pt x="26670" y="45720"/>
                  </a:cubicBezTo>
                  <a:cubicBezTo>
                    <a:pt x="21590" y="41910"/>
                    <a:pt x="16510" y="31750"/>
                    <a:pt x="16510" y="25400"/>
                  </a:cubicBezTo>
                  <a:cubicBezTo>
                    <a:pt x="16510" y="17780"/>
                    <a:pt x="21590" y="7620"/>
                    <a:pt x="27940" y="3810"/>
                  </a:cubicBezTo>
                  <a:cubicBezTo>
                    <a:pt x="35560" y="0"/>
                    <a:pt x="53340" y="1270"/>
                    <a:pt x="58420" y="6350"/>
                  </a:cubicBezTo>
                  <a:cubicBezTo>
                    <a:pt x="64770" y="12700"/>
                    <a:pt x="67310" y="27940"/>
                    <a:pt x="64770" y="36830"/>
                  </a:cubicBezTo>
                  <a:cubicBezTo>
                    <a:pt x="62230" y="46990"/>
                    <a:pt x="49530" y="59690"/>
                    <a:pt x="39370" y="63500"/>
                  </a:cubicBezTo>
                  <a:cubicBezTo>
                    <a:pt x="30480" y="68580"/>
                    <a:pt x="12700" y="71120"/>
                    <a:pt x="6350" y="66040"/>
                  </a:cubicBezTo>
                  <a:cubicBezTo>
                    <a:pt x="0" y="59690"/>
                    <a:pt x="3810" y="27940"/>
                    <a:pt x="3810" y="27940"/>
                  </a:cubicBezTo>
                </a:path>
              </a:pathLst>
            </a:custGeom>
            <a:solidFill>
              <a:srgbClr val="0571D3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name="Group 10" id="10"/>
          <p:cNvGrpSpPr/>
          <p:nvPr/>
        </p:nvGrpSpPr>
        <p:grpSpPr>
          <a:xfrm rot="0">
            <a:off x="15432405" y="4371022"/>
            <a:ext cx="114300" cy="144780"/>
            <a:chOff x="0" y="0"/>
            <a:chExt cx="152400" cy="19304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49530" y="49530"/>
              <a:ext cx="57150" cy="92710"/>
            </a:xfrm>
            <a:custGeom>
              <a:avLst/>
              <a:gdLst/>
              <a:ahLst/>
              <a:cxnLst/>
              <a:rect r="r" b="b" t="t" l="l"/>
              <a:pathLst>
                <a:path h="92710" w="57150">
                  <a:moveTo>
                    <a:pt x="1270" y="67310"/>
                  </a:moveTo>
                  <a:cubicBezTo>
                    <a:pt x="20320" y="0"/>
                    <a:pt x="36830" y="2540"/>
                    <a:pt x="43180" y="7620"/>
                  </a:cubicBezTo>
                  <a:cubicBezTo>
                    <a:pt x="49530" y="12700"/>
                    <a:pt x="53340" y="30480"/>
                    <a:pt x="49530" y="38100"/>
                  </a:cubicBezTo>
                  <a:cubicBezTo>
                    <a:pt x="48260" y="44450"/>
                    <a:pt x="38100" y="50800"/>
                    <a:pt x="31750" y="52070"/>
                  </a:cubicBezTo>
                  <a:cubicBezTo>
                    <a:pt x="24130" y="53340"/>
                    <a:pt x="13970" y="49530"/>
                    <a:pt x="8890" y="44450"/>
                  </a:cubicBezTo>
                  <a:cubicBezTo>
                    <a:pt x="3810" y="39370"/>
                    <a:pt x="0" y="27940"/>
                    <a:pt x="2540" y="21590"/>
                  </a:cubicBezTo>
                  <a:cubicBezTo>
                    <a:pt x="5080" y="13970"/>
                    <a:pt x="17780" y="2540"/>
                    <a:pt x="25400" y="1270"/>
                  </a:cubicBezTo>
                  <a:cubicBezTo>
                    <a:pt x="34290" y="1270"/>
                    <a:pt x="45720" y="10160"/>
                    <a:pt x="50800" y="19050"/>
                  </a:cubicBezTo>
                  <a:cubicBezTo>
                    <a:pt x="57150" y="30480"/>
                    <a:pt x="57150" y="54610"/>
                    <a:pt x="52070" y="67310"/>
                  </a:cubicBezTo>
                  <a:cubicBezTo>
                    <a:pt x="48260" y="78740"/>
                    <a:pt x="38100" y="92710"/>
                    <a:pt x="30480" y="92710"/>
                  </a:cubicBezTo>
                  <a:cubicBezTo>
                    <a:pt x="21590" y="92710"/>
                    <a:pt x="1270" y="67310"/>
                    <a:pt x="1270" y="67310"/>
                  </a:cubicBezTo>
                </a:path>
              </a:pathLst>
            </a:custGeom>
            <a:solidFill>
              <a:srgbClr val="0571D3"/>
            </a:solidFill>
            <a:ln cap="sq">
              <a:noFill/>
              <a:prstDash val="solid"/>
              <a:miter/>
            </a:ln>
          </p:spPr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806655" y="3387591"/>
            <a:ext cx="5223667" cy="2118976"/>
            <a:chOff x="0" y="0"/>
            <a:chExt cx="1375781" cy="558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75781" cy="558084"/>
            </a:xfrm>
            <a:custGeom>
              <a:avLst/>
              <a:gdLst/>
              <a:ahLst/>
              <a:cxnLst/>
              <a:rect r="r" b="b" t="t" l="l"/>
              <a:pathLst>
                <a:path h="558084" w="1375781">
                  <a:moveTo>
                    <a:pt x="0" y="0"/>
                  </a:moveTo>
                  <a:lnTo>
                    <a:pt x="1375781" y="0"/>
                  </a:lnTo>
                  <a:lnTo>
                    <a:pt x="1375781" y="558084"/>
                  </a:lnTo>
                  <a:lnTo>
                    <a:pt x="0" y="558084"/>
                  </a:lnTo>
                  <a:close/>
                </a:path>
              </a:pathLst>
            </a:custGeom>
            <a:solidFill>
              <a:srgbClr val="E8E9FE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1375781" cy="59618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9486280" y="3387591"/>
            <a:ext cx="5223667" cy="2118976"/>
            <a:chOff x="0" y="0"/>
            <a:chExt cx="1375781" cy="558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375781" cy="558084"/>
            </a:xfrm>
            <a:custGeom>
              <a:avLst/>
              <a:gdLst/>
              <a:ahLst/>
              <a:cxnLst/>
              <a:rect r="r" b="b" t="t" l="l"/>
              <a:pathLst>
                <a:path h="558084" w="1375781">
                  <a:moveTo>
                    <a:pt x="0" y="0"/>
                  </a:moveTo>
                  <a:lnTo>
                    <a:pt x="1375781" y="0"/>
                  </a:lnTo>
                  <a:lnTo>
                    <a:pt x="1375781" y="558084"/>
                  </a:lnTo>
                  <a:lnTo>
                    <a:pt x="0" y="558084"/>
                  </a:lnTo>
                  <a:close/>
                </a:path>
              </a:pathLst>
            </a:custGeom>
            <a:solidFill>
              <a:srgbClr val="E8E9FE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1375781" cy="59618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7103038" y="7216588"/>
            <a:ext cx="5223667" cy="2041712"/>
            <a:chOff x="0" y="0"/>
            <a:chExt cx="1375781" cy="53773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75781" cy="537735"/>
            </a:xfrm>
            <a:custGeom>
              <a:avLst/>
              <a:gdLst/>
              <a:ahLst/>
              <a:cxnLst/>
              <a:rect r="r" b="b" t="t" l="l"/>
              <a:pathLst>
                <a:path h="537735" w="1375781">
                  <a:moveTo>
                    <a:pt x="0" y="0"/>
                  </a:moveTo>
                  <a:lnTo>
                    <a:pt x="1375781" y="0"/>
                  </a:lnTo>
                  <a:lnTo>
                    <a:pt x="1375781" y="537735"/>
                  </a:lnTo>
                  <a:lnTo>
                    <a:pt x="0" y="537735"/>
                  </a:lnTo>
                  <a:close/>
                </a:path>
              </a:pathLst>
            </a:custGeom>
            <a:solidFill>
              <a:srgbClr val="E8E9FE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1375781" cy="5758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1" id="11"/>
          <p:cNvSpPr txBox="true"/>
          <p:nvPr/>
        </p:nvSpPr>
        <p:spPr>
          <a:xfrm rot="0">
            <a:off x="1711560" y="812905"/>
            <a:ext cx="14864881" cy="16808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679"/>
              </a:lnSpc>
            </a:pPr>
            <a:r>
              <a:rPr lang="en-US" sz="11608" spc="-963">
                <a:solidFill>
                  <a:srgbClr val="022033"/>
                </a:solidFill>
                <a:latin typeface="Comica"/>
                <a:ea typeface="Comica"/>
                <a:cs typeface="Comica"/>
                <a:sym typeface="Comica"/>
              </a:rPr>
              <a:t>O VIETNAMITA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-2040061">
            <a:off x="-3717814" y="5844044"/>
            <a:ext cx="6597293" cy="9500102"/>
          </a:xfrm>
          <a:custGeom>
            <a:avLst/>
            <a:gdLst/>
            <a:ahLst/>
            <a:cxnLst/>
            <a:rect r="r" b="b" t="t" l="l"/>
            <a:pathLst>
              <a:path h="9500102" w="6597293">
                <a:moveTo>
                  <a:pt x="0" y="0"/>
                </a:moveTo>
                <a:lnTo>
                  <a:pt x="6597293" y="0"/>
                </a:lnTo>
                <a:lnTo>
                  <a:pt x="6597293" y="9500102"/>
                </a:lnTo>
                <a:lnTo>
                  <a:pt x="0" y="95001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813916">
            <a:off x="16275478" y="2959716"/>
            <a:ext cx="6597293" cy="9500102"/>
          </a:xfrm>
          <a:custGeom>
            <a:avLst/>
            <a:gdLst/>
            <a:ahLst/>
            <a:cxnLst/>
            <a:rect r="r" b="b" t="t" l="l"/>
            <a:pathLst>
              <a:path h="9500102" w="6597293">
                <a:moveTo>
                  <a:pt x="0" y="0"/>
                </a:moveTo>
                <a:lnTo>
                  <a:pt x="6597293" y="0"/>
                </a:lnTo>
                <a:lnTo>
                  <a:pt x="6597293" y="9500102"/>
                </a:lnTo>
                <a:lnTo>
                  <a:pt x="0" y="950010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813916">
            <a:off x="-2269947" y="-6205288"/>
            <a:ext cx="6597293" cy="9500102"/>
          </a:xfrm>
          <a:custGeom>
            <a:avLst/>
            <a:gdLst/>
            <a:ahLst/>
            <a:cxnLst/>
            <a:rect r="r" b="b" t="t" l="l"/>
            <a:pathLst>
              <a:path h="9500102" w="6597293">
                <a:moveTo>
                  <a:pt x="0" y="0"/>
                </a:moveTo>
                <a:lnTo>
                  <a:pt x="6597294" y="0"/>
                </a:lnTo>
                <a:lnTo>
                  <a:pt x="6597294" y="9500103"/>
                </a:lnTo>
                <a:lnTo>
                  <a:pt x="0" y="95001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-4081259">
            <a:off x="12621347" y="-6488196"/>
            <a:ext cx="6597293" cy="9500102"/>
          </a:xfrm>
          <a:custGeom>
            <a:avLst/>
            <a:gdLst/>
            <a:ahLst/>
            <a:cxnLst/>
            <a:rect r="r" b="b" t="t" l="l"/>
            <a:pathLst>
              <a:path h="9500102" w="6597293">
                <a:moveTo>
                  <a:pt x="0" y="0"/>
                </a:moveTo>
                <a:lnTo>
                  <a:pt x="6597293" y="0"/>
                </a:lnTo>
                <a:lnTo>
                  <a:pt x="6597293" y="9500102"/>
                </a:lnTo>
                <a:lnTo>
                  <a:pt x="0" y="95001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13359117" y="3491145"/>
            <a:ext cx="2924403" cy="2645256"/>
          </a:xfrm>
          <a:custGeom>
            <a:avLst/>
            <a:gdLst/>
            <a:ahLst/>
            <a:cxnLst/>
            <a:rect r="r" b="b" t="t" l="l"/>
            <a:pathLst>
              <a:path h="2645256" w="2924403">
                <a:moveTo>
                  <a:pt x="0" y="0"/>
                </a:moveTo>
                <a:lnTo>
                  <a:pt x="2924403" y="0"/>
                </a:lnTo>
                <a:lnTo>
                  <a:pt x="2924403" y="2645255"/>
                </a:lnTo>
                <a:lnTo>
                  <a:pt x="0" y="264525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5082742" y="7472030"/>
            <a:ext cx="2878575" cy="2489967"/>
          </a:xfrm>
          <a:custGeom>
            <a:avLst/>
            <a:gdLst/>
            <a:ahLst/>
            <a:cxnLst/>
            <a:rect r="r" b="b" t="t" l="l"/>
            <a:pathLst>
              <a:path h="2489967" w="2878575">
                <a:moveTo>
                  <a:pt x="0" y="0"/>
                </a:moveTo>
                <a:lnTo>
                  <a:pt x="2878575" y="0"/>
                </a:lnTo>
                <a:lnTo>
                  <a:pt x="2878575" y="2489967"/>
                </a:lnTo>
                <a:lnTo>
                  <a:pt x="0" y="248996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TextBox 18" id="18"/>
          <p:cNvSpPr txBox="true"/>
          <p:nvPr/>
        </p:nvSpPr>
        <p:spPr>
          <a:xfrm rot="0">
            <a:off x="4485562" y="2789936"/>
            <a:ext cx="4658438" cy="5124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80"/>
              </a:lnSpc>
              <a:spcBef>
                <a:spcPct val="0"/>
              </a:spcBef>
            </a:pPr>
            <a:r>
              <a:rPr lang="en-US" sz="2700" spc="151">
                <a:solidFill>
                  <a:srgbClr val="022033"/>
                </a:solidFill>
                <a:latin typeface="Comica"/>
                <a:ea typeface="Comica"/>
                <a:cs typeface="Comica"/>
                <a:sym typeface="Comica"/>
              </a:rPr>
              <a:t>QUÉ É O VIETNAMITA?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4482069" y="4160059"/>
            <a:ext cx="3872837" cy="516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spc="78">
                <a:solidFill>
                  <a:srgbClr val="022033"/>
                </a:solidFill>
                <a:latin typeface="Comica"/>
                <a:ea typeface="Comica"/>
                <a:cs typeface="Comica"/>
                <a:sym typeface="Comica"/>
              </a:rPr>
              <a:t>O VIETNAMITA É O IDIOMA DE VIETNAM.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8019018" y="7950424"/>
            <a:ext cx="3598790" cy="516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spc="78">
                <a:solidFill>
                  <a:srgbClr val="022033"/>
                </a:solidFill>
                <a:latin typeface="Comica"/>
                <a:ea typeface="Comica"/>
                <a:cs typeface="Comica"/>
                <a:sym typeface="Comica"/>
              </a:rPr>
              <a:t>VIETNAM SITÚASE  NO SUR DE ASIA, CERCA DE CHINA.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9486280" y="4094628"/>
            <a:ext cx="3872837" cy="516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spc="78">
                <a:solidFill>
                  <a:srgbClr val="022033"/>
                </a:solidFill>
                <a:latin typeface="Comica"/>
                <a:ea typeface="Comica"/>
                <a:cs typeface="Comica"/>
                <a:sym typeface="Comica"/>
              </a:rPr>
              <a:t>É UNHA LENGUA AUSTRO-ASIÁTICA, PROVÉN DO SUR DE ASIA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103038" y="6459067"/>
            <a:ext cx="5430750" cy="5124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80"/>
              </a:lnSpc>
              <a:spcBef>
                <a:spcPct val="0"/>
              </a:spcBef>
            </a:pPr>
            <a:r>
              <a:rPr lang="en-US" sz="2700" spc="151">
                <a:solidFill>
                  <a:srgbClr val="022033"/>
                </a:solidFill>
                <a:latin typeface="Comica"/>
                <a:ea typeface="Comica"/>
                <a:cs typeface="Comica"/>
                <a:sym typeface="Comica"/>
              </a:rPr>
              <a:t>ONDE SE SITÚA VIETNAM?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9144000" y="2797199"/>
            <a:ext cx="6124419" cy="5124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80"/>
              </a:lnSpc>
              <a:spcBef>
                <a:spcPct val="0"/>
              </a:spcBef>
            </a:pPr>
            <a:r>
              <a:rPr lang="en-US" sz="2700" spc="151">
                <a:solidFill>
                  <a:srgbClr val="022033"/>
                </a:solidFill>
                <a:latin typeface="Comica"/>
                <a:ea typeface="Comica"/>
                <a:cs typeface="Comica"/>
                <a:sym typeface="Comica"/>
              </a:rPr>
              <a:t>DE ONDE VEN O VIETNAMITA?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812870" y="5737235"/>
            <a:ext cx="4662260" cy="2902737"/>
          </a:xfrm>
          <a:custGeom>
            <a:avLst/>
            <a:gdLst/>
            <a:ahLst/>
            <a:cxnLst/>
            <a:rect r="r" b="b" t="t" l="l"/>
            <a:pathLst>
              <a:path h="2902737" w="4662260">
                <a:moveTo>
                  <a:pt x="0" y="0"/>
                </a:moveTo>
                <a:lnTo>
                  <a:pt x="4662260" y="0"/>
                </a:lnTo>
                <a:lnTo>
                  <a:pt x="4662260" y="2902737"/>
                </a:lnTo>
                <a:lnTo>
                  <a:pt x="0" y="290273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022" r="0" b="-5987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092513" y="2220498"/>
            <a:ext cx="16102973" cy="29460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35"/>
              </a:lnSpc>
            </a:pPr>
            <a:r>
              <a:rPr lang="en-US" sz="2739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Vietnam antes pertencía a China. Cando as forzas vietnamitas derrocaron </a:t>
            </a:r>
          </a:p>
          <a:p>
            <a:pPr algn="ctr">
              <a:lnSpc>
                <a:spcPts val="3835"/>
              </a:lnSpc>
            </a:pPr>
            <a:r>
              <a:rPr lang="en-US" sz="2739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aos seus gobernantes chinos, estableceron un reino independente </a:t>
            </a:r>
          </a:p>
          <a:p>
            <a:pPr algn="ctr">
              <a:lnSpc>
                <a:spcPts val="3835"/>
              </a:lnSpc>
            </a:pPr>
            <a:r>
              <a:rPr lang="en-US" sz="2739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(Repúplica Indochina de Vietnam). </a:t>
            </a:r>
          </a:p>
          <a:p>
            <a:pPr algn="ctr">
              <a:lnSpc>
                <a:spcPts val="3835"/>
              </a:lnSpc>
            </a:pPr>
            <a:r>
              <a:rPr lang="en-US" sz="2739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Pero o sur era de Francia, que se negou á independencia. Así comezaron as </a:t>
            </a:r>
          </a:p>
          <a:p>
            <a:pPr algn="ctr">
              <a:lnSpc>
                <a:spcPts val="3835"/>
              </a:lnSpc>
            </a:pPr>
            <a:r>
              <a:rPr lang="en-US" sz="2739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guerras de Indochina.  </a:t>
            </a:r>
          </a:p>
          <a:p>
            <a:pPr algn="ctr">
              <a:lnSpc>
                <a:spcPts val="3835"/>
              </a:lnSpc>
            </a:pPr>
            <a:r>
              <a:rPr lang="en-US" sz="2739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            </a:t>
            </a:r>
            <a:r>
              <a:rPr lang="en-US" sz="2739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                   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2309812" y="500379"/>
            <a:ext cx="13668375" cy="17475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9200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historia de vietnam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1531302">
            <a:off x="-2058437" y="5547281"/>
            <a:ext cx="6174273" cy="8890953"/>
          </a:xfrm>
          <a:custGeom>
            <a:avLst/>
            <a:gdLst/>
            <a:ahLst/>
            <a:cxnLst/>
            <a:rect r="r" b="b" t="t" l="l"/>
            <a:pathLst>
              <a:path h="8890953" w="6174273">
                <a:moveTo>
                  <a:pt x="0" y="0"/>
                </a:moveTo>
                <a:lnTo>
                  <a:pt x="6174274" y="0"/>
                </a:lnTo>
                <a:lnTo>
                  <a:pt x="6174274" y="8890953"/>
                </a:lnTo>
                <a:lnTo>
                  <a:pt x="0" y="889095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-4020817">
            <a:off x="14248851" y="4801953"/>
            <a:ext cx="6597293" cy="9500102"/>
          </a:xfrm>
          <a:custGeom>
            <a:avLst/>
            <a:gdLst/>
            <a:ahLst/>
            <a:cxnLst/>
            <a:rect r="r" b="b" t="t" l="l"/>
            <a:pathLst>
              <a:path h="9500102" w="6597293">
                <a:moveTo>
                  <a:pt x="0" y="0"/>
                </a:moveTo>
                <a:lnTo>
                  <a:pt x="6597293" y="0"/>
                </a:lnTo>
                <a:lnTo>
                  <a:pt x="6597293" y="9500102"/>
                </a:lnTo>
                <a:lnTo>
                  <a:pt x="0" y="950010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2122170" y="1638300"/>
            <a:ext cx="114300" cy="312420"/>
            <a:chOff x="0" y="0"/>
            <a:chExt cx="152400" cy="41656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50800" y="50800"/>
              <a:ext cx="68580" cy="314960"/>
            </a:xfrm>
            <a:custGeom>
              <a:avLst/>
              <a:gdLst/>
              <a:ahLst/>
              <a:cxnLst/>
              <a:rect r="r" b="b" t="t" l="l"/>
              <a:pathLst>
                <a:path h="314960" w="68580">
                  <a:moveTo>
                    <a:pt x="0" y="289560"/>
                  </a:moveTo>
                  <a:cubicBezTo>
                    <a:pt x="8890" y="5080"/>
                    <a:pt x="26670" y="0"/>
                    <a:pt x="34290" y="2540"/>
                  </a:cubicBezTo>
                  <a:cubicBezTo>
                    <a:pt x="41910" y="3810"/>
                    <a:pt x="50800" y="20320"/>
                    <a:pt x="50800" y="27940"/>
                  </a:cubicBezTo>
                  <a:cubicBezTo>
                    <a:pt x="49530" y="36830"/>
                    <a:pt x="36830" y="48260"/>
                    <a:pt x="29210" y="50800"/>
                  </a:cubicBezTo>
                  <a:cubicBezTo>
                    <a:pt x="22860" y="52070"/>
                    <a:pt x="11430" y="48260"/>
                    <a:pt x="6350" y="43180"/>
                  </a:cubicBezTo>
                  <a:cubicBezTo>
                    <a:pt x="1270" y="36830"/>
                    <a:pt x="0" y="20320"/>
                    <a:pt x="3810" y="12700"/>
                  </a:cubicBezTo>
                  <a:cubicBezTo>
                    <a:pt x="6350" y="6350"/>
                    <a:pt x="16510" y="0"/>
                    <a:pt x="24130" y="0"/>
                  </a:cubicBezTo>
                  <a:cubicBezTo>
                    <a:pt x="33020" y="1270"/>
                    <a:pt x="44450" y="10160"/>
                    <a:pt x="50800" y="25400"/>
                  </a:cubicBezTo>
                  <a:cubicBezTo>
                    <a:pt x="68580" y="66040"/>
                    <a:pt x="66040" y="248920"/>
                    <a:pt x="50800" y="289560"/>
                  </a:cubicBezTo>
                  <a:cubicBezTo>
                    <a:pt x="45720" y="303530"/>
                    <a:pt x="36830" y="313690"/>
                    <a:pt x="27940" y="314960"/>
                  </a:cubicBezTo>
                  <a:cubicBezTo>
                    <a:pt x="19050" y="314960"/>
                    <a:pt x="0" y="289560"/>
                    <a:pt x="0" y="289560"/>
                  </a:cubicBezTo>
                </a:path>
              </a:pathLst>
            </a:custGeom>
            <a:solidFill>
              <a:srgbClr val="000000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name="Group 9" id="9"/>
          <p:cNvGrpSpPr/>
          <p:nvPr/>
        </p:nvGrpSpPr>
        <p:grpSpPr>
          <a:xfrm rot="0">
            <a:off x="8813482" y="7052310"/>
            <a:ext cx="416243" cy="416243"/>
            <a:chOff x="0" y="0"/>
            <a:chExt cx="554990" cy="55499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48260" y="44450"/>
              <a:ext cx="448310" cy="461010"/>
            </a:xfrm>
            <a:custGeom>
              <a:avLst/>
              <a:gdLst/>
              <a:ahLst/>
              <a:cxnLst/>
              <a:rect r="r" b="b" t="t" l="l"/>
              <a:pathLst>
                <a:path h="461010" w="448310">
                  <a:moveTo>
                    <a:pt x="448310" y="162560"/>
                  </a:moveTo>
                  <a:cubicBezTo>
                    <a:pt x="448310" y="307340"/>
                    <a:pt x="431800" y="344170"/>
                    <a:pt x="410210" y="372110"/>
                  </a:cubicBezTo>
                  <a:cubicBezTo>
                    <a:pt x="388620" y="400050"/>
                    <a:pt x="356870" y="424180"/>
                    <a:pt x="323850" y="439420"/>
                  </a:cubicBezTo>
                  <a:cubicBezTo>
                    <a:pt x="292100" y="453390"/>
                    <a:pt x="251460" y="461010"/>
                    <a:pt x="215900" y="458470"/>
                  </a:cubicBezTo>
                  <a:cubicBezTo>
                    <a:pt x="181610" y="457200"/>
                    <a:pt x="142240" y="444500"/>
                    <a:pt x="111760" y="426720"/>
                  </a:cubicBezTo>
                  <a:cubicBezTo>
                    <a:pt x="81280" y="407670"/>
                    <a:pt x="53340" y="379730"/>
                    <a:pt x="34290" y="349250"/>
                  </a:cubicBezTo>
                  <a:cubicBezTo>
                    <a:pt x="16510" y="318770"/>
                    <a:pt x="3810" y="279400"/>
                    <a:pt x="2540" y="245110"/>
                  </a:cubicBezTo>
                  <a:cubicBezTo>
                    <a:pt x="0" y="209550"/>
                    <a:pt x="7620" y="168910"/>
                    <a:pt x="21590" y="137160"/>
                  </a:cubicBezTo>
                  <a:cubicBezTo>
                    <a:pt x="36830" y="104140"/>
                    <a:pt x="60960" y="72390"/>
                    <a:pt x="88900" y="50800"/>
                  </a:cubicBezTo>
                  <a:cubicBezTo>
                    <a:pt x="116840" y="29210"/>
                    <a:pt x="153670" y="12700"/>
                    <a:pt x="189230" y="6350"/>
                  </a:cubicBezTo>
                  <a:cubicBezTo>
                    <a:pt x="223520" y="0"/>
                    <a:pt x="264160" y="2540"/>
                    <a:pt x="298450" y="12700"/>
                  </a:cubicBezTo>
                  <a:cubicBezTo>
                    <a:pt x="332740" y="22860"/>
                    <a:pt x="392430" y="69850"/>
                    <a:pt x="392430" y="69850"/>
                  </a:cubicBezTo>
                </a:path>
              </a:pathLst>
            </a:custGeom>
            <a:solidFill>
              <a:srgbClr val="FFF234">
                <a:alpha val="49804"/>
              </a:srgbClr>
            </a:solidFill>
            <a:ln cap="sq">
              <a:noFill/>
              <a:prstDash val="solid"/>
              <a:miter/>
            </a:ln>
          </p:spPr>
        </p:sp>
      </p:grpSp>
      <p:grpSp>
        <p:nvGrpSpPr>
          <p:cNvPr name="Group 11" id="11"/>
          <p:cNvGrpSpPr/>
          <p:nvPr/>
        </p:nvGrpSpPr>
        <p:grpSpPr>
          <a:xfrm rot="0">
            <a:off x="8898255" y="7004685"/>
            <a:ext cx="419100" cy="387668"/>
            <a:chOff x="0" y="0"/>
            <a:chExt cx="558800" cy="51689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58420" y="44450"/>
              <a:ext cx="452120" cy="420370"/>
            </a:xfrm>
            <a:custGeom>
              <a:avLst/>
              <a:gdLst/>
              <a:ahLst/>
              <a:cxnLst/>
              <a:rect r="r" b="b" t="t" l="l"/>
              <a:pathLst>
                <a:path h="420370" w="452120">
                  <a:moveTo>
                    <a:pt x="93980" y="420370"/>
                  </a:moveTo>
                  <a:cubicBezTo>
                    <a:pt x="0" y="219710"/>
                    <a:pt x="262890" y="0"/>
                    <a:pt x="344170" y="6350"/>
                  </a:cubicBezTo>
                  <a:cubicBezTo>
                    <a:pt x="391160" y="10160"/>
                    <a:pt x="452120" y="78740"/>
                    <a:pt x="448310" y="124460"/>
                  </a:cubicBezTo>
                  <a:cubicBezTo>
                    <a:pt x="441960" y="203200"/>
                    <a:pt x="93980" y="420370"/>
                    <a:pt x="93980" y="420370"/>
                  </a:cubicBezTo>
                </a:path>
              </a:pathLst>
            </a:custGeom>
            <a:solidFill>
              <a:srgbClr val="FFF234">
                <a:alpha val="49804"/>
              </a:srgbClr>
            </a:solidFill>
            <a:ln cap="sq">
              <a:noFill/>
              <a:prstDash val="solid"/>
              <a:miter/>
            </a:ln>
          </p:spPr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6917231">
            <a:off x="15173168" y="7441994"/>
            <a:ext cx="3867912" cy="4114800"/>
          </a:xfrm>
          <a:custGeom>
            <a:avLst/>
            <a:gdLst/>
            <a:ahLst/>
            <a:cxnLst/>
            <a:rect r="r" b="b" t="t" l="l"/>
            <a:pathLst>
              <a:path h="4114800" w="3867912">
                <a:moveTo>
                  <a:pt x="0" y="0"/>
                </a:moveTo>
                <a:lnTo>
                  <a:pt x="3867912" y="0"/>
                </a:lnTo>
                <a:lnTo>
                  <a:pt x="3867912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1776739" y="-829304"/>
            <a:ext cx="4052975" cy="4114800"/>
          </a:xfrm>
          <a:custGeom>
            <a:avLst/>
            <a:gdLst/>
            <a:ahLst/>
            <a:cxnLst/>
            <a:rect r="r" b="b" t="t" l="l"/>
            <a:pathLst>
              <a:path h="4114800" w="4052975">
                <a:moveTo>
                  <a:pt x="0" y="0"/>
                </a:moveTo>
                <a:lnTo>
                  <a:pt x="4052974" y="0"/>
                </a:lnTo>
                <a:lnTo>
                  <a:pt x="405297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866669" y="347028"/>
            <a:ext cx="14554662" cy="17475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9200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cultura de vietnam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0" y="4194959"/>
            <a:ext cx="18288000" cy="19411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80"/>
              </a:lnSpc>
              <a:spcBef>
                <a:spcPct val="0"/>
              </a:spcBef>
            </a:pPr>
            <a:r>
              <a:rPr lang="en-US" sz="2700" spc="151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A CALIGRAFÍA TEN UNHA LARGA HISTORIA EN VIETNAM, E ANTERIORMENTE UTILIZÁBASE O CHỮ HÁN XUNTO CO CHỮ NÔM . SIN EMBARGO,A MAYOR PARTE DA CALIGRAFÍA VIETNAMITA MODERNA UTILIZA O ALFABETO VIETNAMITA BASADO EN CARACTERES ROMANOS , QUE DEMOSTROUSE SER MOI POPULAR.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0" y="3298393"/>
            <a:ext cx="18288000" cy="9822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52"/>
              </a:lnSpc>
              <a:spcBef>
                <a:spcPct val="0"/>
              </a:spcBef>
            </a:pPr>
            <a:r>
              <a:rPr lang="en-US" sz="2680" spc="150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 O </a:t>
            </a:r>
            <a:r>
              <a:rPr lang="en-US" sz="2680" spc="150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VIETNAMITA PERTENCE O GRUPO VIET-MUONG, DA RAMA MON-JEMER DA FAMILIA AUSTROASIÁTICA, 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-8645724">
            <a:off x="-2369492" y="6039130"/>
            <a:ext cx="6597293" cy="9500102"/>
          </a:xfrm>
          <a:custGeom>
            <a:avLst/>
            <a:gdLst/>
            <a:ahLst/>
            <a:cxnLst/>
            <a:rect r="r" b="b" t="t" l="l"/>
            <a:pathLst>
              <a:path h="9500102" w="6597293">
                <a:moveTo>
                  <a:pt x="0" y="0"/>
                </a:moveTo>
                <a:lnTo>
                  <a:pt x="6597293" y="0"/>
                </a:lnTo>
                <a:lnTo>
                  <a:pt x="6597293" y="9500102"/>
                </a:lnTo>
                <a:lnTo>
                  <a:pt x="0" y="950010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8" id="8"/>
          <p:cNvGrpSpPr/>
          <p:nvPr/>
        </p:nvGrpSpPr>
        <p:grpSpPr>
          <a:xfrm rot="0">
            <a:off x="11340465" y="1985962"/>
            <a:ext cx="111442" cy="108585"/>
            <a:chOff x="0" y="0"/>
            <a:chExt cx="148590" cy="14478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45720" y="45720"/>
              <a:ext cx="50800" cy="52070"/>
            </a:xfrm>
            <a:custGeom>
              <a:avLst/>
              <a:gdLst/>
              <a:ahLst/>
              <a:cxnLst/>
              <a:rect r="r" b="b" t="t" l="l"/>
              <a:pathLst>
                <a:path h="52070" w="50800">
                  <a:moveTo>
                    <a:pt x="50800" y="17780"/>
                  </a:moveTo>
                  <a:cubicBezTo>
                    <a:pt x="29210" y="52070"/>
                    <a:pt x="8890" y="45720"/>
                    <a:pt x="5080" y="38100"/>
                  </a:cubicBezTo>
                  <a:cubicBezTo>
                    <a:pt x="0" y="31750"/>
                    <a:pt x="3810" y="10160"/>
                    <a:pt x="10160" y="5080"/>
                  </a:cubicBezTo>
                  <a:cubicBezTo>
                    <a:pt x="17780" y="0"/>
                    <a:pt x="44450" y="7620"/>
                    <a:pt x="44450" y="7620"/>
                  </a:cubicBezTo>
                </a:path>
              </a:pathLst>
            </a:custGeom>
            <a:solidFill>
              <a:srgbClr val="0571D3"/>
            </a:solidFill>
            <a:ln cap="sq">
              <a:noFill/>
              <a:prstDash val="solid"/>
              <a:miter/>
            </a:ln>
          </p:spPr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5211517" y="6832244"/>
            <a:ext cx="7469311" cy="3454756"/>
          </a:xfrm>
          <a:custGeom>
            <a:avLst/>
            <a:gdLst/>
            <a:ahLst/>
            <a:cxnLst/>
            <a:rect r="r" b="b" t="t" l="l"/>
            <a:pathLst>
              <a:path h="3454756" w="7469311">
                <a:moveTo>
                  <a:pt x="0" y="0"/>
                </a:moveTo>
                <a:lnTo>
                  <a:pt x="7469311" y="0"/>
                </a:lnTo>
                <a:lnTo>
                  <a:pt x="7469311" y="3454756"/>
                </a:lnTo>
                <a:lnTo>
                  <a:pt x="0" y="345475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1144424" y="6872556"/>
            <a:ext cx="3867912" cy="4114800"/>
          </a:xfrm>
          <a:custGeom>
            <a:avLst/>
            <a:gdLst/>
            <a:ahLst/>
            <a:cxnLst/>
            <a:rect r="r" b="b" t="t" l="l"/>
            <a:pathLst>
              <a:path h="4114800" w="3867912">
                <a:moveTo>
                  <a:pt x="0" y="0"/>
                </a:moveTo>
                <a:lnTo>
                  <a:pt x="3867912" y="0"/>
                </a:lnTo>
                <a:lnTo>
                  <a:pt x="3867912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0" y="4211367"/>
            <a:ext cx="18288000" cy="2661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44"/>
              </a:lnSpc>
            </a:pPr>
            <a:r>
              <a:rPr lang="en-US" sz="2960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O principal sitio onde se fala o vietnamita é en vietnam, pero tamén fálase</a:t>
            </a:r>
          </a:p>
          <a:p>
            <a:pPr algn="ctr">
              <a:lnSpc>
                <a:spcPts val="4144"/>
              </a:lnSpc>
            </a:pPr>
            <a:r>
              <a:rPr lang="en-US" sz="2960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en comunidades de E.E.U.U, Francia,  Australia, Canadá, Camboya, Laos, </a:t>
            </a:r>
          </a:p>
          <a:p>
            <a:pPr algn="ctr">
              <a:lnSpc>
                <a:spcPts val="4144"/>
              </a:lnSpc>
            </a:pPr>
            <a:r>
              <a:rPr lang="en-US" sz="2960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China, e Reino Unido. Ten ó redor de 78 millons de falantes e é unha lingua interestatal.</a:t>
            </a:r>
          </a:p>
          <a:p>
            <a:pPr algn="ctr">
              <a:lnSpc>
                <a:spcPts val="4144"/>
              </a:lnSpc>
            </a:pPr>
            <a:r>
              <a:rPr lang="en-US" sz="296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-2561099">
            <a:off x="14815885" y="7070385"/>
            <a:ext cx="4147756" cy="4114800"/>
          </a:xfrm>
          <a:custGeom>
            <a:avLst/>
            <a:gdLst/>
            <a:ahLst/>
            <a:cxnLst/>
            <a:rect r="r" b="b" t="t" l="l"/>
            <a:pathLst>
              <a:path h="4114800" w="4147756">
                <a:moveTo>
                  <a:pt x="0" y="0"/>
                </a:moveTo>
                <a:lnTo>
                  <a:pt x="4147756" y="0"/>
                </a:lnTo>
                <a:lnTo>
                  <a:pt x="414775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6054010" y="-1920494"/>
            <a:ext cx="4137367" cy="4114800"/>
          </a:xfrm>
          <a:custGeom>
            <a:avLst/>
            <a:gdLst/>
            <a:ahLst/>
            <a:cxnLst/>
            <a:rect r="r" b="b" t="t" l="l"/>
            <a:pathLst>
              <a:path h="4114800" w="4137367">
                <a:moveTo>
                  <a:pt x="0" y="0"/>
                </a:moveTo>
                <a:lnTo>
                  <a:pt x="4137368" y="0"/>
                </a:lnTo>
                <a:lnTo>
                  <a:pt x="413736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65306" y="540227"/>
            <a:ext cx="17957388" cy="33762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9200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sitios onde se fala o vietnamita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858296">
            <a:off x="13624470" y="5090316"/>
            <a:ext cx="6174273" cy="8890953"/>
          </a:xfrm>
          <a:custGeom>
            <a:avLst/>
            <a:gdLst/>
            <a:ahLst/>
            <a:cxnLst/>
            <a:rect r="r" b="b" t="t" l="l"/>
            <a:pathLst>
              <a:path h="8890953" w="6174273">
                <a:moveTo>
                  <a:pt x="0" y="0"/>
                </a:moveTo>
                <a:lnTo>
                  <a:pt x="6174273" y="0"/>
                </a:lnTo>
                <a:lnTo>
                  <a:pt x="6174273" y="8890954"/>
                </a:lnTo>
                <a:lnTo>
                  <a:pt x="0" y="88909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273850">
            <a:off x="-3092457" y="-2760518"/>
            <a:ext cx="6597293" cy="9500102"/>
          </a:xfrm>
          <a:custGeom>
            <a:avLst/>
            <a:gdLst/>
            <a:ahLst/>
            <a:cxnLst/>
            <a:rect r="r" b="b" t="t" l="l"/>
            <a:pathLst>
              <a:path h="9500102" w="6597293">
                <a:moveTo>
                  <a:pt x="0" y="0"/>
                </a:moveTo>
                <a:lnTo>
                  <a:pt x="6597293" y="0"/>
                </a:lnTo>
                <a:lnTo>
                  <a:pt x="6597293" y="9500103"/>
                </a:lnTo>
                <a:lnTo>
                  <a:pt x="0" y="95001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6250233" y="1894284"/>
            <a:ext cx="5787534" cy="73640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11"/>
              </a:lnSpc>
            </a:pPr>
            <a:r>
              <a:rPr lang="en-US" sz="2293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   </a:t>
            </a:r>
          </a:p>
          <a:p>
            <a:pPr algn="ctr">
              <a:lnSpc>
                <a:spcPts val="3211"/>
              </a:lnSpc>
            </a:pPr>
            <a:r>
              <a:rPr lang="en-US" sz="2293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ola                                                    Xin chào</a:t>
            </a:r>
          </a:p>
          <a:p>
            <a:pPr algn="ctr">
              <a:lnSpc>
                <a:spcPts val="3211"/>
              </a:lnSpc>
            </a:pPr>
            <a:r>
              <a:rPr lang="en-US" sz="2293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   </a:t>
            </a:r>
          </a:p>
          <a:p>
            <a:pPr algn="ctr">
              <a:lnSpc>
                <a:spcPts val="3211"/>
              </a:lnSpc>
            </a:pPr>
            <a:r>
              <a:rPr lang="en-US" sz="2293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adeus                                               tạm biệt</a:t>
            </a:r>
          </a:p>
          <a:p>
            <a:pPr algn="ctr">
              <a:lnSpc>
                <a:spcPts val="3211"/>
              </a:lnSpc>
            </a:pPr>
          </a:p>
          <a:p>
            <a:pPr algn="ctr">
              <a:lnSpc>
                <a:spcPts val="3211"/>
              </a:lnSpc>
            </a:pPr>
            <a:r>
              <a:rPr lang="en-US" sz="2293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  non                                                       không  </a:t>
            </a:r>
          </a:p>
          <a:p>
            <a:pPr algn="ctr">
              <a:lnSpc>
                <a:spcPts val="3211"/>
              </a:lnSpc>
            </a:pPr>
            <a:r>
              <a:rPr lang="en-US" sz="2293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             </a:t>
            </a:r>
          </a:p>
          <a:p>
            <a:pPr algn="ctr">
              <a:lnSpc>
                <a:spcPts val="3211"/>
              </a:lnSpc>
            </a:pPr>
            <a:r>
              <a:rPr lang="en-US" sz="2293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   grazas                                             Càm o’n</a:t>
            </a:r>
          </a:p>
          <a:p>
            <a:pPr algn="ctr">
              <a:lnSpc>
                <a:spcPts val="3211"/>
              </a:lnSpc>
            </a:pPr>
          </a:p>
          <a:p>
            <a:pPr algn="ctr">
              <a:lnSpc>
                <a:spcPts val="3211"/>
              </a:lnSpc>
            </a:pPr>
            <a:r>
              <a:rPr lang="en-US" sz="2293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de nada                                      Không có gì</a:t>
            </a:r>
          </a:p>
          <a:p>
            <a:pPr algn="l">
              <a:lnSpc>
                <a:spcPts val="3211"/>
              </a:lnSpc>
            </a:pPr>
            <a:r>
              <a:rPr lang="en-US" sz="2293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 </a:t>
            </a:r>
          </a:p>
          <a:p>
            <a:pPr algn="ctr">
              <a:lnSpc>
                <a:spcPts val="3211"/>
              </a:lnSpc>
            </a:pPr>
          </a:p>
          <a:p>
            <a:pPr algn="ctr">
              <a:lnSpc>
                <a:spcPts val="3211"/>
              </a:lnSpc>
            </a:pPr>
            <a:r>
              <a:rPr lang="en-US" sz="2293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           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2203177" y="99737"/>
            <a:ext cx="13881646" cy="14699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856"/>
              </a:lnSpc>
            </a:pPr>
            <a:r>
              <a:rPr lang="en-US" sz="7754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palabras en vietnamita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4999812" y="7200900"/>
            <a:ext cx="4137367" cy="4114800"/>
          </a:xfrm>
          <a:custGeom>
            <a:avLst/>
            <a:gdLst/>
            <a:ahLst/>
            <a:cxnLst/>
            <a:rect r="r" b="b" t="t" l="l"/>
            <a:pathLst>
              <a:path h="4114800" w="4137367">
                <a:moveTo>
                  <a:pt x="0" y="0"/>
                </a:moveTo>
                <a:lnTo>
                  <a:pt x="4137367" y="0"/>
                </a:lnTo>
                <a:lnTo>
                  <a:pt x="413736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732045" y="-991681"/>
            <a:ext cx="4672901" cy="4635772"/>
          </a:xfrm>
          <a:custGeom>
            <a:avLst/>
            <a:gdLst/>
            <a:ahLst/>
            <a:cxnLst/>
            <a:rect r="r" b="b" t="t" l="l"/>
            <a:pathLst>
              <a:path h="4635772" w="4672901">
                <a:moveTo>
                  <a:pt x="0" y="0"/>
                </a:moveTo>
                <a:lnTo>
                  <a:pt x="4672901" y="0"/>
                </a:lnTo>
                <a:lnTo>
                  <a:pt x="4672901" y="4635773"/>
                </a:lnTo>
                <a:lnTo>
                  <a:pt x="0" y="463577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226625">
            <a:off x="-1494377" y="6409280"/>
            <a:ext cx="4759984" cy="5063812"/>
          </a:xfrm>
          <a:custGeom>
            <a:avLst/>
            <a:gdLst/>
            <a:ahLst/>
            <a:cxnLst/>
            <a:rect r="r" b="b" t="t" l="l"/>
            <a:pathLst>
              <a:path h="5063812" w="4759984">
                <a:moveTo>
                  <a:pt x="0" y="0"/>
                </a:moveTo>
                <a:lnTo>
                  <a:pt x="4759983" y="0"/>
                </a:lnTo>
                <a:lnTo>
                  <a:pt x="4759983" y="5063812"/>
                </a:lnTo>
                <a:lnTo>
                  <a:pt x="0" y="506381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771701" y="147713"/>
            <a:ext cx="12744599" cy="33762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9200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tradicións de vietnam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885614" y="4683131"/>
            <a:ext cx="16516771" cy="15748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59"/>
              </a:lnSpc>
              <a:spcBef>
                <a:spcPct val="0"/>
              </a:spcBef>
            </a:pPr>
            <a:r>
              <a:rPr lang="en-US" sz="2899" spc="162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O</a:t>
            </a:r>
            <a:r>
              <a:rPr lang="en-US" sz="2899" spc="162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 ANO NOVO LUNAR, O TẾT, É O FESTIVAL MÁIS GRANDE E IMPORTANTE DE VIETNAM. FAISE HINCAPÉ NA FAMILIA E MOITOS REGRESAN Á SÚA CIDADE NATAL PARA CELEBRALO.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878213" y="6057973"/>
            <a:ext cx="9525" cy="9918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671365" y="0"/>
            <a:ext cx="18959365" cy="10659884"/>
          </a:xfrm>
          <a:custGeom>
            <a:avLst/>
            <a:gdLst/>
            <a:ahLst/>
            <a:cxnLst/>
            <a:rect r="r" b="b" t="t" l="l"/>
            <a:pathLst>
              <a:path h="10659884" w="18959365">
                <a:moveTo>
                  <a:pt x="0" y="0"/>
                </a:moveTo>
                <a:lnTo>
                  <a:pt x="18959365" y="0"/>
                </a:lnTo>
                <a:lnTo>
                  <a:pt x="18959365" y="10659884"/>
                </a:lnTo>
                <a:lnTo>
                  <a:pt x="0" y="1065988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447730" y="4139555"/>
            <a:ext cx="7392539" cy="7300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036"/>
              </a:lnSpc>
            </a:pPr>
            <a:r>
              <a:rPr lang="en-US" sz="4311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(grazas pola vosa atención)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2669115" y="1061555"/>
            <a:ext cx="12949771" cy="24186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243"/>
              </a:lnSpc>
              <a:spcBef>
                <a:spcPct val="0"/>
              </a:spcBef>
            </a:pPr>
            <a:r>
              <a:rPr lang="en-US" sz="6602" spc="369">
                <a:solidFill>
                  <a:srgbClr val="000000"/>
                </a:solidFill>
                <a:latin typeface="Comica"/>
                <a:ea typeface="Comica"/>
                <a:cs typeface="Comica"/>
                <a:sym typeface="Comica"/>
              </a:rPr>
              <a:t>CẢM ƠN BẠN ĐÃ QUAN TÂM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DAGROdcSQlY</dc:identifier>
  <dcterms:modified xsi:type="dcterms:W3CDTF">2011-08-01T06:04:30Z</dcterms:modified>
  <cp:revision>1</cp:revision>
  <dc:title>vietnamita mario e fabian</dc:title>
</cp:coreProperties>
</file>