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handoutMasterIdLst>
    <p:handoutMasterId r:id="rId10"/>
  </p:handoutMasterIdLst>
  <p:sldIdLst>
    <p:sldId id="269" r:id="rId2"/>
    <p:sldId id="278" r:id="rId3"/>
    <p:sldId id="282" r:id="rId4"/>
    <p:sldId id="277" r:id="rId5"/>
    <p:sldId id="279" r:id="rId6"/>
    <p:sldId id="280"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46" autoAdjust="0"/>
    <p:restoredTop sz="82759" autoAdjust="0"/>
  </p:normalViewPr>
  <p:slideViewPr>
    <p:cSldViewPr snapToGrid="0">
      <p:cViewPr varScale="1">
        <p:scale>
          <a:sx n="58" d="100"/>
          <a:sy n="58" d="100"/>
        </p:scale>
        <p:origin x="1236"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B2431E-91ED-46BA-89D3-985EA0FDF384}"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4A7D6CDA-B2E3-4AA4-ADBF-C831FEC8D1E8}">
      <dgm:prSet/>
      <dgm:spPr/>
      <dgm:t>
        <a:bodyPr/>
        <a:lstStyle/>
        <a:p>
          <a:r>
            <a:rPr lang="es-ES" b="1"/>
            <a:t>En el historial estético se recogen de forma clara y eficaz, todos los datos relativos al cliente que tengan importancia, no solo para ayudar a establecer un diagnóstico, sino para conocerlo, saber sus gustos, necesidades y posibilidades de realizar tratamientos estéticos, informarle sobre campañas de promoción de productos adecuados a sus necesidades, premiar su fidelidad, etc.</a:t>
          </a:r>
          <a:endParaRPr lang="en-US"/>
        </a:p>
      </dgm:t>
    </dgm:pt>
    <dgm:pt modelId="{6106FC8B-541B-4C92-AFFC-482F0DAF4922}" type="parTrans" cxnId="{D45DEA42-A13A-4942-B73C-3F3BDEEF8BB4}">
      <dgm:prSet/>
      <dgm:spPr/>
      <dgm:t>
        <a:bodyPr/>
        <a:lstStyle/>
        <a:p>
          <a:endParaRPr lang="en-US"/>
        </a:p>
      </dgm:t>
    </dgm:pt>
    <dgm:pt modelId="{BB9A363F-C835-416B-8EB8-DDCD54CD9E21}" type="sibTrans" cxnId="{D45DEA42-A13A-4942-B73C-3F3BDEEF8BB4}">
      <dgm:prSet/>
      <dgm:spPr/>
      <dgm:t>
        <a:bodyPr/>
        <a:lstStyle/>
        <a:p>
          <a:endParaRPr lang="en-US"/>
        </a:p>
      </dgm:t>
    </dgm:pt>
    <dgm:pt modelId="{768512D4-CE57-4405-8DE1-0F57CAC3EFB2}">
      <dgm:prSet/>
      <dgm:spPr/>
      <dgm:t>
        <a:bodyPr/>
        <a:lstStyle/>
        <a:p>
          <a:r>
            <a:rPr lang="es-ES" b="1"/>
            <a:t>Generalmente, el historial estético y la ficha técnica se cumplimenta en la primera cita,</a:t>
          </a:r>
          <a:endParaRPr lang="en-US"/>
        </a:p>
      </dgm:t>
    </dgm:pt>
    <dgm:pt modelId="{60BCD7D8-4FD4-42E8-B777-07ED73195B62}" type="parTrans" cxnId="{B1B8722D-052A-4894-AE8F-911D08E564AE}">
      <dgm:prSet/>
      <dgm:spPr/>
      <dgm:t>
        <a:bodyPr/>
        <a:lstStyle/>
        <a:p>
          <a:endParaRPr lang="en-US"/>
        </a:p>
      </dgm:t>
    </dgm:pt>
    <dgm:pt modelId="{BE294E77-0676-427B-9D70-04D7165A4DCD}" type="sibTrans" cxnId="{B1B8722D-052A-4894-AE8F-911D08E564AE}">
      <dgm:prSet/>
      <dgm:spPr/>
      <dgm:t>
        <a:bodyPr/>
        <a:lstStyle/>
        <a:p>
          <a:endParaRPr lang="en-US"/>
        </a:p>
      </dgm:t>
    </dgm:pt>
    <dgm:pt modelId="{30175D36-5360-4FCE-910D-C3BF94ECD97C}" type="pres">
      <dgm:prSet presAssocID="{10B2431E-91ED-46BA-89D3-985EA0FDF384}" presName="hierChild1" presStyleCnt="0">
        <dgm:presLayoutVars>
          <dgm:chPref val="1"/>
          <dgm:dir/>
          <dgm:animOne val="branch"/>
          <dgm:animLvl val="lvl"/>
          <dgm:resizeHandles/>
        </dgm:presLayoutVars>
      </dgm:prSet>
      <dgm:spPr/>
    </dgm:pt>
    <dgm:pt modelId="{7663E0CB-00F8-4A29-B8BF-B0EAD4E5634C}" type="pres">
      <dgm:prSet presAssocID="{4A7D6CDA-B2E3-4AA4-ADBF-C831FEC8D1E8}" presName="hierRoot1" presStyleCnt="0"/>
      <dgm:spPr/>
    </dgm:pt>
    <dgm:pt modelId="{6AE395A4-B7E7-40DA-8C32-7F5E32069BB2}" type="pres">
      <dgm:prSet presAssocID="{4A7D6CDA-B2E3-4AA4-ADBF-C831FEC8D1E8}" presName="composite" presStyleCnt="0"/>
      <dgm:spPr/>
    </dgm:pt>
    <dgm:pt modelId="{7AC6E3B5-34A4-485C-B4E2-4B06594BBA77}" type="pres">
      <dgm:prSet presAssocID="{4A7D6CDA-B2E3-4AA4-ADBF-C831FEC8D1E8}" presName="background" presStyleLbl="node0" presStyleIdx="0" presStyleCnt="2"/>
      <dgm:spPr/>
    </dgm:pt>
    <dgm:pt modelId="{7D1087B2-E511-46AA-8D86-CB89A8BA546C}" type="pres">
      <dgm:prSet presAssocID="{4A7D6CDA-B2E3-4AA4-ADBF-C831FEC8D1E8}" presName="text" presStyleLbl="fgAcc0" presStyleIdx="0" presStyleCnt="2">
        <dgm:presLayoutVars>
          <dgm:chPref val="3"/>
        </dgm:presLayoutVars>
      </dgm:prSet>
      <dgm:spPr/>
    </dgm:pt>
    <dgm:pt modelId="{B1D46CC4-E2A4-462F-B594-8A25ECA06A44}" type="pres">
      <dgm:prSet presAssocID="{4A7D6CDA-B2E3-4AA4-ADBF-C831FEC8D1E8}" presName="hierChild2" presStyleCnt="0"/>
      <dgm:spPr/>
    </dgm:pt>
    <dgm:pt modelId="{089EB85A-AAAF-4DF7-8BA5-322CBD69A6C3}" type="pres">
      <dgm:prSet presAssocID="{768512D4-CE57-4405-8DE1-0F57CAC3EFB2}" presName="hierRoot1" presStyleCnt="0"/>
      <dgm:spPr/>
    </dgm:pt>
    <dgm:pt modelId="{A75630F7-362F-4EAD-BFE6-FD5630AF62D6}" type="pres">
      <dgm:prSet presAssocID="{768512D4-CE57-4405-8DE1-0F57CAC3EFB2}" presName="composite" presStyleCnt="0"/>
      <dgm:spPr/>
    </dgm:pt>
    <dgm:pt modelId="{4FD78FC3-F835-41F0-86AE-2A302D380631}" type="pres">
      <dgm:prSet presAssocID="{768512D4-CE57-4405-8DE1-0F57CAC3EFB2}" presName="background" presStyleLbl="node0" presStyleIdx="1" presStyleCnt="2"/>
      <dgm:spPr/>
    </dgm:pt>
    <dgm:pt modelId="{09616AF2-67F3-4F4A-8471-4FCB45428F2E}" type="pres">
      <dgm:prSet presAssocID="{768512D4-CE57-4405-8DE1-0F57CAC3EFB2}" presName="text" presStyleLbl="fgAcc0" presStyleIdx="1" presStyleCnt="2">
        <dgm:presLayoutVars>
          <dgm:chPref val="3"/>
        </dgm:presLayoutVars>
      </dgm:prSet>
      <dgm:spPr/>
    </dgm:pt>
    <dgm:pt modelId="{16147077-7D04-419A-9F79-3AC518CEA13E}" type="pres">
      <dgm:prSet presAssocID="{768512D4-CE57-4405-8DE1-0F57CAC3EFB2}" presName="hierChild2" presStyleCnt="0"/>
      <dgm:spPr/>
    </dgm:pt>
  </dgm:ptLst>
  <dgm:cxnLst>
    <dgm:cxn modelId="{8AEE4502-9266-4903-BA7D-12C2D2A96771}" type="presOf" srcId="{4A7D6CDA-B2E3-4AA4-ADBF-C831FEC8D1E8}" destId="{7D1087B2-E511-46AA-8D86-CB89A8BA546C}" srcOrd="0" destOrd="0" presId="urn:microsoft.com/office/officeart/2005/8/layout/hierarchy1"/>
    <dgm:cxn modelId="{2794E102-6B4D-4770-8D1E-DBAFD48726F0}" type="presOf" srcId="{10B2431E-91ED-46BA-89D3-985EA0FDF384}" destId="{30175D36-5360-4FCE-910D-C3BF94ECD97C}" srcOrd="0" destOrd="0" presId="urn:microsoft.com/office/officeart/2005/8/layout/hierarchy1"/>
    <dgm:cxn modelId="{B1B8722D-052A-4894-AE8F-911D08E564AE}" srcId="{10B2431E-91ED-46BA-89D3-985EA0FDF384}" destId="{768512D4-CE57-4405-8DE1-0F57CAC3EFB2}" srcOrd="1" destOrd="0" parTransId="{60BCD7D8-4FD4-42E8-B777-07ED73195B62}" sibTransId="{BE294E77-0676-427B-9D70-04D7165A4DCD}"/>
    <dgm:cxn modelId="{CC4DD842-DA00-407E-8094-4B181A3A4F7E}" type="presOf" srcId="{768512D4-CE57-4405-8DE1-0F57CAC3EFB2}" destId="{09616AF2-67F3-4F4A-8471-4FCB45428F2E}" srcOrd="0" destOrd="0" presId="urn:microsoft.com/office/officeart/2005/8/layout/hierarchy1"/>
    <dgm:cxn modelId="{D45DEA42-A13A-4942-B73C-3F3BDEEF8BB4}" srcId="{10B2431E-91ED-46BA-89D3-985EA0FDF384}" destId="{4A7D6CDA-B2E3-4AA4-ADBF-C831FEC8D1E8}" srcOrd="0" destOrd="0" parTransId="{6106FC8B-541B-4C92-AFFC-482F0DAF4922}" sibTransId="{BB9A363F-C835-416B-8EB8-DDCD54CD9E21}"/>
    <dgm:cxn modelId="{70AEF82E-E225-4941-AB70-B7AB09396703}" type="presParOf" srcId="{30175D36-5360-4FCE-910D-C3BF94ECD97C}" destId="{7663E0CB-00F8-4A29-B8BF-B0EAD4E5634C}" srcOrd="0" destOrd="0" presId="urn:microsoft.com/office/officeart/2005/8/layout/hierarchy1"/>
    <dgm:cxn modelId="{8C3559A3-6250-4F0A-A5E1-E47AF3C3EAC1}" type="presParOf" srcId="{7663E0CB-00F8-4A29-B8BF-B0EAD4E5634C}" destId="{6AE395A4-B7E7-40DA-8C32-7F5E32069BB2}" srcOrd="0" destOrd="0" presId="urn:microsoft.com/office/officeart/2005/8/layout/hierarchy1"/>
    <dgm:cxn modelId="{109DFED0-8704-4548-8BB9-E9DA6E3F44D7}" type="presParOf" srcId="{6AE395A4-B7E7-40DA-8C32-7F5E32069BB2}" destId="{7AC6E3B5-34A4-485C-B4E2-4B06594BBA77}" srcOrd="0" destOrd="0" presId="urn:microsoft.com/office/officeart/2005/8/layout/hierarchy1"/>
    <dgm:cxn modelId="{F4463989-78E4-4BE1-AC99-23251CD566EF}" type="presParOf" srcId="{6AE395A4-B7E7-40DA-8C32-7F5E32069BB2}" destId="{7D1087B2-E511-46AA-8D86-CB89A8BA546C}" srcOrd="1" destOrd="0" presId="urn:microsoft.com/office/officeart/2005/8/layout/hierarchy1"/>
    <dgm:cxn modelId="{91AE7890-1CAE-4600-8880-B77CAE374FC7}" type="presParOf" srcId="{7663E0CB-00F8-4A29-B8BF-B0EAD4E5634C}" destId="{B1D46CC4-E2A4-462F-B594-8A25ECA06A44}" srcOrd="1" destOrd="0" presId="urn:microsoft.com/office/officeart/2005/8/layout/hierarchy1"/>
    <dgm:cxn modelId="{3EF79832-B81A-46D5-B1A1-ECFF55BADCAC}" type="presParOf" srcId="{30175D36-5360-4FCE-910D-C3BF94ECD97C}" destId="{089EB85A-AAAF-4DF7-8BA5-322CBD69A6C3}" srcOrd="1" destOrd="0" presId="urn:microsoft.com/office/officeart/2005/8/layout/hierarchy1"/>
    <dgm:cxn modelId="{523CEE9C-D994-4CAD-8A90-2AE961C1B874}" type="presParOf" srcId="{089EB85A-AAAF-4DF7-8BA5-322CBD69A6C3}" destId="{A75630F7-362F-4EAD-BFE6-FD5630AF62D6}" srcOrd="0" destOrd="0" presId="urn:microsoft.com/office/officeart/2005/8/layout/hierarchy1"/>
    <dgm:cxn modelId="{4E48F669-D1E0-4A69-B64E-C1CA1B3B3DE9}" type="presParOf" srcId="{A75630F7-362F-4EAD-BFE6-FD5630AF62D6}" destId="{4FD78FC3-F835-41F0-86AE-2A302D380631}" srcOrd="0" destOrd="0" presId="urn:microsoft.com/office/officeart/2005/8/layout/hierarchy1"/>
    <dgm:cxn modelId="{BFBF0ED5-8AD2-481E-AC4D-89E59BDDC835}" type="presParOf" srcId="{A75630F7-362F-4EAD-BFE6-FD5630AF62D6}" destId="{09616AF2-67F3-4F4A-8471-4FCB45428F2E}" srcOrd="1" destOrd="0" presId="urn:microsoft.com/office/officeart/2005/8/layout/hierarchy1"/>
    <dgm:cxn modelId="{B16DD71C-4884-4717-B571-36627BDC49AC}" type="presParOf" srcId="{089EB85A-AAAF-4DF7-8BA5-322CBD69A6C3}" destId="{16147077-7D04-419A-9F79-3AC518CEA13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6E3B5-34A4-485C-B4E2-4B06594BBA77}">
      <dsp:nvSpPr>
        <dsp:cNvPr id="0" name=""/>
        <dsp:cNvSpPr/>
      </dsp:nvSpPr>
      <dsp:spPr>
        <a:xfrm>
          <a:off x="469679"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D1087B2-E511-46AA-8D86-CB89A8BA546C}">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1" kern="1200"/>
            <a:t>En el historial estético se recogen de forma clara y eficaz, todos los datos relativos al cliente que tengan importancia, no solo para ayudar a establecer un diagnóstico, sino para conocerlo, saber sus gustos, necesidades y posibilidades de realizar tratamientos estéticos, informarle sobre campañas de promoción de productos adecuados a sus necesidades, premiar su fidelidad, etc.</a:t>
          </a:r>
          <a:endParaRPr lang="en-US" sz="1400" kern="1200"/>
        </a:p>
      </dsp:txBody>
      <dsp:txXfrm>
        <a:off x="988134" y="497231"/>
        <a:ext cx="3848361" cy="2389442"/>
      </dsp:txXfrm>
    </dsp:sp>
    <dsp:sp modelId="{4FD78FC3-F835-41F0-86AE-2A302D380631}">
      <dsp:nvSpPr>
        <dsp:cNvPr id="0" name=""/>
        <dsp:cNvSpPr/>
      </dsp:nvSpPr>
      <dsp:spPr>
        <a:xfrm>
          <a:off x="5354950" y="982"/>
          <a:ext cx="3997039" cy="2538120"/>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09616AF2-67F3-4F4A-8471-4FCB45428F2E}">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1" kern="1200"/>
            <a:t>Generalmente, el historial estético y la ficha técnica se cumplimenta en la primera cita,</a:t>
          </a:r>
          <a:endParaRPr lang="en-US" sz="1400" kern="1200"/>
        </a:p>
      </dsp:txBody>
      <dsp:txXfrm>
        <a:off x="5873405" y="497231"/>
        <a:ext cx="3848361" cy="2389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10/10/2024</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10/10/2024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10/10/2024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1DA6C2-77D0-9C9C-CE81-24A9F21E4503}"/>
              </a:ext>
            </a:extLst>
          </p:cNvPr>
          <p:cNvSpPr>
            <a:spLocks noGrp="1"/>
          </p:cNvSpPr>
          <p:nvPr>
            <p:ph type="ctrTitle"/>
          </p:nvPr>
        </p:nvSpPr>
        <p:spPr>
          <a:xfrm>
            <a:off x="2012270" y="2674962"/>
            <a:ext cx="10179730" cy="2183641"/>
          </a:xfrm>
        </p:spPr>
        <p:txBody>
          <a:bodyPr>
            <a:normAutofit/>
          </a:bodyPr>
          <a:lstStyle/>
          <a:p>
            <a:r>
              <a:rPr lang="es-ES" sz="3600" b="1" dirty="0">
                <a:solidFill>
                  <a:schemeClr val="accent1"/>
                </a:solidFill>
              </a:rPr>
              <a:t>TEMA 4 DOCUMENTACIÓN TÉCNICA </a:t>
            </a:r>
          </a:p>
        </p:txBody>
      </p:sp>
    </p:spTree>
    <p:extLst>
      <p:ext uri="{BB962C8B-B14F-4D97-AF65-F5344CB8AC3E}">
        <p14:creationId xmlns:p14="http://schemas.microsoft.com/office/powerpoint/2010/main" val="1789272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a:extLst>
              <a:ext uri="{FF2B5EF4-FFF2-40B4-BE49-F238E27FC236}">
                <a16:creationId xmlns:a16="http://schemas.microsoft.com/office/drawing/2014/main" id="{3AB0EAA0-A1E9-9C9C-0CF0-7512E093E04F}"/>
              </a:ext>
            </a:extLst>
          </p:cNvPr>
          <p:cNvSpPr>
            <a:spLocks noGrp="1"/>
          </p:cNvSpPr>
          <p:nvPr>
            <p:ph type="title"/>
          </p:nvPr>
        </p:nvSpPr>
        <p:spPr>
          <a:xfrm>
            <a:off x="2401856" y="501280"/>
            <a:ext cx="8911687" cy="1280890"/>
          </a:xfrm>
        </p:spPr>
        <p:txBody>
          <a:bodyPr/>
          <a:lstStyle/>
          <a:p>
            <a:pPr eaLnBrk="1" hangingPunct="1"/>
            <a:r>
              <a:rPr lang="es-ES" altLang="es-ES" b="1" dirty="0">
                <a:solidFill>
                  <a:schemeClr val="accent1"/>
                </a:solidFill>
              </a:rPr>
              <a:t>DOCUMENTACIÓN TÉCNICA </a:t>
            </a:r>
          </a:p>
        </p:txBody>
      </p:sp>
      <p:sp>
        <p:nvSpPr>
          <p:cNvPr id="2" name="Marcador de contenido 1">
            <a:extLst>
              <a:ext uri="{FF2B5EF4-FFF2-40B4-BE49-F238E27FC236}">
                <a16:creationId xmlns:a16="http://schemas.microsoft.com/office/drawing/2014/main" id="{EFF58D66-2E85-CD35-23D5-DFB2AEF0DB2F}"/>
              </a:ext>
            </a:extLst>
          </p:cNvPr>
          <p:cNvSpPr>
            <a:spLocks noGrp="1"/>
          </p:cNvSpPr>
          <p:nvPr>
            <p:ph idx="1"/>
          </p:nvPr>
        </p:nvSpPr>
        <p:spPr/>
        <p:txBody>
          <a:bodyPr>
            <a:normAutofit lnSpcReduction="10000"/>
          </a:bodyPr>
          <a:lstStyle/>
          <a:p>
            <a:r>
              <a:rPr lang="es-ES" dirty="0"/>
              <a:t>Los datos que se recaban en la diversa documentación técnica del cliente proceden del análisis y las observaciones que el profesional de la estética realiza, de la información aportada por los usuarios durante la entrevista  previa, la reacción de la piel al tratamiento y los resultados que se vayan obteniendo en cada sesión.</a:t>
            </a:r>
          </a:p>
          <a:p>
            <a:r>
              <a:rPr lang="es-ES" dirty="0"/>
              <a:t>Durante el proceso de estudio y análisis estético se genera una importante documentación que permite conocer mejor el cliente, obtener información acerca de sus demandas y necesidades, valorar y tomar decisiones sobre los tratamientos estéticos  más adecuados y elaborar los procesos de forma personalizada.</a:t>
            </a:r>
          </a:p>
          <a:p>
            <a:r>
              <a:rPr lang="es-ES" dirty="0"/>
              <a:t>Permite observar si existe alguna alteración que no corresponda con el ámbito de la estética y si es necesario derivar al cliente a una consulta especializada o a otro profesional.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5FDE9F-CAE6-1097-E3E8-7A104009DD0F}"/>
              </a:ext>
            </a:extLst>
          </p:cNvPr>
          <p:cNvSpPr>
            <a:spLocks noGrp="1"/>
          </p:cNvSpPr>
          <p:nvPr>
            <p:ph type="title"/>
          </p:nvPr>
        </p:nvSpPr>
        <p:spPr>
          <a:xfrm>
            <a:off x="2589213" y="624110"/>
            <a:ext cx="8915400" cy="1280890"/>
          </a:xfrm>
        </p:spPr>
        <p:txBody>
          <a:bodyPr/>
          <a:lstStyle/>
          <a:p>
            <a:r>
              <a:rPr lang="es-ES" b="1" dirty="0">
                <a:solidFill>
                  <a:schemeClr val="accent1"/>
                </a:solidFill>
              </a:rPr>
              <a:t>DOCUMENTACIÓN TÉCNICA NECESARIA </a:t>
            </a:r>
          </a:p>
        </p:txBody>
      </p:sp>
      <p:sp>
        <p:nvSpPr>
          <p:cNvPr id="3" name="Marcador de contenido 2">
            <a:extLst>
              <a:ext uri="{FF2B5EF4-FFF2-40B4-BE49-F238E27FC236}">
                <a16:creationId xmlns:a16="http://schemas.microsoft.com/office/drawing/2014/main" id="{71A035CE-1725-63CB-0D59-6A026C15C853}"/>
              </a:ext>
            </a:extLst>
          </p:cNvPr>
          <p:cNvSpPr>
            <a:spLocks noGrp="1"/>
          </p:cNvSpPr>
          <p:nvPr>
            <p:ph idx="1"/>
          </p:nvPr>
        </p:nvSpPr>
        <p:spPr/>
        <p:txBody>
          <a:bodyPr/>
          <a:lstStyle/>
          <a:p>
            <a:r>
              <a:rPr lang="es-ES" dirty="0"/>
              <a:t>Historial estético.</a:t>
            </a:r>
          </a:p>
          <a:p>
            <a:r>
              <a:rPr lang="es-ES" dirty="0"/>
              <a:t>Fichas de estudio de las alteraciones.</a:t>
            </a:r>
          </a:p>
          <a:p>
            <a:r>
              <a:rPr lang="es-ES" dirty="0"/>
              <a:t>Fichas de tratamiento y seguimientos.</a:t>
            </a:r>
          </a:p>
          <a:p>
            <a:r>
              <a:rPr lang="es-ES" dirty="0"/>
              <a:t>Consentimiento informado.</a:t>
            </a:r>
          </a:p>
          <a:p>
            <a:r>
              <a:rPr lang="es-ES" dirty="0"/>
              <a:t>Ficha que se entrega al cliente con pautas de aplicación de los cosméticos recomendados.</a:t>
            </a:r>
          </a:p>
          <a:p>
            <a:r>
              <a:rPr lang="es-ES" dirty="0"/>
              <a:t>Informe para derivar al cliente a otros profesionales, cuando sea preciso </a:t>
            </a:r>
          </a:p>
        </p:txBody>
      </p:sp>
    </p:spTree>
    <p:extLst>
      <p:ext uri="{BB962C8B-B14F-4D97-AF65-F5344CB8AC3E}">
        <p14:creationId xmlns:p14="http://schemas.microsoft.com/office/powerpoint/2010/main" val="1102287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62F0D7F1-3AA3-41FE-962C-5DB0B5A9B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 name="Freeform 11">
              <a:extLst>
                <a:ext uri="{FF2B5EF4-FFF2-40B4-BE49-F238E27FC236}">
                  <a16:creationId xmlns:a16="http://schemas.microsoft.com/office/drawing/2014/main" id="{4C17A32D-661C-4A7D-B00F-ED07721E95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7" name="Freeform 12">
              <a:extLst>
                <a:ext uri="{FF2B5EF4-FFF2-40B4-BE49-F238E27FC236}">
                  <a16:creationId xmlns:a16="http://schemas.microsoft.com/office/drawing/2014/main" id="{14934C4F-A6E0-4531-BCA6-E0299B443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8" name="Freeform 13">
              <a:extLst>
                <a:ext uri="{FF2B5EF4-FFF2-40B4-BE49-F238E27FC236}">
                  <a16:creationId xmlns:a16="http://schemas.microsoft.com/office/drawing/2014/main" id="{CBC56C65-6D5F-44BD-987D-CB705ECD82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9" name="Freeform 14">
              <a:extLst>
                <a:ext uri="{FF2B5EF4-FFF2-40B4-BE49-F238E27FC236}">
                  <a16:creationId xmlns:a16="http://schemas.microsoft.com/office/drawing/2014/main" id="{12F08DB5-0184-4523-A76B-F3BE3B64C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20" name="Freeform 15">
              <a:extLst>
                <a:ext uri="{FF2B5EF4-FFF2-40B4-BE49-F238E27FC236}">
                  <a16:creationId xmlns:a16="http://schemas.microsoft.com/office/drawing/2014/main" id="{9F92F39F-8BE5-4422-975B-806D8763E7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21" name="Freeform 16">
              <a:extLst>
                <a:ext uri="{FF2B5EF4-FFF2-40B4-BE49-F238E27FC236}">
                  <a16:creationId xmlns:a16="http://schemas.microsoft.com/office/drawing/2014/main" id="{5B45B674-93EA-4CB2-8BFE-4DD11ECB2D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2" name="Freeform 17">
              <a:extLst>
                <a:ext uri="{FF2B5EF4-FFF2-40B4-BE49-F238E27FC236}">
                  <a16:creationId xmlns:a16="http://schemas.microsoft.com/office/drawing/2014/main" id="{B9F663F7-D512-43BF-A60F-548158DD2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3" name="Freeform 18">
              <a:extLst>
                <a:ext uri="{FF2B5EF4-FFF2-40B4-BE49-F238E27FC236}">
                  <a16:creationId xmlns:a16="http://schemas.microsoft.com/office/drawing/2014/main" id="{F5792ABF-EE75-49E2-A0E0-3247D09E5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4" name="Freeform 19">
              <a:extLst>
                <a:ext uri="{FF2B5EF4-FFF2-40B4-BE49-F238E27FC236}">
                  <a16:creationId xmlns:a16="http://schemas.microsoft.com/office/drawing/2014/main" id="{D6862EA5-AD9D-43A8-B7D6-57A620D202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5" name="Freeform 20">
              <a:extLst>
                <a:ext uri="{FF2B5EF4-FFF2-40B4-BE49-F238E27FC236}">
                  <a16:creationId xmlns:a16="http://schemas.microsoft.com/office/drawing/2014/main" id="{56312FE8-78B6-4653-92B0-7ADC66B3B7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6" name="Freeform 21">
              <a:extLst>
                <a:ext uri="{FF2B5EF4-FFF2-40B4-BE49-F238E27FC236}">
                  <a16:creationId xmlns:a16="http://schemas.microsoft.com/office/drawing/2014/main" id="{E6DC1169-7F5B-490D-BE24-C32167EBB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7" name="Freeform 22">
              <a:extLst>
                <a:ext uri="{FF2B5EF4-FFF2-40B4-BE49-F238E27FC236}">
                  <a16:creationId xmlns:a16="http://schemas.microsoft.com/office/drawing/2014/main" id="{74759D47-CB5B-46A1-8BDF-546FF6071E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9" name="Group 28">
            <a:extLst>
              <a:ext uri="{FF2B5EF4-FFF2-40B4-BE49-F238E27FC236}">
                <a16:creationId xmlns:a16="http://schemas.microsoft.com/office/drawing/2014/main" id="{FA955F5D-8B25-4A69-9A86-1963D8A5C5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30" name="Freeform 27">
              <a:extLst>
                <a:ext uri="{FF2B5EF4-FFF2-40B4-BE49-F238E27FC236}">
                  <a16:creationId xmlns:a16="http://schemas.microsoft.com/office/drawing/2014/main" id="{A4215EA8-B880-40B5-BCFF-DCFCE9C46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31" name="Freeform 28">
              <a:extLst>
                <a:ext uri="{FF2B5EF4-FFF2-40B4-BE49-F238E27FC236}">
                  <a16:creationId xmlns:a16="http://schemas.microsoft.com/office/drawing/2014/main" id="{4FBCFB3E-4A32-4040-A28F-B296CE90C8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2" name="Freeform 29">
              <a:extLst>
                <a:ext uri="{FF2B5EF4-FFF2-40B4-BE49-F238E27FC236}">
                  <a16:creationId xmlns:a16="http://schemas.microsoft.com/office/drawing/2014/main" id="{89CE682E-721B-41C1-8F59-A68EEBC50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3" name="Freeform 30">
              <a:extLst>
                <a:ext uri="{FF2B5EF4-FFF2-40B4-BE49-F238E27FC236}">
                  <a16:creationId xmlns:a16="http://schemas.microsoft.com/office/drawing/2014/main" id="{5C9C7739-9AD6-4B85-A486-C92E99CD8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4" name="Freeform 31">
              <a:extLst>
                <a:ext uri="{FF2B5EF4-FFF2-40B4-BE49-F238E27FC236}">
                  <a16:creationId xmlns:a16="http://schemas.microsoft.com/office/drawing/2014/main" id="{5C48EE9C-CD0F-4779-9399-65AC7632BC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5" name="Freeform 32">
              <a:extLst>
                <a:ext uri="{FF2B5EF4-FFF2-40B4-BE49-F238E27FC236}">
                  <a16:creationId xmlns:a16="http://schemas.microsoft.com/office/drawing/2014/main" id="{4D0D1044-849F-4C27-A652-D2910B840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6" name="Freeform 33">
              <a:extLst>
                <a:ext uri="{FF2B5EF4-FFF2-40B4-BE49-F238E27FC236}">
                  <a16:creationId xmlns:a16="http://schemas.microsoft.com/office/drawing/2014/main" id="{37B7AEAD-E626-4827-B5EF-F9DD361C8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7" name="Freeform 34">
              <a:extLst>
                <a:ext uri="{FF2B5EF4-FFF2-40B4-BE49-F238E27FC236}">
                  <a16:creationId xmlns:a16="http://schemas.microsoft.com/office/drawing/2014/main" id="{D97C048D-34F0-45AB-9C46-0A797344CB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8" name="Freeform 35">
              <a:extLst>
                <a:ext uri="{FF2B5EF4-FFF2-40B4-BE49-F238E27FC236}">
                  <a16:creationId xmlns:a16="http://schemas.microsoft.com/office/drawing/2014/main" id="{3D70364F-56BC-43CE-BD82-E6065E8B7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9" name="Freeform 36">
              <a:extLst>
                <a:ext uri="{FF2B5EF4-FFF2-40B4-BE49-F238E27FC236}">
                  <a16:creationId xmlns:a16="http://schemas.microsoft.com/office/drawing/2014/main" id="{F00D1134-DA53-4E46-A37D-77B2B74F8E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40" name="Freeform 37">
              <a:extLst>
                <a:ext uri="{FF2B5EF4-FFF2-40B4-BE49-F238E27FC236}">
                  <a16:creationId xmlns:a16="http://schemas.microsoft.com/office/drawing/2014/main" id="{9971E03E-2FA8-4F0F-A287-58C7B09190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41" name="Freeform 38">
              <a:extLst>
                <a:ext uri="{FF2B5EF4-FFF2-40B4-BE49-F238E27FC236}">
                  <a16:creationId xmlns:a16="http://schemas.microsoft.com/office/drawing/2014/main" id="{1139B5CD-D486-4C27-9AD1-9E856E260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43" name="Rectangle 42">
            <a:extLst>
              <a:ext uri="{FF2B5EF4-FFF2-40B4-BE49-F238E27FC236}">
                <a16:creationId xmlns:a16="http://schemas.microsoft.com/office/drawing/2014/main" id="{7930CC7B-1674-4BB1-B36F-D9B325A42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5" name="Freeform 11">
            <a:extLst>
              <a:ext uri="{FF2B5EF4-FFF2-40B4-BE49-F238E27FC236}">
                <a16:creationId xmlns:a16="http://schemas.microsoft.com/office/drawing/2014/main" id="{05C24618-074C-47D2-A727-57045F7E67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sp useBgFill="1">
        <p:nvSpPr>
          <p:cNvPr id="47" name="Rectangle 46">
            <a:extLst>
              <a:ext uri="{FF2B5EF4-FFF2-40B4-BE49-F238E27FC236}">
                <a16:creationId xmlns:a16="http://schemas.microsoft.com/office/drawing/2014/main" id="{3EE1A71F-2664-4E38-A47B-A6F74A66A5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95A2202-3CDB-4BEB-B357-591207B19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CuadroTexto 2">
            <a:extLst>
              <a:ext uri="{FF2B5EF4-FFF2-40B4-BE49-F238E27FC236}">
                <a16:creationId xmlns:a16="http://schemas.microsoft.com/office/drawing/2014/main" id="{B4B61958-8049-CEB3-9C4F-6139F349C9A9}"/>
              </a:ext>
            </a:extLst>
          </p:cNvPr>
          <p:cNvSpPr txBox="1"/>
          <p:nvPr/>
        </p:nvSpPr>
        <p:spPr>
          <a:xfrm>
            <a:off x="1843391" y="624110"/>
            <a:ext cx="9383408" cy="1280890"/>
          </a:xfrm>
          <a:prstGeom prst="rect">
            <a:avLst/>
          </a:prstGeom>
        </p:spPr>
        <p:txBody>
          <a:bodyPr vert="horz" lIns="91440" tIns="45720" rIns="91440" bIns="45720" rtlCol="0" anchor="t">
            <a:normAutofit/>
          </a:bodyPr>
          <a:lstStyle/>
          <a:p>
            <a:pPr>
              <a:spcBef>
                <a:spcPct val="0"/>
              </a:spcBef>
              <a:spcAft>
                <a:spcPts val="600"/>
              </a:spcAft>
            </a:pPr>
            <a:r>
              <a:rPr lang="en-US" sz="3600" b="1" cap="all">
                <a:solidFill>
                  <a:schemeClr val="bg1"/>
                </a:solidFill>
                <a:latin typeface="+mj-lt"/>
                <a:ea typeface="+mj-ea"/>
                <a:cs typeface="+mj-cs"/>
              </a:rPr>
              <a:t>Historial estético y ficha técnica </a:t>
            </a:r>
          </a:p>
        </p:txBody>
      </p:sp>
      <p:sp>
        <p:nvSpPr>
          <p:cNvPr id="51" name="Freeform 11">
            <a:extLst>
              <a:ext uri="{FF2B5EF4-FFF2-40B4-BE49-F238E27FC236}">
                <a16:creationId xmlns:a16="http://schemas.microsoft.com/office/drawing/2014/main" id="{3AD441E9-6D75-456C-B0AE-40B2012E1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sp>
        <p:nvSpPr>
          <p:cNvPr id="5" name="CuadroTexto 4">
            <a:extLst>
              <a:ext uri="{FF2B5EF4-FFF2-40B4-BE49-F238E27FC236}">
                <a16:creationId xmlns:a16="http://schemas.microsoft.com/office/drawing/2014/main" id="{8852401E-EF3D-8192-2626-A58D75F9C228}"/>
              </a:ext>
            </a:extLst>
          </p:cNvPr>
          <p:cNvSpPr txBox="1"/>
          <p:nvPr/>
        </p:nvSpPr>
        <p:spPr>
          <a:xfrm>
            <a:off x="904463" y="2435087"/>
            <a:ext cx="6682200" cy="3429000"/>
          </a:xfrm>
          <a:prstGeom prst="rect">
            <a:avLst/>
          </a:prstGeom>
        </p:spPr>
        <p:txBody>
          <a:bodyPr vert="horz" lIns="91440" tIns="45720" rIns="91440" bIns="45720" rtlCol="0">
            <a:normAutofit/>
          </a:bodyPr>
          <a:lstStyle/>
          <a:p>
            <a:pPr algn="just" defTabSz="914400">
              <a:lnSpc>
                <a:spcPct val="150000"/>
              </a:lnSpc>
              <a:spcAft>
                <a:spcPts val="600"/>
              </a:spcAft>
              <a:buClr>
                <a:schemeClr val="tx1"/>
              </a:buClr>
            </a:pPr>
            <a:endParaRPr lang="en-US" cap="all" dirty="0"/>
          </a:p>
        </p:txBody>
      </p:sp>
      <p:graphicFrame>
        <p:nvGraphicFramePr>
          <p:cNvPr id="11" name="CuadroTexto 8">
            <a:extLst>
              <a:ext uri="{FF2B5EF4-FFF2-40B4-BE49-F238E27FC236}">
                <a16:creationId xmlns:a16="http://schemas.microsoft.com/office/drawing/2014/main" id="{7E58A4AF-4ACD-307A-0939-CC386A8D7571}"/>
              </a:ext>
            </a:extLst>
          </p:cNvPr>
          <p:cNvGraphicFramePr/>
          <p:nvPr>
            <p:extLst>
              <p:ext uri="{D42A27DB-BD31-4B8C-83A1-F6EECF244321}">
                <p14:modId xmlns:p14="http://schemas.microsoft.com/office/powerpoint/2010/main" val="3032234406"/>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487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0247" name="Rectangle 10246">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1 Título">
            <a:extLst>
              <a:ext uri="{FF2B5EF4-FFF2-40B4-BE49-F238E27FC236}">
                <a16:creationId xmlns:a16="http://schemas.microsoft.com/office/drawing/2014/main" id="{B2EC1C80-B42D-A61A-E84B-798AB0C79167}"/>
              </a:ext>
            </a:extLst>
          </p:cNvPr>
          <p:cNvSpPr>
            <a:spLocks noGrp="1"/>
          </p:cNvSpPr>
          <p:nvPr>
            <p:ph type="title"/>
          </p:nvPr>
        </p:nvSpPr>
        <p:spPr>
          <a:xfrm>
            <a:off x="1259893" y="3101093"/>
            <a:ext cx="2454052" cy="3029344"/>
          </a:xfrm>
        </p:spPr>
        <p:txBody>
          <a:bodyPr>
            <a:normAutofit/>
          </a:bodyPr>
          <a:lstStyle/>
          <a:p>
            <a:pPr eaLnBrk="1" hangingPunct="1"/>
            <a:r>
              <a:rPr lang="es-ES" altLang="es-ES" sz="2000" b="1">
                <a:solidFill>
                  <a:schemeClr val="bg1"/>
                </a:solidFill>
              </a:rPr>
              <a:t>CONSENTIMIENTO INFORMADO</a:t>
            </a:r>
          </a:p>
        </p:txBody>
      </p:sp>
      <p:sp>
        <p:nvSpPr>
          <p:cNvPr id="10249"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s-ES"/>
          </a:p>
        </p:txBody>
      </p:sp>
      <p:sp useBgFill="1">
        <p:nvSpPr>
          <p:cNvPr id="10251" name="Rectangle 10250">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0" name="2 Marcador de contenido">
            <a:extLst>
              <a:ext uri="{FF2B5EF4-FFF2-40B4-BE49-F238E27FC236}">
                <a16:creationId xmlns:a16="http://schemas.microsoft.com/office/drawing/2014/main" id="{C01FDA90-08D5-4657-D712-FD4339CA01CE}"/>
              </a:ext>
            </a:extLst>
          </p:cNvPr>
          <p:cNvSpPr>
            <a:spLocks noGrp="1"/>
          </p:cNvSpPr>
          <p:nvPr>
            <p:ph idx="1"/>
          </p:nvPr>
        </p:nvSpPr>
        <p:spPr>
          <a:xfrm>
            <a:off x="4706578" y="589722"/>
            <a:ext cx="6798033" cy="5321500"/>
          </a:xfrm>
        </p:spPr>
        <p:txBody>
          <a:bodyPr anchor="ctr">
            <a:normAutofit/>
          </a:bodyPr>
          <a:lstStyle/>
          <a:p>
            <a:pPr marL="274320" indent="-274320">
              <a:buClr>
                <a:schemeClr val="accent3"/>
              </a:buClr>
              <a:buNone/>
              <a:defRPr/>
            </a:pPr>
            <a:r>
              <a:rPr lang="es-ES" b="1"/>
              <a:t>	</a:t>
            </a:r>
          </a:p>
          <a:p>
            <a:pPr marL="0" indent="0">
              <a:buClr>
                <a:schemeClr val="accent3"/>
              </a:buClr>
              <a:buNone/>
              <a:defRPr/>
            </a:pPr>
            <a:r>
              <a:rPr lang="es-ES" b="1"/>
              <a:t>El consentimiento informado </a:t>
            </a:r>
            <a:r>
              <a:rPr lang="es-ES"/>
              <a:t>es un documento que recoge todas las explicaciones que el cliente ha recibido en relación con el tratamiento que se le va a realizar, los equipos </a:t>
            </a:r>
            <a:r>
              <a:rPr lang="es-ES" err="1"/>
              <a:t>electroestéticos</a:t>
            </a:r>
            <a:r>
              <a:rPr lang="es-ES"/>
              <a:t> que se van a aplicar, los tratamientos alternativos las posibles complicaciones, etc. La firma por parte del cliente indica que ratifica haber recibido toda la información relativa al tratamiento, las contraindicaciones y las características técnicas de los equipos que se van a utilizar, es decir el cliente estará correctamente informado.</a:t>
            </a:r>
          </a:p>
          <a:p>
            <a:pPr marL="0" indent="0">
              <a:buClr>
                <a:schemeClr val="accent3"/>
              </a:buClr>
              <a:buNone/>
              <a:defRPr/>
            </a:pPr>
            <a:r>
              <a:rPr lang="es-ES"/>
              <a:t>El profesional tiene que tener la seguridad que el cliente le ha proporcionado una información veraz sobre su estado de salud actual, las enfermedades que ha padecido en el pasado, el tratamiento farmacológico que sigue, etc. </a:t>
            </a:r>
          </a:p>
          <a:p>
            <a:pPr marL="0" indent="0">
              <a:buClr>
                <a:schemeClr val="accent3"/>
              </a:buClr>
              <a:buNone/>
              <a:defRPr/>
            </a:pPr>
            <a:r>
              <a:rPr lang="es-ES"/>
              <a:t>El cliente no debe ocultar ningún dato por irrelevante que le pueda parecer.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272" name="Rectangle 11271">
            <a:extLst>
              <a:ext uri="{FF2B5EF4-FFF2-40B4-BE49-F238E27FC236}">
                <a16:creationId xmlns:a16="http://schemas.microsoft.com/office/drawing/2014/main" id="{DCC583FC-3774-47D1-9A8B-E0DBA89CB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1274" name="Group 11273">
            <a:extLst>
              <a:ext uri="{FF2B5EF4-FFF2-40B4-BE49-F238E27FC236}">
                <a16:creationId xmlns:a16="http://schemas.microsoft.com/office/drawing/2014/main" id="{E8DDDC38-A59D-4C57-BEAA-01E57BDEF4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5253" y="228600"/>
            <a:ext cx="2851523" cy="6638625"/>
            <a:chOff x="2487613" y="285750"/>
            <a:chExt cx="2428875" cy="5654676"/>
          </a:xfrm>
        </p:grpSpPr>
        <p:sp>
          <p:nvSpPr>
            <p:cNvPr id="11275" name="Freeform 11">
              <a:extLst>
                <a:ext uri="{FF2B5EF4-FFF2-40B4-BE49-F238E27FC236}">
                  <a16:creationId xmlns:a16="http://schemas.microsoft.com/office/drawing/2014/main" id="{07181E0D-4E2E-4CF7-83D6-6BF1884F26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1276" name="Freeform 12">
              <a:extLst>
                <a:ext uri="{FF2B5EF4-FFF2-40B4-BE49-F238E27FC236}">
                  <a16:creationId xmlns:a16="http://schemas.microsoft.com/office/drawing/2014/main" id="{41E4039F-6250-4F1A-8B44-8211D95CBF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1277" name="Freeform 13">
              <a:extLst>
                <a:ext uri="{FF2B5EF4-FFF2-40B4-BE49-F238E27FC236}">
                  <a16:creationId xmlns:a16="http://schemas.microsoft.com/office/drawing/2014/main" id="{C27CE0F8-A859-4A25-8A2E-2F48B2D7F1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1278" name="Freeform 14">
              <a:extLst>
                <a:ext uri="{FF2B5EF4-FFF2-40B4-BE49-F238E27FC236}">
                  <a16:creationId xmlns:a16="http://schemas.microsoft.com/office/drawing/2014/main" id="{1D3B4413-99E7-41CB-BC1A-91CB93B73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1279" name="Freeform 15">
              <a:extLst>
                <a:ext uri="{FF2B5EF4-FFF2-40B4-BE49-F238E27FC236}">
                  <a16:creationId xmlns:a16="http://schemas.microsoft.com/office/drawing/2014/main" id="{2B5AE9BA-21EA-413E-92D1-70B41D12F8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1280" name="Freeform 16">
              <a:extLst>
                <a:ext uri="{FF2B5EF4-FFF2-40B4-BE49-F238E27FC236}">
                  <a16:creationId xmlns:a16="http://schemas.microsoft.com/office/drawing/2014/main" id="{EA6962B4-B58E-4363-AE37-502AAB46F0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11281" name="Freeform 17">
              <a:extLst>
                <a:ext uri="{FF2B5EF4-FFF2-40B4-BE49-F238E27FC236}">
                  <a16:creationId xmlns:a16="http://schemas.microsoft.com/office/drawing/2014/main" id="{8CFEAE09-A4F7-4009-BBA4-E007F3FF2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11282" name="Freeform 18">
              <a:extLst>
                <a:ext uri="{FF2B5EF4-FFF2-40B4-BE49-F238E27FC236}">
                  <a16:creationId xmlns:a16="http://schemas.microsoft.com/office/drawing/2014/main" id="{BEC0F162-6193-4A0C-9667-DD7C8B4BD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11283" name="Freeform 19">
              <a:extLst>
                <a:ext uri="{FF2B5EF4-FFF2-40B4-BE49-F238E27FC236}">
                  <a16:creationId xmlns:a16="http://schemas.microsoft.com/office/drawing/2014/main" id="{7AE69957-54B0-48E2-8BCD-EE01C7190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11284" name="Freeform 20">
              <a:extLst>
                <a:ext uri="{FF2B5EF4-FFF2-40B4-BE49-F238E27FC236}">
                  <a16:creationId xmlns:a16="http://schemas.microsoft.com/office/drawing/2014/main" id="{9E3E384D-F4D8-4B3A-978C-EFEED16D3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11285" name="Freeform 21">
              <a:extLst>
                <a:ext uri="{FF2B5EF4-FFF2-40B4-BE49-F238E27FC236}">
                  <a16:creationId xmlns:a16="http://schemas.microsoft.com/office/drawing/2014/main" id="{66DD5E8A-F260-4F93-94D6-AA109560A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11286" name="Freeform 22">
              <a:extLst>
                <a:ext uri="{FF2B5EF4-FFF2-40B4-BE49-F238E27FC236}">
                  <a16:creationId xmlns:a16="http://schemas.microsoft.com/office/drawing/2014/main" id="{AB7CE38B-1EFC-4D54-BD22-F0E1C0ED2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11288" name="Group 11287">
            <a:extLst>
              <a:ext uri="{FF2B5EF4-FFF2-40B4-BE49-F238E27FC236}">
                <a16:creationId xmlns:a16="http://schemas.microsoft.com/office/drawing/2014/main" id="{44251A81-4530-41B5-B8FB-DC124AC02C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11289" name="Freeform 27">
              <a:extLst>
                <a:ext uri="{FF2B5EF4-FFF2-40B4-BE49-F238E27FC236}">
                  <a16:creationId xmlns:a16="http://schemas.microsoft.com/office/drawing/2014/main" id="{704F0C26-A940-4311-8A41-C69C075D7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11290" name="Freeform 28">
              <a:extLst>
                <a:ext uri="{FF2B5EF4-FFF2-40B4-BE49-F238E27FC236}">
                  <a16:creationId xmlns:a16="http://schemas.microsoft.com/office/drawing/2014/main" id="{72844B50-4A36-4E90-9BD1-7945BAF04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11291" name="Freeform 29">
              <a:extLst>
                <a:ext uri="{FF2B5EF4-FFF2-40B4-BE49-F238E27FC236}">
                  <a16:creationId xmlns:a16="http://schemas.microsoft.com/office/drawing/2014/main" id="{FFFF2F5F-4D06-40B4-AAF7-7BF88551B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11292" name="Freeform 30">
              <a:extLst>
                <a:ext uri="{FF2B5EF4-FFF2-40B4-BE49-F238E27FC236}">
                  <a16:creationId xmlns:a16="http://schemas.microsoft.com/office/drawing/2014/main" id="{C2D84FDB-118B-42FD-8561-B383615D2B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11293" name="Freeform 31">
              <a:extLst>
                <a:ext uri="{FF2B5EF4-FFF2-40B4-BE49-F238E27FC236}">
                  <a16:creationId xmlns:a16="http://schemas.microsoft.com/office/drawing/2014/main" id="{5B64B543-1195-4970-808B-156908D3B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11294" name="Freeform 32">
              <a:extLst>
                <a:ext uri="{FF2B5EF4-FFF2-40B4-BE49-F238E27FC236}">
                  <a16:creationId xmlns:a16="http://schemas.microsoft.com/office/drawing/2014/main" id="{1B6440B3-14CA-4B3F-AF89-7FEC0A224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11295" name="Freeform 33">
              <a:extLst>
                <a:ext uri="{FF2B5EF4-FFF2-40B4-BE49-F238E27FC236}">
                  <a16:creationId xmlns:a16="http://schemas.microsoft.com/office/drawing/2014/main" id="{47F34F74-6C9C-4D9D-B2D7-AF753BD44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11296" name="Freeform 34">
              <a:extLst>
                <a:ext uri="{FF2B5EF4-FFF2-40B4-BE49-F238E27FC236}">
                  <a16:creationId xmlns:a16="http://schemas.microsoft.com/office/drawing/2014/main" id="{4246517D-AB8F-4BEF-B5E5-7A8BC0DDE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11297" name="Freeform 35">
              <a:extLst>
                <a:ext uri="{FF2B5EF4-FFF2-40B4-BE49-F238E27FC236}">
                  <a16:creationId xmlns:a16="http://schemas.microsoft.com/office/drawing/2014/main" id="{0ACFBF4D-E487-4BD0-8BCA-2DB6DC046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11298" name="Freeform 36">
              <a:extLst>
                <a:ext uri="{FF2B5EF4-FFF2-40B4-BE49-F238E27FC236}">
                  <a16:creationId xmlns:a16="http://schemas.microsoft.com/office/drawing/2014/main" id="{23DE6D3A-314E-4642-AEAF-54B822D4E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11299" name="Freeform 37">
              <a:extLst>
                <a:ext uri="{FF2B5EF4-FFF2-40B4-BE49-F238E27FC236}">
                  <a16:creationId xmlns:a16="http://schemas.microsoft.com/office/drawing/2014/main" id="{FEE0BBF7-C59B-4279-AFF5-28F6433B9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11300" name="Freeform 38">
              <a:extLst>
                <a:ext uri="{FF2B5EF4-FFF2-40B4-BE49-F238E27FC236}">
                  <a16:creationId xmlns:a16="http://schemas.microsoft.com/office/drawing/2014/main" id="{B2C1E620-478E-4DC2-A505-934657FF11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11266" name="1 Título">
            <a:extLst>
              <a:ext uri="{FF2B5EF4-FFF2-40B4-BE49-F238E27FC236}">
                <a16:creationId xmlns:a16="http://schemas.microsoft.com/office/drawing/2014/main" id="{D881803A-C262-3C71-A682-EA63958A0000}"/>
              </a:ext>
            </a:extLst>
          </p:cNvPr>
          <p:cNvSpPr>
            <a:spLocks noGrp="1"/>
          </p:cNvSpPr>
          <p:nvPr>
            <p:ph type="title"/>
          </p:nvPr>
        </p:nvSpPr>
        <p:spPr>
          <a:xfrm>
            <a:off x="6483096" y="624110"/>
            <a:ext cx="5021516" cy="1280890"/>
          </a:xfrm>
        </p:spPr>
        <p:txBody>
          <a:bodyPr>
            <a:normAutofit/>
          </a:bodyPr>
          <a:lstStyle/>
          <a:p>
            <a:pPr eaLnBrk="1" hangingPunct="1">
              <a:lnSpc>
                <a:spcPct val="90000"/>
              </a:lnSpc>
            </a:pPr>
            <a:r>
              <a:rPr lang="es-ES" altLang="es-ES" sz="2800" b="1"/>
              <a:t>INFORMES PARA LA DERIVACIÓN A OTROS PROFESIONALES</a:t>
            </a:r>
          </a:p>
        </p:txBody>
      </p:sp>
      <p:sp>
        <p:nvSpPr>
          <p:cNvPr id="11302" name="Rectangle 11301">
            <a:extLst>
              <a:ext uri="{FF2B5EF4-FFF2-40B4-BE49-F238E27FC236}">
                <a16:creationId xmlns:a16="http://schemas.microsoft.com/office/drawing/2014/main" id="{AECDF498-6F66-4565-9FB7-107670333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11304" name="Freeform 11">
            <a:extLst>
              <a:ext uri="{FF2B5EF4-FFF2-40B4-BE49-F238E27FC236}">
                <a16:creationId xmlns:a16="http://schemas.microsoft.com/office/drawing/2014/main" id="{E0779346-49CA-41C2-BD0A-62F2E1903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pic>
        <p:nvPicPr>
          <p:cNvPr id="11269" name="Picture 11267" descr="Fabricación y almacenamiento de vacunas">
            <a:extLst>
              <a:ext uri="{FF2B5EF4-FFF2-40B4-BE49-F238E27FC236}">
                <a16:creationId xmlns:a16="http://schemas.microsoft.com/office/drawing/2014/main" id="{76A918B6-D9ED-B8DA-09B0-63423674ED08}"/>
              </a:ext>
            </a:extLst>
          </p:cNvPr>
          <p:cNvPicPr>
            <a:picLocks noChangeAspect="1"/>
          </p:cNvPicPr>
          <p:nvPr/>
        </p:nvPicPr>
        <p:blipFill>
          <a:blip r:embed="rId2"/>
          <a:srcRect l="31720" r="22900" b="-2"/>
          <a:stretch/>
        </p:blipFill>
        <p:spPr>
          <a:xfrm>
            <a:off x="-1555" y="1731"/>
            <a:ext cx="4662331" cy="6858000"/>
          </a:xfrm>
          <a:prstGeom prst="rect">
            <a:avLst/>
          </a:prstGeom>
        </p:spPr>
      </p:pic>
      <p:sp>
        <p:nvSpPr>
          <p:cNvPr id="4" name="Marcador de contenido 3">
            <a:extLst>
              <a:ext uri="{FF2B5EF4-FFF2-40B4-BE49-F238E27FC236}">
                <a16:creationId xmlns:a16="http://schemas.microsoft.com/office/drawing/2014/main" id="{0E4B752F-B537-2326-99F7-D453F27055FE}"/>
              </a:ext>
            </a:extLst>
          </p:cNvPr>
          <p:cNvSpPr>
            <a:spLocks noGrp="1"/>
          </p:cNvSpPr>
          <p:nvPr>
            <p:ph idx="1"/>
          </p:nvPr>
        </p:nvSpPr>
        <p:spPr>
          <a:xfrm>
            <a:off x="6133379" y="2133599"/>
            <a:ext cx="5468191" cy="4111137"/>
          </a:xfrm>
        </p:spPr>
        <p:txBody>
          <a:bodyPr>
            <a:noAutofit/>
          </a:bodyPr>
          <a:lstStyle/>
          <a:p>
            <a:r>
              <a:rPr lang="es-ES" sz="2400" dirty="0"/>
              <a:t>En algunos casos es imprescindible la colaboración con otros profesionales y, para ello, se elaboran modelos de informes dirigidos a expertos del campo de la medicina ( dermatólogos, cirujanos plásticos, etc.) donde se exponen los motivos de la remisión a la consulta especializada.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4 Título">
            <a:extLst>
              <a:ext uri="{FF2B5EF4-FFF2-40B4-BE49-F238E27FC236}">
                <a16:creationId xmlns:a16="http://schemas.microsoft.com/office/drawing/2014/main" id="{84BE6906-531C-488A-55E6-ADB0F3378452}"/>
              </a:ext>
            </a:extLst>
          </p:cNvPr>
          <p:cNvSpPr>
            <a:spLocks noGrp="1"/>
          </p:cNvSpPr>
          <p:nvPr>
            <p:ph type="title"/>
          </p:nvPr>
        </p:nvSpPr>
        <p:spPr>
          <a:xfrm>
            <a:off x="1798269" y="667653"/>
            <a:ext cx="9640044" cy="867233"/>
          </a:xfrm>
        </p:spPr>
        <p:txBody>
          <a:bodyPr>
            <a:normAutofit fontScale="90000"/>
          </a:bodyPr>
          <a:lstStyle/>
          <a:p>
            <a:pPr eaLnBrk="1" hangingPunct="1"/>
            <a:r>
              <a:rPr lang="es-ES" altLang="es-ES" b="1">
                <a:solidFill>
                  <a:schemeClr val="accent1"/>
                </a:solidFill>
              </a:rPr>
              <a:t>ARCHIVO O FICHERO DE LA DOCUMENTACIÓN </a:t>
            </a:r>
            <a:endParaRPr lang="es-ES" altLang="es-ES" b="1" dirty="0">
              <a:solidFill>
                <a:schemeClr val="accent1"/>
              </a:solidFill>
            </a:endParaRPr>
          </a:p>
        </p:txBody>
      </p:sp>
      <p:sp>
        <p:nvSpPr>
          <p:cNvPr id="6" name="5 Marcador de contenido">
            <a:extLst>
              <a:ext uri="{FF2B5EF4-FFF2-40B4-BE49-F238E27FC236}">
                <a16:creationId xmlns:a16="http://schemas.microsoft.com/office/drawing/2014/main" id="{F4657738-B4A4-FC6F-76AC-D34890F1730C}"/>
              </a:ext>
            </a:extLst>
          </p:cNvPr>
          <p:cNvSpPr>
            <a:spLocks noGrp="1"/>
          </p:cNvSpPr>
          <p:nvPr>
            <p:ph idx="1"/>
          </p:nvPr>
        </p:nvSpPr>
        <p:spPr>
          <a:xfrm>
            <a:off x="1798269" y="1534886"/>
            <a:ext cx="9523666" cy="4833536"/>
          </a:xfrm>
        </p:spPr>
        <p:txBody>
          <a:bodyPr>
            <a:normAutofit/>
          </a:bodyPr>
          <a:lstStyle/>
          <a:p>
            <a:pPr marL="274320" indent="-274320" algn="just">
              <a:buClr>
                <a:schemeClr val="accent3"/>
              </a:buClr>
              <a:buFont typeface="Wingdings 2"/>
              <a:buChar char=""/>
              <a:defRPr/>
            </a:pPr>
            <a:r>
              <a:rPr lang="es-ES" dirty="0"/>
              <a:t>Todos los documentos explicados en los epígrafes anteriores pueden figurar en soporte informático, a excepción del consentimiento informado, que debe estar en soporte físico o papel por estar firmado por el cliente.</a:t>
            </a:r>
          </a:p>
          <a:p>
            <a:pPr marL="274320" indent="-274320" algn="just">
              <a:buClr>
                <a:schemeClr val="accent3"/>
              </a:buClr>
              <a:buFont typeface="Wingdings 2"/>
              <a:buChar char=""/>
              <a:defRPr/>
            </a:pPr>
            <a:r>
              <a:rPr lang="es-ES" dirty="0"/>
              <a:t>Mantener los ficheros, programas o equipos que contengan datos de carácter personal sin las debidas condiciones de seguridad constituyen una infracción grave. Según el artículo 9 de la misma ley : “ El responsable del fichero y, en su caso, el encargado del tratamiento debe adoptar las medidas de índole técnica y organizativas necesarias que garanticen la seguridad  de los datos de carácter personal y eviten su alteración , perdida , o acceso no autorizado, habida cuenta del estado de la tecnología, la naturaleza de los datos almacenados y los riesgos a que están expuestos, ya que provengan de la acción humana o del medio físico o natural.</a:t>
            </a:r>
          </a:p>
          <a:p>
            <a:pPr marL="274320" indent="-274320" algn="just">
              <a:buClr>
                <a:schemeClr val="accent3"/>
              </a:buClr>
              <a:buFont typeface="Wingdings 2"/>
              <a:buChar char=""/>
              <a:defRPr/>
            </a:pPr>
            <a:r>
              <a:rPr lang="es-ES" dirty="0"/>
              <a:t>No se registrarán datos de carácter personal en ficheros que no reúnan las condiciones que se determinen por vía reglamentaría con respecto a su integridad y seguridad y a las de los centros de tratamiento, locales    </a:t>
            </a:r>
          </a:p>
        </p:txBody>
      </p:sp>
    </p:spTree>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599</TotalTime>
  <Words>669</Words>
  <Application>Microsoft Office PowerPoint</Application>
  <PresentationFormat>Panorámica</PresentationFormat>
  <Paragraphs>26</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Calibri</vt:lpstr>
      <vt:lpstr>Century Gothic</vt:lpstr>
      <vt:lpstr>Wingdings 2</vt:lpstr>
      <vt:lpstr>Wingdings 3</vt:lpstr>
      <vt:lpstr>Espiral</vt:lpstr>
      <vt:lpstr>TEMA 4 DOCUMENTACIÓN TÉCNICA </vt:lpstr>
      <vt:lpstr>DOCUMENTACIÓN TÉCNICA </vt:lpstr>
      <vt:lpstr>DOCUMENTACIÓN TÉCNICA NECESARIA </vt:lpstr>
      <vt:lpstr>Presentación de PowerPoint</vt:lpstr>
      <vt:lpstr>CONSENTIMIENTO INFORMADO</vt:lpstr>
      <vt:lpstr>INFORMES PARA LA DERIVACIÓN A OTROS PROFESIONALES</vt:lpstr>
      <vt:lpstr>ARCHIVO O FICHERO DE LA DOCUMENTACIÓN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7</cp:revision>
  <dcterms:created xsi:type="dcterms:W3CDTF">2022-11-13T10:15:39Z</dcterms:created>
  <dcterms:modified xsi:type="dcterms:W3CDTF">2024-10-10T21:00:37Z</dcterms:modified>
</cp:coreProperties>
</file>