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68" r:id="rId4"/>
    <p:sldId id="259" r:id="rId5"/>
    <p:sldId id="260" r:id="rId6"/>
    <p:sldId id="261" r:id="rId7"/>
    <p:sldId id="262" r:id="rId8"/>
    <p:sldId id="263" r:id="rId9"/>
    <p:sldId id="264" r:id="rId10"/>
    <p:sldId id="265" r:id="rId11"/>
    <p:sldId id="266" r:id="rId12"/>
    <p:sldId id="267" r:id="rId13"/>
    <p:sldId id="269" r:id="rId14"/>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516"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2400" b="1" i="0">
                <a:solidFill>
                  <a:schemeClr val="tx1"/>
                </a:solidFill>
                <a:latin typeface="Tahoma"/>
                <a:cs typeface="Tahoma"/>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2000" b="1" i="0">
                <a:solidFill>
                  <a:schemeClr val="tx1"/>
                </a:solidFill>
                <a:latin typeface="Tahoma"/>
                <a:cs typeface="Tahom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tx1"/>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sz="2000" b="1" i="0">
                <a:solidFill>
                  <a:schemeClr val="tx1"/>
                </a:solidFill>
                <a:latin typeface="Tahoma"/>
                <a:cs typeface="Tahom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tx1"/>
                </a:solidFill>
                <a:latin typeface="Tahoma"/>
                <a:cs typeface="Tahoma"/>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2192000" cy="6858000"/>
          </a:xfrm>
          <a:prstGeom prst="rect">
            <a:avLst/>
          </a:prstGeom>
        </p:spPr>
      </p:pic>
      <p:pic>
        <p:nvPicPr>
          <p:cNvPr id="17" name="bg object 17"/>
          <p:cNvPicPr/>
          <p:nvPr/>
        </p:nvPicPr>
        <p:blipFill>
          <a:blip r:embed="rId3" cstate="print"/>
          <a:stretch>
            <a:fillRect/>
          </a:stretch>
        </p:blipFill>
        <p:spPr>
          <a:xfrm>
            <a:off x="0" y="-1523"/>
            <a:ext cx="2851404" cy="6859524"/>
          </a:xfrm>
          <a:prstGeom prst="rect">
            <a:avLst/>
          </a:prstGeom>
        </p:spPr>
      </p:pic>
      <p:sp>
        <p:nvSpPr>
          <p:cNvPr id="18" name="bg object 18"/>
          <p:cNvSpPr/>
          <p:nvPr/>
        </p:nvSpPr>
        <p:spPr>
          <a:xfrm>
            <a:off x="0" y="0"/>
            <a:ext cx="182880" cy="6858000"/>
          </a:xfrm>
          <a:custGeom>
            <a:avLst/>
            <a:gdLst/>
            <a:ahLst/>
            <a:cxnLst/>
            <a:rect l="l" t="t" r="r" b="b"/>
            <a:pathLst>
              <a:path w="182880" h="6858000">
                <a:moveTo>
                  <a:pt x="182880" y="0"/>
                </a:moveTo>
                <a:lnTo>
                  <a:pt x="0" y="0"/>
                </a:lnTo>
                <a:lnTo>
                  <a:pt x="0" y="6858000"/>
                </a:lnTo>
                <a:lnTo>
                  <a:pt x="182880" y="6858000"/>
                </a:lnTo>
                <a:lnTo>
                  <a:pt x="182880" y="0"/>
                </a:lnTo>
                <a:close/>
              </a:path>
            </a:pathLst>
          </a:custGeom>
          <a:solidFill>
            <a:srgbClr val="766E53"/>
          </a:solidFill>
        </p:spPr>
        <p:txBody>
          <a:bodyPr wrap="square" lIns="0" tIns="0" rIns="0" bIns="0" rtlCol="0"/>
          <a:lstStyle/>
          <a:p>
            <a:endParaRPr/>
          </a:p>
        </p:txBody>
      </p:sp>
      <p:sp>
        <p:nvSpPr>
          <p:cNvPr id="19" name="bg object 19"/>
          <p:cNvSpPr/>
          <p:nvPr/>
        </p:nvSpPr>
        <p:spPr>
          <a:xfrm>
            <a:off x="0" y="4323588"/>
            <a:ext cx="1743075" cy="779145"/>
          </a:xfrm>
          <a:custGeom>
            <a:avLst/>
            <a:gdLst/>
            <a:ahLst/>
            <a:cxnLst/>
            <a:rect l="l" t="t" r="r" b="b"/>
            <a:pathLst>
              <a:path w="1743075" h="779145">
                <a:moveTo>
                  <a:pt x="1346200" y="0"/>
                </a:moveTo>
                <a:lnTo>
                  <a:pt x="0" y="0"/>
                </a:lnTo>
                <a:lnTo>
                  <a:pt x="0" y="778763"/>
                </a:lnTo>
                <a:lnTo>
                  <a:pt x="1346200" y="778763"/>
                </a:lnTo>
                <a:lnTo>
                  <a:pt x="1355891" y="777956"/>
                </a:lnTo>
                <a:lnTo>
                  <a:pt x="1363821" y="775827"/>
                </a:lnTo>
                <a:lnTo>
                  <a:pt x="1369988" y="772816"/>
                </a:lnTo>
                <a:lnTo>
                  <a:pt x="1374394" y="769366"/>
                </a:lnTo>
                <a:lnTo>
                  <a:pt x="1374394" y="764667"/>
                </a:lnTo>
                <a:lnTo>
                  <a:pt x="1379093" y="764667"/>
                </a:lnTo>
                <a:lnTo>
                  <a:pt x="1735582" y="408178"/>
                </a:lnTo>
                <a:lnTo>
                  <a:pt x="1740868" y="399587"/>
                </a:lnTo>
                <a:lnTo>
                  <a:pt x="1742630" y="388794"/>
                </a:lnTo>
                <a:lnTo>
                  <a:pt x="1740868" y="377120"/>
                </a:lnTo>
                <a:lnTo>
                  <a:pt x="1735582" y="365887"/>
                </a:lnTo>
                <a:lnTo>
                  <a:pt x="1379093" y="14097"/>
                </a:lnTo>
                <a:lnTo>
                  <a:pt x="1379093" y="9398"/>
                </a:lnTo>
                <a:lnTo>
                  <a:pt x="1374394" y="9398"/>
                </a:lnTo>
                <a:lnTo>
                  <a:pt x="1369988" y="5947"/>
                </a:lnTo>
                <a:lnTo>
                  <a:pt x="1363821" y="2936"/>
                </a:lnTo>
                <a:lnTo>
                  <a:pt x="1355891" y="807"/>
                </a:lnTo>
                <a:lnTo>
                  <a:pt x="1346200" y="0"/>
                </a:lnTo>
                <a:close/>
              </a:path>
            </a:pathLst>
          </a:custGeom>
          <a:solidFill>
            <a:srgbClr val="A42F0F"/>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400" b="1" i="0">
                <a:solidFill>
                  <a:schemeClr val="tx1"/>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12192000" cy="6858000"/>
          </a:xfrm>
          <a:prstGeom prst="rect">
            <a:avLst/>
          </a:prstGeom>
        </p:spPr>
      </p:pic>
      <p:pic>
        <p:nvPicPr>
          <p:cNvPr id="17" name="bg object 17"/>
          <p:cNvPicPr/>
          <p:nvPr/>
        </p:nvPicPr>
        <p:blipFill>
          <a:blip r:embed="rId8" cstate="print"/>
          <a:stretch>
            <a:fillRect/>
          </a:stretch>
        </p:blipFill>
        <p:spPr>
          <a:xfrm>
            <a:off x="0" y="-1523"/>
            <a:ext cx="2851404" cy="6859524"/>
          </a:xfrm>
          <a:prstGeom prst="rect">
            <a:avLst/>
          </a:prstGeom>
        </p:spPr>
      </p:pic>
      <p:sp>
        <p:nvSpPr>
          <p:cNvPr id="18" name="bg object 18"/>
          <p:cNvSpPr/>
          <p:nvPr/>
        </p:nvSpPr>
        <p:spPr>
          <a:xfrm>
            <a:off x="0" y="0"/>
            <a:ext cx="182880" cy="6858000"/>
          </a:xfrm>
          <a:custGeom>
            <a:avLst/>
            <a:gdLst/>
            <a:ahLst/>
            <a:cxnLst/>
            <a:rect l="l" t="t" r="r" b="b"/>
            <a:pathLst>
              <a:path w="182880" h="6858000">
                <a:moveTo>
                  <a:pt x="182880" y="0"/>
                </a:moveTo>
                <a:lnTo>
                  <a:pt x="0" y="0"/>
                </a:lnTo>
                <a:lnTo>
                  <a:pt x="0" y="6858000"/>
                </a:lnTo>
                <a:lnTo>
                  <a:pt x="182880" y="6858000"/>
                </a:lnTo>
                <a:lnTo>
                  <a:pt x="182880" y="0"/>
                </a:lnTo>
                <a:close/>
              </a:path>
            </a:pathLst>
          </a:custGeom>
          <a:solidFill>
            <a:srgbClr val="766E53"/>
          </a:solidFill>
        </p:spPr>
        <p:txBody>
          <a:bodyPr wrap="square" lIns="0" tIns="0" rIns="0" bIns="0" rtlCol="0"/>
          <a:lstStyle/>
          <a:p>
            <a:endParaRPr/>
          </a:p>
        </p:txBody>
      </p:sp>
      <p:sp>
        <p:nvSpPr>
          <p:cNvPr id="19" name="bg object 19"/>
          <p:cNvSpPr/>
          <p:nvPr/>
        </p:nvSpPr>
        <p:spPr>
          <a:xfrm>
            <a:off x="0" y="714756"/>
            <a:ext cx="1592580" cy="508000"/>
          </a:xfrm>
          <a:custGeom>
            <a:avLst/>
            <a:gdLst/>
            <a:ahLst/>
            <a:cxnLst/>
            <a:rect l="l" t="t" r="r" b="b"/>
            <a:pathLst>
              <a:path w="1592580" h="508000">
                <a:moveTo>
                  <a:pt x="0" y="0"/>
                </a:moveTo>
                <a:lnTo>
                  <a:pt x="0" y="503948"/>
                </a:lnTo>
                <a:lnTo>
                  <a:pt x="1245844" y="507491"/>
                </a:lnTo>
                <a:lnTo>
                  <a:pt x="1346200" y="507491"/>
                </a:lnTo>
                <a:lnTo>
                  <a:pt x="1350899" y="502665"/>
                </a:lnTo>
                <a:lnTo>
                  <a:pt x="1354328" y="499617"/>
                </a:lnTo>
                <a:lnTo>
                  <a:pt x="1584960" y="268858"/>
                </a:lnTo>
                <a:lnTo>
                  <a:pt x="1590246" y="261714"/>
                </a:lnTo>
                <a:lnTo>
                  <a:pt x="1592008" y="254571"/>
                </a:lnTo>
                <a:lnTo>
                  <a:pt x="1590246" y="247427"/>
                </a:lnTo>
                <a:lnTo>
                  <a:pt x="1584960" y="240283"/>
                </a:lnTo>
                <a:lnTo>
                  <a:pt x="1355852" y="11302"/>
                </a:lnTo>
                <a:lnTo>
                  <a:pt x="1350899" y="11302"/>
                </a:lnTo>
                <a:lnTo>
                  <a:pt x="1350899" y="6476"/>
                </a:lnTo>
                <a:lnTo>
                  <a:pt x="1346200" y="6476"/>
                </a:lnTo>
                <a:lnTo>
                  <a:pt x="1341374" y="1777"/>
                </a:lnTo>
                <a:lnTo>
                  <a:pt x="0" y="0"/>
                </a:lnTo>
                <a:close/>
              </a:path>
            </a:pathLst>
          </a:custGeom>
          <a:solidFill>
            <a:srgbClr val="A42F0F"/>
          </a:solidFill>
        </p:spPr>
        <p:txBody>
          <a:bodyPr wrap="square" lIns="0" tIns="0" rIns="0" bIns="0" rtlCol="0"/>
          <a:lstStyle/>
          <a:p>
            <a:endParaRPr/>
          </a:p>
        </p:txBody>
      </p:sp>
      <p:sp>
        <p:nvSpPr>
          <p:cNvPr id="2" name="Holder 2"/>
          <p:cNvSpPr>
            <a:spLocks noGrp="1"/>
          </p:cNvSpPr>
          <p:nvPr>
            <p:ph type="title"/>
          </p:nvPr>
        </p:nvSpPr>
        <p:spPr>
          <a:xfrm>
            <a:off x="1157350" y="773429"/>
            <a:ext cx="9877298" cy="391159"/>
          </a:xfrm>
          <a:prstGeom prst="rect">
            <a:avLst/>
          </a:prstGeom>
        </p:spPr>
        <p:txBody>
          <a:bodyPr wrap="square" lIns="0" tIns="0" rIns="0" bIns="0">
            <a:spAutoFit/>
          </a:bodyPr>
          <a:lstStyle>
            <a:lvl1pPr>
              <a:defRPr sz="2400" b="1" i="0">
                <a:solidFill>
                  <a:schemeClr val="tx1"/>
                </a:solidFill>
                <a:latin typeface="Tahoma"/>
                <a:cs typeface="Tahoma"/>
              </a:defRPr>
            </a:lvl1pPr>
          </a:lstStyle>
          <a:p>
            <a:endParaRPr/>
          </a:p>
        </p:txBody>
      </p:sp>
      <p:sp>
        <p:nvSpPr>
          <p:cNvPr id="3" name="Holder 3"/>
          <p:cNvSpPr>
            <a:spLocks noGrp="1"/>
          </p:cNvSpPr>
          <p:nvPr>
            <p:ph type="body" idx="1"/>
          </p:nvPr>
        </p:nvSpPr>
        <p:spPr>
          <a:xfrm>
            <a:off x="1856994" y="1415033"/>
            <a:ext cx="9114155" cy="4751070"/>
          </a:xfrm>
          <a:prstGeom prst="rect">
            <a:avLst/>
          </a:prstGeom>
        </p:spPr>
        <p:txBody>
          <a:bodyPr wrap="square" lIns="0" tIns="0" rIns="0" bIns="0">
            <a:spAutoFit/>
          </a:bodyPr>
          <a:lstStyle>
            <a:lvl1pPr>
              <a:defRPr sz="2000" b="1" i="0">
                <a:solidFill>
                  <a:schemeClr val="tx1"/>
                </a:solidFill>
                <a:latin typeface="Tahoma"/>
                <a:cs typeface="Tahoma"/>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2/10/2025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image" Target="../media/image15.jpeg"/></Relationships>
</file>

<file path=ppt/slides/_rels/slide13.xml.rels><?xml version="1.0" encoding="UTF-8" standalone="yes"?>
<Relationships xmlns="http://schemas.openxmlformats.org/package/2006/relationships"><Relationship Id="rId8" Type="http://schemas.openxmlformats.org/officeDocument/2006/relationships/image" Target="../media/image24.jpeg"/><Relationship Id="rId3" Type="http://schemas.openxmlformats.org/officeDocument/2006/relationships/image" Target="../media/image19.jpeg"/><Relationship Id="rId7" Type="http://schemas.openxmlformats.org/officeDocument/2006/relationships/image" Target="../media/image23.jpeg"/><Relationship Id="rId2" Type="http://schemas.openxmlformats.org/officeDocument/2006/relationships/image" Target="../media/image18.jpeg"/><Relationship Id="rId1" Type="http://schemas.openxmlformats.org/officeDocument/2006/relationships/slideLayout" Target="../slideLayouts/slideLayout5.xml"/><Relationship Id="rId6" Type="http://schemas.openxmlformats.org/officeDocument/2006/relationships/image" Target="../media/image22.jpeg"/><Relationship Id="rId5" Type="http://schemas.openxmlformats.org/officeDocument/2006/relationships/image" Target="../media/image21.jpeg"/><Relationship Id="rId4" Type="http://schemas.openxmlformats.org/officeDocument/2006/relationships/image" Target="../media/image20.jpeg"/><Relationship Id="rId9" Type="http://schemas.openxmlformats.org/officeDocument/2006/relationships/image" Target="../media/image2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00400" y="1676400"/>
            <a:ext cx="8030845" cy="2287165"/>
          </a:xfrm>
          <a:prstGeom prst="rect">
            <a:avLst/>
          </a:prstGeom>
        </p:spPr>
        <p:txBody>
          <a:bodyPr vert="horz" wrap="square" lIns="0" tIns="12065" rIns="0" bIns="0" rtlCol="0">
            <a:spAutoFit/>
          </a:bodyPr>
          <a:lstStyle/>
          <a:p>
            <a:pPr marL="12700">
              <a:lnSpc>
                <a:spcPct val="100000"/>
              </a:lnSpc>
              <a:spcBef>
                <a:spcPts val="95"/>
              </a:spcBef>
            </a:pPr>
            <a:r>
              <a:rPr lang="es-ES" sz="4900" b="0" spc="-260" dirty="0">
                <a:solidFill>
                  <a:srgbClr val="252525"/>
                </a:solidFill>
                <a:latin typeface="Arial "/>
                <a:cs typeface="Verdana"/>
              </a:rPr>
              <a:t>TÉCNICAS ASOCIADAS
A LOS PEINADOS Y ACABADOS</a:t>
            </a:r>
            <a:endParaRPr sz="4900" dirty="0">
              <a:latin typeface="Arial "/>
              <a:cs typeface="Verdan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61870" y="841628"/>
            <a:ext cx="3048000" cy="330835"/>
          </a:xfrm>
          <a:prstGeom prst="rect">
            <a:avLst/>
          </a:prstGeom>
        </p:spPr>
        <p:txBody>
          <a:bodyPr vert="horz" wrap="square" lIns="0" tIns="13335" rIns="0" bIns="0" rtlCol="0">
            <a:spAutoFit/>
          </a:bodyPr>
          <a:lstStyle/>
          <a:p>
            <a:pPr marL="12700">
              <a:lnSpc>
                <a:spcPct val="100000"/>
              </a:lnSpc>
              <a:spcBef>
                <a:spcPts val="105"/>
              </a:spcBef>
              <a:tabLst>
                <a:tab pos="511809" algn="l"/>
              </a:tabLst>
            </a:pPr>
            <a:r>
              <a:rPr sz="2000" spc="-25" dirty="0">
                <a:solidFill>
                  <a:srgbClr val="0070C0"/>
                </a:solidFill>
                <a:latin typeface="Arial "/>
              </a:rPr>
              <a:t>2.2</a:t>
            </a:r>
            <a:r>
              <a:rPr sz="2000" dirty="0">
                <a:solidFill>
                  <a:srgbClr val="0070C0"/>
                </a:solidFill>
                <a:latin typeface="Arial "/>
              </a:rPr>
              <a:t>	Cosmético </a:t>
            </a:r>
            <a:r>
              <a:rPr sz="2000" spc="-10" dirty="0">
                <a:solidFill>
                  <a:srgbClr val="0070C0"/>
                </a:solidFill>
                <a:latin typeface="Arial "/>
              </a:rPr>
              <a:t>aplicado</a:t>
            </a:r>
            <a:endParaRPr sz="2000" dirty="0">
              <a:solidFill>
                <a:srgbClr val="0070C0"/>
              </a:solidFill>
              <a:latin typeface="Arial "/>
            </a:endParaRPr>
          </a:p>
        </p:txBody>
      </p:sp>
      <p:sp>
        <p:nvSpPr>
          <p:cNvPr id="3" name="object 3"/>
          <p:cNvSpPr txBox="1"/>
          <p:nvPr/>
        </p:nvSpPr>
        <p:spPr>
          <a:xfrm>
            <a:off x="838201" y="1358687"/>
            <a:ext cx="7467600" cy="4657685"/>
          </a:xfrm>
          <a:prstGeom prst="rect">
            <a:avLst/>
          </a:prstGeom>
        </p:spPr>
        <p:txBody>
          <a:bodyPr vert="horz" wrap="square" lIns="0" tIns="12700" rIns="0" bIns="0" rtlCol="0">
            <a:spAutoFit/>
          </a:bodyPr>
          <a:lstStyle/>
          <a:p>
            <a:pPr marL="12700">
              <a:lnSpc>
                <a:spcPct val="100000"/>
              </a:lnSpc>
              <a:spcBef>
                <a:spcPts val="100"/>
              </a:spcBef>
            </a:pPr>
            <a:r>
              <a:rPr lang="es-ES" sz="1400" dirty="0">
                <a:latin typeface="Arial "/>
                <a:cs typeface="Verdana"/>
              </a:rPr>
              <a:t>En función del cosmético aplicado obtenemos acabado </a:t>
            </a:r>
            <a:r>
              <a:rPr lang="es-ES" sz="1600" b="1" dirty="0">
                <a:latin typeface="Arial "/>
                <a:cs typeface="Verdana"/>
              </a:rPr>
              <a:t>seco o húmedo.</a:t>
            </a:r>
          </a:p>
          <a:p>
            <a:pPr marL="12700">
              <a:lnSpc>
                <a:spcPct val="100000"/>
              </a:lnSpc>
              <a:spcBef>
                <a:spcPts val="100"/>
              </a:spcBef>
            </a:pPr>
            <a:r>
              <a:rPr lang="es-ES" sz="1400" dirty="0">
                <a:latin typeface="Arial "/>
                <a:cs typeface="Verdana"/>
              </a:rPr>
              <a:t>
           </a:t>
            </a:r>
            <a:r>
              <a:rPr lang="es-ES" sz="1600" b="1" dirty="0">
                <a:latin typeface="Arial "/>
                <a:cs typeface="Verdana"/>
              </a:rPr>
              <a:t>Acabado húmedo</a:t>
            </a:r>
          </a:p>
          <a:p>
            <a:pPr marL="12700">
              <a:lnSpc>
                <a:spcPct val="100000"/>
              </a:lnSpc>
              <a:spcBef>
                <a:spcPts val="100"/>
              </a:spcBef>
            </a:pPr>
            <a:r>
              <a:rPr lang="es-ES" sz="1400" dirty="0">
                <a:latin typeface="Arial "/>
                <a:cs typeface="Verdana"/>
              </a:rPr>
              <a:t>
Este acabado se consigue con la aplicación de cosméticos específicos. </a:t>
            </a:r>
          </a:p>
          <a:p>
            <a:pPr marL="12700">
              <a:lnSpc>
                <a:spcPct val="100000"/>
              </a:lnSpc>
              <a:spcBef>
                <a:spcPts val="100"/>
              </a:spcBef>
            </a:pPr>
            <a:r>
              <a:rPr lang="es-ES" sz="1400" dirty="0">
                <a:latin typeface="Arial "/>
                <a:cs typeface="Verdana"/>
              </a:rPr>
              <a:t>Proporciona acabados juveniles y desenfadados dando lugar a estilos que aportan vitalidad.</a:t>
            </a:r>
          </a:p>
          <a:p>
            <a:pPr marL="12700">
              <a:lnSpc>
                <a:spcPct val="100000"/>
              </a:lnSpc>
              <a:spcBef>
                <a:spcPts val="100"/>
              </a:spcBef>
            </a:pPr>
            <a:r>
              <a:rPr lang="es-ES" sz="1400" dirty="0">
                <a:latin typeface="Arial "/>
                <a:cs typeface="Verdana"/>
              </a:rPr>
              <a:t>
Aplicable a todas las longitudes de cabello.</a:t>
            </a:r>
          </a:p>
          <a:p>
            <a:pPr marL="12700">
              <a:lnSpc>
                <a:spcPct val="100000"/>
              </a:lnSpc>
              <a:spcBef>
                <a:spcPts val="100"/>
              </a:spcBef>
            </a:pPr>
            <a:r>
              <a:rPr lang="es-ES" sz="1400" dirty="0">
                <a:latin typeface="Arial "/>
                <a:cs typeface="Verdana"/>
              </a:rPr>
              <a:t>
           </a:t>
            </a:r>
            <a:r>
              <a:rPr lang="es-ES" sz="1400" b="1" dirty="0">
                <a:latin typeface="Arial "/>
                <a:cs typeface="Verdana"/>
              </a:rPr>
              <a:t>Técnica</a:t>
            </a:r>
          </a:p>
          <a:p>
            <a:pPr marL="12700">
              <a:lnSpc>
                <a:spcPct val="100000"/>
              </a:lnSpc>
              <a:spcBef>
                <a:spcPts val="100"/>
              </a:spcBef>
            </a:pPr>
            <a:endParaRPr lang="es-ES" sz="1400" b="1" dirty="0">
              <a:latin typeface="Arial "/>
              <a:cs typeface="Verdana"/>
            </a:endParaRPr>
          </a:p>
          <a:p>
            <a:pPr marL="298450" indent="-285750">
              <a:lnSpc>
                <a:spcPct val="100000"/>
              </a:lnSpc>
              <a:spcBef>
                <a:spcPts val="100"/>
              </a:spcBef>
              <a:buFont typeface="Arial" panose="020B0604020202020204" pitchFamily="34" charset="0"/>
              <a:buChar char="•"/>
            </a:pPr>
            <a:r>
              <a:rPr lang="es-ES" sz="1400" dirty="0">
                <a:latin typeface="Arial "/>
                <a:cs typeface="Verdana"/>
              </a:rPr>
              <a:t>Elegir el cosmético más adecuado
Aplicando el cosmético con el peine el cabello queda más ordenado, </a:t>
            </a:r>
          </a:p>
          <a:p>
            <a:pPr marL="298450" indent="-285750">
              <a:lnSpc>
                <a:spcPct val="100000"/>
              </a:lnSpc>
              <a:spcBef>
                <a:spcPts val="100"/>
              </a:spcBef>
              <a:buFont typeface="Arial" panose="020B0604020202020204" pitchFamily="34" charset="0"/>
              <a:buChar char="•"/>
            </a:pPr>
            <a:r>
              <a:rPr lang="es-ES" sz="1400" dirty="0">
                <a:latin typeface="Arial "/>
                <a:cs typeface="Verdana"/>
              </a:rPr>
              <a:t>sí se aplica con los dedos queda más desordenado.
Sí el peinado requiere volumen debe realizarse un secado o marcado previo
Aplicar el cosmético solo en las zonas que se quiere húmedo.</a:t>
            </a:r>
          </a:p>
          <a:p>
            <a:pPr marL="12700">
              <a:lnSpc>
                <a:spcPct val="100000"/>
              </a:lnSpc>
              <a:spcBef>
                <a:spcPts val="100"/>
              </a:spcBef>
            </a:pPr>
            <a:r>
              <a:rPr lang="es-ES" sz="1400" dirty="0">
                <a:latin typeface="Arial "/>
                <a:cs typeface="Verdana"/>
              </a:rPr>
              <a:t>
            </a:t>
            </a:r>
            <a:r>
              <a:rPr lang="es-ES" sz="1600" b="1" dirty="0">
                <a:latin typeface="Arial "/>
                <a:cs typeface="Verdana"/>
              </a:rPr>
              <a:t>Acabado seco</a:t>
            </a:r>
          </a:p>
          <a:p>
            <a:pPr marL="12700">
              <a:lnSpc>
                <a:spcPct val="100000"/>
              </a:lnSpc>
              <a:spcBef>
                <a:spcPts val="100"/>
              </a:spcBef>
            </a:pPr>
            <a:r>
              <a:rPr lang="es-ES" sz="1400" dirty="0">
                <a:latin typeface="Arial "/>
                <a:cs typeface="Verdana"/>
              </a:rPr>
              <a:t>
Pueden obtenerse </a:t>
            </a:r>
            <a:r>
              <a:rPr lang="es-ES" sz="1400" b="1" dirty="0">
                <a:latin typeface="Arial "/>
                <a:cs typeface="Verdana"/>
              </a:rPr>
              <a:t>acabados con brillo o mates</a:t>
            </a:r>
            <a:r>
              <a:rPr lang="es-ES" sz="1400" dirty="0">
                <a:latin typeface="Arial "/>
                <a:cs typeface="Verdana"/>
              </a:rPr>
              <a:t>, según el cosmético aplicado.</a:t>
            </a:r>
            <a:endParaRPr sz="1400" dirty="0">
              <a:latin typeface="Arial "/>
              <a:cs typeface="Tahoma"/>
            </a:endParaRPr>
          </a:p>
        </p:txBody>
      </p:sp>
      <p:pic>
        <p:nvPicPr>
          <p:cNvPr id="6146" name="Picture 2" descr="7 peinados con gomina para mujer que son tendencia ✓ | Blog Druni">
            <a:extLst>
              <a:ext uri="{FF2B5EF4-FFF2-40B4-BE49-F238E27FC236}">
                <a16:creationId xmlns:a16="http://schemas.microsoft.com/office/drawing/2014/main" id="{8881170D-C163-849A-4E3D-2A083ABC716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6667" r="14584"/>
          <a:stretch/>
        </p:blipFill>
        <p:spPr bwMode="auto">
          <a:xfrm>
            <a:off x="9296400" y="1007045"/>
            <a:ext cx="2514599" cy="1352550"/>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Qué fijador debo usar? Parte 3ª">
            <a:extLst>
              <a:ext uri="{FF2B5EF4-FFF2-40B4-BE49-F238E27FC236}">
                <a16:creationId xmlns:a16="http://schemas.microsoft.com/office/drawing/2014/main" id="{C29C5EC4-7A31-60E9-1AC0-81BAD15C84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5712" y="4743452"/>
            <a:ext cx="2088000" cy="2042009"/>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Cómo peinar el pelo corto en Nochevieja? | Telva.com">
            <a:extLst>
              <a:ext uri="{FF2B5EF4-FFF2-40B4-BE49-F238E27FC236}">
                <a16:creationId xmlns:a16="http://schemas.microsoft.com/office/drawing/2014/main" id="{564018A4-29A1-16A4-8A63-D7F04BD4A36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30999" y="4743452"/>
            <a:ext cx="1980000" cy="1980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12416" y="790701"/>
            <a:ext cx="4893183" cy="321242"/>
          </a:xfrm>
          <a:prstGeom prst="rect">
            <a:avLst/>
          </a:prstGeom>
        </p:spPr>
        <p:txBody>
          <a:bodyPr vert="horz" wrap="square" lIns="0" tIns="13335" rIns="0" bIns="0" rtlCol="0">
            <a:spAutoFit/>
          </a:bodyPr>
          <a:lstStyle/>
          <a:p>
            <a:pPr marL="12700">
              <a:lnSpc>
                <a:spcPct val="100000"/>
              </a:lnSpc>
              <a:spcBef>
                <a:spcPts val="105"/>
              </a:spcBef>
              <a:tabLst>
                <a:tab pos="511809" algn="l"/>
              </a:tabLst>
            </a:pPr>
            <a:r>
              <a:rPr sz="2000" spc="-25" dirty="0">
                <a:solidFill>
                  <a:srgbClr val="0070C0"/>
                </a:solidFill>
              </a:rPr>
              <a:t>2.3</a:t>
            </a:r>
            <a:r>
              <a:rPr sz="2000" dirty="0">
                <a:solidFill>
                  <a:srgbClr val="0070C0"/>
                </a:solidFill>
              </a:rPr>
              <a:t>	</a:t>
            </a:r>
            <a:r>
              <a:rPr sz="2000" spc="-125" dirty="0">
                <a:solidFill>
                  <a:srgbClr val="0070C0"/>
                </a:solidFill>
              </a:rPr>
              <a:t>Textura</a:t>
            </a:r>
            <a:r>
              <a:rPr sz="2000" spc="-15" dirty="0">
                <a:solidFill>
                  <a:srgbClr val="0070C0"/>
                </a:solidFill>
              </a:rPr>
              <a:t> </a:t>
            </a:r>
            <a:r>
              <a:rPr lang="es-ES" sz="2000" spc="95" dirty="0">
                <a:solidFill>
                  <a:srgbClr val="0070C0"/>
                </a:solidFill>
              </a:rPr>
              <a:t>y</a:t>
            </a:r>
            <a:r>
              <a:rPr sz="2000" spc="5" dirty="0">
                <a:solidFill>
                  <a:srgbClr val="0070C0"/>
                </a:solidFill>
              </a:rPr>
              <a:t> </a:t>
            </a:r>
            <a:r>
              <a:rPr sz="2000" spc="-60" dirty="0">
                <a:solidFill>
                  <a:srgbClr val="0070C0"/>
                </a:solidFill>
              </a:rPr>
              <a:t>forma</a:t>
            </a:r>
            <a:r>
              <a:rPr sz="2000" spc="-5" dirty="0">
                <a:solidFill>
                  <a:srgbClr val="0070C0"/>
                </a:solidFill>
              </a:rPr>
              <a:t> </a:t>
            </a:r>
            <a:r>
              <a:rPr sz="2000" dirty="0">
                <a:solidFill>
                  <a:srgbClr val="0070C0"/>
                </a:solidFill>
              </a:rPr>
              <a:t>d</a:t>
            </a:r>
            <a:r>
              <a:rPr lang="es-ES" sz="2000" dirty="0">
                <a:solidFill>
                  <a:srgbClr val="0070C0"/>
                </a:solidFill>
              </a:rPr>
              <a:t>el</a:t>
            </a:r>
            <a:r>
              <a:rPr sz="2000" spc="20" dirty="0">
                <a:solidFill>
                  <a:srgbClr val="0070C0"/>
                </a:solidFill>
              </a:rPr>
              <a:t> </a:t>
            </a:r>
            <a:r>
              <a:rPr sz="2000" spc="50" dirty="0" err="1">
                <a:solidFill>
                  <a:srgbClr val="0070C0"/>
                </a:solidFill>
              </a:rPr>
              <a:t>cabel</a:t>
            </a:r>
            <a:r>
              <a:rPr lang="es-ES" sz="2000" spc="50" dirty="0">
                <a:solidFill>
                  <a:srgbClr val="0070C0"/>
                </a:solidFill>
              </a:rPr>
              <a:t>l</a:t>
            </a:r>
            <a:r>
              <a:rPr sz="2000" spc="50" dirty="0">
                <a:solidFill>
                  <a:srgbClr val="0070C0"/>
                </a:solidFill>
              </a:rPr>
              <a:t>o</a:t>
            </a:r>
            <a:endParaRPr sz="2000" dirty="0">
              <a:solidFill>
                <a:srgbClr val="0070C0"/>
              </a:solidFill>
            </a:endParaRPr>
          </a:p>
        </p:txBody>
      </p:sp>
      <p:sp>
        <p:nvSpPr>
          <p:cNvPr id="3" name="object 3"/>
          <p:cNvSpPr txBox="1"/>
          <p:nvPr/>
        </p:nvSpPr>
        <p:spPr>
          <a:xfrm>
            <a:off x="1066800" y="1569516"/>
            <a:ext cx="8885555" cy="3947234"/>
          </a:xfrm>
          <a:prstGeom prst="rect">
            <a:avLst/>
          </a:prstGeom>
        </p:spPr>
        <p:txBody>
          <a:bodyPr vert="horz" wrap="square" lIns="0" tIns="12700" rIns="0" bIns="0" rtlCol="0">
            <a:spAutoFit/>
          </a:bodyPr>
          <a:lstStyle/>
          <a:p>
            <a:pPr marL="12700">
              <a:lnSpc>
                <a:spcPct val="100000"/>
              </a:lnSpc>
              <a:spcBef>
                <a:spcPts val="100"/>
              </a:spcBef>
              <a:tabLst>
                <a:tab pos="299085" algn="l"/>
              </a:tabLst>
            </a:pPr>
            <a:r>
              <a:rPr lang="es-ES" sz="1600" b="1" spc="60" dirty="0">
                <a:latin typeface="Arial "/>
                <a:cs typeface="Tahoma"/>
              </a:rPr>
              <a:t>Acabados lisos</a:t>
            </a:r>
          </a:p>
          <a:p>
            <a:pPr marL="12700">
              <a:lnSpc>
                <a:spcPct val="100000"/>
              </a:lnSpc>
              <a:spcBef>
                <a:spcPts val="100"/>
              </a:spcBef>
              <a:tabLst>
                <a:tab pos="299085" algn="l"/>
              </a:tabLst>
            </a:pPr>
            <a:r>
              <a:rPr lang="es-ES" sz="1400" spc="60" dirty="0">
                <a:latin typeface="Arial "/>
                <a:cs typeface="Tahoma"/>
              </a:rPr>
              <a:t>
Se consiguen con técnicas de sectores de mano o planchas. </a:t>
            </a:r>
          </a:p>
          <a:p>
            <a:pPr marL="12700">
              <a:lnSpc>
                <a:spcPct val="100000"/>
              </a:lnSpc>
              <a:spcBef>
                <a:spcPts val="100"/>
              </a:spcBef>
              <a:tabLst>
                <a:tab pos="299085" algn="l"/>
              </a:tabLst>
            </a:pPr>
            <a:r>
              <a:rPr lang="es-ES" sz="1400" spc="60" dirty="0">
                <a:latin typeface="Arial "/>
                <a:cs typeface="Tahoma"/>
              </a:rPr>
              <a:t>Pueden realizarse con más o menos volumen y en cualquier longitud.</a:t>
            </a:r>
          </a:p>
          <a:p>
            <a:pPr marL="12700">
              <a:lnSpc>
                <a:spcPct val="100000"/>
              </a:lnSpc>
              <a:spcBef>
                <a:spcPts val="100"/>
              </a:spcBef>
              <a:tabLst>
                <a:tab pos="299085" algn="l"/>
              </a:tabLst>
            </a:pPr>
            <a:r>
              <a:rPr lang="es-ES" sz="1400" spc="60" dirty="0">
                <a:latin typeface="Arial "/>
                <a:cs typeface="Tahoma"/>
              </a:rPr>
              <a:t>Los cosméticos se aplican antes o/y después indistintamente.</a:t>
            </a:r>
          </a:p>
          <a:p>
            <a:pPr marL="12700">
              <a:lnSpc>
                <a:spcPct val="100000"/>
              </a:lnSpc>
              <a:spcBef>
                <a:spcPts val="100"/>
              </a:spcBef>
              <a:tabLst>
                <a:tab pos="299085" algn="l"/>
              </a:tabLst>
            </a:pPr>
            <a:r>
              <a:rPr lang="es-ES" sz="1400" spc="60" dirty="0">
                <a:latin typeface="Arial "/>
                <a:cs typeface="Tahoma"/>
              </a:rPr>
              <a:t>
</a:t>
            </a:r>
            <a:r>
              <a:rPr lang="es-ES" sz="1600" b="1" spc="60" dirty="0">
                <a:latin typeface="Arial "/>
                <a:cs typeface="Tahoma"/>
              </a:rPr>
              <a:t>Acabados ondulados</a:t>
            </a:r>
            <a:r>
              <a:rPr lang="es-ES" sz="1400" spc="60" dirty="0">
                <a:latin typeface="Arial "/>
                <a:cs typeface="Tahoma"/>
              </a:rPr>
              <a:t>
Aportan suavidad y romanticismo.
Se consiguen marcando con moldes, con secador de mano, planchas, tenacillas o con anillas.
Los cosméticos se aplican antes o/y después indistintamente.</a:t>
            </a:r>
          </a:p>
          <a:p>
            <a:pPr marL="12700">
              <a:lnSpc>
                <a:spcPct val="100000"/>
              </a:lnSpc>
              <a:spcBef>
                <a:spcPts val="100"/>
              </a:spcBef>
              <a:tabLst>
                <a:tab pos="299085" algn="l"/>
              </a:tabLst>
            </a:pPr>
            <a:r>
              <a:rPr lang="es-ES" sz="1400" spc="60" dirty="0">
                <a:latin typeface="Arial "/>
                <a:cs typeface="Tahoma"/>
              </a:rPr>
              <a:t>
</a:t>
            </a:r>
            <a:r>
              <a:rPr lang="es-ES" sz="1600" b="1" spc="60" dirty="0">
                <a:latin typeface="Arial "/>
                <a:cs typeface="Tahoma"/>
              </a:rPr>
              <a:t>Acabados rizados</a:t>
            </a:r>
            <a:r>
              <a:rPr lang="es-ES" sz="1400" spc="60" dirty="0">
                <a:latin typeface="Arial "/>
                <a:cs typeface="Tahoma"/>
              </a:rPr>
              <a:t>
Estos acabados proporcionan más volumen y movimiento.
Sí son naturales se potencia el rizo con cosméticos y secando con difusor. Se puede conseguir un acabado rizado (en cabellos lisos) mediante marcado con moldes, anillas o tenacillas.
Los cosméticos se aplican antes y/o después del secado.</a:t>
            </a:r>
          </a:p>
          <a:p>
            <a:pPr marL="12700">
              <a:lnSpc>
                <a:spcPct val="100000"/>
              </a:lnSpc>
              <a:spcBef>
                <a:spcPts val="100"/>
              </a:spcBef>
              <a:tabLst>
                <a:tab pos="299085" algn="l"/>
              </a:tabLst>
            </a:pPr>
            <a:endParaRPr sz="1400" dirty="0">
              <a:latin typeface="Arial "/>
              <a:cs typeface="Verdan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57350" y="773429"/>
            <a:ext cx="9877298" cy="351378"/>
          </a:xfrm>
          <a:prstGeom prst="rect">
            <a:avLst/>
          </a:prstGeom>
        </p:spPr>
        <p:txBody>
          <a:bodyPr vert="horz" wrap="square" lIns="0" tIns="12700" rIns="0" bIns="0" rtlCol="0">
            <a:spAutoFit/>
          </a:bodyPr>
          <a:lstStyle/>
          <a:p>
            <a:pPr marL="711835">
              <a:lnSpc>
                <a:spcPct val="100000"/>
              </a:lnSpc>
              <a:spcBef>
                <a:spcPts val="100"/>
              </a:spcBef>
            </a:pPr>
            <a:r>
              <a:rPr lang="es-ES" sz="2200" spc="-190" dirty="0">
                <a:highlight>
                  <a:srgbClr val="00FFFF"/>
                </a:highlight>
                <a:latin typeface="Arial "/>
              </a:rPr>
              <a:t>3) Técnicas básicas para el mantenimiento del peinado o recogido</a:t>
            </a:r>
            <a:endParaRPr sz="2200" spc="-10" dirty="0">
              <a:highlight>
                <a:srgbClr val="00FFFF"/>
              </a:highlight>
              <a:latin typeface="Arial "/>
            </a:endParaRPr>
          </a:p>
        </p:txBody>
      </p:sp>
      <p:sp>
        <p:nvSpPr>
          <p:cNvPr id="3" name="object 3"/>
          <p:cNvSpPr txBox="1">
            <a:spLocks noGrp="1"/>
          </p:cNvSpPr>
          <p:nvPr>
            <p:ph type="body" idx="1"/>
          </p:nvPr>
        </p:nvSpPr>
        <p:spPr>
          <a:xfrm>
            <a:off x="762000" y="1485235"/>
            <a:ext cx="9114155" cy="3214341"/>
          </a:xfrm>
          <a:prstGeom prst="rect">
            <a:avLst/>
          </a:prstGeom>
        </p:spPr>
        <p:txBody>
          <a:bodyPr vert="horz" wrap="square" lIns="0" tIns="13335" rIns="0" bIns="0" rtlCol="0">
            <a:spAutoFit/>
          </a:bodyPr>
          <a:lstStyle/>
          <a:p>
            <a:pPr marL="266700">
              <a:lnSpc>
                <a:spcPct val="100000"/>
              </a:lnSpc>
              <a:spcBef>
                <a:spcPts val="105"/>
              </a:spcBef>
            </a:pPr>
            <a:r>
              <a:rPr spc="-130" dirty="0">
                <a:latin typeface="Arial "/>
              </a:rPr>
              <a:t>3.1</a:t>
            </a:r>
            <a:r>
              <a:rPr spc="-25" dirty="0">
                <a:latin typeface="Arial "/>
              </a:rPr>
              <a:t> </a:t>
            </a:r>
            <a:r>
              <a:rPr spc="-40" dirty="0">
                <a:latin typeface="Arial "/>
              </a:rPr>
              <a:t>Factores</a:t>
            </a:r>
            <a:r>
              <a:rPr spc="-90" dirty="0">
                <a:latin typeface="Arial "/>
              </a:rPr>
              <a:t> </a:t>
            </a:r>
            <a:r>
              <a:rPr dirty="0">
                <a:latin typeface="Arial "/>
              </a:rPr>
              <a:t>que</a:t>
            </a:r>
            <a:r>
              <a:rPr spc="-50" dirty="0">
                <a:latin typeface="Arial "/>
              </a:rPr>
              <a:t> </a:t>
            </a:r>
            <a:r>
              <a:rPr spc="-10" dirty="0" err="1">
                <a:latin typeface="Arial "/>
              </a:rPr>
              <a:t>modifican</a:t>
            </a:r>
            <a:r>
              <a:rPr spc="-80" dirty="0">
                <a:latin typeface="Arial "/>
              </a:rPr>
              <a:t> </a:t>
            </a:r>
            <a:r>
              <a:rPr lang="es-ES" spc="-25" dirty="0">
                <a:latin typeface="Arial "/>
              </a:rPr>
              <a:t>la </a:t>
            </a:r>
            <a:r>
              <a:rPr spc="-10" dirty="0" err="1">
                <a:latin typeface="Arial "/>
              </a:rPr>
              <a:t>duración</a:t>
            </a:r>
            <a:r>
              <a:rPr lang="es-ES" spc="-10" dirty="0">
                <a:latin typeface="Arial "/>
              </a:rPr>
              <a:t> del peinado</a:t>
            </a:r>
            <a:endParaRPr spc="-10" dirty="0">
              <a:latin typeface="Arial "/>
            </a:endParaRPr>
          </a:p>
          <a:p>
            <a:pPr marL="298450" indent="-285750">
              <a:lnSpc>
                <a:spcPct val="150000"/>
              </a:lnSpc>
              <a:spcBef>
                <a:spcPts val="2155"/>
              </a:spcBef>
              <a:buFont typeface="Arial" panose="020B0604020202020204" pitchFamily="34" charset="0"/>
              <a:buChar char="•"/>
              <a:tabLst>
                <a:tab pos="278765" algn="l"/>
              </a:tabLst>
            </a:pPr>
            <a:r>
              <a:rPr sz="1400" b="0" dirty="0">
                <a:latin typeface="Arial "/>
                <a:cs typeface="Verdana"/>
              </a:rPr>
              <a:t>Tipo de </a:t>
            </a:r>
            <a:r>
              <a:rPr sz="1400" b="0" dirty="0" err="1">
                <a:latin typeface="Arial "/>
                <a:cs typeface="Verdana"/>
              </a:rPr>
              <a:t>cabel</a:t>
            </a:r>
            <a:r>
              <a:rPr lang="es-ES" sz="1400" b="0" dirty="0">
                <a:latin typeface="Arial "/>
                <a:cs typeface="Verdana"/>
              </a:rPr>
              <a:t>l</a:t>
            </a:r>
            <a:r>
              <a:rPr sz="1400" b="0" dirty="0">
                <a:latin typeface="Arial "/>
                <a:cs typeface="Verdana"/>
              </a:rPr>
              <a:t>o</a:t>
            </a:r>
          </a:p>
          <a:p>
            <a:pPr marL="298450" indent="-285750">
              <a:lnSpc>
                <a:spcPct val="150000"/>
              </a:lnSpc>
              <a:buFont typeface="Arial" panose="020B0604020202020204" pitchFamily="34" charset="0"/>
              <a:buChar char="•"/>
              <a:tabLst>
                <a:tab pos="299085" algn="l"/>
              </a:tabLst>
            </a:pPr>
            <a:r>
              <a:rPr sz="1400" b="0" dirty="0" err="1">
                <a:latin typeface="Arial "/>
                <a:cs typeface="Verdana"/>
              </a:rPr>
              <a:t>Condici</a:t>
            </a:r>
            <a:r>
              <a:rPr lang="es-ES" sz="1400" b="0" dirty="0" err="1">
                <a:latin typeface="Arial "/>
                <a:cs typeface="Verdana"/>
              </a:rPr>
              <a:t>one</a:t>
            </a:r>
            <a:r>
              <a:rPr sz="1400" b="0" dirty="0">
                <a:latin typeface="Arial "/>
                <a:cs typeface="Verdana"/>
              </a:rPr>
              <a:t>s </a:t>
            </a:r>
            <a:r>
              <a:rPr sz="1400" b="0" dirty="0" err="1">
                <a:latin typeface="Arial "/>
                <a:cs typeface="Verdana"/>
              </a:rPr>
              <a:t>ambienta</a:t>
            </a:r>
            <a:r>
              <a:rPr lang="es-ES" sz="1400" b="0" dirty="0">
                <a:latin typeface="Arial "/>
                <a:cs typeface="Verdana"/>
              </a:rPr>
              <a:t>le</a:t>
            </a:r>
            <a:r>
              <a:rPr sz="1400" b="0" dirty="0">
                <a:latin typeface="Arial "/>
                <a:cs typeface="Verdana"/>
              </a:rPr>
              <a:t>s</a:t>
            </a:r>
            <a:endParaRPr sz="1400" dirty="0">
              <a:latin typeface="Arial "/>
              <a:cs typeface="Verdana"/>
            </a:endParaRPr>
          </a:p>
          <a:p>
            <a:pPr marL="298450" indent="-285750">
              <a:lnSpc>
                <a:spcPct val="150000"/>
              </a:lnSpc>
              <a:buFont typeface="Arial" panose="020B0604020202020204" pitchFamily="34" charset="0"/>
              <a:buChar char="•"/>
              <a:tabLst>
                <a:tab pos="299085" algn="l"/>
              </a:tabLst>
            </a:pPr>
            <a:r>
              <a:rPr sz="1400" b="0" dirty="0" err="1">
                <a:latin typeface="Arial "/>
                <a:cs typeface="Verdana"/>
              </a:rPr>
              <a:t>Cosméticos</a:t>
            </a:r>
            <a:r>
              <a:rPr sz="1400" b="0" dirty="0">
                <a:latin typeface="Arial "/>
                <a:cs typeface="Verdana"/>
              </a:rPr>
              <a:t> emp</a:t>
            </a:r>
            <a:r>
              <a:rPr lang="es-ES" sz="1400" b="0" dirty="0">
                <a:latin typeface="Arial "/>
                <a:cs typeface="Verdana"/>
              </a:rPr>
              <a:t>l</a:t>
            </a:r>
            <a:r>
              <a:rPr sz="1400" b="0" dirty="0" err="1">
                <a:latin typeface="Arial "/>
                <a:cs typeface="Verdana"/>
              </a:rPr>
              <a:t>eados</a:t>
            </a:r>
            <a:endParaRPr sz="1400" dirty="0">
              <a:latin typeface="Arial "/>
              <a:cs typeface="Verdana"/>
            </a:endParaRPr>
          </a:p>
          <a:p>
            <a:pPr marL="298450" indent="-285750">
              <a:lnSpc>
                <a:spcPct val="150000"/>
              </a:lnSpc>
              <a:buFont typeface="Arial" panose="020B0604020202020204" pitchFamily="34" charset="0"/>
              <a:buChar char="•"/>
              <a:tabLst>
                <a:tab pos="299085" algn="l"/>
              </a:tabLst>
            </a:pPr>
            <a:r>
              <a:rPr sz="1400" b="0" dirty="0">
                <a:latin typeface="Arial "/>
                <a:cs typeface="Verdana"/>
              </a:rPr>
              <a:t>Técnica </a:t>
            </a:r>
            <a:r>
              <a:rPr lang="es-ES" sz="1400" b="0" dirty="0">
                <a:latin typeface="Arial "/>
                <a:cs typeface="Verdana"/>
              </a:rPr>
              <a:t>y</a:t>
            </a:r>
            <a:r>
              <a:rPr sz="1400" b="0" dirty="0">
                <a:latin typeface="Arial "/>
                <a:cs typeface="Verdana"/>
              </a:rPr>
              <a:t> </a:t>
            </a:r>
            <a:r>
              <a:rPr sz="1400" b="0" dirty="0" err="1">
                <a:latin typeface="Arial "/>
                <a:cs typeface="Verdana"/>
              </a:rPr>
              <a:t>destreza</a:t>
            </a:r>
            <a:r>
              <a:rPr sz="1400" b="0" dirty="0">
                <a:latin typeface="Arial "/>
                <a:cs typeface="Verdana"/>
              </a:rPr>
              <a:t> </a:t>
            </a:r>
            <a:r>
              <a:rPr lang="es-ES" sz="1400" b="0" dirty="0">
                <a:latin typeface="Arial "/>
                <a:cs typeface="Verdana"/>
              </a:rPr>
              <a:t>del </a:t>
            </a:r>
            <a:r>
              <a:rPr lang="es-ES" sz="1400" b="0" dirty="0" err="1">
                <a:latin typeface="Arial "/>
                <a:cs typeface="Verdana"/>
              </a:rPr>
              <a:t>peluque</a:t>
            </a:r>
            <a:r>
              <a:rPr lang="es-ES" sz="1400" b="0" dirty="0">
                <a:latin typeface="Arial "/>
                <a:cs typeface="Verdana"/>
              </a:rPr>
              <a:t>@</a:t>
            </a:r>
          </a:p>
          <a:p>
            <a:pPr marL="298450" indent="-285750">
              <a:lnSpc>
                <a:spcPct val="150000"/>
              </a:lnSpc>
              <a:buFont typeface="Arial" panose="020B0604020202020204" pitchFamily="34" charset="0"/>
              <a:buChar char="•"/>
              <a:tabLst>
                <a:tab pos="299085" algn="l"/>
              </a:tabLst>
            </a:pPr>
            <a:r>
              <a:rPr sz="1400" b="0" dirty="0" err="1">
                <a:latin typeface="Arial "/>
                <a:cs typeface="Verdana"/>
              </a:rPr>
              <a:t>Uso</a:t>
            </a:r>
            <a:r>
              <a:rPr sz="1400" b="0" dirty="0">
                <a:latin typeface="Arial "/>
                <a:cs typeface="Verdana"/>
              </a:rPr>
              <a:t> de técnicas </a:t>
            </a:r>
            <a:r>
              <a:rPr sz="1400" b="0" dirty="0" err="1">
                <a:latin typeface="Arial "/>
                <a:cs typeface="Verdana"/>
              </a:rPr>
              <a:t>auxiliares</a:t>
            </a:r>
            <a:r>
              <a:rPr sz="1400" b="0" dirty="0">
                <a:latin typeface="Arial "/>
                <a:cs typeface="Verdana"/>
              </a:rPr>
              <a:t> o accesorios</a:t>
            </a:r>
            <a:endParaRPr sz="1400" dirty="0">
              <a:latin typeface="Arial "/>
              <a:cs typeface="Verdana"/>
            </a:endParaRPr>
          </a:p>
          <a:p>
            <a:pPr marL="266700">
              <a:lnSpc>
                <a:spcPct val="100000"/>
              </a:lnSpc>
              <a:spcBef>
                <a:spcPts val="2165"/>
              </a:spcBef>
              <a:tabLst>
                <a:tab pos="766445" algn="l"/>
              </a:tabLst>
            </a:pPr>
            <a:r>
              <a:rPr lang="es-ES" sz="1400" b="0" dirty="0">
                <a:latin typeface="Arial "/>
                <a:cs typeface="Verdana"/>
              </a:rPr>
              <a:t>
</a:t>
            </a:r>
            <a:endParaRPr sz="1400" dirty="0">
              <a:latin typeface="Arial "/>
              <a:cs typeface="Verdana"/>
            </a:endParaRPr>
          </a:p>
        </p:txBody>
      </p:sp>
      <p:pic>
        <p:nvPicPr>
          <p:cNvPr id="8194" name="Picture 2" descr="Más de 500 vectores de Lluvias y Naturaleza gratis - Pixabay">
            <a:extLst>
              <a:ext uri="{FF2B5EF4-FFF2-40B4-BE49-F238E27FC236}">
                <a16:creationId xmlns:a16="http://schemas.microsoft.com/office/drawing/2014/main" id="{85E744B3-7F6B-2122-D5C4-2E96924004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4445" y="4716088"/>
            <a:ext cx="1666875" cy="1409700"/>
          </a:xfrm>
          <a:prstGeom prst="rect">
            <a:avLst/>
          </a:prstGeom>
          <a:noFill/>
          <a:extLst>
            <a:ext uri="{909E8E84-426E-40DD-AFC4-6F175D3DCCD1}">
              <a14:hiddenFill xmlns:a14="http://schemas.microsoft.com/office/drawing/2010/main">
                <a:solidFill>
                  <a:srgbClr val="FFFFFF"/>
                </a:solidFill>
              </a14:hiddenFill>
            </a:ext>
          </a:extLst>
        </p:spPr>
      </p:pic>
      <p:pic>
        <p:nvPicPr>
          <p:cNvPr id="8196" name="Picture 4" descr="Piso De Cosméticos De Vectores Iconos Conjunto De Herramientas Para El  Cabello Para El Sitio Web En Tonos Pastel. Hermosa Mujer Con Secador De Pelo,  Rizador De Pelo, Plancha De Pelo, Cepillo">
            <a:extLst>
              <a:ext uri="{FF2B5EF4-FFF2-40B4-BE49-F238E27FC236}">
                <a16:creationId xmlns:a16="http://schemas.microsoft.com/office/drawing/2014/main" id="{6FC86BBB-7B7B-1932-109C-2C3E6090093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4222"/>
          <a:stretch/>
        </p:blipFill>
        <p:spPr bwMode="auto">
          <a:xfrm>
            <a:off x="9206388" y="1623332"/>
            <a:ext cx="2143125" cy="1838325"/>
          </a:xfrm>
          <a:prstGeom prst="rect">
            <a:avLst/>
          </a:prstGeom>
          <a:noFill/>
          <a:extLst>
            <a:ext uri="{909E8E84-426E-40DD-AFC4-6F175D3DCCD1}">
              <a14:hiddenFill xmlns:a14="http://schemas.microsoft.com/office/drawing/2010/main">
                <a:solidFill>
                  <a:srgbClr val="FFFFFF"/>
                </a:solidFill>
              </a14:hiddenFill>
            </a:ext>
          </a:extLst>
        </p:spPr>
      </p:pic>
      <p:pic>
        <p:nvPicPr>
          <p:cNvPr id="8198" name="Picture 6" descr="Vectores e ilustraciones de Cabello para descargar gratis | Freepik">
            <a:extLst>
              <a:ext uri="{FF2B5EF4-FFF2-40B4-BE49-F238E27FC236}">
                <a16:creationId xmlns:a16="http://schemas.microsoft.com/office/drawing/2014/main" id="{EB41E35D-F4A5-BF76-3D59-0F6F86A521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8049" y="1935450"/>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8200" name="Picture 8" descr="Hombrecito Blanco Peluquero Vectores, Ilustraciones y Gráficos - 123RF">
            <a:extLst>
              <a:ext uri="{FF2B5EF4-FFF2-40B4-BE49-F238E27FC236}">
                <a16:creationId xmlns:a16="http://schemas.microsoft.com/office/drawing/2014/main" id="{80A4283F-F823-E607-950C-37649CE6C88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57350" y="4120318"/>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8202" name="Picture 10" descr="El Peluquero Peinando El Cabello De Una Niña Con Rulos Vector PNG ,dibujos  Rulos, Profesional, Tratamiento PNG y Vector para Descargar Gratis | Pngtree">
            <a:extLst>
              <a:ext uri="{FF2B5EF4-FFF2-40B4-BE49-F238E27FC236}">
                <a16:creationId xmlns:a16="http://schemas.microsoft.com/office/drawing/2014/main" id="{DCAAD2FE-C868-E6DF-B335-17CE71A34B5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02217" y="4042495"/>
            <a:ext cx="1828800" cy="2505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72C0E138-1BE6-A913-86B6-69EF875226B6}"/>
              </a:ext>
            </a:extLst>
          </p:cNvPr>
          <p:cNvSpPr txBox="1"/>
          <p:nvPr/>
        </p:nvSpPr>
        <p:spPr>
          <a:xfrm>
            <a:off x="1042987" y="442912"/>
            <a:ext cx="7925888" cy="4252446"/>
          </a:xfrm>
          <a:prstGeom prst="rect">
            <a:avLst/>
          </a:prstGeom>
          <a:noFill/>
        </p:spPr>
        <p:txBody>
          <a:bodyPr wrap="square">
            <a:spAutoFit/>
          </a:bodyPr>
          <a:lstStyle/>
          <a:p>
            <a:pPr marL="1071563" indent="-796925">
              <a:lnSpc>
                <a:spcPct val="100000"/>
              </a:lnSpc>
              <a:spcBef>
                <a:spcPts val="2165"/>
              </a:spcBef>
              <a:tabLst>
                <a:tab pos="444500" algn="r"/>
              </a:tabLst>
            </a:pPr>
            <a:r>
              <a:rPr lang="es-ES" sz="2200" b="1" spc="-25" dirty="0">
                <a:latin typeface="Arial "/>
              </a:rPr>
              <a:t>3.2</a:t>
            </a:r>
            <a:r>
              <a:rPr lang="es-ES" sz="2200" b="1" dirty="0">
                <a:latin typeface="Arial "/>
              </a:rPr>
              <a:t>	</a:t>
            </a:r>
            <a:r>
              <a:rPr lang="es-ES" sz="2200" b="1" spc="-130" dirty="0">
                <a:latin typeface="Arial "/>
              </a:rPr>
              <a:t>Útiles</a:t>
            </a:r>
            <a:r>
              <a:rPr lang="es-ES" sz="2200" b="1" spc="-50" dirty="0">
                <a:latin typeface="Arial "/>
              </a:rPr>
              <a:t> </a:t>
            </a:r>
            <a:r>
              <a:rPr lang="es-ES" sz="2200" b="1" spc="95" dirty="0">
                <a:latin typeface="Arial "/>
              </a:rPr>
              <a:t>y</a:t>
            </a:r>
            <a:r>
              <a:rPr lang="es-ES" sz="2200" b="1" spc="-10" dirty="0">
                <a:latin typeface="Arial "/>
              </a:rPr>
              <a:t> </a:t>
            </a:r>
            <a:r>
              <a:rPr lang="es-ES" sz="2200" b="1" dirty="0">
                <a:latin typeface="Arial "/>
              </a:rPr>
              <a:t>técnicas</a:t>
            </a:r>
            <a:r>
              <a:rPr lang="es-ES" sz="2200" b="1" spc="-35" dirty="0">
                <a:latin typeface="Arial "/>
              </a:rPr>
              <a:t> </a:t>
            </a:r>
            <a:r>
              <a:rPr lang="es-ES" sz="2200" b="1" dirty="0">
                <a:latin typeface="Arial "/>
              </a:rPr>
              <a:t>empleadas</a:t>
            </a:r>
            <a:r>
              <a:rPr lang="es-ES" sz="2200" b="1" spc="-15" dirty="0">
                <a:latin typeface="Arial "/>
              </a:rPr>
              <a:t> e</a:t>
            </a:r>
            <a:r>
              <a:rPr lang="es-ES" sz="2200" b="1" dirty="0">
                <a:latin typeface="Arial "/>
              </a:rPr>
              <a:t>n</a:t>
            </a:r>
            <a:r>
              <a:rPr lang="es-ES" sz="2200" b="1" spc="-20" dirty="0">
                <a:latin typeface="Arial "/>
              </a:rPr>
              <a:t> </a:t>
            </a:r>
            <a:r>
              <a:rPr lang="es-ES" sz="2200" b="1" spc="-25" dirty="0">
                <a:latin typeface="Arial "/>
              </a:rPr>
              <a:t>el </a:t>
            </a:r>
            <a:r>
              <a:rPr lang="es-ES" sz="2200" b="1" spc="-10" dirty="0">
                <a:latin typeface="Arial "/>
              </a:rPr>
              <a:t>mantenimiento del peinado</a:t>
            </a:r>
          </a:p>
          <a:p>
            <a:pPr marL="12700">
              <a:lnSpc>
                <a:spcPct val="100000"/>
              </a:lnSpc>
              <a:spcBef>
                <a:spcPts val="2160"/>
              </a:spcBef>
              <a:tabLst>
                <a:tab pos="299085" algn="l"/>
              </a:tabLst>
            </a:pPr>
            <a:r>
              <a:rPr lang="es-ES" sz="1400" b="1" dirty="0">
                <a:latin typeface="Arial "/>
                <a:cs typeface="Verdana"/>
              </a:rPr>
              <a:t>Rulos de velcro: </a:t>
            </a:r>
            <a:r>
              <a:rPr lang="es-ES" sz="1400" b="0" dirty="0">
                <a:latin typeface="Arial "/>
                <a:cs typeface="Verdana"/>
              </a:rPr>
              <a:t>Se usan para refuerzo de mantenimiento del peinado
</a:t>
            </a:r>
            <a:r>
              <a:rPr lang="es-ES" sz="1400" b="1" dirty="0">
                <a:latin typeface="Arial "/>
                <a:cs typeface="Verdana"/>
              </a:rPr>
              <a:t>Anillas huecas: </a:t>
            </a:r>
            <a:r>
              <a:rPr lang="es-ES" sz="1400" dirty="0">
                <a:latin typeface="Arial "/>
                <a:cs typeface="Verdana"/>
              </a:rPr>
              <a:t>Se u</a:t>
            </a:r>
            <a:r>
              <a:rPr lang="es-ES" sz="1400" b="0" dirty="0">
                <a:latin typeface="Arial "/>
                <a:cs typeface="Verdana"/>
              </a:rPr>
              <a:t>san para refuerzo de mantenimiento del peinad.</a:t>
            </a:r>
          </a:p>
          <a:p>
            <a:pPr marL="12700">
              <a:lnSpc>
                <a:spcPct val="100000"/>
              </a:lnSpc>
              <a:spcBef>
                <a:spcPts val="2160"/>
              </a:spcBef>
              <a:tabLst>
                <a:tab pos="299085" algn="l"/>
              </a:tabLst>
            </a:pPr>
            <a:r>
              <a:rPr lang="es-ES" sz="1400" b="1" dirty="0">
                <a:latin typeface="Arial "/>
                <a:cs typeface="Verdana"/>
              </a:rPr>
              <a:t>Anillas de media raíz: </a:t>
            </a:r>
            <a:r>
              <a:rPr lang="es-ES" sz="1400" dirty="0">
                <a:latin typeface="Arial "/>
                <a:cs typeface="Verdana"/>
              </a:rPr>
              <a:t>para conseguir ondas.</a:t>
            </a:r>
            <a:r>
              <a:rPr lang="es-ES" sz="1400" b="0" dirty="0">
                <a:latin typeface="Arial "/>
                <a:cs typeface="Verdana"/>
              </a:rPr>
              <a:t>
</a:t>
            </a:r>
            <a:r>
              <a:rPr lang="es-ES" sz="1400" b="1" dirty="0">
                <a:latin typeface="Arial "/>
                <a:cs typeface="Verdana"/>
              </a:rPr>
              <a:t>El cardado: </a:t>
            </a:r>
            <a:r>
              <a:rPr lang="es-ES" sz="1400" b="0" dirty="0">
                <a:latin typeface="Arial "/>
                <a:cs typeface="Verdana"/>
              </a:rPr>
              <a:t>proporciona densidad, consistencia y/o volumen y durabilidad al peinado.
</a:t>
            </a:r>
            <a:r>
              <a:rPr lang="es-ES" sz="1400" b="1" dirty="0">
                <a:latin typeface="Arial "/>
                <a:cs typeface="Verdana"/>
              </a:rPr>
              <a:t>El frisado: </a:t>
            </a:r>
            <a:r>
              <a:rPr lang="es-ES" sz="1400" b="0" dirty="0">
                <a:latin typeface="Arial "/>
                <a:cs typeface="Verdana"/>
              </a:rPr>
              <a:t>proporciona una determinada forma que ayuda a ahuecar el cabello.
</a:t>
            </a:r>
            <a:r>
              <a:rPr lang="es-ES" sz="1400" b="1" dirty="0">
                <a:latin typeface="Arial "/>
                <a:cs typeface="Verdana"/>
              </a:rPr>
              <a:t>El cepillado: </a:t>
            </a:r>
            <a:r>
              <a:rPr lang="es-ES" sz="1400" b="0" dirty="0">
                <a:latin typeface="Arial "/>
                <a:cs typeface="Verdana"/>
              </a:rPr>
              <a:t>un cepillado enérgico, reaviva el peinado, refresca el movimiento  proporciona brillo.
</a:t>
            </a:r>
            <a:r>
              <a:rPr lang="es-ES" sz="1400" b="1" dirty="0">
                <a:latin typeface="Arial "/>
                <a:cs typeface="Verdana"/>
              </a:rPr>
              <a:t>Redecillas: </a:t>
            </a:r>
            <a:r>
              <a:rPr lang="es-ES" sz="1400" b="0" dirty="0">
                <a:latin typeface="Arial "/>
                <a:cs typeface="Verdana"/>
              </a:rPr>
              <a:t>en recogidos proporcionan sujeción evitando que se despeinen</a:t>
            </a:r>
            <a:endParaRPr lang="es-ES" sz="1400" dirty="0"/>
          </a:p>
        </p:txBody>
      </p:sp>
      <p:pic>
        <p:nvPicPr>
          <p:cNvPr id="7170" name="Picture 2" descr="✨ ¿Cómo darle volumen y movimiento al cabello planchado? ✨ Aqui te muestro  cómo uso rulos de velcro después de estilizar mi cabello con calor para  lograr un efecto más natural, con volumen y sin ...">
            <a:extLst>
              <a:ext uri="{FF2B5EF4-FFF2-40B4-BE49-F238E27FC236}">
                <a16:creationId xmlns:a16="http://schemas.microsoft.com/office/drawing/2014/main" id="{41307108-7EB9-76DC-2671-9B374038048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1554" r="11425" b="45393"/>
          <a:stretch/>
        </p:blipFill>
        <p:spPr bwMode="auto">
          <a:xfrm>
            <a:off x="10210800" y="4696836"/>
            <a:ext cx="1524000" cy="1399164"/>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Ondas con anillas planas de... - Peluquería IES Mar Menor | Facebook">
            <a:extLst>
              <a:ext uri="{FF2B5EF4-FFF2-40B4-BE49-F238E27FC236}">
                <a16:creationId xmlns:a16="http://schemas.microsoft.com/office/drawing/2014/main" id="{4323F001-F8FE-AD6F-B4BD-F42C5510CE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7516" y="914400"/>
            <a:ext cx="1537022" cy="2052000"/>
          </a:xfrm>
          <a:prstGeom prst="rect">
            <a:avLst/>
          </a:prstGeom>
          <a:noFill/>
          <a:extLst>
            <a:ext uri="{909E8E84-426E-40DD-AFC4-6F175D3DCCD1}">
              <a14:hiddenFill xmlns:a14="http://schemas.microsoft.com/office/drawing/2010/main">
                <a:solidFill>
                  <a:srgbClr val="FFFFFF"/>
                </a:solidFill>
              </a14:hiddenFill>
            </a:ext>
          </a:extLst>
        </p:spPr>
      </p:pic>
      <p:pic>
        <p:nvPicPr>
          <p:cNvPr id="7174" name="Picture 6" descr="20 ideas de ANILLAS PLANAS Y HUECAS | peinados retro, cortes de cabello  corto, peluquería y belleza">
            <a:extLst>
              <a:ext uri="{FF2B5EF4-FFF2-40B4-BE49-F238E27FC236}">
                <a16:creationId xmlns:a16="http://schemas.microsoft.com/office/drawing/2014/main" id="{A433CD85-F7BC-D509-5A7C-B78986E8E0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21013" y="505164"/>
            <a:ext cx="1656000" cy="1656000"/>
          </a:xfrm>
          <a:prstGeom prst="rect">
            <a:avLst/>
          </a:prstGeom>
          <a:noFill/>
          <a:extLst>
            <a:ext uri="{909E8E84-426E-40DD-AFC4-6F175D3DCCD1}">
              <a14:hiddenFill xmlns:a14="http://schemas.microsoft.com/office/drawing/2010/main">
                <a:solidFill>
                  <a:srgbClr val="FFFFFF"/>
                </a:solidFill>
              </a14:hiddenFill>
            </a:ext>
          </a:extLst>
        </p:spPr>
      </p:pic>
      <p:pic>
        <p:nvPicPr>
          <p:cNvPr id="7176" name="Picture 8" descr="Curso profesional de Broosing - Gerbel">
            <a:extLst>
              <a:ext uri="{FF2B5EF4-FFF2-40B4-BE49-F238E27FC236}">
                <a16:creationId xmlns:a16="http://schemas.microsoft.com/office/drawing/2014/main" id="{474177A1-77C5-0844-A9BC-DBBF8BA0A00F}"/>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23273" t="8220" r="15636" b="13091"/>
          <a:stretch/>
        </p:blipFill>
        <p:spPr bwMode="auto">
          <a:xfrm>
            <a:off x="1219200" y="4719000"/>
            <a:ext cx="2058001" cy="1764000"/>
          </a:xfrm>
          <a:prstGeom prst="rect">
            <a:avLst/>
          </a:prstGeom>
          <a:noFill/>
          <a:extLst>
            <a:ext uri="{909E8E84-426E-40DD-AFC4-6F175D3DCCD1}">
              <a14:hiddenFill xmlns:a14="http://schemas.microsoft.com/office/drawing/2010/main">
                <a:solidFill>
                  <a:srgbClr val="FFFFFF"/>
                </a:solidFill>
              </a14:hiddenFill>
            </a:ext>
          </a:extLst>
        </p:spPr>
      </p:pic>
      <p:pic>
        <p:nvPicPr>
          <p:cNvPr id="7178" name="Picture 10" descr="estilisme * Lorena Añó: El pelo crepado y el desfile de Dolores Cortés">
            <a:extLst>
              <a:ext uri="{FF2B5EF4-FFF2-40B4-BE49-F238E27FC236}">
                <a16:creationId xmlns:a16="http://schemas.microsoft.com/office/drawing/2014/main" id="{A41B0F47-8675-A4E7-7230-91672EB7B5DA}"/>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2822" r="5698" b="16762"/>
          <a:stretch/>
        </p:blipFill>
        <p:spPr bwMode="auto">
          <a:xfrm>
            <a:off x="9220200" y="2487656"/>
            <a:ext cx="2700000" cy="1882688"/>
          </a:xfrm>
          <a:prstGeom prst="rect">
            <a:avLst/>
          </a:prstGeom>
          <a:noFill/>
          <a:extLst>
            <a:ext uri="{909E8E84-426E-40DD-AFC4-6F175D3DCCD1}">
              <a14:hiddenFill xmlns:a14="http://schemas.microsoft.com/office/drawing/2010/main">
                <a:solidFill>
                  <a:srgbClr val="FFFFFF"/>
                </a:solidFill>
              </a14:hiddenFill>
            </a:ext>
          </a:extLst>
        </p:spPr>
      </p:pic>
      <p:pic>
        <p:nvPicPr>
          <p:cNvPr id="7180" name="Picture 12" descr="Cum Laude Belleza- Tu web de belleza">
            <a:extLst>
              <a:ext uri="{FF2B5EF4-FFF2-40B4-BE49-F238E27FC236}">
                <a16:creationId xmlns:a16="http://schemas.microsoft.com/office/drawing/2014/main" id="{ADC41F63-9718-7D43-1D38-65C9B3502A24}"/>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53535" b="39446"/>
          <a:stretch/>
        </p:blipFill>
        <p:spPr bwMode="auto">
          <a:xfrm>
            <a:off x="3657600" y="4876800"/>
            <a:ext cx="1791273" cy="1728000"/>
          </a:xfrm>
          <a:prstGeom prst="rect">
            <a:avLst/>
          </a:prstGeom>
          <a:noFill/>
          <a:extLst>
            <a:ext uri="{909E8E84-426E-40DD-AFC4-6F175D3DCCD1}">
              <a14:hiddenFill xmlns:a14="http://schemas.microsoft.com/office/drawing/2010/main">
                <a:solidFill>
                  <a:srgbClr val="FFFFFF"/>
                </a:solidFill>
              </a14:hiddenFill>
            </a:ext>
          </a:extLst>
        </p:spPr>
      </p:pic>
      <p:pic>
        <p:nvPicPr>
          <p:cNvPr id="7182" name="Picture 14" descr="Cepillo de pelo por más de 40 euros: ¿es el nuevo accesorio de lujo? |  Mujerhoy">
            <a:extLst>
              <a:ext uri="{FF2B5EF4-FFF2-40B4-BE49-F238E27FC236}">
                <a16:creationId xmlns:a16="http://schemas.microsoft.com/office/drawing/2014/main" id="{ACF132D0-C2CB-25ED-A789-DC9D304DEEC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27174" y="4506418"/>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7184" name="Picture 16" descr="Redecilla para el pelo Invisible &quot;PEARL&quot; de QHP">
            <a:extLst>
              <a:ext uri="{FF2B5EF4-FFF2-40B4-BE49-F238E27FC236}">
                <a16:creationId xmlns:a16="http://schemas.microsoft.com/office/drawing/2014/main" id="{CE97D244-1E24-42EC-5B1C-53C14990BB6C}"/>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r="12852" b="12179"/>
          <a:stretch/>
        </p:blipFill>
        <p:spPr bwMode="auto">
          <a:xfrm>
            <a:off x="5918988" y="4600889"/>
            <a:ext cx="1867686" cy="18821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0933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09800" y="782278"/>
            <a:ext cx="2895600" cy="413575"/>
          </a:xfrm>
          <a:prstGeom prst="rect">
            <a:avLst/>
          </a:prstGeom>
        </p:spPr>
        <p:txBody>
          <a:bodyPr vert="horz" wrap="square" lIns="0" tIns="13335" rIns="0" bIns="0" rtlCol="0">
            <a:spAutoFit/>
          </a:bodyPr>
          <a:lstStyle/>
          <a:p>
            <a:pPr marL="12700">
              <a:lnSpc>
                <a:spcPct val="100000"/>
              </a:lnSpc>
              <a:spcBef>
                <a:spcPts val="105"/>
              </a:spcBef>
            </a:pPr>
            <a:r>
              <a:rPr lang="es-ES" sz="2600" spc="-110" dirty="0"/>
              <a:t>   CONTENIDO</a:t>
            </a:r>
            <a:endParaRPr sz="2600" dirty="0"/>
          </a:p>
        </p:txBody>
      </p:sp>
      <p:sp>
        <p:nvSpPr>
          <p:cNvPr id="4" name="object 4"/>
          <p:cNvSpPr txBox="1"/>
          <p:nvPr/>
        </p:nvSpPr>
        <p:spPr>
          <a:xfrm>
            <a:off x="1215736" y="1881514"/>
            <a:ext cx="4883727" cy="350737"/>
          </a:xfrm>
          <a:prstGeom prst="rect">
            <a:avLst/>
          </a:prstGeom>
        </p:spPr>
        <p:txBody>
          <a:bodyPr vert="horz" wrap="square" lIns="0" tIns="12065" rIns="0" bIns="0" rtlCol="0">
            <a:spAutoFit/>
          </a:bodyPr>
          <a:lstStyle/>
          <a:p>
            <a:pPr marL="12700">
              <a:lnSpc>
                <a:spcPct val="100000"/>
              </a:lnSpc>
              <a:spcBef>
                <a:spcPts val="95"/>
              </a:spcBef>
              <a:tabLst>
                <a:tab pos="355600" algn="l"/>
              </a:tabLst>
            </a:pPr>
            <a:r>
              <a:rPr sz="2200" b="1" spc="-25" dirty="0">
                <a:solidFill>
                  <a:srgbClr val="A42F0F"/>
                </a:solidFill>
                <a:latin typeface="Arial "/>
                <a:cs typeface="Tahoma"/>
              </a:rPr>
              <a:t>1)</a:t>
            </a:r>
            <a:r>
              <a:rPr sz="1600" b="1" dirty="0">
                <a:solidFill>
                  <a:srgbClr val="A42F0F"/>
                </a:solidFill>
                <a:latin typeface="Tahoma"/>
                <a:cs typeface="Tahoma"/>
              </a:rPr>
              <a:t>	</a:t>
            </a:r>
            <a:r>
              <a:rPr lang="es-ES" sz="2200" b="1" spc="-10" dirty="0">
                <a:latin typeface="Arial "/>
                <a:cs typeface="Tahoma"/>
              </a:rPr>
              <a:t>Técnicas asociadas al  PEINADO</a:t>
            </a:r>
            <a:endParaRPr sz="2200" dirty="0">
              <a:latin typeface="Arial "/>
              <a:cs typeface="Tahoma"/>
            </a:endParaRPr>
          </a:p>
        </p:txBody>
      </p:sp>
      <p:sp>
        <p:nvSpPr>
          <p:cNvPr id="5" name="object 5"/>
          <p:cNvSpPr txBox="1"/>
          <p:nvPr/>
        </p:nvSpPr>
        <p:spPr>
          <a:xfrm rot="10800000" flipV="1">
            <a:off x="3467100" y="3108665"/>
            <a:ext cx="4495800" cy="350737"/>
          </a:xfrm>
          <a:prstGeom prst="rect">
            <a:avLst/>
          </a:prstGeom>
        </p:spPr>
        <p:txBody>
          <a:bodyPr vert="horz" wrap="square" lIns="0" tIns="12065" rIns="0" bIns="0" rtlCol="0">
            <a:spAutoFit/>
          </a:bodyPr>
          <a:lstStyle/>
          <a:p>
            <a:pPr marL="12700">
              <a:lnSpc>
                <a:spcPct val="100000"/>
              </a:lnSpc>
              <a:spcBef>
                <a:spcPts val="95"/>
              </a:spcBef>
              <a:tabLst>
                <a:tab pos="355600" algn="l"/>
              </a:tabLst>
            </a:pPr>
            <a:r>
              <a:rPr sz="2200" b="1" spc="-25" dirty="0">
                <a:solidFill>
                  <a:srgbClr val="A42F0F"/>
                </a:solidFill>
                <a:latin typeface="Arial "/>
                <a:cs typeface="Tahoma"/>
              </a:rPr>
              <a:t>2)</a:t>
            </a:r>
            <a:r>
              <a:rPr sz="2200" b="1" dirty="0">
                <a:solidFill>
                  <a:srgbClr val="A42F0F"/>
                </a:solidFill>
                <a:latin typeface="Arial "/>
                <a:cs typeface="Tahoma"/>
              </a:rPr>
              <a:t>	</a:t>
            </a:r>
            <a:r>
              <a:rPr sz="2200" b="1" spc="-10" dirty="0" err="1">
                <a:latin typeface="Arial "/>
                <a:cs typeface="Tahoma"/>
              </a:rPr>
              <a:t>Técnicas</a:t>
            </a:r>
            <a:r>
              <a:rPr sz="2200" b="1" spc="20" dirty="0">
                <a:latin typeface="Arial "/>
                <a:cs typeface="Tahoma"/>
              </a:rPr>
              <a:t> </a:t>
            </a:r>
            <a:r>
              <a:rPr sz="2200" b="1" dirty="0">
                <a:latin typeface="Arial "/>
                <a:cs typeface="Tahoma"/>
              </a:rPr>
              <a:t>de</a:t>
            </a:r>
            <a:r>
              <a:rPr lang="es-ES" sz="2200" b="1" dirty="0">
                <a:latin typeface="Arial "/>
                <a:cs typeface="Tahoma"/>
              </a:rPr>
              <a:t>  ACABADOS</a:t>
            </a:r>
            <a:endParaRPr sz="2200" dirty="0">
              <a:latin typeface="Arial "/>
              <a:cs typeface="Tahoma"/>
            </a:endParaRPr>
          </a:p>
        </p:txBody>
      </p:sp>
      <p:sp>
        <p:nvSpPr>
          <p:cNvPr id="6" name="object 6"/>
          <p:cNvSpPr txBox="1"/>
          <p:nvPr/>
        </p:nvSpPr>
        <p:spPr>
          <a:xfrm>
            <a:off x="4495800" y="4495800"/>
            <a:ext cx="6934200" cy="689291"/>
          </a:xfrm>
          <a:prstGeom prst="rect">
            <a:avLst/>
          </a:prstGeom>
        </p:spPr>
        <p:txBody>
          <a:bodyPr vert="horz" wrap="square" lIns="0" tIns="12065" rIns="0" bIns="0" rtlCol="0">
            <a:spAutoFit/>
          </a:bodyPr>
          <a:lstStyle/>
          <a:p>
            <a:pPr marL="355600" marR="5080" indent="-343535">
              <a:lnSpc>
                <a:spcPct val="100000"/>
              </a:lnSpc>
              <a:spcBef>
                <a:spcPts val="95"/>
              </a:spcBef>
              <a:tabLst>
                <a:tab pos="355600" algn="l"/>
              </a:tabLst>
            </a:pPr>
            <a:r>
              <a:rPr sz="2200" b="1" spc="-25" dirty="0">
                <a:solidFill>
                  <a:srgbClr val="A42F0F"/>
                </a:solidFill>
                <a:latin typeface="Arial "/>
                <a:cs typeface="Tahoma"/>
              </a:rPr>
              <a:t>3)</a:t>
            </a:r>
            <a:r>
              <a:rPr sz="2200" b="1" dirty="0">
                <a:solidFill>
                  <a:srgbClr val="A42F0F"/>
                </a:solidFill>
                <a:latin typeface="Arial "/>
                <a:cs typeface="Tahoma"/>
              </a:rPr>
              <a:t>	</a:t>
            </a:r>
            <a:r>
              <a:rPr sz="2200" b="1" spc="-10" dirty="0">
                <a:latin typeface="Arial "/>
                <a:cs typeface="Tahoma"/>
              </a:rPr>
              <a:t>Técnicas</a:t>
            </a:r>
            <a:r>
              <a:rPr sz="2200" b="1" spc="-15" dirty="0">
                <a:latin typeface="Arial "/>
                <a:cs typeface="Tahoma"/>
              </a:rPr>
              <a:t> </a:t>
            </a:r>
            <a:r>
              <a:rPr sz="2200" b="1" dirty="0">
                <a:latin typeface="Arial "/>
                <a:cs typeface="Tahoma"/>
              </a:rPr>
              <a:t>básicas</a:t>
            </a:r>
            <a:r>
              <a:rPr sz="2200" b="1" spc="-20" dirty="0">
                <a:latin typeface="Arial "/>
                <a:cs typeface="Tahoma"/>
              </a:rPr>
              <a:t> </a:t>
            </a:r>
            <a:r>
              <a:rPr sz="2200" b="1" spc="-25" dirty="0">
                <a:latin typeface="Arial "/>
                <a:cs typeface="Tahoma"/>
              </a:rPr>
              <a:t>de </a:t>
            </a:r>
            <a:r>
              <a:rPr lang="es-ES" sz="2200" b="1" spc="-25" dirty="0">
                <a:latin typeface="Arial "/>
                <a:cs typeface="Tahoma"/>
              </a:rPr>
              <a:t>MANTENIMIENTO  </a:t>
            </a:r>
            <a:r>
              <a:rPr sz="2200" b="1" dirty="0">
                <a:latin typeface="Arial "/>
                <a:cs typeface="Tahoma"/>
              </a:rPr>
              <a:t>d</a:t>
            </a:r>
            <a:r>
              <a:rPr lang="es-ES" sz="2200" b="1" dirty="0">
                <a:latin typeface="Arial "/>
                <a:cs typeface="Tahoma"/>
              </a:rPr>
              <a:t>el</a:t>
            </a:r>
            <a:r>
              <a:rPr sz="2200" b="1" spc="-15" dirty="0">
                <a:latin typeface="Arial "/>
                <a:cs typeface="Tahoma"/>
              </a:rPr>
              <a:t> </a:t>
            </a:r>
            <a:r>
              <a:rPr sz="2200" b="1" dirty="0" err="1">
                <a:latin typeface="Arial "/>
                <a:cs typeface="Tahoma"/>
              </a:rPr>
              <a:t>pei</a:t>
            </a:r>
            <a:r>
              <a:rPr lang="es-ES" sz="2200" b="1" dirty="0">
                <a:latin typeface="Arial "/>
                <a:cs typeface="Tahoma"/>
              </a:rPr>
              <a:t>n</a:t>
            </a:r>
            <a:r>
              <a:rPr sz="2200" b="1" dirty="0">
                <a:latin typeface="Arial "/>
                <a:cs typeface="Tahoma"/>
              </a:rPr>
              <a:t>ado</a:t>
            </a:r>
            <a:r>
              <a:rPr sz="2200" b="1" spc="25" dirty="0">
                <a:latin typeface="Arial "/>
                <a:cs typeface="Tahoma"/>
              </a:rPr>
              <a:t> </a:t>
            </a:r>
            <a:r>
              <a:rPr sz="2200" b="1" spc="-25" dirty="0">
                <a:latin typeface="Arial "/>
                <a:cs typeface="Tahoma"/>
              </a:rPr>
              <a:t>o </a:t>
            </a:r>
            <a:r>
              <a:rPr sz="2200" b="1" spc="-10" dirty="0" err="1">
                <a:latin typeface="Arial "/>
                <a:cs typeface="Tahoma"/>
              </a:rPr>
              <a:t>reco</a:t>
            </a:r>
            <a:r>
              <a:rPr lang="es-ES" sz="2200" b="1" spc="-10" dirty="0">
                <a:latin typeface="Arial "/>
                <a:cs typeface="Tahoma"/>
              </a:rPr>
              <a:t>g</a:t>
            </a:r>
            <a:r>
              <a:rPr sz="2200" b="1" spc="-10" dirty="0" err="1">
                <a:latin typeface="Arial "/>
                <a:cs typeface="Tahoma"/>
              </a:rPr>
              <a:t>ido</a:t>
            </a:r>
            <a:endParaRPr sz="2200" dirty="0">
              <a:latin typeface="Arial "/>
              <a:cs typeface="Tahom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8223DC-1A1B-FCA2-368B-0731FD5B965A}"/>
              </a:ext>
            </a:extLst>
          </p:cNvPr>
          <p:cNvSpPr>
            <a:spLocks noGrp="1"/>
          </p:cNvSpPr>
          <p:nvPr>
            <p:ph type="title"/>
          </p:nvPr>
        </p:nvSpPr>
        <p:spPr>
          <a:xfrm>
            <a:off x="1157350" y="773429"/>
            <a:ext cx="9877298" cy="369332"/>
          </a:xfrm>
        </p:spPr>
        <p:txBody>
          <a:bodyPr/>
          <a:lstStyle/>
          <a:p>
            <a:r>
              <a:rPr lang="es-ES" dirty="0"/>
              <a:t>1) TÉCNICAS ASOCIADAS AL PEINADO</a:t>
            </a:r>
          </a:p>
        </p:txBody>
      </p:sp>
      <p:sp>
        <p:nvSpPr>
          <p:cNvPr id="4" name="CuadroTexto 3">
            <a:extLst>
              <a:ext uri="{FF2B5EF4-FFF2-40B4-BE49-F238E27FC236}">
                <a16:creationId xmlns:a16="http://schemas.microsoft.com/office/drawing/2014/main" id="{CF9738A4-CD9E-F582-4E78-EA08EB57ED25}"/>
              </a:ext>
            </a:extLst>
          </p:cNvPr>
          <p:cNvSpPr txBox="1"/>
          <p:nvPr/>
        </p:nvSpPr>
        <p:spPr>
          <a:xfrm>
            <a:off x="1600200" y="1610390"/>
            <a:ext cx="8458200" cy="3385542"/>
          </a:xfrm>
          <a:prstGeom prst="rect">
            <a:avLst/>
          </a:prstGeom>
          <a:noFill/>
        </p:spPr>
        <p:txBody>
          <a:bodyPr wrap="square" rtlCol="0">
            <a:spAutoFit/>
          </a:bodyPr>
          <a:lstStyle/>
          <a:p>
            <a:r>
              <a:rPr lang="es-ES" sz="1400" dirty="0">
                <a:latin typeface="Arial "/>
                <a:cs typeface="Verdana"/>
              </a:rPr>
              <a:t>Para la realización de peinados y/o recogidos se necesitará recurrir a técnicas que:</a:t>
            </a:r>
          </a:p>
          <a:p>
            <a:endParaRPr lang="es-ES" sz="1400" dirty="0">
              <a:latin typeface="Arial "/>
              <a:cs typeface="Verdana"/>
            </a:endParaRPr>
          </a:p>
          <a:p>
            <a:pPr marL="285750" indent="-285750">
              <a:buFont typeface="Arial" panose="020B0604020202020204" pitchFamily="34" charset="0"/>
              <a:buChar char="•"/>
            </a:pPr>
            <a:r>
              <a:rPr lang="es-ES" sz="1400" dirty="0">
                <a:latin typeface="Arial "/>
                <a:cs typeface="Verdana"/>
              </a:rPr>
              <a:t> aporten consistencia al cabello</a:t>
            </a:r>
          </a:p>
          <a:p>
            <a:endParaRPr lang="es-ES" sz="1400" dirty="0">
              <a:latin typeface="Arial "/>
              <a:cs typeface="Verdana"/>
            </a:endParaRPr>
          </a:p>
          <a:p>
            <a:pPr marL="285750" indent="-285750">
              <a:buFont typeface="Arial" panose="020B0604020202020204" pitchFamily="34" charset="0"/>
              <a:buChar char="•"/>
            </a:pPr>
            <a:r>
              <a:rPr lang="es-ES" sz="1400" dirty="0">
                <a:latin typeface="Arial "/>
                <a:cs typeface="Verdana"/>
              </a:rPr>
              <a:t> faciliten el peinado </a:t>
            </a:r>
          </a:p>
          <a:p>
            <a:endParaRPr lang="es-ES" sz="1400" dirty="0">
              <a:latin typeface="Arial "/>
              <a:cs typeface="Verdana"/>
            </a:endParaRPr>
          </a:p>
          <a:p>
            <a:pPr marL="285750" indent="-285750">
              <a:buFont typeface="Arial" panose="020B0604020202020204" pitchFamily="34" charset="0"/>
              <a:buChar char="•"/>
            </a:pPr>
            <a:r>
              <a:rPr lang="es-ES" sz="1400" dirty="0">
                <a:latin typeface="Arial "/>
                <a:cs typeface="Verdana"/>
              </a:rPr>
              <a:t> ayuden a fijar las formas.</a:t>
            </a:r>
          </a:p>
          <a:p>
            <a:endParaRPr lang="es-ES" sz="1400" dirty="0">
              <a:latin typeface="Arial "/>
              <a:cs typeface="Verdana"/>
            </a:endParaRPr>
          </a:p>
          <a:p>
            <a:r>
              <a:rPr lang="es-ES" sz="1400" dirty="0">
                <a:latin typeface="Arial "/>
                <a:cs typeface="Verdana"/>
              </a:rPr>
              <a:t>Son técnicas </a:t>
            </a:r>
            <a:r>
              <a:rPr lang="es-ES" sz="1400" b="1" dirty="0">
                <a:latin typeface="Arial "/>
                <a:cs typeface="Verdana"/>
              </a:rPr>
              <a:t>asociadas</a:t>
            </a:r>
            <a:r>
              <a:rPr lang="es-ES" sz="1400" dirty="0">
                <a:latin typeface="Arial "/>
                <a:cs typeface="Verdana"/>
              </a:rPr>
              <a:t> que resultan imprescindibles para conseguir un resultado profesional.</a:t>
            </a:r>
          </a:p>
          <a:p>
            <a:endParaRPr lang="es-ES" sz="1400" dirty="0">
              <a:latin typeface="Arial "/>
            </a:endParaRPr>
          </a:p>
          <a:p>
            <a:r>
              <a:rPr lang="es-ES" sz="1400" b="1" dirty="0">
                <a:latin typeface="Arial "/>
              </a:rPr>
              <a:t>                                          Las técnicas son:</a:t>
            </a:r>
          </a:p>
          <a:p>
            <a:endParaRPr lang="es-ES" sz="1400" dirty="0">
              <a:latin typeface="Arial "/>
            </a:endParaRPr>
          </a:p>
          <a:p>
            <a:endParaRPr lang="es-ES" sz="1600" b="1" dirty="0">
              <a:latin typeface="Arial "/>
            </a:endParaRPr>
          </a:p>
          <a:p>
            <a:endParaRPr lang="es-ES" sz="1600" b="1" dirty="0">
              <a:latin typeface="Arial "/>
            </a:endParaRPr>
          </a:p>
          <a:p>
            <a:endParaRPr lang="es-ES" sz="1400" dirty="0">
              <a:latin typeface="Arial "/>
            </a:endParaRPr>
          </a:p>
        </p:txBody>
      </p:sp>
      <p:sp>
        <p:nvSpPr>
          <p:cNvPr id="5" name="Diagrama de flujo: cinta perforada 4">
            <a:extLst>
              <a:ext uri="{FF2B5EF4-FFF2-40B4-BE49-F238E27FC236}">
                <a16:creationId xmlns:a16="http://schemas.microsoft.com/office/drawing/2014/main" id="{B993A319-2F6C-9C3D-4E28-7F177F6635B7}"/>
              </a:ext>
            </a:extLst>
          </p:cNvPr>
          <p:cNvSpPr/>
          <p:nvPr/>
        </p:nvSpPr>
        <p:spPr>
          <a:xfrm>
            <a:off x="2133600" y="4272313"/>
            <a:ext cx="2438400" cy="804672"/>
          </a:xfrm>
          <a:prstGeom prst="flowChartPunchedTap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800" b="1" dirty="0">
                <a:latin typeface="Arial "/>
              </a:rPr>
              <a:t>  Cardado o crepado</a:t>
            </a:r>
          </a:p>
        </p:txBody>
      </p:sp>
      <p:sp>
        <p:nvSpPr>
          <p:cNvPr id="6" name="Diagrama de flujo: cinta perforada 5">
            <a:extLst>
              <a:ext uri="{FF2B5EF4-FFF2-40B4-BE49-F238E27FC236}">
                <a16:creationId xmlns:a16="http://schemas.microsoft.com/office/drawing/2014/main" id="{2966735C-3F70-AFB2-7559-673D077B9176}"/>
              </a:ext>
            </a:extLst>
          </p:cNvPr>
          <p:cNvSpPr/>
          <p:nvPr/>
        </p:nvSpPr>
        <p:spPr>
          <a:xfrm>
            <a:off x="2772048" y="5096579"/>
            <a:ext cx="1479371" cy="804672"/>
          </a:xfrm>
          <a:prstGeom prst="flowChartPunchedTap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800" b="1" dirty="0">
                <a:latin typeface="Arial "/>
              </a:rPr>
              <a:t>     Batido</a:t>
            </a:r>
          </a:p>
        </p:txBody>
      </p:sp>
      <p:sp>
        <p:nvSpPr>
          <p:cNvPr id="7" name="Diagrama de flujo: cinta perforada 6">
            <a:extLst>
              <a:ext uri="{FF2B5EF4-FFF2-40B4-BE49-F238E27FC236}">
                <a16:creationId xmlns:a16="http://schemas.microsoft.com/office/drawing/2014/main" id="{BEBC6529-ADBB-70C3-D8C2-49F223EDEB01}"/>
              </a:ext>
            </a:extLst>
          </p:cNvPr>
          <p:cNvSpPr/>
          <p:nvPr/>
        </p:nvSpPr>
        <p:spPr>
          <a:xfrm>
            <a:off x="5638800" y="4694243"/>
            <a:ext cx="1752600" cy="804672"/>
          </a:xfrm>
          <a:prstGeom prst="flowChartPunchedTap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800" b="1" dirty="0">
                <a:latin typeface="Arial "/>
              </a:rPr>
              <a:t>      Pulido</a:t>
            </a:r>
          </a:p>
        </p:txBody>
      </p:sp>
    </p:spTree>
    <p:extLst>
      <p:ext uri="{BB962C8B-B14F-4D97-AF65-F5344CB8AC3E}">
        <p14:creationId xmlns:p14="http://schemas.microsoft.com/office/powerpoint/2010/main" val="3123790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838200" y="1219200"/>
            <a:ext cx="7929245" cy="4961423"/>
          </a:xfrm>
          <a:prstGeom prst="rect">
            <a:avLst/>
          </a:prstGeom>
        </p:spPr>
        <p:txBody>
          <a:bodyPr vert="horz" wrap="square" lIns="0" tIns="12700" rIns="0" bIns="0" rtlCol="0">
            <a:spAutoFit/>
          </a:bodyPr>
          <a:lstStyle/>
          <a:p>
            <a:pPr marL="12700" marR="5080" indent="-12700">
              <a:lnSpc>
                <a:spcPct val="150000"/>
              </a:lnSpc>
              <a:spcBef>
                <a:spcPts val="100"/>
              </a:spcBef>
            </a:pPr>
            <a:r>
              <a:rPr lang="es-ES" sz="1400" b="1" dirty="0">
                <a:latin typeface="Arial "/>
                <a:cs typeface="Tahoma"/>
              </a:rPr>
              <a:t>Cardar:  o crepar </a:t>
            </a:r>
            <a:r>
              <a:rPr lang="es-ES" sz="1400" dirty="0">
                <a:latin typeface="Arial "/>
                <a:cs typeface="Arial" panose="020B0604020202020204" pitchFamily="34" charset="0"/>
              </a:rPr>
              <a:t>consiste en sujetar mechas de cabello con una mano y con la otra pasar, varias veces, el peine (púa/5 púas) o el cepillo de cardar desde las puntas hasta las raíces, con este movimiento las escamas de las cutículas se abren  lo que facilita el   “enganche” unos cabellos con otros formando una especie de crepé.</a:t>
            </a:r>
          </a:p>
          <a:p>
            <a:pPr marL="12700" marR="5080" indent="63500">
              <a:lnSpc>
                <a:spcPct val="150000"/>
              </a:lnSpc>
              <a:spcBef>
                <a:spcPts val="100"/>
              </a:spcBef>
            </a:pPr>
            <a:r>
              <a:rPr lang="es-ES" sz="1400" dirty="0">
                <a:latin typeface="Arial "/>
                <a:cs typeface="Arial" panose="020B0604020202020204" pitchFamily="34" charset="0"/>
              </a:rPr>
              <a:t>Se puede cardar en distintas zonas del cabello según necesidades.</a:t>
            </a:r>
          </a:p>
          <a:p>
            <a:pPr marL="12700" marR="5080" indent="63500">
              <a:lnSpc>
                <a:spcPct val="150000"/>
              </a:lnSpc>
              <a:spcBef>
                <a:spcPts val="100"/>
              </a:spcBef>
            </a:pPr>
            <a:r>
              <a:rPr lang="es-ES" sz="1400" spc="-45" dirty="0">
                <a:latin typeface="Arial "/>
                <a:cs typeface="Arial" panose="020B0604020202020204" pitchFamily="34" charset="0"/>
              </a:rPr>
              <a:t>
</a:t>
            </a:r>
            <a:r>
              <a:rPr lang="es-ES" sz="1400" b="1" dirty="0">
                <a:latin typeface="Arial "/>
                <a:cs typeface="Arial" panose="020B0604020202020204" pitchFamily="34" charset="0"/>
              </a:rPr>
              <a:t>Ángulo de proyección</a:t>
            </a:r>
          </a:p>
          <a:p>
            <a:pPr marL="12700" marR="5080" indent="63500">
              <a:lnSpc>
                <a:spcPct val="150000"/>
              </a:lnSpc>
              <a:spcBef>
                <a:spcPts val="100"/>
              </a:spcBef>
            </a:pPr>
            <a:r>
              <a:rPr lang="es-ES" sz="1400" dirty="0">
                <a:latin typeface="Arial "/>
                <a:cs typeface="Arial" panose="020B0604020202020204" pitchFamily="34" charset="0"/>
              </a:rPr>
              <a:t>
-  Mayor de 45º : Proporciona mayor consistencia y volumen
-  Menor de 45º : Aporta densidad</a:t>
            </a:r>
          </a:p>
          <a:p>
            <a:pPr marL="12700" marR="5080" indent="63500">
              <a:lnSpc>
                <a:spcPct val="150000"/>
              </a:lnSpc>
              <a:spcBef>
                <a:spcPts val="100"/>
              </a:spcBef>
            </a:pPr>
            <a:endParaRPr lang="es-ES" sz="1400" dirty="0">
              <a:latin typeface="Arial "/>
              <a:cs typeface="Arial" panose="020B0604020202020204" pitchFamily="34" charset="0"/>
            </a:endParaRPr>
          </a:p>
          <a:p>
            <a:pPr marL="12700" marR="5080" indent="63500">
              <a:lnSpc>
                <a:spcPct val="150000"/>
              </a:lnSpc>
              <a:spcBef>
                <a:spcPts val="100"/>
              </a:spcBef>
            </a:pPr>
            <a:r>
              <a:rPr lang="es-ES" sz="1400" b="1" dirty="0">
                <a:latin typeface="Arial "/>
                <a:cs typeface="Arial" panose="020B0604020202020204" pitchFamily="34" charset="0"/>
              </a:rPr>
              <a:t>Zonas de cardado</a:t>
            </a:r>
          </a:p>
          <a:p>
            <a:pPr marL="12700" marR="5080" indent="63500">
              <a:lnSpc>
                <a:spcPct val="150000"/>
              </a:lnSpc>
              <a:spcBef>
                <a:spcPts val="100"/>
              </a:spcBef>
            </a:pPr>
            <a:endParaRPr lang="es-ES" sz="1400" b="1" dirty="0">
              <a:latin typeface="Arial "/>
              <a:cs typeface="Arial" panose="020B0604020202020204" pitchFamily="34" charset="0"/>
            </a:endParaRPr>
          </a:p>
          <a:p>
            <a:pPr marL="184150" marR="5080" indent="-171450">
              <a:lnSpc>
                <a:spcPct val="150000"/>
              </a:lnSpc>
              <a:spcBef>
                <a:spcPts val="100"/>
              </a:spcBef>
              <a:buFont typeface="Arial" panose="020B0604020202020204" pitchFamily="34" charset="0"/>
              <a:buChar char="•"/>
            </a:pPr>
            <a:r>
              <a:rPr lang="es-ES" sz="1400" dirty="0">
                <a:latin typeface="Arial "/>
                <a:cs typeface="Arial" panose="020B0604020202020204" pitchFamily="34" charset="0"/>
              </a:rPr>
              <a:t>En la base: para hacer de soporte para colocar postizo, crepés </a:t>
            </a:r>
            <a:r>
              <a:rPr lang="es-ES" sz="1400" dirty="0" err="1">
                <a:latin typeface="Arial "/>
                <a:cs typeface="Arial" panose="020B0604020202020204" pitchFamily="34" charset="0"/>
              </a:rPr>
              <a:t>etc</a:t>
            </a:r>
            <a:r>
              <a:rPr lang="es-ES" sz="1400" dirty="0">
                <a:latin typeface="Arial "/>
                <a:cs typeface="Arial" panose="020B0604020202020204" pitchFamily="34" charset="0"/>
              </a:rPr>
              <a:t>)
En la base y medios: Hacer de soporte y aportar volumen</a:t>
            </a:r>
            <a:endParaRPr sz="1400" dirty="0">
              <a:latin typeface="Arial "/>
              <a:cs typeface="Arial" panose="020B0604020202020204" pitchFamily="34" charset="0"/>
            </a:endParaRPr>
          </a:p>
        </p:txBody>
      </p:sp>
      <p:pic>
        <p:nvPicPr>
          <p:cNvPr id="1026" name="Picture 2" descr="Pelo Cardado En Un Salón De Belleza Fotos, retratos ...">
            <a:extLst>
              <a:ext uri="{FF2B5EF4-FFF2-40B4-BE49-F238E27FC236}">
                <a16:creationId xmlns:a16="http://schemas.microsoft.com/office/drawing/2014/main" id="{5C68C01F-9109-E4FC-62D7-8FF8FCD7B9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2487040"/>
            <a:ext cx="5436000" cy="2949492"/>
          </a:xfrm>
          <a:prstGeom prst="rect">
            <a:avLst/>
          </a:prstGeom>
          <a:noFill/>
          <a:extLst>
            <a:ext uri="{909E8E84-426E-40DD-AFC4-6F175D3DCCD1}">
              <a14:hiddenFill xmlns:a14="http://schemas.microsoft.com/office/drawing/2010/main">
                <a:solidFill>
                  <a:srgbClr val="FFFFFF"/>
                </a:solidFill>
              </a14:hiddenFill>
            </a:ext>
          </a:extLst>
        </p:spPr>
      </p:pic>
      <p:sp>
        <p:nvSpPr>
          <p:cNvPr id="5" name="Diagrama de flujo: cinta perforada 4">
            <a:extLst>
              <a:ext uri="{FF2B5EF4-FFF2-40B4-BE49-F238E27FC236}">
                <a16:creationId xmlns:a16="http://schemas.microsoft.com/office/drawing/2014/main" id="{0A7DA7DB-D001-D40F-DF49-8EE1D86085F8}"/>
              </a:ext>
            </a:extLst>
          </p:cNvPr>
          <p:cNvSpPr/>
          <p:nvPr/>
        </p:nvSpPr>
        <p:spPr>
          <a:xfrm>
            <a:off x="4267198" y="204280"/>
            <a:ext cx="3581400" cy="762000"/>
          </a:xfrm>
          <a:prstGeom prst="flowChartPunchedTap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800" spc="-150" dirty="0">
                <a:latin typeface="Arial" panose="020B0604020202020204" pitchFamily="34" charset="0"/>
                <a:cs typeface="Arial" panose="020B0604020202020204" pitchFamily="34" charset="0"/>
              </a:rPr>
              <a:t>1.1   </a:t>
            </a:r>
            <a:r>
              <a:rPr lang="es-ES" sz="1800" spc="40" dirty="0">
                <a:latin typeface="Arial" panose="020B0604020202020204" pitchFamily="34" charset="0"/>
                <a:cs typeface="Arial" panose="020B0604020202020204" pitchFamily="34" charset="0"/>
              </a:rPr>
              <a:t>CARDADO/crepado</a:t>
            </a:r>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93494" y="1012951"/>
            <a:ext cx="1483106" cy="352019"/>
          </a:xfrm>
          <a:prstGeom prst="rect">
            <a:avLst/>
          </a:prstGeom>
        </p:spPr>
        <p:txBody>
          <a:bodyPr vert="horz" wrap="square" lIns="0" tIns="13335" rIns="0" bIns="0" rtlCol="0">
            <a:spAutoFit/>
          </a:bodyPr>
          <a:lstStyle/>
          <a:p>
            <a:pPr marL="12700">
              <a:lnSpc>
                <a:spcPct val="100000"/>
              </a:lnSpc>
              <a:spcBef>
                <a:spcPts val="105"/>
              </a:spcBef>
            </a:pPr>
            <a:r>
              <a:rPr sz="2200" dirty="0">
                <a:latin typeface="Arial" panose="020B0604020202020204" pitchFamily="34" charset="0"/>
                <a:cs typeface="Arial" panose="020B0604020202020204" pitchFamily="34" charset="0"/>
              </a:rPr>
              <a:t>Técnica</a:t>
            </a:r>
          </a:p>
        </p:txBody>
      </p:sp>
      <p:sp>
        <p:nvSpPr>
          <p:cNvPr id="3" name="object 3"/>
          <p:cNvSpPr txBox="1"/>
          <p:nvPr/>
        </p:nvSpPr>
        <p:spPr>
          <a:xfrm>
            <a:off x="1793494" y="1622247"/>
            <a:ext cx="5998210" cy="3670236"/>
          </a:xfrm>
          <a:prstGeom prst="rect">
            <a:avLst/>
          </a:prstGeom>
        </p:spPr>
        <p:txBody>
          <a:bodyPr vert="horz" wrap="square" lIns="0" tIns="12700" rIns="0" bIns="0" rtlCol="0">
            <a:spAutoFit/>
          </a:bodyPr>
          <a:lstStyle/>
          <a:p>
            <a:pPr marL="298450" indent="-285750">
              <a:lnSpc>
                <a:spcPct val="100000"/>
              </a:lnSpc>
              <a:spcBef>
                <a:spcPts val="100"/>
              </a:spcBef>
              <a:buFont typeface="Arial" panose="020B0604020202020204" pitchFamily="34" charset="0"/>
              <a:buChar char="•"/>
            </a:pPr>
            <a:r>
              <a:rPr lang="es-ES" sz="1400" dirty="0">
                <a:latin typeface="Arial" panose="020B0604020202020204" pitchFamily="34" charset="0"/>
                <a:cs typeface="Arial" panose="020B0604020202020204" pitchFamily="34" charset="0"/>
              </a:rPr>
              <a:t>Se realiza con peine o cepillo de pulir
Debe realizarse con movimiento de vaivén
Las mechas se van separando de forma enladrillada
Cada mecha que se carda se une a  la anterior
Repetir las veces que sea necesario</a:t>
            </a:r>
          </a:p>
          <a:p>
            <a:pPr marL="298450" indent="-285750">
              <a:lnSpc>
                <a:spcPct val="100000"/>
              </a:lnSpc>
              <a:spcBef>
                <a:spcPts val="100"/>
              </a:spcBef>
              <a:buFont typeface="Arial" panose="020B0604020202020204" pitchFamily="34" charset="0"/>
              <a:buChar char="•"/>
            </a:pPr>
            <a:r>
              <a:rPr lang="es-ES" sz="1400" dirty="0">
                <a:latin typeface="Arial" panose="020B0604020202020204" pitchFamily="34" charset="0"/>
                <a:cs typeface="Arial" panose="020B0604020202020204" pitchFamily="34" charset="0"/>
              </a:rPr>
              <a:t>Se carda por la parte interna de la mecha 
Sí lo volumen es global comenzara por la zona frontal.</a:t>
            </a:r>
          </a:p>
          <a:p>
            <a:pPr marL="12700">
              <a:lnSpc>
                <a:spcPct val="100000"/>
              </a:lnSpc>
              <a:spcBef>
                <a:spcPts val="100"/>
              </a:spcBef>
            </a:pPr>
            <a:r>
              <a:rPr lang="es-ES" sz="1800" spc="-50" dirty="0">
                <a:latin typeface="Verdana"/>
                <a:cs typeface="Verdana"/>
              </a:rPr>
              <a:t>
</a:t>
            </a:r>
            <a:r>
              <a:rPr lang="es-ES" sz="2200" b="1" spc="-50" dirty="0">
                <a:latin typeface="Arial" panose="020B0604020202020204" pitchFamily="34" charset="0"/>
                <a:cs typeface="Arial" panose="020B0604020202020204" pitchFamily="34" charset="0"/>
              </a:rPr>
              <a:t>Aplicaciones</a:t>
            </a:r>
          </a:p>
          <a:p>
            <a:pPr marL="298450" indent="-285750">
              <a:lnSpc>
                <a:spcPct val="100000"/>
              </a:lnSpc>
              <a:spcBef>
                <a:spcPts val="100"/>
              </a:spcBef>
              <a:buFont typeface="Arial" panose="020B0604020202020204" pitchFamily="34" charset="0"/>
              <a:buChar char="•"/>
            </a:pPr>
            <a:endParaRPr lang="es-ES" spc="-50" dirty="0">
              <a:latin typeface="Verdana"/>
              <a:cs typeface="Arial" panose="020B0604020202020204" pitchFamily="34" charset="0"/>
            </a:endParaRPr>
          </a:p>
          <a:p>
            <a:pPr marL="298450" indent="-285750">
              <a:lnSpc>
                <a:spcPct val="100000"/>
              </a:lnSpc>
              <a:spcBef>
                <a:spcPts val="100"/>
              </a:spcBef>
              <a:buFont typeface="Arial" panose="020B0604020202020204" pitchFamily="34" charset="0"/>
              <a:buChar char="•"/>
            </a:pPr>
            <a:r>
              <a:rPr lang="es-ES" sz="1400" kern="100" dirty="0">
                <a:latin typeface="Arial" panose="020B0604020202020204" pitchFamily="34" charset="0"/>
                <a:cs typeface="Arial" panose="020B0604020202020204" pitchFamily="34" charset="0"/>
              </a:rPr>
              <a:t>Para unir raíces del cabello</a:t>
            </a:r>
          </a:p>
          <a:p>
            <a:pPr marL="298450" indent="-285750">
              <a:lnSpc>
                <a:spcPct val="100000"/>
              </a:lnSpc>
              <a:spcBef>
                <a:spcPts val="100"/>
              </a:spcBef>
              <a:buFont typeface="Arial" panose="020B0604020202020204" pitchFamily="34" charset="0"/>
              <a:buChar char="•"/>
            </a:pPr>
            <a:r>
              <a:rPr lang="es-ES" sz="1400" kern="100" dirty="0">
                <a:latin typeface="Arial" panose="020B0604020202020204" pitchFamily="34" charset="0"/>
                <a:cs typeface="Arial" panose="020B0604020202020204" pitchFamily="34" charset="0"/>
              </a:rPr>
              <a:t>Aportar mayor consistencia</a:t>
            </a:r>
          </a:p>
          <a:p>
            <a:pPr marL="298450" indent="-285750">
              <a:lnSpc>
                <a:spcPct val="100000"/>
              </a:lnSpc>
              <a:spcBef>
                <a:spcPts val="100"/>
              </a:spcBef>
              <a:buFont typeface="Arial" panose="020B0604020202020204" pitchFamily="34" charset="0"/>
              <a:buChar char="•"/>
            </a:pPr>
            <a:r>
              <a:rPr lang="es-ES" sz="1400" kern="100" dirty="0">
                <a:latin typeface="Arial" panose="020B0604020202020204" pitchFamily="34" charset="0"/>
                <a:cs typeface="Arial" panose="020B0604020202020204" pitchFamily="34" charset="0"/>
              </a:rPr>
              <a:t>Servir de base para la realización de recogidos</a:t>
            </a:r>
          </a:p>
          <a:p>
            <a:pPr marL="298450" indent="-285750">
              <a:lnSpc>
                <a:spcPct val="100000"/>
              </a:lnSpc>
              <a:spcBef>
                <a:spcPts val="100"/>
              </a:spcBef>
              <a:buFont typeface="Arial" panose="020B0604020202020204" pitchFamily="34" charset="0"/>
              <a:buChar char="•"/>
            </a:pPr>
            <a:r>
              <a:rPr lang="es-ES" sz="1400" kern="100" dirty="0">
                <a:latin typeface="Arial" panose="020B0604020202020204" pitchFamily="34" charset="0"/>
                <a:cs typeface="Arial" panose="020B0604020202020204" pitchFamily="34" charset="0"/>
              </a:rPr>
              <a:t>Conseguir volúmenes sólidos</a:t>
            </a:r>
          </a:p>
          <a:p>
            <a:pPr marL="298450" indent="-285750">
              <a:lnSpc>
                <a:spcPct val="100000"/>
              </a:lnSpc>
              <a:spcBef>
                <a:spcPts val="100"/>
              </a:spcBef>
              <a:buFont typeface="Arial" panose="020B0604020202020204" pitchFamily="34" charset="0"/>
              <a:buChar char="•"/>
            </a:pPr>
            <a:r>
              <a:rPr lang="es-ES" sz="1400" kern="100" dirty="0">
                <a:latin typeface="Arial" panose="020B0604020202020204" pitchFamily="34" charset="0"/>
                <a:cs typeface="Arial" panose="020B0604020202020204" pitchFamily="34" charset="0"/>
              </a:rPr>
              <a:t>Para técnicas de mechas</a:t>
            </a:r>
            <a:r>
              <a:rPr lang="es-ES" sz="1400" dirty="0">
                <a:latin typeface="Arial" panose="020B0604020202020204" pitchFamily="34" charset="0"/>
                <a:cs typeface="Arial" panose="020B0604020202020204" pitchFamily="34" charset="0"/>
              </a:rPr>
              <a:t>.</a:t>
            </a:r>
            <a:endParaRPr sz="1400" dirty="0">
              <a:latin typeface="Arial" panose="020B0604020202020204" pitchFamily="34" charset="0"/>
              <a:cs typeface="Arial" panose="020B0604020202020204" pitchFamily="34" charset="0"/>
            </a:endParaRPr>
          </a:p>
        </p:txBody>
      </p:sp>
      <p:pic>
        <p:nvPicPr>
          <p:cNvPr id="2050" name="Picture 2" descr="Consejos para hacer el cardado perfecto">
            <a:extLst>
              <a:ext uri="{FF2B5EF4-FFF2-40B4-BE49-F238E27FC236}">
                <a16:creationId xmlns:a16="http://schemas.microsoft.com/office/drawing/2014/main" id="{281CE96C-3BF0-CA68-B85A-ED0EDB98FB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26725" y="707514"/>
            <a:ext cx="2143561" cy="27360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adele | - Me viene al pelo">
            <a:extLst>
              <a:ext uri="{FF2B5EF4-FFF2-40B4-BE49-F238E27FC236}">
                <a16:creationId xmlns:a16="http://schemas.microsoft.com/office/drawing/2014/main" id="{A538C098-130E-ED93-7F44-58C81B15CE9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373" r="18363"/>
          <a:stretch/>
        </p:blipFill>
        <p:spPr bwMode="auto">
          <a:xfrm>
            <a:off x="7086600" y="3522048"/>
            <a:ext cx="2819400" cy="28525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676400" y="1093745"/>
            <a:ext cx="5105400" cy="5101397"/>
          </a:xfrm>
          <a:prstGeom prst="rect">
            <a:avLst/>
          </a:prstGeom>
        </p:spPr>
        <p:txBody>
          <a:bodyPr vert="horz" wrap="square" lIns="0" tIns="12700" rIns="0" bIns="0" rtlCol="0">
            <a:spAutoFit/>
          </a:bodyPr>
          <a:lstStyle/>
          <a:p>
            <a:pPr marL="12700">
              <a:lnSpc>
                <a:spcPct val="100000"/>
              </a:lnSpc>
              <a:spcBef>
                <a:spcPts val="100"/>
              </a:spcBef>
            </a:pPr>
            <a:r>
              <a:rPr sz="1400" dirty="0">
                <a:latin typeface="Arial" panose="020B0604020202020204" pitchFamily="34" charset="0"/>
                <a:cs typeface="Arial" panose="020B0604020202020204" pitchFamily="34" charset="0"/>
              </a:rPr>
              <a:t>Proporciona menos consistencia que </a:t>
            </a:r>
            <a:r>
              <a:rPr lang="es-ES" sz="1400" dirty="0">
                <a:latin typeface="Arial" panose="020B0604020202020204" pitchFamily="34" charset="0"/>
                <a:cs typeface="Arial" panose="020B0604020202020204" pitchFamily="34" charset="0"/>
              </a:rPr>
              <a:t>el</a:t>
            </a:r>
            <a:r>
              <a:rPr sz="1400" dirty="0">
                <a:latin typeface="Arial" panose="020B0604020202020204" pitchFamily="34" charset="0"/>
                <a:cs typeface="Arial" panose="020B0604020202020204" pitchFamily="34" charset="0"/>
              </a:rPr>
              <a:t> cardado</a:t>
            </a:r>
          </a:p>
          <a:p>
            <a:pPr marL="12700">
              <a:lnSpc>
                <a:spcPct val="100000"/>
              </a:lnSpc>
              <a:spcBef>
                <a:spcPts val="2165"/>
              </a:spcBef>
            </a:pPr>
            <a:r>
              <a:rPr sz="2200" b="1" dirty="0">
                <a:latin typeface="Arial" panose="020B0604020202020204" pitchFamily="34" charset="0"/>
                <a:cs typeface="Arial" panose="020B0604020202020204" pitchFamily="34" charset="0"/>
              </a:rPr>
              <a:t>Técnica</a:t>
            </a:r>
            <a:endParaRPr sz="2200" dirty="0">
              <a:latin typeface="Arial" panose="020B0604020202020204" pitchFamily="34" charset="0"/>
              <a:cs typeface="Arial" panose="020B0604020202020204" pitchFamily="34" charset="0"/>
            </a:endParaRPr>
          </a:p>
          <a:p>
            <a:pPr marL="298450" indent="-252000">
              <a:lnSpc>
                <a:spcPct val="100000"/>
              </a:lnSpc>
              <a:spcBef>
                <a:spcPts val="2160"/>
              </a:spcBef>
              <a:buFont typeface="Arial" panose="020B0604020202020204" pitchFamily="34" charset="0"/>
              <a:buChar char="•"/>
              <a:tabLst>
                <a:tab pos="170180" algn="l"/>
              </a:tabLst>
            </a:pPr>
            <a:r>
              <a:rPr lang="es-ES" sz="1400" dirty="0">
                <a:latin typeface="Arial" panose="020B0604020202020204" pitchFamily="34" charset="0"/>
                <a:cs typeface="Arial" panose="020B0604020202020204" pitchFamily="34" charset="0"/>
              </a:rPr>
              <a:t>Se pasa el</a:t>
            </a:r>
            <a:r>
              <a:rPr sz="1400" dirty="0">
                <a:latin typeface="Arial" panose="020B0604020202020204" pitchFamily="34" charset="0"/>
                <a:cs typeface="Arial" panose="020B0604020202020204" pitchFamily="34" charset="0"/>
              </a:rPr>
              <a:t> </a:t>
            </a:r>
            <a:r>
              <a:rPr sz="1400" dirty="0" err="1">
                <a:latin typeface="Arial" panose="020B0604020202020204" pitchFamily="34" charset="0"/>
                <a:cs typeface="Arial" panose="020B0604020202020204" pitchFamily="34" charset="0"/>
              </a:rPr>
              <a:t>pei</a:t>
            </a:r>
            <a:r>
              <a:rPr lang="es-ES" sz="1400" dirty="0">
                <a:latin typeface="Arial" panose="020B0604020202020204" pitchFamily="34" charset="0"/>
                <a:cs typeface="Arial" panose="020B0604020202020204" pitchFamily="34" charset="0"/>
              </a:rPr>
              <a:t>n</a:t>
            </a:r>
            <a:r>
              <a:rPr sz="1400" dirty="0">
                <a:latin typeface="Arial" panose="020B0604020202020204" pitchFamily="34" charset="0"/>
                <a:cs typeface="Arial" panose="020B0604020202020204" pitchFamily="34" charset="0"/>
              </a:rPr>
              <a:t>e de puntas a raíz, un</a:t>
            </a:r>
            <a:r>
              <a:rPr lang="es-ES" sz="1400" dirty="0">
                <a:latin typeface="Arial" panose="020B0604020202020204" pitchFamily="34" charset="0"/>
                <a:cs typeface="Arial" panose="020B0604020202020204" pitchFamily="34" charset="0"/>
              </a:rPr>
              <a:t>a</a:t>
            </a:r>
            <a:r>
              <a:rPr sz="1400" dirty="0">
                <a:latin typeface="Arial" panose="020B0604020202020204" pitchFamily="34" charset="0"/>
                <a:cs typeface="Arial" panose="020B0604020202020204" pitchFamily="34" charset="0"/>
              </a:rPr>
              <a:t> o d</a:t>
            </a:r>
            <a:r>
              <a:rPr lang="es-ES" sz="1400" dirty="0">
                <a:latin typeface="Arial" panose="020B0604020202020204" pitchFamily="34" charset="0"/>
                <a:cs typeface="Arial" panose="020B0604020202020204" pitchFamily="34" charset="0"/>
              </a:rPr>
              <a:t>o</a:t>
            </a:r>
            <a:r>
              <a:rPr sz="1400" dirty="0">
                <a:latin typeface="Arial" panose="020B0604020202020204" pitchFamily="34" charset="0"/>
                <a:cs typeface="Arial" panose="020B0604020202020204" pitchFamily="34" charset="0"/>
              </a:rPr>
              <a:t>s </a:t>
            </a:r>
            <a:r>
              <a:rPr sz="1400" dirty="0" err="1">
                <a:latin typeface="Arial" panose="020B0604020202020204" pitchFamily="34" charset="0"/>
                <a:cs typeface="Arial" panose="020B0604020202020204" pitchFamily="34" charset="0"/>
              </a:rPr>
              <a:t>veces</a:t>
            </a:r>
            <a:endParaRPr sz="1400" dirty="0">
              <a:latin typeface="Arial" panose="020B0604020202020204" pitchFamily="34" charset="0"/>
              <a:cs typeface="Arial" panose="020B0604020202020204" pitchFamily="34" charset="0"/>
            </a:endParaRPr>
          </a:p>
          <a:p>
            <a:pPr marL="298450" indent="-252000">
              <a:lnSpc>
                <a:spcPct val="100000"/>
              </a:lnSpc>
              <a:buFont typeface="Arial" panose="020B0604020202020204" pitchFamily="34" charset="0"/>
              <a:buChar char="•"/>
              <a:tabLst>
                <a:tab pos="153035" algn="l"/>
              </a:tabLst>
            </a:pPr>
            <a:r>
              <a:rPr sz="1400" dirty="0">
                <a:latin typeface="Arial" panose="020B0604020202020204" pitchFamily="34" charset="0"/>
                <a:cs typeface="Arial" panose="020B0604020202020204" pitchFamily="34" charset="0"/>
              </a:rPr>
              <a:t>Ángulo inferior a 45º</a:t>
            </a:r>
          </a:p>
          <a:p>
            <a:pPr marL="12700">
              <a:lnSpc>
                <a:spcPct val="100000"/>
              </a:lnSpc>
              <a:spcBef>
                <a:spcPts val="2165"/>
              </a:spcBef>
            </a:pPr>
            <a:r>
              <a:rPr sz="2200" b="1" dirty="0" err="1">
                <a:latin typeface="Arial" panose="020B0604020202020204" pitchFamily="34" charset="0"/>
                <a:cs typeface="Arial" panose="020B0604020202020204" pitchFamily="34" charset="0"/>
              </a:rPr>
              <a:t>Aplicaci</a:t>
            </a:r>
            <a:r>
              <a:rPr lang="es-ES" sz="2200" b="1" dirty="0">
                <a:latin typeface="Arial" panose="020B0604020202020204" pitchFamily="34" charset="0"/>
                <a:cs typeface="Arial" panose="020B0604020202020204" pitchFamily="34" charset="0"/>
              </a:rPr>
              <a:t>o</a:t>
            </a:r>
            <a:r>
              <a:rPr sz="2200" b="1" dirty="0">
                <a:latin typeface="Arial" panose="020B0604020202020204" pitchFamily="34" charset="0"/>
                <a:cs typeface="Arial" panose="020B0604020202020204" pitchFamily="34" charset="0"/>
              </a:rPr>
              <a:t>n</a:t>
            </a:r>
            <a:r>
              <a:rPr lang="es-ES" sz="2200" b="1" dirty="0">
                <a:latin typeface="Arial" panose="020B0604020202020204" pitchFamily="34" charset="0"/>
                <a:cs typeface="Arial" panose="020B0604020202020204" pitchFamily="34" charset="0"/>
              </a:rPr>
              <a:t>e</a:t>
            </a:r>
            <a:r>
              <a:rPr sz="2200" b="1" dirty="0">
                <a:latin typeface="Arial" panose="020B0604020202020204" pitchFamily="34" charset="0"/>
                <a:cs typeface="Arial" panose="020B0604020202020204" pitchFamily="34" charset="0"/>
              </a:rPr>
              <a:t>s</a:t>
            </a:r>
            <a:endParaRPr sz="2200" dirty="0">
              <a:latin typeface="Arial" panose="020B0604020202020204" pitchFamily="34" charset="0"/>
              <a:cs typeface="Arial" panose="020B0604020202020204" pitchFamily="34" charset="0"/>
            </a:endParaRPr>
          </a:p>
          <a:p>
            <a:pPr marL="298450" indent="-285750">
              <a:lnSpc>
                <a:spcPct val="100000"/>
              </a:lnSpc>
              <a:spcBef>
                <a:spcPts val="2155"/>
              </a:spcBef>
              <a:buFont typeface="Arial" panose="020B0604020202020204" pitchFamily="34" charset="0"/>
              <a:buChar char="•"/>
              <a:tabLst>
                <a:tab pos="299085" algn="l"/>
              </a:tabLst>
            </a:pPr>
            <a:r>
              <a:rPr lang="es-ES" sz="1400" dirty="0">
                <a:latin typeface="Arial" panose="020B0604020202020204" pitchFamily="34" charset="0"/>
                <a:cs typeface="Arial" panose="020B0604020202020204" pitchFamily="34" charset="0"/>
              </a:rPr>
              <a:t>Da consistencia en peinados a cabellos finos y débiles
Disimula huecos en el  peinado
Disimula posibles defectos del cráneo
Aporta el toque final del peinado (consigue un poco más de volumen)
Ayuda a mantener durante más tiempo, la forma final del peinado</a:t>
            </a:r>
            <a:endParaRPr sz="1400" dirty="0">
              <a:latin typeface="Arial" panose="020B0604020202020204" pitchFamily="34" charset="0"/>
              <a:cs typeface="Arial" panose="020B0604020202020204" pitchFamily="34" charset="0"/>
            </a:endParaRPr>
          </a:p>
        </p:txBody>
      </p:sp>
      <p:pic>
        <p:nvPicPr>
          <p:cNvPr id="3074" name="Picture 2" descr="Pin page">
            <a:extLst>
              <a:ext uri="{FF2B5EF4-FFF2-40B4-BE49-F238E27FC236}">
                <a16:creationId xmlns:a16="http://schemas.microsoft.com/office/drawing/2014/main" id="{BD7457C8-34E4-75FF-353B-5886115326E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4666" t="7334" r="8001" b="12666"/>
          <a:stretch/>
        </p:blipFill>
        <p:spPr bwMode="auto">
          <a:xfrm>
            <a:off x="7239000" y="762000"/>
            <a:ext cx="4575200" cy="4788000"/>
          </a:xfrm>
          <a:prstGeom prst="rect">
            <a:avLst/>
          </a:prstGeom>
          <a:noFill/>
          <a:extLst>
            <a:ext uri="{909E8E84-426E-40DD-AFC4-6F175D3DCCD1}">
              <a14:hiddenFill xmlns:a14="http://schemas.microsoft.com/office/drawing/2010/main">
                <a:solidFill>
                  <a:srgbClr val="FFFFFF"/>
                </a:solidFill>
              </a14:hiddenFill>
            </a:ext>
          </a:extLst>
        </p:spPr>
      </p:pic>
      <p:sp>
        <p:nvSpPr>
          <p:cNvPr id="4" name="Diagrama de flujo: cinta perforada 3">
            <a:extLst>
              <a:ext uri="{FF2B5EF4-FFF2-40B4-BE49-F238E27FC236}">
                <a16:creationId xmlns:a16="http://schemas.microsoft.com/office/drawing/2014/main" id="{AC344BCE-F624-44F0-57A2-14366BA4C357}"/>
              </a:ext>
            </a:extLst>
          </p:cNvPr>
          <p:cNvSpPr/>
          <p:nvPr/>
        </p:nvSpPr>
        <p:spPr>
          <a:xfrm>
            <a:off x="2133600" y="152400"/>
            <a:ext cx="2286000" cy="788945"/>
          </a:xfrm>
          <a:prstGeom prst="flowChartPunchedTap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800" dirty="0">
                <a:latin typeface="Arial" panose="020B0604020202020204" pitchFamily="34" charset="0"/>
                <a:cs typeface="Arial" panose="020B0604020202020204" pitchFamily="34" charset="0"/>
              </a:rPr>
              <a:t>1.2 Batido</a:t>
            </a:r>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00200" y="304800"/>
            <a:ext cx="1752600" cy="689291"/>
          </a:xfrm>
          <a:prstGeom prst="rect">
            <a:avLst/>
          </a:prstGeom>
        </p:spPr>
        <p:txBody>
          <a:bodyPr vert="horz" wrap="square" lIns="0" tIns="12065" rIns="0" bIns="0" rtlCol="0">
            <a:spAutoFit/>
          </a:bodyPr>
          <a:lstStyle/>
          <a:p>
            <a:pPr marL="12700">
              <a:lnSpc>
                <a:spcPct val="100000"/>
              </a:lnSpc>
              <a:spcBef>
                <a:spcPts val="95"/>
              </a:spcBef>
            </a:pPr>
            <a:br>
              <a:rPr lang="es-ES" sz="2200" dirty="0">
                <a:latin typeface="Arial" panose="020B0604020202020204" pitchFamily="34" charset="0"/>
                <a:cs typeface="Arial" panose="020B0604020202020204" pitchFamily="34" charset="0"/>
              </a:rPr>
            </a:br>
            <a:endParaRPr sz="2200" dirty="0"/>
          </a:p>
        </p:txBody>
      </p:sp>
      <p:sp>
        <p:nvSpPr>
          <p:cNvPr id="3" name="object 3"/>
          <p:cNvSpPr txBox="1"/>
          <p:nvPr/>
        </p:nvSpPr>
        <p:spPr>
          <a:xfrm>
            <a:off x="1219200" y="1143000"/>
            <a:ext cx="7341234" cy="4494179"/>
          </a:xfrm>
          <a:prstGeom prst="rect">
            <a:avLst/>
          </a:prstGeom>
        </p:spPr>
        <p:txBody>
          <a:bodyPr vert="horz" wrap="square" lIns="0" tIns="13335" rIns="0" bIns="0" rtlCol="0">
            <a:spAutoFit/>
          </a:bodyPr>
          <a:lstStyle/>
          <a:p>
            <a:pPr marL="12700">
              <a:lnSpc>
                <a:spcPct val="100000"/>
              </a:lnSpc>
              <a:spcBef>
                <a:spcPts val="105"/>
              </a:spcBef>
            </a:pPr>
            <a:r>
              <a:rPr lang="es-ES" sz="1400" b="0" dirty="0">
                <a:latin typeface="Arial "/>
                <a:cs typeface="Arial" panose="020B0604020202020204" pitchFamily="34" charset="0"/>
              </a:rPr>
              <a:t>E s  una   técnica de acabado, inseparable del cardado o batido</a:t>
            </a:r>
            <a:r>
              <a:rPr lang="es-ES" sz="1400" b="0" spc="-10" dirty="0">
                <a:latin typeface="Arial "/>
                <a:cs typeface="Verdana"/>
              </a:rPr>
              <a:t>.</a:t>
            </a:r>
            <a:endParaRPr lang="es-ES" sz="1400" b="1" spc="-10" dirty="0">
              <a:latin typeface="Arial "/>
              <a:cs typeface="Arial" panose="020B0604020202020204" pitchFamily="34" charset="0"/>
            </a:endParaRPr>
          </a:p>
          <a:p>
            <a:pPr marL="12700">
              <a:lnSpc>
                <a:spcPct val="100000"/>
              </a:lnSpc>
              <a:spcBef>
                <a:spcPts val="105"/>
              </a:spcBef>
            </a:pPr>
            <a:r>
              <a:rPr lang="es-ES" sz="3200" b="1" dirty="0">
                <a:latin typeface="Arial "/>
                <a:cs typeface="Verdana"/>
              </a:rPr>
              <a:t>Técnica</a:t>
            </a:r>
          </a:p>
          <a:p>
            <a:pPr marL="12700">
              <a:lnSpc>
                <a:spcPct val="100000"/>
              </a:lnSpc>
              <a:spcBef>
                <a:spcPts val="105"/>
              </a:spcBef>
            </a:pPr>
            <a:endParaRPr lang="es-ES" sz="2400" dirty="0">
              <a:latin typeface="Verdana"/>
              <a:cs typeface="Verdana"/>
            </a:endParaRPr>
          </a:p>
          <a:p>
            <a:pPr marL="298450" indent="-285750">
              <a:lnSpc>
                <a:spcPct val="100000"/>
              </a:lnSpc>
              <a:spcBef>
                <a:spcPts val="105"/>
              </a:spcBef>
              <a:buFont typeface="Arial" panose="020B0604020202020204" pitchFamily="34" charset="0"/>
              <a:buChar char="•"/>
            </a:pPr>
            <a:r>
              <a:rPr lang="es-ES" sz="1400" dirty="0">
                <a:latin typeface="Arial "/>
                <a:cs typeface="Verdana"/>
              </a:rPr>
              <a:t>Se realiza una vez que el cabello está cardado o batido
Se realiza con el cepillo de pulir
Se pasa suavemente, sobre la superficie de la mecha varias veces.</a:t>
            </a:r>
          </a:p>
          <a:p>
            <a:pPr marL="12700">
              <a:lnSpc>
                <a:spcPct val="100000"/>
              </a:lnSpc>
              <a:spcBef>
                <a:spcPts val="105"/>
              </a:spcBef>
            </a:pPr>
            <a:endParaRPr lang="es-ES" sz="2200" b="1" dirty="0">
              <a:latin typeface="Arial" panose="020B0604020202020204" pitchFamily="34" charset="0"/>
              <a:cs typeface="Arial" panose="020B0604020202020204" pitchFamily="34" charset="0"/>
            </a:endParaRPr>
          </a:p>
          <a:p>
            <a:pPr marL="12700">
              <a:lnSpc>
                <a:spcPct val="100000"/>
              </a:lnSpc>
              <a:spcBef>
                <a:spcPts val="105"/>
              </a:spcBef>
            </a:pPr>
            <a:r>
              <a:rPr sz="2200" b="1" dirty="0" err="1">
                <a:latin typeface="Arial" panose="020B0604020202020204" pitchFamily="34" charset="0"/>
                <a:cs typeface="Arial" panose="020B0604020202020204" pitchFamily="34" charset="0"/>
              </a:rPr>
              <a:t>Aplicaci</a:t>
            </a:r>
            <a:r>
              <a:rPr lang="es-ES" sz="2200" b="1" dirty="0" err="1">
                <a:latin typeface="Arial" panose="020B0604020202020204" pitchFamily="34" charset="0"/>
                <a:cs typeface="Arial" panose="020B0604020202020204" pitchFamily="34" charset="0"/>
              </a:rPr>
              <a:t>one</a:t>
            </a:r>
            <a:r>
              <a:rPr sz="2200" b="1" dirty="0">
                <a:latin typeface="Arial" panose="020B0604020202020204" pitchFamily="34" charset="0"/>
                <a:cs typeface="Arial" panose="020B0604020202020204" pitchFamily="34" charset="0"/>
              </a:rPr>
              <a:t>s</a:t>
            </a:r>
            <a:endParaRPr sz="2200" dirty="0">
              <a:latin typeface="Arial" panose="020B0604020202020204" pitchFamily="34" charset="0"/>
              <a:cs typeface="Arial" panose="020B0604020202020204" pitchFamily="34" charset="0"/>
            </a:endParaRPr>
          </a:p>
          <a:p>
            <a:pPr marL="298450" indent="-285750" algn="l">
              <a:lnSpc>
                <a:spcPct val="100000"/>
              </a:lnSpc>
              <a:spcBef>
                <a:spcPts val="2155"/>
              </a:spcBef>
              <a:buFont typeface="Arial" panose="020B0604020202020204" pitchFamily="34" charset="0"/>
              <a:buChar char="•"/>
              <a:tabLst>
                <a:tab pos="299085" algn="l"/>
              </a:tabLst>
            </a:pPr>
            <a:r>
              <a:rPr lang="es-ES" sz="1400" dirty="0">
                <a:latin typeface="Arial "/>
                <a:cs typeface="Verdana"/>
              </a:rPr>
              <a:t>Oculta o cardado respetando y unificando el volumen
Proporciona un acabado uniforme
Permite conseguir una textura final pulida y brillante
</a:t>
            </a:r>
            <a:endParaRPr sz="1400" dirty="0">
              <a:latin typeface="Arial "/>
              <a:cs typeface="Verdana"/>
            </a:endParaRPr>
          </a:p>
        </p:txBody>
      </p:sp>
      <p:pic>
        <p:nvPicPr>
          <p:cNvPr id="4098" name="Picture 2">
            <a:extLst>
              <a:ext uri="{FF2B5EF4-FFF2-40B4-BE49-F238E27FC236}">
                <a16:creationId xmlns:a16="http://schemas.microsoft.com/office/drawing/2014/main" id="{553578D9-F897-1F70-C76F-FFC08745EFF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546" t="18889" r="9998" b="18889"/>
          <a:stretch/>
        </p:blipFill>
        <p:spPr bwMode="auto">
          <a:xfrm>
            <a:off x="7162800" y="1295400"/>
            <a:ext cx="4191000" cy="4267200"/>
          </a:xfrm>
          <a:prstGeom prst="rect">
            <a:avLst/>
          </a:prstGeom>
          <a:noFill/>
          <a:extLst>
            <a:ext uri="{909E8E84-426E-40DD-AFC4-6F175D3DCCD1}">
              <a14:hiddenFill xmlns:a14="http://schemas.microsoft.com/office/drawing/2010/main">
                <a:solidFill>
                  <a:srgbClr val="FFFFFF"/>
                </a:solidFill>
              </a14:hiddenFill>
            </a:ext>
          </a:extLst>
        </p:spPr>
      </p:pic>
      <p:sp>
        <p:nvSpPr>
          <p:cNvPr id="4" name="Diagrama de flujo: cinta perforada 3">
            <a:extLst>
              <a:ext uri="{FF2B5EF4-FFF2-40B4-BE49-F238E27FC236}">
                <a16:creationId xmlns:a16="http://schemas.microsoft.com/office/drawing/2014/main" id="{E80376BE-F211-AF7E-E65D-6DEA822C0BFC}"/>
              </a:ext>
            </a:extLst>
          </p:cNvPr>
          <p:cNvSpPr/>
          <p:nvPr/>
        </p:nvSpPr>
        <p:spPr>
          <a:xfrm>
            <a:off x="2819400" y="189419"/>
            <a:ext cx="1963783" cy="804672"/>
          </a:xfrm>
          <a:prstGeom prst="flowChartPunchedTap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800" dirty="0">
                <a:latin typeface="Arial" panose="020B0604020202020204" pitchFamily="34" charset="0"/>
                <a:cs typeface="Arial" panose="020B0604020202020204" pitchFamily="34" charset="0"/>
              </a:rPr>
              <a:t>1.3 Pulido</a:t>
            </a:r>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52600" y="762000"/>
            <a:ext cx="5395850" cy="382156"/>
          </a:xfrm>
          <a:prstGeom prst="rect">
            <a:avLst/>
          </a:prstGeom>
        </p:spPr>
        <p:txBody>
          <a:bodyPr vert="horz" wrap="square" lIns="0" tIns="12700" rIns="0" bIns="0" rtlCol="0">
            <a:spAutoFit/>
          </a:bodyPr>
          <a:lstStyle/>
          <a:p>
            <a:pPr marL="758190">
              <a:lnSpc>
                <a:spcPct val="100000"/>
              </a:lnSpc>
              <a:spcBef>
                <a:spcPts val="100"/>
              </a:spcBef>
            </a:pPr>
            <a:r>
              <a:rPr lang="es-ES" spc="-190" dirty="0"/>
              <a:t>   </a:t>
            </a:r>
            <a:r>
              <a:rPr spc="-190" dirty="0">
                <a:highlight>
                  <a:srgbClr val="00FFFF"/>
                </a:highlight>
              </a:rPr>
              <a:t>2</a:t>
            </a:r>
            <a:r>
              <a:rPr lang="es-ES" spc="-190" dirty="0">
                <a:highlight>
                  <a:srgbClr val="00FFFF"/>
                </a:highlight>
              </a:rPr>
              <a:t> )    </a:t>
            </a:r>
            <a:r>
              <a:rPr lang="es-ES" dirty="0">
                <a:highlight>
                  <a:srgbClr val="00FFFF"/>
                </a:highlight>
              </a:rPr>
              <a:t>TÉCNICAS</a:t>
            </a:r>
            <a:r>
              <a:rPr lang="es-ES" spc="-190" dirty="0">
                <a:highlight>
                  <a:srgbClr val="00FFFF"/>
                </a:highlight>
              </a:rPr>
              <a:t>  </a:t>
            </a:r>
            <a:r>
              <a:rPr spc="85" dirty="0">
                <a:highlight>
                  <a:srgbClr val="00FFFF"/>
                </a:highlight>
              </a:rPr>
              <a:t>de</a:t>
            </a:r>
            <a:r>
              <a:rPr lang="es-ES" spc="85" dirty="0">
                <a:highlight>
                  <a:srgbClr val="00FFFF"/>
                </a:highlight>
              </a:rPr>
              <a:t> ACABADO</a:t>
            </a:r>
            <a:endParaRPr spc="100" dirty="0">
              <a:highlight>
                <a:srgbClr val="00FFFF"/>
              </a:highlight>
            </a:endParaRPr>
          </a:p>
        </p:txBody>
      </p:sp>
      <p:sp>
        <p:nvSpPr>
          <p:cNvPr id="3" name="object 3"/>
          <p:cNvSpPr txBox="1">
            <a:spLocks noGrp="1"/>
          </p:cNvSpPr>
          <p:nvPr>
            <p:ph type="body" idx="1"/>
          </p:nvPr>
        </p:nvSpPr>
        <p:spPr>
          <a:xfrm>
            <a:off x="1752600" y="2065806"/>
            <a:ext cx="9114155" cy="3046988"/>
          </a:xfrm>
          <a:prstGeom prst="rect">
            <a:avLst/>
          </a:prstGeom>
        </p:spPr>
        <p:txBody>
          <a:bodyPr vert="horz" wrap="square" lIns="0" tIns="12700" rIns="0" bIns="0" rtlCol="0">
            <a:spAutoFit/>
          </a:bodyPr>
          <a:lstStyle/>
          <a:p>
            <a:pPr marL="58419" marR="5080">
              <a:lnSpc>
                <a:spcPct val="100000"/>
              </a:lnSpc>
              <a:spcBef>
                <a:spcPts val="100"/>
              </a:spcBef>
            </a:pPr>
            <a:r>
              <a:rPr lang="es-ES" sz="1400" b="0" spc="140" dirty="0">
                <a:latin typeface="Arial "/>
                <a:cs typeface="Verdana"/>
              </a:rPr>
              <a:t>El acabado es la forma en la que peinamos FINALMENTE el cabello.</a:t>
            </a:r>
          </a:p>
          <a:p>
            <a:pPr marL="58419" marR="5080">
              <a:lnSpc>
                <a:spcPct val="100000"/>
              </a:lnSpc>
              <a:spcBef>
                <a:spcPts val="100"/>
              </a:spcBef>
            </a:pPr>
            <a:endParaRPr lang="es-ES" sz="1400" b="0" spc="140" dirty="0">
              <a:latin typeface="Arial "/>
              <a:cs typeface="Verdana"/>
            </a:endParaRPr>
          </a:p>
          <a:p>
            <a:pPr marL="58419" marR="5080">
              <a:lnSpc>
                <a:spcPct val="100000"/>
              </a:lnSpc>
              <a:spcBef>
                <a:spcPts val="100"/>
              </a:spcBef>
            </a:pPr>
            <a:r>
              <a:rPr lang="es-ES" sz="1400" b="0" spc="140" dirty="0">
                <a:latin typeface="Arial "/>
                <a:cs typeface="Verdana"/>
              </a:rPr>
              <a:t>Nos permite crear diferentes estilos de peinado @l </a:t>
            </a:r>
            <a:r>
              <a:rPr lang="es-ES" sz="1400" b="0" spc="140" dirty="0" err="1">
                <a:latin typeface="Arial "/>
                <a:cs typeface="Verdana"/>
              </a:rPr>
              <a:t>client</a:t>
            </a:r>
            <a:r>
              <a:rPr lang="es-ES" sz="1400" b="0" spc="140" dirty="0">
                <a:latin typeface="Arial "/>
                <a:cs typeface="Verdana"/>
              </a:rPr>
              <a:t>@ partiendo de una misma base de corte, textura y longitud.</a:t>
            </a:r>
          </a:p>
          <a:p>
            <a:pPr marL="58419" marR="5080">
              <a:lnSpc>
                <a:spcPct val="100000"/>
              </a:lnSpc>
              <a:spcBef>
                <a:spcPts val="100"/>
              </a:spcBef>
            </a:pPr>
            <a:r>
              <a:rPr lang="es-ES" sz="1400" b="0" spc="140" dirty="0">
                <a:latin typeface="Arial "/>
                <a:cs typeface="Verdana"/>
              </a:rPr>
              <a:t>
Las formas de acabado vienen determinadas por:</a:t>
            </a:r>
          </a:p>
          <a:p>
            <a:pPr marL="58419" marR="5080">
              <a:lnSpc>
                <a:spcPct val="100000"/>
              </a:lnSpc>
              <a:spcBef>
                <a:spcPts val="100"/>
              </a:spcBef>
            </a:pPr>
            <a:r>
              <a:rPr lang="es-ES" sz="1400" b="0" spc="140" dirty="0">
                <a:latin typeface="Arial "/>
                <a:cs typeface="Verdana"/>
              </a:rPr>
              <a:t>
              </a:t>
            </a:r>
          </a:p>
          <a:p>
            <a:pPr marL="58419" marR="5080">
              <a:lnSpc>
                <a:spcPct val="100000"/>
              </a:lnSpc>
              <a:spcBef>
                <a:spcPts val="100"/>
              </a:spcBef>
            </a:pPr>
            <a:r>
              <a:rPr lang="es-ES" sz="1400" b="0" spc="140" dirty="0">
                <a:latin typeface="Arial "/>
                <a:cs typeface="Verdana"/>
              </a:rPr>
              <a:t>    </a:t>
            </a:r>
            <a:r>
              <a:rPr lang="es-ES" sz="1600" b="0" spc="140" dirty="0">
                <a:latin typeface="Arial "/>
                <a:cs typeface="Verdana"/>
              </a:rPr>
              <a:t> </a:t>
            </a:r>
            <a:r>
              <a:rPr lang="es-ES" sz="1600" spc="140" dirty="0">
                <a:solidFill>
                  <a:srgbClr val="0070C0"/>
                </a:solidFill>
                <a:latin typeface="Arial "/>
                <a:cs typeface="Verdana"/>
              </a:rPr>
              <a:t>1-</a:t>
            </a:r>
            <a:r>
              <a:rPr lang="es-ES" sz="1600" b="0" spc="140" dirty="0">
                <a:solidFill>
                  <a:srgbClr val="0070C0"/>
                </a:solidFill>
                <a:latin typeface="Arial "/>
                <a:cs typeface="Verdana"/>
              </a:rPr>
              <a:t> </a:t>
            </a:r>
            <a:r>
              <a:rPr lang="es-ES" sz="1600" spc="140" dirty="0">
                <a:solidFill>
                  <a:srgbClr val="0070C0"/>
                </a:solidFill>
                <a:latin typeface="Arial "/>
                <a:cs typeface="Verdana"/>
              </a:rPr>
              <a:t>Longitud del cabello</a:t>
            </a:r>
          </a:p>
          <a:p>
            <a:pPr marL="58419" marR="5080">
              <a:lnSpc>
                <a:spcPct val="100000"/>
              </a:lnSpc>
              <a:spcBef>
                <a:spcPts val="100"/>
              </a:spcBef>
            </a:pPr>
            <a:r>
              <a:rPr lang="es-ES" sz="1400" b="0" spc="140" dirty="0">
                <a:latin typeface="Arial "/>
                <a:cs typeface="Verdana"/>
              </a:rPr>
              <a:t>
                                               </a:t>
            </a:r>
            <a:r>
              <a:rPr lang="es-ES" sz="1600" spc="140" dirty="0">
                <a:solidFill>
                  <a:srgbClr val="0070C0"/>
                </a:solidFill>
                <a:latin typeface="Arial "/>
                <a:cs typeface="Verdana"/>
              </a:rPr>
              <a:t>2-</a:t>
            </a:r>
            <a:r>
              <a:rPr lang="es-ES" sz="1400" b="0" spc="140" dirty="0">
                <a:solidFill>
                  <a:srgbClr val="0070C0"/>
                </a:solidFill>
                <a:latin typeface="Arial "/>
                <a:cs typeface="Verdana"/>
              </a:rPr>
              <a:t> </a:t>
            </a:r>
            <a:r>
              <a:rPr lang="es-ES" sz="1600" spc="140" dirty="0">
                <a:solidFill>
                  <a:srgbClr val="0070C0"/>
                </a:solidFill>
                <a:latin typeface="Arial "/>
                <a:cs typeface="Verdana"/>
              </a:rPr>
              <a:t>Cosmético aplicado</a:t>
            </a:r>
            <a:r>
              <a:rPr lang="es-ES" sz="1400" b="0" spc="140" dirty="0">
                <a:latin typeface="Arial "/>
                <a:cs typeface="Verdana"/>
              </a:rPr>
              <a:t>
                                                                                  </a:t>
            </a:r>
          </a:p>
          <a:p>
            <a:pPr marL="58419" marR="5080">
              <a:lnSpc>
                <a:spcPct val="100000"/>
              </a:lnSpc>
              <a:spcBef>
                <a:spcPts val="100"/>
              </a:spcBef>
            </a:pPr>
            <a:r>
              <a:rPr lang="es-ES" sz="1400" b="0" spc="140" dirty="0">
                <a:latin typeface="Arial "/>
                <a:cs typeface="Verdana"/>
              </a:rPr>
              <a:t>                                                                                    </a:t>
            </a:r>
            <a:r>
              <a:rPr lang="es-ES" sz="1600" spc="140" dirty="0">
                <a:solidFill>
                  <a:srgbClr val="0070C0"/>
                </a:solidFill>
                <a:latin typeface="Arial "/>
                <a:cs typeface="Verdana"/>
              </a:rPr>
              <a:t>3-</a:t>
            </a:r>
            <a:r>
              <a:rPr lang="es-ES" sz="1400" spc="140" dirty="0">
                <a:solidFill>
                  <a:srgbClr val="0070C0"/>
                </a:solidFill>
                <a:latin typeface="Arial "/>
                <a:cs typeface="Verdana"/>
              </a:rPr>
              <a:t> </a:t>
            </a:r>
            <a:r>
              <a:rPr lang="es-ES" sz="1600" spc="140" dirty="0">
                <a:solidFill>
                  <a:srgbClr val="0070C0"/>
                </a:solidFill>
                <a:latin typeface="Arial "/>
                <a:cs typeface="Verdana"/>
              </a:rPr>
              <a:t>Textura y forma del cabello</a:t>
            </a:r>
            <a:endParaRPr lang="pt-BR" sz="1600" spc="45" dirty="0">
              <a:solidFill>
                <a:srgbClr val="0070C0"/>
              </a:solidFill>
              <a:latin typeface="Arial "/>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57350" y="773429"/>
            <a:ext cx="9877298" cy="321242"/>
          </a:xfrm>
          <a:prstGeom prst="rect">
            <a:avLst/>
          </a:prstGeom>
        </p:spPr>
        <p:txBody>
          <a:bodyPr vert="horz" wrap="square" lIns="0" tIns="13335" rIns="0" bIns="0" rtlCol="0">
            <a:spAutoFit/>
          </a:bodyPr>
          <a:lstStyle/>
          <a:p>
            <a:pPr marL="553085">
              <a:lnSpc>
                <a:spcPct val="100000"/>
              </a:lnSpc>
              <a:spcBef>
                <a:spcPts val="105"/>
              </a:spcBef>
            </a:pPr>
            <a:r>
              <a:rPr lang="es-ES" sz="2000" spc="-130" dirty="0">
                <a:solidFill>
                  <a:srgbClr val="0070C0"/>
                </a:solidFill>
              </a:rPr>
              <a:t>            </a:t>
            </a:r>
            <a:r>
              <a:rPr sz="2000" spc="-130" dirty="0">
                <a:solidFill>
                  <a:srgbClr val="0070C0"/>
                </a:solidFill>
              </a:rPr>
              <a:t>2.1</a:t>
            </a:r>
            <a:r>
              <a:rPr sz="2000" spc="20" dirty="0">
                <a:solidFill>
                  <a:srgbClr val="0070C0"/>
                </a:solidFill>
              </a:rPr>
              <a:t> </a:t>
            </a:r>
            <a:r>
              <a:rPr sz="2000" spc="-90" dirty="0">
                <a:solidFill>
                  <a:srgbClr val="0070C0"/>
                </a:solidFill>
              </a:rPr>
              <a:t>Lon</a:t>
            </a:r>
            <a:r>
              <a:rPr lang="es-ES" sz="2000" spc="-90" dirty="0" err="1">
                <a:solidFill>
                  <a:srgbClr val="0070C0"/>
                </a:solidFill>
              </a:rPr>
              <a:t>gitud</a:t>
            </a:r>
            <a:r>
              <a:rPr lang="es-ES" sz="2000" spc="-90" dirty="0">
                <a:solidFill>
                  <a:srgbClr val="0070C0"/>
                </a:solidFill>
              </a:rPr>
              <a:t> </a:t>
            </a:r>
            <a:r>
              <a:rPr sz="2000" dirty="0">
                <a:solidFill>
                  <a:srgbClr val="0070C0"/>
                </a:solidFill>
              </a:rPr>
              <a:t>d</a:t>
            </a:r>
            <a:r>
              <a:rPr lang="es-ES" sz="2000" dirty="0">
                <a:solidFill>
                  <a:srgbClr val="0070C0"/>
                </a:solidFill>
              </a:rPr>
              <a:t>el</a:t>
            </a:r>
            <a:r>
              <a:rPr sz="2000" spc="30" dirty="0">
                <a:solidFill>
                  <a:srgbClr val="0070C0"/>
                </a:solidFill>
              </a:rPr>
              <a:t> </a:t>
            </a:r>
            <a:r>
              <a:rPr sz="2000" spc="50" dirty="0" err="1">
                <a:solidFill>
                  <a:srgbClr val="0070C0"/>
                </a:solidFill>
              </a:rPr>
              <a:t>cabe</a:t>
            </a:r>
            <a:r>
              <a:rPr lang="es-ES" sz="2000" spc="50" dirty="0">
                <a:solidFill>
                  <a:srgbClr val="0070C0"/>
                </a:solidFill>
              </a:rPr>
              <a:t>l</a:t>
            </a:r>
            <a:r>
              <a:rPr sz="2000" spc="50" dirty="0">
                <a:solidFill>
                  <a:srgbClr val="0070C0"/>
                </a:solidFill>
              </a:rPr>
              <a:t>lo</a:t>
            </a:r>
            <a:endParaRPr sz="2000" dirty="0">
              <a:solidFill>
                <a:srgbClr val="0070C0"/>
              </a:solidFill>
            </a:endParaRPr>
          </a:p>
        </p:txBody>
      </p:sp>
      <p:sp>
        <p:nvSpPr>
          <p:cNvPr id="3" name="object 3"/>
          <p:cNvSpPr txBox="1"/>
          <p:nvPr/>
        </p:nvSpPr>
        <p:spPr>
          <a:xfrm>
            <a:off x="838200" y="1729817"/>
            <a:ext cx="6808816" cy="3398366"/>
          </a:xfrm>
          <a:prstGeom prst="rect">
            <a:avLst/>
          </a:prstGeom>
        </p:spPr>
        <p:txBody>
          <a:bodyPr vert="horz" wrap="square" lIns="0" tIns="12700" rIns="0" bIns="0" rtlCol="0">
            <a:spAutoFit/>
          </a:bodyPr>
          <a:lstStyle/>
          <a:p>
            <a:pPr marL="12700" marR="5080">
              <a:lnSpc>
                <a:spcPct val="100000"/>
              </a:lnSpc>
              <a:spcBef>
                <a:spcPts val="100"/>
              </a:spcBef>
            </a:pPr>
            <a:r>
              <a:rPr lang="es-ES" sz="1400" dirty="0">
                <a:latin typeface="Arial "/>
                <a:cs typeface="Verdana"/>
              </a:rPr>
              <a:t>La longitud del cabello es el factor más importante en el estilo del peinado</a:t>
            </a:r>
          </a:p>
          <a:p>
            <a:pPr marL="12700" marR="5080">
              <a:lnSpc>
                <a:spcPct val="100000"/>
              </a:lnSpc>
              <a:spcBef>
                <a:spcPts val="100"/>
              </a:spcBef>
            </a:pPr>
            <a:r>
              <a:rPr lang="es-ES" sz="1400" dirty="0">
                <a:latin typeface="Arial "/>
                <a:cs typeface="Verdana"/>
              </a:rPr>
              <a:t> y determina en gran medida el resultado final.</a:t>
            </a:r>
          </a:p>
          <a:p>
            <a:pPr marL="12700" marR="5080">
              <a:lnSpc>
                <a:spcPct val="100000"/>
              </a:lnSpc>
              <a:spcBef>
                <a:spcPts val="100"/>
              </a:spcBef>
            </a:pPr>
            <a:r>
              <a:rPr lang="es-ES" sz="1400" dirty="0">
                <a:latin typeface="Arial "/>
                <a:cs typeface="Verdana"/>
              </a:rPr>
              <a:t>
-</a:t>
            </a:r>
            <a:r>
              <a:rPr lang="es-ES" sz="1400" b="1" dirty="0">
                <a:latin typeface="Arial "/>
                <a:cs typeface="Verdana"/>
              </a:rPr>
              <a:t>Acabados sobre </a:t>
            </a:r>
            <a:r>
              <a:rPr lang="es-ES" sz="1400" b="1" dirty="0" err="1">
                <a:latin typeface="Arial "/>
                <a:cs typeface="Verdana"/>
              </a:rPr>
              <a:t>cabelos</a:t>
            </a:r>
            <a:r>
              <a:rPr lang="es-ES" sz="1400" b="1" dirty="0">
                <a:latin typeface="Arial "/>
                <a:cs typeface="Verdana"/>
              </a:rPr>
              <a:t> cortos</a:t>
            </a:r>
          </a:p>
          <a:p>
            <a:pPr marL="12700" marR="5080">
              <a:lnSpc>
                <a:spcPct val="100000"/>
              </a:lnSpc>
              <a:spcBef>
                <a:spcPts val="100"/>
              </a:spcBef>
            </a:pPr>
            <a:r>
              <a:rPr lang="es-ES" sz="1400" dirty="0">
                <a:latin typeface="Arial "/>
                <a:cs typeface="Verdana"/>
              </a:rPr>
              <a:t>
Admiten acabados desfilados, rectos, entresacados, asimétricos.....
Pueden ser húmedos, formales, elegantes, desenfadados, sofisticados...</a:t>
            </a:r>
          </a:p>
          <a:p>
            <a:pPr marL="12700" marR="5080">
              <a:lnSpc>
                <a:spcPct val="100000"/>
              </a:lnSpc>
              <a:spcBef>
                <a:spcPts val="100"/>
              </a:spcBef>
            </a:pPr>
            <a:r>
              <a:rPr lang="es-ES" sz="1400" dirty="0">
                <a:latin typeface="Arial "/>
                <a:cs typeface="Verdana"/>
              </a:rPr>
              <a:t>
</a:t>
            </a:r>
            <a:r>
              <a:rPr lang="es-ES" sz="1400" b="1" dirty="0">
                <a:latin typeface="Arial "/>
                <a:cs typeface="Verdana"/>
              </a:rPr>
              <a:t>Acabados sobre cabellos medios y largos</a:t>
            </a:r>
          </a:p>
          <a:p>
            <a:pPr marL="12700" marR="5080">
              <a:lnSpc>
                <a:spcPct val="100000"/>
              </a:lnSpc>
              <a:spcBef>
                <a:spcPts val="100"/>
              </a:spcBef>
            </a:pPr>
            <a:r>
              <a:rPr lang="es-ES" sz="1400" dirty="0">
                <a:latin typeface="Arial "/>
                <a:cs typeface="Verdana"/>
              </a:rPr>
              <a:t>
La mayor longitud permite jugar con las formas y texturas, ofreciendo</a:t>
            </a:r>
          </a:p>
          <a:p>
            <a:pPr marL="12700" marR="5080">
              <a:lnSpc>
                <a:spcPct val="100000"/>
              </a:lnSpc>
              <a:spcBef>
                <a:spcPts val="100"/>
              </a:spcBef>
            </a:pPr>
            <a:r>
              <a:rPr lang="es-ES" sz="1400" dirty="0">
                <a:latin typeface="Arial "/>
                <a:cs typeface="Verdana"/>
              </a:rPr>
              <a:t>más posibilidades de resultados diferentes</a:t>
            </a:r>
          </a:p>
          <a:p>
            <a:pPr marL="12700" marR="5080">
              <a:lnSpc>
                <a:spcPct val="100000"/>
              </a:lnSpc>
              <a:spcBef>
                <a:spcPts val="100"/>
              </a:spcBef>
            </a:pPr>
            <a:r>
              <a:rPr lang="es-ES" sz="1400" dirty="0">
                <a:latin typeface="Arial "/>
                <a:cs typeface="Verdana"/>
              </a:rPr>
              <a:t>
Admiten acabados lisos, ondulados, románticos, puntas disparadas,
húmedos.....</a:t>
            </a:r>
            <a:endParaRPr sz="1400" dirty="0">
              <a:latin typeface="Arial "/>
              <a:cs typeface="Verdana"/>
            </a:endParaRPr>
          </a:p>
        </p:txBody>
      </p:sp>
      <p:pic>
        <p:nvPicPr>
          <p:cNvPr id="5124" name="Picture 4" descr="44 ideas de Cortes en 2025 | cortes de cabello corto, estilos de cabello  corto, estilo de pelo corto">
            <a:extLst>
              <a:ext uri="{FF2B5EF4-FFF2-40B4-BE49-F238E27FC236}">
                <a16:creationId xmlns:a16="http://schemas.microsoft.com/office/drawing/2014/main" id="{0C784903-E2A4-C8BB-0C45-DB59FA81C9D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755" t="4479" b="21496"/>
          <a:stretch/>
        </p:blipFill>
        <p:spPr bwMode="auto">
          <a:xfrm>
            <a:off x="6705599" y="3733799"/>
            <a:ext cx="2208467" cy="2968389"/>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6 cortes de pelo corto para mujeres de 60 años ✓ | Blog Druni">
            <a:extLst>
              <a:ext uri="{FF2B5EF4-FFF2-40B4-BE49-F238E27FC236}">
                <a16:creationId xmlns:a16="http://schemas.microsoft.com/office/drawing/2014/main" id="{24D942D6-C148-2C41-5F22-502F1C6830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3410" r="29724"/>
          <a:stretch/>
        </p:blipFill>
        <p:spPr bwMode="auto">
          <a:xfrm>
            <a:off x="7467600" y="854417"/>
            <a:ext cx="2376612" cy="2592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916</TotalTime>
  <Words>1094</Words>
  <Application>Microsoft Office PowerPoint</Application>
  <PresentationFormat>Panorámica</PresentationFormat>
  <Paragraphs>105</Paragraphs>
  <Slides>13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13</vt:i4>
      </vt:variant>
    </vt:vector>
  </HeadingPairs>
  <TitlesOfParts>
    <vt:vector size="18" baseType="lpstr">
      <vt:lpstr>Arial</vt:lpstr>
      <vt:lpstr>Arial </vt:lpstr>
      <vt:lpstr>Tahoma</vt:lpstr>
      <vt:lpstr>Verdana</vt:lpstr>
      <vt:lpstr>Office Theme</vt:lpstr>
      <vt:lpstr>TÉCNICAS ASOCIADAS
A LOS PEINADOS Y ACABADOS</vt:lpstr>
      <vt:lpstr>   CONTENIDO</vt:lpstr>
      <vt:lpstr>1) TÉCNICAS ASOCIADAS AL PEINADO</vt:lpstr>
      <vt:lpstr>Presentación de PowerPoint</vt:lpstr>
      <vt:lpstr>Técnica</vt:lpstr>
      <vt:lpstr>Presentación de PowerPoint</vt:lpstr>
      <vt:lpstr> </vt:lpstr>
      <vt:lpstr>   2 )    TÉCNICAS  de ACABADO</vt:lpstr>
      <vt:lpstr>            2.1 Longitud del cabello</vt:lpstr>
      <vt:lpstr>2.2 Cosmético aplicado</vt:lpstr>
      <vt:lpstr>2.3 Textura y forma del cabello</vt:lpstr>
      <vt:lpstr>3) Técnicas básicas para el mantenimiento del peinado o recogido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TÉCNICAS ASOCIADAS AO PEITEADO E ACABADO</dc:title>
  <dc:creator>trinigv68@gmail.com</dc:creator>
  <cp:lastModifiedBy>Maria Trinidad Garcia Vazquez</cp:lastModifiedBy>
  <cp:revision>20</cp:revision>
  <dcterms:created xsi:type="dcterms:W3CDTF">2025-02-10T10:17:59Z</dcterms:created>
  <dcterms:modified xsi:type="dcterms:W3CDTF">2025-02-11T01:35:09Z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2022-04-18T00:00:00Z</vt:filetime>
  </property>
  <property fmtid="{D5CDD505-2E9C-101B-9397-08002B2CF9AE}" pid="3" name="Creator">
    <vt:lpwstr>Microsoft® PowerPoint® para Microsoft 365</vt:lpwstr>
  </property>
  <property fmtid="{D5CDD505-2E9C-101B-9397-08002B2CF9AE}" pid="4" name="LastSaved">
    <vt:filetime>2025-02-10T00:00:00Z</vt:filetime>
  </property>
  <property fmtid="{D5CDD505-2E9C-101B-9397-08002B2CF9AE}" pid="5" name="Producer">
    <vt:lpwstr>Microsoft® PowerPoint® para Microsoft 365</vt:lpwstr>
  </property>
</Properties>
</file>