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png" ContentType="image/png"/>
  <Override PartName="/ppt/media/image4.jpeg" ContentType="image/jpeg"/>
  <Override PartName="/ppt/media/image3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65080" y="2598480"/>
            <a:ext cx="7794360" cy="39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</a:pP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título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B9838B0-07D5-42E4-9EB0-751394EEBA49}" type="slidenum">
              <a: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12</a:t>
            </a:fld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Segundo nivel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Terceiro nivel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Cuarto nivel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Quinto nivel do esquema</a:t>
            </a:r>
            <a:endParaRPr b="0" lang="gl-E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Sexto nivel do esquema</a:t>
            </a:r>
            <a:endParaRPr b="0" lang="gl-E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Sétimo nivel do esquema</a:t>
            </a:r>
            <a:endParaRPr b="0" lang="gl-E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29040" y="476280"/>
            <a:ext cx="7309080" cy="4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título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25400" y="1339920"/>
            <a:ext cx="8124480" cy="372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Segundo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Terceiro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Cuarto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Quinto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Sexto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Sétimo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4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dt" idx="5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1CAED5C-4C58-414B-8F07-AD6C99A37596}" type="slidenum">
              <a: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&lt;número&gt;</a:t>
            </a:fld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29040" y="476280"/>
            <a:ext cx="7309080" cy="4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título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577520"/>
            <a:ext cx="3977280" cy="70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Segundo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Terceiro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Cuarto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Quinto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Sexto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Sétimo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709160" y="1577520"/>
            <a:ext cx="3977280" cy="70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Segundo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Terceiro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Cuarto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Quinto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Sexto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Sétimo nivel do esquema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7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dt" idx="8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9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9F6D298-14A3-4E41-80EC-FAD892200BE4}" type="slidenum">
              <a: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&lt;número&gt;</a:t>
            </a:fld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29040" y="476280"/>
            <a:ext cx="7309080" cy="4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título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ftr" idx="10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1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12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18C8607-E73E-4A1A-B9CC-034485C3F31B}" type="slidenum">
              <a: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&lt;número&gt;</a:t>
            </a:fld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Segundo nivel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Terceiro nivel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Cuarto nivel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Quinto nivel do esquema</a:t>
            </a:r>
            <a:endParaRPr b="0" lang="gl-E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Sexto nivel do esquema</a:t>
            </a:r>
            <a:endParaRPr b="0" lang="gl-E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Sétimo nivel do esquema</a:t>
            </a:r>
            <a:endParaRPr b="0" lang="gl-E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g object 16"/>
          <p:cNvSpPr/>
          <p:nvPr/>
        </p:nvSpPr>
        <p:spPr>
          <a:xfrm>
            <a:off x="395280" y="981000"/>
            <a:ext cx="7704000" cy="360"/>
          </a:xfrm>
          <a:custGeom>
            <a:avLst/>
            <a:gdLst>
              <a:gd name="textAreaLeft" fmla="*/ 0 w 7704000"/>
              <a:gd name="textAreaRight" fmla="*/ 7704360 w 7704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7704455" h="634">
                <a:moveTo>
                  <a:pt x="0" y="0"/>
                </a:moveTo>
                <a:lnTo>
                  <a:pt x="7704010" y="355"/>
                </a:lnTo>
              </a:path>
            </a:pathLst>
          </a:custGeom>
          <a:noFill/>
          <a:ln w="12599">
            <a:solidFill>
              <a:srgbClr val="9595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gl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ftr" idx="13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4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gl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Num" idx="15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F9137C9-E3BF-4861-8791-1ED5D034CEC9}" type="slidenum">
              <a:rPr b="0" lang="gl-E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&lt;número&gt;</a:t>
            </a:fld>
            <a:endParaRPr b="0" lang="gl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título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Prema para editar o formato de texto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Segundo nivel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Terceiro nivel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Cuarto nivel do esquema</a:t>
            </a:r>
            <a:endParaRPr b="0" lang="gl-E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Quinto nivel do esquema</a:t>
            </a:r>
            <a:endParaRPr b="0" lang="gl-E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Sexto nivel do esquema</a:t>
            </a:r>
            <a:endParaRPr b="0" lang="gl-E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Sétimo nivel do esquema</a:t>
            </a:r>
            <a:endParaRPr b="0" lang="gl-E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s://gl.wikipedia.org/wiki/Isoglosa" TargetMode="External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7" Type="http://schemas.openxmlformats.org/officeDocument/2006/relationships/image" Target="../media/image10.jpeg"/><Relationship Id="rId8" Type="http://schemas.openxmlformats.org/officeDocument/2006/relationships/image" Target="../media/image11.jpeg"/><Relationship Id="rId9" Type="http://schemas.openxmlformats.org/officeDocument/2006/relationships/image" Target="../media/image12.jpeg"/><Relationship Id="rId10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wU0JleOfZhg" TargetMode="Externa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VbXzQchlaBI" TargetMode="External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CoK-cEjYuMU" TargetMode="External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65080" y="2598480"/>
            <a:ext cx="7794360" cy="1118520"/>
          </a:xfrm>
          <a:prstGeom prst="rect">
            <a:avLst/>
          </a:prstGeom>
          <a:noFill/>
          <a:ln w="0">
            <a:noFill/>
          </a:ln>
        </p:spPr>
        <p:txBody>
          <a:bodyPr lIns="0" rIns="0" tIns="30600" bIns="0" anchor="t">
            <a:spAutoFit/>
          </a:bodyPr>
          <a:p>
            <a:pPr marL="12600" indent="970920">
              <a:lnSpc>
                <a:spcPts val="4280"/>
              </a:lnSpc>
              <a:spcBef>
                <a:spcPts val="241"/>
              </a:spcBef>
              <a:buNone/>
              <a:tabLst>
                <a:tab algn="l" pos="0"/>
              </a:tabLst>
            </a:pPr>
            <a:r>
              <a:rPr b="1" lang="gl-ES" sz="36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Lingua</a:t>
            </a:r>
            <a:r>
              <a:rPr b="1" lang="gl-ES" sz="3600" spc="-79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1" lang="gl-ES" sz="36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galega</a:t>
            </a:r>
            <a:r>
              <a:rPr b="1" lang="gl-ES" sz="3600" spc="-79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1" lang="gl-ES" sz="36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e</a:t>
            </a:r>
            <a:r>
              <a:rPr b="1" lang="gl-ES" sz="3600" spc="-74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1" lang="gl-ES" sz="3600" spc="-1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literatura </a:t>
            </a:r>
            <a:r>
              <a:rPr b="1" lang="gl-ES" sz="36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Unidade</a:t>
            </a:r>
            <a:r>
              <a:rPr b="1" lang="gl-ES" sz="3600" spc="-6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1" lang="gl-ES" sz="36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6:</a:t>
            </a:r>
            <a:r>
              <a:rPr b="1" lang="gl-ES" sz="3600" spc="-31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b="1" lang="gl-ES" sz="3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As</a:t>
            </a:r>
            <a:r>
              <a:rPr b="1" lang="gl-ES" sz="3600" spc="-45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 </a:t>
            </a:r>
            <a:r>
              <a:rPr b="1" lang="gl-ES" sz="3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variedades</a:t>
            </a:r>
            <a:r>
              <a:rPr b="1" lang="gl-ES" sz="3600" spc="-51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 </a:t>
            </a:r>
            <a:r>
              <a:rPr b="1" lang="gl-ES" sz="3600" spc="-11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dialectais</a:t>
            </a:r>
            <a:endParaRPr b="0" lang="gl-ES" sz="3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8" name="object 3"/>
          <p:cNvSpPr/>
          <p:nvPr/>
        </p:nvSpPr>
        <p:spPr>
          <a:xfrm>
            <a:off x="5717520" y="5549760"/>
            <a:ext cx="3363120" cy="44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1480" bIns="0" anchor="t">
            <a:spAutoFit/>
          </a:bodyPr>
          <a:p>
            <a:pPr marL="424080" indent="-411480">
              <a:lnSpc>
                <a:spcPts val="3121"/>
              </a:lnSpc>
              <a:spcBef>
                <a:spcPts val="405"/>
              </a:spcBef>
              <a:tabLst>
                <a:tab algn="l" pos="0"/>
              </a:tabLst>
            </a:pPr>
            <a:r>
              <a:rPr b="0" lang="gl-ES" sz="2800" strike="noStrike" u="none">
                <a:solidFill>
                  <a:srgbClr val="000000"/>
                </a:solidFill>
                <a:effectLst/>
                <a:uFillTx/>
                <a:latin typeface="Arial MT"/>
              </a:rPr>
              <a:t>IES</a:t>
            </a:r>
            <a:r>
              <a:rPr b="0" lang="gl-ES" sz="2800" spc="-60" strike="noStrike" u="none">
                <a:solidFill>
                  <a:srgbClr val="000000"/>
                </a:solidFill>
                <a:effectLst/>
                <a:uFillTx/>
                <a:latin typeface="Arial MT"/>
              </a:rPr>
              <a:t> </a:t>
            </a:r>
            <a:r>
              <a:rPr b="0" lang="gl-ES" sz="2800" strike="noStrike" u="none">
                <a:solidFill>
                  <a:srgbClr val="000000"/>
                </a:solidFill>
                <a:effectLst/>
                <a:uFillTx/>
                <a:latin typeface="Arial MT"/>
              </a:rPr>
              <a:t>Lamas</a:t>
            </a:r>
            <a:r>
              <a:rPr b="0" lang="gl-ES" sz="2800" spc="-34" strike="noStrike" u="none">
                <a:solidFill>
                  <a:srgbClr val="000000"/>
                </a:solidFill>
                <a:effectLst/>
                <a:uFillTx/>
                <a:latin typeface="Arial MT"/>
              </a:rPr>
              <a:t> </a:t>
            </a:r>
            <a:r>
              <a:rPr b="0" lang="gl-ES" sz="2800" spc="-11" strike="noStrike" u="none">
                <a:solidFill>
                  <a:srgbClr val="000000"/>
                </a:solidFill>
                <a:effectLst/>
                <a:uFillTx/>
                <a:latin typeface="Arial MT"/>
              </a:rPr>
              <a:t>de</a:t>
            </a:r>
            <a:r>
              <a:rPr b="0" lang="gl-ES" sz="2800" spc="-184" strike="noStrike" u="none">
                <a:solidFill>
                  <a:srgbClr val="000000"/>
                </a:solidFill>
                <a:effectLst/>
                <a:uFillTx/>
                <a:latin typeface="Arial MT"/>
              </a:rPr>
              <a:t> </a:t>
            </a:r>
            <a:r>
              <a:rPr b="0" lang="gl-ES" sz="2800" spc="-20" strike="noStrike" u="none">
                <a:solidFill>
                  <a:srgbClr val="000000"/>
                </a:solidFill>
                <a:effectLst/>
                <a:uFillTx/>
                <a:latin typeface="Arial MT"/>
              </a:rPr>
              <a:t>Abade</a:t>
            </a:r>
            <a:endParaRPr b="0" lang="gl-E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9" name="object 4" descr=""/>
          <p:cNvPicPr/>
          <p:nvPr/>
        </p:nvPicPr>
        <p:blipFill>
          <a:blip r:embed="rId1"/>
          <a:stretch/>
        </p:blipFill>
        <p:spPr>
          <a:xfrm>
            <a:off x="3456000" y="3800880"/>
            <a:ext cx="2618640" cy="174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bject 2"/>
          <p:cNvSpPr/>
          <p:nvPr/>
        </p:nvSpPr>
        <p:spPr>
          <a:xfrm>
            <a:off x="329040" y="476280"/>
            <a:ext cx="8515800" cy="373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2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1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do</a:t>
            </a:r>
            <a:r>
              <a:rPr b="1" lang="gl-ES" sz="2600" spc="-2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Bloque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oriental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3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 algn="just">
              <a:lnSpc>
                <a:spcPct val="101000"/>
              </a:lnSpc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Abrangue:</a:t>
            </a:r>
            <a:r>
              <a:rPr b="1" lang="gl-ES" sz="2600" spc="20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parte</a:t>
            </a:r>
            <a:r>
              <a:rPr b="0" lang="gl-ES" sz="2600" spc="17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máis</a:t>
            </a:r>
            <a:r>
              <a:rPr b="0" lang="gl-ES" sz="2600" spc="17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oriental</a:t>
            </a:r>
            <a:r>
              <a:rPr b="0" lang="gl-ES" sz="2600" spc="18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0" lang="gl-ES" sz="2600" spc="16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Lugo</a:t>
            </a:r>
            <a:r>
              <a:rPr b="0" lang="gl-ES" sz="2600" spc="17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Ourense</a:t>
            </a:r>
            <a:r>
              <a:rPr b="0" lang="gl-ES" sz="2600" spc="-7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-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</a:t>
            </a:r>
            <a:r>
              <a:rPr b="0" lang="gl-ES" sz="2600" spc="-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pc="-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exterior.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>
              <a:lnSpc>
                <a:spcPct val="100000"/>
              </a:lnSpc>
              <a:spcBef>
                <a:spcPts val="14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 algn="just">
              <a:lnSpc>
                <a:spcPct val="101000"/>
              </a:lnSpc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Trazos</a:t>
            </a:r>
            <a:r>
              <a:rPr b="1" lang="gl-ES" sz="2600" spc="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xerais:</a:t>
            </a:r>
            <a:r>
              <a:rPr b="1" lang="gl-ES" sz="2600" spc="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non-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gheada,</a:t>
            </a:r>
            <a:r>
              <a:rPr b="0" lang="gl-ES" sz="2600" spc="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non-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seseo</a:t>
            </a:r>
            <a:r>
              <a:rPr b="0" lang="gl-ES" sz="2600" spc="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</a:t>
            </a:r>
            <a:r>
              <a:rPr b="0" lang="gl-ES" sz="2600" spc="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ditongo</a:t>
            </a:r>
            <a:r>
              <a:rPr b="0" lang="gl-ES" sz="2600" spc="11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ui-;</a:t>
            </a:r>
            <a:r>
              <a:rPr b="0" lang="gl-ES" sz="2600" spc="12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ao</a:t>
            </a:r>
            <a:r>
              <a:rPr b="0" lang="gl-ES" sz="2600" spc="12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/</a:t>
            </a:r>
            <a:r>
              <a:rPr b="0" lang="gl-ES" sz="2600" spc="12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</a:t>
            </a:r>
            <a:r>
              <a:rPr b="0" lang="gl-ES" sz="2600" spc="113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(masc.</a:t>
            </a:r>
            <a:r>
              <a:rPr b="0" lang="gl-ES" sz="2600" spc="12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113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fem.),</a:t>
            </a:r>
            <a:r>
              <a:rPr b="0" lang="gl-ES" sz="2600" spc="11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plural</a:t>
            </a:r>
            <a:r>
              <a:rPr b="0" lang="gl-ES" sz="2600" spc="113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en</a:t>
            </a:r>
            <a:r>
              <a:rPr b="0" lang="gl-ES" sz="2600" spc="1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is</a:t>
            </a:r>
            <a:r>
              <a:rPr b="0" lang="gl-ES" sz="2600" spc="3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para</a:t>
            </a:r>
            <a:r>
              <a:rPr b="0" lang="gl-ES" sz="2600" spc="36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subst</a:t>
            </a:r>
            <a:r>
              <a:rPr b="0" lang="gl-ES" sz="2600" spc="37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-n,</a:t>
            </a:r>
            <a:r>
              <a:rPr b="0" lang="gl-ES" sz="2600" spc="36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ín</a:t>
            </a:r>
            <a:r>
              <a:rPr b="0" lang="gl-ES" sz="2600" spc="37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en</a:t>
            </a:r>
            <a:r>
              <a:rPr b="0" lang="gl-ES" sz="2600" spc="3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lugar</a:t>
            </a:r>
            <a:r>
              <a:rPr b="0" lang="gl-ES" sz="2600" spc="36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0" lang="gl-ES" sz="2600" spc="3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-iño,</a:t>
            </a:r>
            <a:r>
              <a:rPr b="0" lang="gl-ES" sz="2600" spc="34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tu</a:t>
            </a:r>
            <a:r>
              <a:rPr b="0" lang="gl-ES" sz="2600" spc="3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(pp),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terminación</a:t>
            </a:r>
            <a:r>
              <a:rPr b="0" lang="gl-ES" sz="2600" spc="-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verbal</a:t>
            </a:r>
            <a:r>
              <a:rPr b="0" lang="gl-ES" sz="2600" spc="-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</a:t>
            </a:r>
            <a:r>
              <a:rPr b="0" lang="gl-ES" sz="2600" spc="-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P4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pres</a:t>
            </a:r>
            <a:r>
              <a:rPr b="0" lang="gl-ES" sz="2600" spc="-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0" lang="gl-ES" sz="2600" spc="-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ind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en</a:t>
            </a:r>
            <a:r>
              <a:rPr b="0" lang="gl-ES" sz="2600" spc="-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is.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29040" y="476280"/>
            <a:ext cx="7309080" cy="4219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sp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2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14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do</a:t>
            </a:r>
            <a:r>
              <a:rPr b="1" lang="gl-ES" sz="2600" spc="-2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.</a:t>
            </a:r>
            <a:r>
              <a:rPr b="0" lang="gl-ES" sz="2600" spc="-26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Bloque</a:t>
            </a:r>
            <a:r>
              <a:rPr b="0" lang="gl-ES" sz="2600" spc="-26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oriental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4" name="object 3"/>
          <p:cNvSpPr/>
          <p:nvPr/>
        </p:nvSpPr>
        <p:spPr>
          <a:xfrm>
            <a:off x="395280" y="981000"/>
            <a:ext cx="7704000" cy="360"/>
          </a:xfrm>
          <a:custGeom>
            <a:avLst/>
            <a:gdLst>
              <a:gd name="textAreaLeft" fmla="*/ 0 w 7704000"/>
              <a:gd name="textAreaRight" fmla="*/ 7704360 w 7704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7704455" h="634">
                <a:moveTo>
                  <a:pt x="0" y="0"/>
                </a:moveTo>
                <a:lnTo>
                  <a:pt x="7704010" y="355"/>
                </a:lnTo>
              </a:path>
            </a:pathLst>
          </a:custGeom>
          <a:noFill/>
          <a:ln w="12599">
            <a:solidFill>
              <a:srgbClr val="9595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gl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object 4"/>
          <p:cNvSpPr/>
          <p:nvPr/>
        </p:nvSpPr>
        <p:spPr>
          <a:xfrm>
            <a:off x="725400" y="1339920"/>
            <a:ext cx="67154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560" bIns="0" anchor="t">
            <a:spAutoFit/>
          </a:bodyPr>
          <a:p>
            <a:pPr marL="12600">
              <a:lnSpc>
                <a:spcPct val="101000"/>
              </a:lnSpc>
              <a:spcBef>
                <a:spcPts val="60"/>
              </a:spcBef>
              <a:tabLst>
                <a:tab algn="l" pos="1266120"/>
                <a:tab algn="l" pos="3320280"/>
                <a:tab algn="l" pos="5587920"/>
                <a:tab algn="l" pos="6278760"/>
              </a:tabLst>
            </a:pP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4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asturiana: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mantemento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4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400" spc="-1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L- </a:t>
            </a:r>
            <a:r>
              <a:rPr b="0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avolo).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object 5"/>
          <p:cNvSpPr/>
          <p:nvPr/>
        </p:nvSpPr>
        <p:spPr>
          <a:xfrm>
            <a:off x="7731720" y="1339920"/>
            <a:ext cx="1115280" cy="39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(molín,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object 6"/>
          <p:cNvSpPr/>
          <p:nvPr/>
        </p:nvSpPr>
        <p:spPr>
          <a:xfrm>
            <a:off x="725400" y="2451240"/>
            <a:ext cx="7531200" cy="187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tabLst>
                <a:tab algn="l" pos="2931840"/>
              </a:tabLst>
            </a:pP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400" spc="-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ancaresa: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vogais</a:t>
            </a:r>
            <a:r>
              <a:rPr b="0" lang="gl-ES" sz="2400" spc="-13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nasalizadas,</a:t>
            </a:r>
            <a:r>
              <a:rPr b="0" lang="gl-ES" sz="2400" spc="-13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gheada.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  <a:tabLst>
                <a:tab algn="l" pos="2931840"/>
              </a:tabLst>
            </a:pPr>
            <a:endParaRPr b="0" lang="gl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tabLst>
                <a:tab algn="l" pos="4059720"/>
              </a:tabLst>
            </a:pP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400" spc="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oriental-</a:t>
            </a: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central: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4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íus</a:t>
            </a:r>
            <a:r>
              <a:rPr b="0" lang="gl-ES" sz="24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no</a:t>
            </a:r>
            <a:r>
              <a:rPr b="0" lang="gl-ES" sz="24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canto</a:t>
            </a:r>
            <a:r>
              <a:rPr b="0" lang="gl-ES" sz="24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0" lang="gl-ES" sz="24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iños.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1"/>
              </a:spcBef>
              <a:tabLst>
                <a:tab algn="l" pos="4059720"/>
              </a:tabLst>
            </a:pPr>
            <a:endParaRPr b="0" lang="gl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  <a:tabLst>
                <a:tab algn="l" pos="3081600"/>
              </a:tabLst>
            </a:pP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400" spc="-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zamorana: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teísmo.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29040" y="476280"/>
            <a:ext cx="7309080" cy="4219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sp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6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variedades do</a:t>
            </a:r>
            <a:r>
              <a:rPr b="1" lang="gl-ES" sz="2600" spc="-11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.</a:t>
            </a:r>
            <a:r>
              <a:rPr b="0" lang="gl-ES" sz="2600" spc="-6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31" strike="noStrike" u="sng">
                <a:solidFill>
                  <a:schemeClr val="dk1"/>
                </a:solidFill>
                <a:effectLst/>
                <a:uFillTx/>
                <a:latin typeface="Verdana"/>
                <a:hlinkClick r:id="rId1"/>
              </a:rPr>
              <a:t>Trazos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object 3"/>
          <p:cNvSpPr/>
          <p:nvPr/>
        </p:nvSpPr>
        <p:spPr>
          <a:xfrm>
            <a:off x="395280" y="981000"/>
            <a:ext cx="7704000" cy="360"/>
          </a:xfrm>
          <a:custGeom>
            <a:avLst/>
            <a:gdLst>
              <a:gd name="textAreaLeft" fmla="*/ 0 w 7704000"/>
              <a:gd name="textAreaRight" fmla="*/ 7704360 w 7704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7704455" h="634">
                <a:moveTo>
                  <a:pt x="0" y="0"/>
                </a:moveTo>
                <a:lnTo>
                  <a:pt x="7704010" y="355"/>
                </a:lnTo>
              </a:path>
            </a:pathLst>
          </a:custGeom>
          <a:noFill/>
          <a:ln w="12599">
            <a:solidFill>
              <a:srgbClr val="9595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gl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0" name="object 4" descr=""/>
          <p:cNvPicPr/>
          <p:nvPr/>
        </p:nvPicPr>
        <p:blipFill>
          <a:blip r:embed="rId2"/>
          <a:stretch/>
        </p:blipFill>
        <p:spPr>
          <a:xfrm>
            <a:off x="298440" y="1197360"/>
            <a:ext cx="1899360" cy="186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object 5" descr=""/>
          <p:cNvPicPr/>
          <p:nvPr/>
        </p:nvPicPr>
        <p:blipFill>
          <a:blip r:embed="rId3"/>
          <a:stretch/>
        </p:blipFill>
        <p:spPr>
          <a:xfrm>
            <a:off x="2698920" y="1226880"/>
            <a:ext cx="1798560" cy="179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" name="object 6" descr=""/>
          <p:cNvPicPr/>
          <p:nvPr/>
        </p:nvPicPr>
        <p:blipFill>
          <a:blip r:embed="rId4"/>
          <a:stretch/>
        </p:blipFill>
        <p:spPr>
          <a:xfrm>
            <a:off x="4826160" y="1203840"/>
            <a:ext cx="1839960" cy="1819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" name="object 7" descr=""/>
          <p:cNvPicPr/>
          <p:nvPr/>
        </p:nvPicPr>
        <p:blipFill>
          <a:blip r:embed="rId5"/>
          <a:stretch/>
        </p:blipFill>
        <p:spPr>
          <a:xfrm>
            <a:off x="7088400" y="1185480"/>
            <a:ext cx="1767240" cy="1768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" name="object 8" descr=""/>
          <p:cNvPicPr/>
          <p:nvPr/>
        </p:nvPicPr>
        <p:blipFill>
          <a:blip r:embed="rId6"/>
          <a:stretch/>
        </p:blipFill>
        <p:spPr>
          <a:xfrm>
            <a:off x="725040" y="3531960"/>
            <a:ext cx="1794600" cy="183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" name="object 9" descr=""/>
          <p:cNvPicPr/>
          <p:nvPr/>
        </p:nvPicPr>
        <p:blipFill>
          <a:blip r:embed="rId7"/>
          <a:stretch/>
        </p:blipFill>
        <p:spPr>
          <a:xfrm>
            <a:off x="2822040" y="3693960"/>
            <a:ext cx="1641600" cy="162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" name="object 10" descr=""/>
          <p:cNvPicPr/>
          <p:nvPr/>
        </p:nvPicPr>
        <p:blipFill>
          <a:blip r:embed="rId8"/>
          <a:stretch/>
        </p:blipFill>
        <p:spPr>
          <a:xfrm>
            <a:off x="4792680" y="3671640"/>
            <a:ext cx="1620360" cy="1655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" name="object 11" descr=""/>
          <p:cNvPicPr/>
          <p:nvPr/>
        </p:nvPicPr>
        <p:blipFill>
          <a:blip r:embed="rId9"/>
          <a:stretch/>
        </p:blipFill>
        <p:spPr>
          <a:xfrm>
            <a:off x="7157880" y="3599640"/>
            <a:ext cx="1697760" cy="1729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ject 2"/>
          <p:cNvSpPr/>
          <p:nvPr/>
        </p:nvSpPr>
        <p:spPr>
          <a:xfrm>
            <a:off x="329040" y="432000"/>
            <a:ext cx="8110440" cy="179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5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xeográficas</a:t>
            </a:r>
            <a:r>
              <a:rPr b="1" lang="gl-ES" sz="2600" spc="-45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do</a:t>
            </a:r>
            <a:r>
              <a:rPr b="1" lang="gl-ES" sz="2600" spc="-45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pc="-1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galego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32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1000"/>
              </a:lnSpc>
              <a:tabLst>
                <a:tab algn="l" pos="859680"/>
                <a:tab algn="l" pos="3285360"/>
                <a:tab algn="l" pos="4824000"/>
                <a:tab algn="l" pos="7643520"/>
              </a:tabLst>
            </a:pPr>
            <a:r>
              <a:rPr b="1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poden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manifestarse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1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en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calquera</a:t>
            </a:r>
            <a:r>
              <a:rPr b="1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nivel</a:t>
            </a: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</a:t>
            </a:r>
            <a:r>
              <a:rPr b="1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lingua: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object 3"/>
          <p:cNvSpPr/>
          <p:nvPr/>
        </p:nvSpPr>
        <p:spPr>
          <a:xfrm>
            <a:off x="329040" y="2611440"/>
            <a:ext cx="5853600" cy="122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Fonética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:</a:t>
            </a:r>
            <a:r>
              <a:rPr b="0" lang="gl-ES" sz="2600" spc="-5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gheada</a:t>
            </a:r>
            <a:r>
              <a:rPr b="0" lang="gl-ES" sz="2600" spc="-5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ou</a:t>
            </a:r>
            <a:r>
              <a:rPr b="0" lang="gl-ES" sz="2600" spc="-5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non-gheada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1000"/>
              </a:lnSpc>
              <a:tabLst>
                <a:tab algn="l" pos="4837320"/>
              </a:tabLst>
            </a:pP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Morfoloxía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:terminacións,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como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pantalós</a:t>
            </a:r>
            <a:r>
              <a:rPr b="0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/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pantalois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"/>
          <p:cNvSpPr/>
          <p:nvPr/>
        </p:nvSpPr>
        <p:spPr>
          <a:xfrm>
            <a:off x="6354000" y="3013920"/>
            <a:ext cx="2092680" cy="42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tabLst>
                <a:tab algn="l" pos="1929240"/>
              </a:tabLst>
            </a:pP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pantalóns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/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5"/>
          <p:cNvSpPr/>
          <p:nvPr/>
        </p:nvSpPr>
        <p:spPr>
          <a:xfrm>
            <a:off x="329040" y="3819240"/>
            <a:ext cx="804492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Sintaxe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: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teísmo</a:t>
            </a:r>
            <a:r>
              <a:rPr b="0" lang="gl-ES" sz="2600" spc="-3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ou</a:t>
            </a:r>
            <a:r>
              <a:rPr b="0" lang="gl-ES" sz="2600" spc="-3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cheísmo</a:t>
            </a:r>
            <a:r>
              <a:rPr b="0" lang="gl-ES" sz="2600" spc="-3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/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te</a:t>
            </a:r>
            <a:r>
              <a:rPr b="0" lang="gl-ES" sz="2600" spc="-3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(CD)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che</a:t>
            </a:r>
            <a:r>
              <a:rPr b="0" lang="gl-ES" sz="2600" spc="-3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2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(CI)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</a:pP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Léxico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: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raposo</a:t>
            </a:r>
            <a:r>
              <a:rPr b="0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/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golpe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29040" y="476280"/>
            <a:ext cx="6323760" cy="4219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sp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2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2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xeográficas</a:t>
            </a:r>
            <a:r>
              <a:rPr b="0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.</a:t>
            </a:r>
            <a:r>
              <a:rPr b="0" lang="gl-ES" sz="2600" spc="-26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Termos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5" name="object 3"/>
          <p:cNvSpPr/>
          <p:nvPr/>
        </p:nvSpPr>
        <p:spPr>
          <a:xfrm>
            <a:off x="395280" y="981000"/>
            <a:ext cx="7704000" cy="360"/>
          </a:xfrm>
          <a:custGeom>
            <a:avLst/>
            <a:gdLst>
              <a:gd name="textAreaLeft" fmla="*/ 0 w 7704000"/>
              <a:gd name="textAreaRight" fmla="*/ 7704360 w 7704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7704455" h="634">
                <a:moveTo>
                  <a:pt x="0" y="0"/>
                </a:moveTo>
                <a:lnTo>
                  <a:pt x="7704010" y="355"/>
                </a:lnTo>
              </a:path>
            </a:pathLst>
          </a:custGeom>
          <a:noFill/>
          <a:ln w="12599">
            <a:solidFill>
              <a:srgbClr val="9595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gl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object 4"/>
          <p:cNvSpPr/>
          <p:nvPr/>
        </p:nvSpPr>
        <p:spPr>
          <a:xfrm>
            <a:off x="725400" y="1557360"/>
            <a:ext cx="8109720" cy="24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480" bIns="0" anchor="t">
            <a:spAutoFit/>
          </a:bodyPr>
          <a:p>
            <a:pPr marL="12600" algn="just">
              <a:lnSpc>
                <a:spcPct val="101000"/>
              </a:lnSpc>
              <a:spcBef>
                <a:spcPts val="51"/>
              </a:spcBef>
            </a:pP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Dialectoloxía:</a:t>
            </a:r>
            <a:r>
              <a:rPr b="1" lang="gl-ES" sz="2600" spc="-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600" spc="-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lingüística</a:t>
            </a:r>
            <a:r>
              <a:rPr b="1" lang="gl-ES" sz="2600" spc="-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que</a:t>
            </a:r>
            <a:r>
              <a:rPr b="1" lang="gl-ES" sz="2600" spc="-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estuda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estas</a:t>
            </a:r>
            <a:r>
              <a:rPr b="1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variacións.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algn="just">
              <a:lnSpc>
                <a:spcPct val="101000"/>
              </a:lnSpc>
            </a:pP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Isoglosa:</a:t>
            </a:r>
            <a:r>
              <a:rPr b="1" lang="gl-ES" sz="2600" spc="255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Liña</a:t>
            </a:r>
            <a:r>
              <a:rPr b="1" lang="gl-ES" sz="2600" spc="26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imaxinaria</a:t>
            </a:r>
            <a:r>
              <a:rPr b="1" lang="gl-ES" sz="2600" spc="26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que</a:t>
            </a:r>
            <a:r>
              <a:rPr b="1" lang="gl-ES" sz="2600" spc="26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delimitan</a:t>
            </a:r>
            <a:r>
              <a:rPr b="1" lang="gl-ES" sz="2600" spc="255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zonas</a:t>
            </a:r>
            <a:r>
              <a:rPr b="1" lang="gl-ES" sz="2600" spc="20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que</a:t>
            </a:r>
            <a:r>
              <a:rPr b="1" lang="gl-ES" sz="2600" spc="19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comparten</a:t>
            </a:r>
            <a:r>
              <a:rPr b="1" lang="gl-ES" sz="2600" spc="20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ou</a:t>
            </a:r>
            <a:r>
              <a:rPr b="1" lang="gl-ES" sz="2600" spc="20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non</a:t>
            </a:r>
            <a:r>
              <a:rPr b="1" lang="gl-ES" sz="2600" spc="19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un</a:t>
            </a:r>
            <a:r>
              <a:rPr b="1" lang="gl-ES" sz="2600" spc="21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pc="-1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fenómeno lingüístico.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object 5" descr=""/>
          <p:cNvPicPr/>
          <p:nvPr/>
        </p:nvPicPr>
        <p:blipFill>
          <a:blip r:embed="rId1"/>
          <a:stretch/>
        </p:blipFill>
        <p:spPr>
          <a:xfrm>
            <a:off x="3960360" y="4032000"/>
            <a:ext cx="2561400" cy="251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29040" y="476280"/>
            <a:ext cx="7309080" cy="4219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sp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45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31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xeográficas</a:t>
            </a:r>
            <a:r>
              <a:rPr b="1" lang="gl-ES" sz="2600" spc="-31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do</a:t>
            </a:r>
            <a:r>
              <a:rPr b="1" lang="gl-ES" sz="2600" spc="-34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pc="-11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pc="-11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object 3"/>
          <p:cNvSpPr/>
          <p:nvPr/>
        </p:nvSpPr>
        <p:spPr>
          <a:xfrm>
            <a:off x="395280" y="981000"/>
            <a:ext cx="7704000" cy="360"/>
          </a:xfrm>
          <a:custGeom>
            <a:avLst/>
            <a:gdLst>
              <a:gd name="textAreaLeft" fmla="*/ 0 w 7704000"/>
              <a:gd name="textAreaRight" fmla="*/ 7704360 w 7704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7704455" h="634">
                <a:moveTo>
                  <a:pt x="0" y="0"/>
                </a:moveTo>
                <a:lnTo>
                  <a:pt x="7704010" y="355"/>
                </a:lnTo>
              </a:path>
            </a:pathLst>
          </a:custGeom>
          <a:noFill/>
          <a:ln w="12599">
            <a:solidFill>
              <a:srgbClr val="9595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gl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object 4"/>
          <p:cNvSpPr/>
          <p:nvPr/>
        </p:nvSpPr>
        <p:spPr>
          <a:xfrm>
            <a:off x="725400" y="1557360"/>
            <a:ext cx="481788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480" bIns="0" anchor="t">
            <a:spAutoFit/>
          </a:bodyPr>
          <a:p>
            <a:pPr marL="12600">
              <a:lnSpc>
                <a:spcPct val="101000"/>
              </a:lnSpc>
              <a:spcBef>
                <a:spcPts val="51"/>
              </a:spcBef>
              <a:tabLst>
                <a:tab algn="l" pos="1277640"/>
                <a:tab algn="l" pos="3084120"/>
              </a:tabLst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-Tres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grandes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1" lang="gl-ES" sz="2600" spc="-11" strike="noStrike" u="sng">
                <a:solidFill>
                  <a:srgbClr val="0000ff"/>
                </a:solidFill>
                <a:effectLst/>
                <a:uFillTx/>
                <a:latin typeface="Verdana"/>
                <a:hlinkClick r:id="rId1"/>
              </a:rPr>
              <a:t>bloques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podemos</a:t>
            </a: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dividir</a:t>
            </a:r>
            <a:r>
              <a:rPr b="1" lang="gl-ES" sz="2600" spc="-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en</a:t>
            </a: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áreas.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object 5"/>
          <p:cNvSpPr/>
          <p:nvPr/>
        </p:nvSpPr>
        <p:spPr>
          <a:xfrm>
            <a:off x="5554440" y="1557360"/>
            <a:ext cx="3288960" cy="42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tabLst>
                <a:tab algn="l" pos="534600"/>
                <a:tab algn="l" pos="2064240"/>
              </a:tabLst>
            </a:pPr>
            <a:r>
              <a:rPr b="1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dentro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destes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2" name="object 6" descr=""/>
          <p:cNvPicPr/>
          <p:nvPr/>
        </p:nvPicPr>
        <p:blipFill>
          <a:blip r:embed="rId2"/>
          <a:stretch/>
        </p:blipFill>
        <p:spPr>
          <a:xfrm>
            <a:off x="2952000" y="2540520"/>
            <a:ext cx="3312720" cy="350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2"/>
          <p:cNvSpPr/>
          <p:nvPr/>
        </p:nvSpPr>
        <p:spPr>
          <a:xfrm>
            <a:off x="329040" y="476280"/>
            <a:ext cx="8510040" cy="212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45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3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xeográficas</a:t>
            </a:r>
            <a:r>
              <a:rPr b="1" lang="gl-ES" sz="2600" spc="-3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do</a:t>
            </a:r>
            <a:r>
              <a:rPr b="1" lang="gl-ES" sz="2600" spc="-3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pc="-1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pc="-1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3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 algn="just">
              <a:lnSpc>
                <a:spcPct val="101000"/>
              </a:lnSpc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Reparade</a:t>
            </a:r>
            <a:r>
              <a:rPr b="1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nas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áreas</a:t>
            </a:r>
            <a:r>
              <a:rPr b="1" lang="gl-ES" sz="2600" spc="-1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que</a:t>
            </a:r>
            <a:r>
              <a:rPr b="1" lang="gl-ES" sz="2600" spc="-1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se</a:t>
            </a:r>
            <a:r>
              <a:rPr b="1" lang="gl-ES" sz="2600" spc="-1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atopan</a:t>
            </a: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fóra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das</a:t>
            </a:r>
            <a:r>
              <a:rPr b="1" lang="gl-ES" sz="2600" spc="22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nosas</a:t>
            </a:r>
            <a:r>
              <a:rPr b="1" lang="gl-ES" sz="2600" spc="22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fronteiras</a:t>
            </a:r>
            <a:r>
              <a:rPr b="1" lang="gl-ES" sz="2600" spc="22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administrativas.</a:t>
            </a:r>
            <a:r>
              <a:rPr b="1" lang="gl-ES" sz="2600" spc="21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V.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Páxina</a:t>
            </a:r>
            <a:r>
              <a:rPr b="1" lang="gl-ES" sz="2600" spc="-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86.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4" name="object 3" descr=""/>
          <p:cNvPicPr/>
          <p:nvPr/>
        </p:nvPicPr>
        <p:blipFill>
          <a:blip r:embed="rId1"/>
          <a:stretch/>
        </p:blipFill>
        <p:spPr>
          <a:xfrm>
            <a:off x="792000" y="3023640"/>
            <a:ext cx="3312720" cy="350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object 4" descr=""/>
          <p:cNvPicPr/>
          <p:nvPr/>
        </p:nvPicPr>
        <p:blipFill>
          <a:blip r:embed="rId2"/>
          <a:stretch/>
        </p:blipFill>
        <p:spPr>
          <a:xfrm>
            <a:off x="4995720" y="3070440"/>
            <a:ext cx="3355920" cy="3408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2"/>
          <p:cNvSpPr/>
          <p:nvPr/>
        </p:nvSpPr>
        <p:spPr>
          <a:xfrm>
            <a:off x="329040" y="476280"/>
            <a:ext cx="8516880" cy="41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2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1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do</a:t>
            </a:r>
            <a:r>
              <a:rPr b="1" lang="gl-ES" sz="2600" spc="-2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Bloque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occidental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3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 algn="just">
              <a:lnSpc>
                <a:spcPct val="101000"/>
              </a:lnSpc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Abrangue:</a:t>
            </a:r>
            <a:r>
              <a:rPr b="1" lang="gl-ES" sz="2600" spc="12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parte</a:t>
            </a:r>
            <a:r>
              <a:rPr b="0" lang="gl-ES" sz="2600" spc="9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occidental</a:t>
            </a:r>
            <a:r>
              <a:rPr b="0" lang="gl-ES" sz="2600" spc="9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das</a:t>
            </a:r>
            <a:r>
              <a:rPr b="0" lang="gl-ES" sz="2600" spc="9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provincias</a:t>
            </a:r>
            <a:r>
              <a:rPr b="0" lang="gl-ES" sz="2600" spc="9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Coruña</a:t>
            </a:r>
            <a:r>
              <a:rPr b="0" lang="gl-ES" sz="2600" spc="22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23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Pontevedra</a:t>
            </a:r>
            <a:r>
              <a:rPr b="0" lang="gl-ES" sz="2600" spc="23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23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unha</a:t>
            </a:r>
            <a:r>
              <a:rPr b="0" lang="gl-ES" sz="2600" spc="22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zona</a:t>
            </a:r>
            <a:r>
              <a:rPr b="0" lang="gl-ES" sz="2600" spc="23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</a:t>
            </a:r>
            <a:r>
              <a:rPr b="0" lang="gl-ES" sz="2600" spc="24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suroeste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Ourense.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>
              <a:lnSpc>
                <a:spcPct val="100000"/>
              </a:lnSpc>
              <a:spcBef>
                <a:spcPts val="1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 algn="just">
              <a:lnSpc>
                <a:spcPct val="101000"/>
              </a:lnSpc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Trazos</a:t>
            </a:r>
            <a:r>
              <a:rPr b="1" lang="gl-ES" sz="2600" spc="-8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xerais:</a:t>
            </a:r>
            <a:r>
              <a:rPr b="1" lang="gl-ES" sz="2600" spc="-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sng">
                <a:solidFill>
                  <a:srgbClr val="0000ff"/>
                </a:solidFill>
                <a:effectLst/>
                <a:uFillTx/>
                <a:latin typeface="Verdana"/>
                <a:hlinkClick r:id="rId1"/>
              </a:rPr>
              <a:t>gheada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,</a:t>
            </a:r>
            <a:r>
              <a:rPr b="0" lang="gl-ES" sz="2600" spc="-9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seseo</a:t>
            </a:r>
            <a:r>
              <a:rPr b="0" lang="gl-ES" sz="2600" spc="-9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explosivo</a:t>
            </a:r>
            <a:r>
              <a:rPr b="0" lang="gl-ES" sz="2600" spc="-9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ou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implosivo;</a:t>
            </a:r>
            <a:r>
              <a:rPr b="0" lang="gl-ES" sz="2600" spc="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-án</a:t>
            </a:r>
            <a:r>
              <a:rPr b="0" lang="gl-ES" sz="2600" spc="39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(masc.</a:t>
            </a:r>
            <a:r>
              <a:rPr b="0" lang="gl-ES" sz="2600" spc="39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39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fem.),</a:t>
            </a:r>
            <a:r>
              <a:rPr b="0" lang="gl-ES" sz="2600" spc="39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ns</a:t>
            </a:r>
            <a:r>
              <a:rPr b="0" lang="gl-ES" sz="2600" spc="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para</a:t>
            </a:r>
            <a:r>
              <a:rPr b="0" lang="gl-ES" sz="2600" spc="39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masc.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pl.,</a:t>
            </a:r>
            <a:r>
              <a:rPr b="0" lang="gl-ES" sz="2600" spc="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ti</a:t>
            </a:r>
            <a:r>
              <a:rPr b="0" lang="gl-ES" sz="2600" spc="7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(pp),</a:t>
            </a:r>
            <a:r>
              <a:rPr b="0" lang="gl-ES" sz="2600" spc="7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el</a:t>
            </a:r>
            <a:r>
              <a:rPr b="0" lang="gl-ES" sz="2600" spc="7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(pp),</a:t>
            </a:r>
            <a:r>
              <a:rPr b="0" lang="gl-ES" sz="2600" spc="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terminación</a:t>
            </a:r>
            <a:r>
              <a:rPr b="0" lang="gl-ES" sz="2600" spc="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verbal</a:t>
            </a:r>
            <a:r>
              <a:rPr b="0" lang="gl-ES" sz="2600" spc="7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</a:t>
            </a:r>
            <a:r>
              <a:rPr b="0" lang="gl-ES" sz="2600" spc="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P2</a:t>
            </a:r>
            <a:r>
              <a:rPr b="0" lang="gl-ES" sz="2600" spc="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pret</a:t>
            </a:r>
            <a:r>
              <a:rPr b="0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0" lang="gl-ES" sz="2600" spc="-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ind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en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-eche(s),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este(s)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bject 2"/>
          <p:cNvSpPr/>
          <p:nvPr/>
        </p:nvSpPr>
        <p:spPr>
          <a:xfrm>
            <a:off x="329040" y="476280"/>
            <a:ext cx="8521200" cy="574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2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1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do</a:t>
            </a:r>
            <a:r>
              <a:rPr b="1" lang="gl-ES" sz="2600" spc="-2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Bloque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occidental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3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 algn="just">
              <a:lnSpc>
                <a:spcPct val="101000"/>
              </a:lnSpc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600" spc="3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bergantiñá:</a:t>
            </a:r>
            <a:r>
              <a:rPr b="1" lang="gl-ES" sz="2600" spc="32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iu</a:t>
            </a:r>
            <a:r>
              <a:rPr b="0" lang="gl-ES" sz="2600" spc="29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na</a:t>
            </a:r>
            <a:r>
              <a:rPr b="0" lang="gl-ES" sz="2600" spc="28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P3</a:t>
            </a:r>
            <a:r>
              <a:rPr b="0" lang="gl-ES" sz="2600" spc="29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</a:t>
            </a:r>
            <a:r>
              <a:rPr b="0" lang="gl-ES" sz="2600" spc="28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pret</a:t>
            </a:r>
            <a:r>
              <a:rPr b="0" lang="gl-ES" sz="2600" spc="29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indicativo</a:t>
            </a:r>
            <a:r>
              <a:rPr b="0" lang="gl-ES" sz="2600" spc="43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dos</a:t>
            </a:r>
            <a:r>
              <a:rPr b="0" lang="gl-ES" sz="2600" spc="43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verbos</a:t>
            </a:r>
            <a:r>
              <a:rPr b="0" lang="gl-ES" sz="2600" spc="42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</a:t>
            </a:r>
            <a:r>
              <a:rPr b="0" lang="gl-ES" sz="2600" spc="4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2ª</a:t>
            </a:r>
            <a:r>
              <a:rPr b="0" lang="gl-ES" sz="2600" spc="42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4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3ª</a:t>
            </a:r>
            <a:r>
              <a:rPr b="0" lang="gl-ES" sz="2600" spc="4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conx.:</a:t>
            </a:r>
            <a:r>
              <a:rPr b="0" lang="gl-ES" sz="2600" spc="4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colliu, partiu.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>
              <a:lnSpc>
                <a:spcPct val="100000"/>
              </a:lnSpc>
              <a:spcBef>
                <a:spcPts val="1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 algn="just">
              <a:lnSpc>
                <a:spcPct val="101000"/>
              </a:lnSpc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600" spc="4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fisterrá:</a:t>
            </a:r>
            <a:r>
              <a:rPr b="1" lang="gl-ES" sz="2600" spc="45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seseo</a:t>
            </a:r>
            <a:r>
              <a:rPr b="0" lang="gl-ES" sz="2600" spc="4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explosivo,</a:t>
            </a:r>
            <a:r>
              <a:rPr b="0" lang="gl-ES" sz="2600" spc="45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sng">
                <a:solidFill>
                  <a:srgbClr val="0000ff"/>
                </a:solidFill>
                <a:effectLst/>
                <a:uFillTx/>
                <a:latin typeface="Verdana"/>
                <a:hlinkClick r:id="rId1"/>
              </a:rPr>
              <a:t>cheísmo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.</a:t>
            </a:r>
            <a:r>
              <a:rPr b="0" lang="gl-ES" sz="2600" spc="4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Na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zona</a:t>
            </a:r>
            <a:r>
              <a:rPr b="0" lang="gl-ES" sz="2600" spc="55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</a:t>
            </a:r>
            <a:r>
              <a:rPr b="0" lang="gl-ES" sz="2600" spc="56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(Xallas)</a:t>
            </a:r>
            <a:r>
              <a:rPr b="0" lang="gl-ES" sz="2600" spc="55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empregan</a:t>
            </a:r>
            <a:r>
              <a:rPr b="0" lang="gl-ES" sz="2600" spc="54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sistematicamente</a:t>
            </a:r>
            <a:r>
              <a:rPr b="0" lang="gl-ES" sz="2600" spc="55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ditongo</a:t>
            </a:r>
            <a:r>
              <a:rPr b="0" lang="gl-ES" sz="26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-ui-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(muito,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nuite)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na</a:t>
            </a:r>
            <a:r>
              <a:rPr b="0" lang="gl-ES" sz="26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zona</a:t>
            </a:r>
            <a:r>
              <a:rPr b="0" lang="gl-ES" sz="26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</a:t>
            </a:r>
            <a:r>
              <a:rPr b="0" lang="gl-ES" sz="26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(Tambre,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Barbanza)</a:t>
            </a:r>
            <a:r>
              <a:rPr b="0" lang="gl-ES" sz="2600" spc="-9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usan</a:t>
            </a:r>
            <a:r>
              <a:rPr b="0" lang="gl-ES" sz="2600" spc="-9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-oi-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>
              <a:lnSpc>
                <a:spcPct val="100000"/>
              </a:lnSpc>
              <a:spcBef>
                <a:spcPts val="1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 algn="just">
              <a:lnSpc>
                <a:spcPct val="101000"/>
              </a:lnSpc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600" spc="4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pontevedresa:</a:t>
            </a:r>
            <a:r>
              <a:rPr b="1" lang="gl-ES" sz="2600" spc="45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-eu</a:t>
            </a:r>
            <a:r>
              <a:rPr b="0" lang="gl-ES" sz="2600" spc="4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na</a:t>
            </a:r>
            <a:r>
              <a:rPr b="0" lang="gl-ES" sz="2600" spc="42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P3</a:t>
            </a:r>
            <a:r>
              <a:rPr b="0" lang="gl-ES" sz="2600" spc="42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</a:t>
            </a:r>
            <a:r>
              <a:rPr b="0" lang="gl-ES" sz="2600" spc="4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pret.</a:t>
            </a:r>
            <a:r>
              <a:rPr b="0" lang="gl-ES" sz="2600" spc="4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indicativo</a:t>
            </a:r>
            <a:r>
              <a:rPr b="0" lang="gl-ES" sz="2600" spc="3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dos</a:t>
            </a:r>
            <a:r>
              <a:rPr b="0" lang="gl-ES" sz="2600" spc="3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verbos</a:t>
            </a:r>
            <a:r>
              <a:rPr b="0" lang="gl-ES" sz="2600" spc="3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</a:t>
            </a:r>
            <a:r>
              <a:rPr b="0" lang="gl-ES" sz="2600" spc="3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2ª</a:t>
            </a:r>
            <a:r>
              <a:rPr b="0" lang="gl-ES" sz="2600" spc="32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32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3ª</a:t>
            </a:r>
            <a:r>
              <a:rPr b="0" lang="gl-ES" sz="2600" spc="32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conx.:</a:t>
            </a:r>
            <a:r>
              <a:rPr b="0" lang="gl-ES" sz="2600" spc="34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colleu, parteu.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ject 2"/>
          <p:cNvSpPr/>
          <p:nvPr/>
        </p:nvSpPr>
        <p:spPr>
          <a:xfrm>
            <a:off x="329040" y="476280"/>
            <a:ext cx="8511120" cy="49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2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14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do</a:t>
            </a:r>
            <a:r>
              <a:rPr b="1" lang="gl-ES" sz="2600" spc="-2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.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Bloque</a:t>
            </a:r>
            <a:r>
              <a:rPr b="0" lang="gl-ES" sz="2600" spc="-26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central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31"/>
              </a:spcBef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>
              <a:lnSpc>
                <a:spcPct val="101000"/>
              </a:lnSpc>
              <a:tabLst>
                <a:tab algn="l" pos="2910240"/>
                <a:tab algn="l" pos="4197240"/>
                <a:tab algn="l" pos="6065640"/>
                <a:tab algn="l" pos="7682400"/>
              </a:tabLst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Abrangue: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parte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nordeste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interior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provincia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Coruña,</a:t>
            </a:r>
            <a:r>
              <a:rPr b="0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polo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interior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Pontevedra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-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por</a:t>
            </a:r>
            <a:r>
              <a:rPr b="0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case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</a:t>
            </a:r>
            <a:r>
              <a:rPr b="0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totalidade</a:t>
            </a:r>
            <a:r>
              <a:rPr b="0" lang="gl-ES" sz="2600" spc="-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Lugo</a:t>
            </a:r>
            <a:r>
              <a:rPr b="0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-5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Ourense.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>
              <a:lnSpc>
                <a:spcPct val="100000"/>
              </a:lnSpc>
              <a:spcBef>
                <a:spcPts val="11"/>
              </a:spcBef>
              <a:tabLst>
                <a:tab algn="l" pos="2910240"/>
                <a:tab algn="l" pos="4197240"/>
                <a:tab algn="l" pos="6065640"/>
                <a:tab algn="l" pos="7682400"/>
              </a:tabLst>
            </a:pP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08960">
              <a:lnSpc>
                <a:spcPct val="101000"/>
              </a:lnSpc>
              <a:tabLst>
                <a:tab algn="l" pos="2162880"/>
                <a:tab algn="l" pos="2546280"/>
                <a:tab algn="l" pos="3353400"/>
                <a:tab algn="l" pos="4478760"/>
                <a:tab algn="l" pos="4862880"/>
                <a:tab algn="l" pos="6294600"/>
                <a:tab algn="l" pos="7226280"/>
                <a:tab algn="l" pos="7959240"/>
                <a:tab algn="l" pos="8297640"/>
              </a:tabLst>
            </a:pPr>
            <a:r>
              <a:rPr b="1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Trazos</a:t>
            </a:r>
            <a:r>
              <a:rPr b="1" lang="gl-ES" sz="2600" spc="30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xerais:</a:t>
            </a:r>
            <a:r>
              <a:rPr b="1" lang="gl-ES" sz="2600" spc="3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gheada</a:t>
            </a:r>
            <a:r>
              <a:rPr b="0" lang="gl-ES" sz="2600" spc="30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30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non</a:t>
            </a:r>
            <a:r>
              <a:rPr b="0" lang="gl-ES" sz="2600" spc="3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gheada,</a:t>
            </a:r>
            <a:r>
              <a:rPr b="0" lang="gl-ES" sz="2600" spc="30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seseo implosivo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non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seseo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ditongo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-oi-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;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ao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/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(masc.</a:t>
            </a:r>
            <a:r>
              <a:rPr b="0" lang="gl-ES" sz="2600" spc="29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600" spc="29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fem.),</a:t>
            </a:r>
            <a:r>
              <a:rPr b="0" lang="gl-ES" sz="2600" spc="29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plural</a:t>
            </a:r>
            <a:r>
              <a:rPr b="0" lang="gl-ES" sz="2600" spc="28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en</a:t>
            </a:r>
            <a:r>
              <a:rPr b="0" lang="gl-ES" sz="2600" spc="3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-s</a:t>
            </a:r>
            <a:r>
              <a:rPr b="0" lang="gl-ES" sz="2600" spc="28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para</a:t>
            </a:r>
            <a:r>
              <a:rPr b="0" lang="gl-ES" sz="2600" spc="28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subst</a:t>
            </a:r>
            <a:r>
              <a:rPr b="0" lang="gl-ES" sz="2600" spc="3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-n,</a:t>
            </a:r>
            <a:r>
              <a:rPr b="0" lang="gl-ES" sz="2600" spc="29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ti</a:t>
            </a:r>
            <a:r>
              <a:rPr b="0" lang="gl-ES" sz="2600" spc="3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/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tu</a:t>
            </a:r>
            <a:r>
              <a:rPr b="0" lang="gl-ES" sz="2600" spc="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(pp),</a:t>
            </a:r>
            <a:r>
              <a:rPr b="0" lang="gl-ES" sz="2600" spc="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terminación</a:t>
            </a:r>
            <a:r>
              <a:rPr b="0" lang="gl-ES" sz="2600" spc="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verbal</a:t>
            </a:r>
            <a:r>
              <a:rPr b="0" lang="gl-ES" sz="2600" spc="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</a:t>
            </a:r>
            <a:r>
              <a:rPr b="0" lang="gl-ES" sz="2600" spc="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P2</a:t>
            </a:r>
            <a:r>
              <a:rPr b="0" lang="gl-ES" sz="2600" spc="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</a:t>
            </a:r>
            <a:r>
              <a:rPr b="0" lang="gl-ES" sz="2600" spc="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pret</a:t>
            </a:r>
            <a:r>
              <a:rPr b="0" lang="gl-ES" sz="2600" spc="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0" lang="gl-ES" sz="2600" spc="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ind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en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-iche(s),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terminación</a:t>
            </a:r>
            <a:r>
              <a:rPr b="0" lang="gl-ES" sz="2600" spc="-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verbal</a:t>
            </a:r>
            <a:r>
              <a:rPr b="0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da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P4</a:t>
            </a:r>
            <a:r>
              <a:rPr b="0" lang="gl-ES" sz="2600" spc="-3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pres</a:t>
            </a:r>
            <a:r>
              <a:rPr b="0" lang="gl-ES" sz="26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ind</a:t>
            </a:r>
            <a:r>
              <a:rPr b="0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en</a:t>
            </a:r>
            <a:r>
              <a:rPr b="0" lang="gl-ES" sz="26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0" lang="gl-ES" sz="26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des.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29040" y="476280"/>
            <a:ext cx="7309080" cy="4219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sp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As</a:t>
            </a:r>
            <a:r>
              <a:rPr b="1" lang="gl-ES" sz="2600" spc="-2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variedades</a:t>
            </a:r>
            <a:r>
              <a:rPr b="1" lang="gl-ES" sz="2600" spc="-14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do</a:t>
            </a:r>
            <a:r>
              <a:rPr b="1" lang="gl-ES" sz="2600" spc="-2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1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galego</a:t>
            </a:r>
            <a:r>
              <a:rPr b="0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.</a:t>
            </a:r>
            <a:r>
              <a:rPr b="0" lang="gl-ES" sz="2600" spc="-26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0" lang="gl-ES" sz="2600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Bloque</a:t>
            </a:r>
            <a:r>
              <a:rPr b="0" lang="gl-ES" sz="2600" spc="-26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 </a:t>
            </a:r>
            <a:r>
              <a:rPr b="0" lang="gl-ES" sz="2600" spc="-11" strike="noStrike" u="none">
                <a:solidFill>
                  <a:schemeClr val="dk1"/>
                </a:solidFill>
                <a:effectLst/>
                <a:uFillTx/>
                <a:latin typeface="Verdana"/>
              </a:rPr>
              <a:t>central</a:t>
            </a:r>
            <a:endParaRPr b="0" lang="gl-ES" sz="2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0" name="object 3"/>
          <p:cNvSpPr/>
          <p:nvPr/>
        </p:nvSpPr>
        <p:spPr>
          <a:xfrm>
            <a:off x="395280" y="981000"/>
            <a:ext cx="7704000" cy="360"/>
          </a:xfrm>
          <a:custGeom>
            <a:avLst/>
            <a:gdLst>
              <a:gd name="textAreaLeft" fmla="*/ 0 w 7704000"/>
              <a:gd name="textAreaRight" fmla="*/ 7704360 w 7704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7704455" h="634">
                <a:moveTo>
                  <a:pt x="0" y="0"/>
                </a:moveTo>
                <a:lnTo>
                  <a:pt x="7704010" y="355"/>
                </a:lnTo>
              </a:path>
            </a:pathLst>
          </a:custGeom>
          <a:noFill/>
          <a:ln w="12599">
            <a:solidFill>
              <a:srgbClr val="9595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gl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725400" y="1339920"/>
            <a:ext cx="8124480" cy="363672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spAutoFit/>
          </a:bodyPr>
          <a:p>
            <a:pPr marL="12600" indent="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400" spc="26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mindoniense:</a:t>
            </a:r>
            <a:r>
              <a:rPr b="1" lang="gl-ES" sz="2400" spc="269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nosoutros</a:t>
            </a:r>
            <a:r>
              <a:rPr b="0" lang="gl-ES" sz="2400" spc="25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/</a:t>
            </a:r>
            <a:r>
              <a:rPr b="0" lang="gl-ES" sz="2400" spc="27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as</a:t>
            </a:r>
            <a:r>
              <a:rPr b="0" lang="gl-ES" sz="2400" spc="25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400" spc="26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vosoutros</a:t>
            </a:r>
            <a:r>
              <a:rPr b="0" lang="gl-ES" sz="2400" spc="25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/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as,</a:t>
            </a:r>
            <a:r>
              <a:rPr b="0" lang="gl-ES" sz="2400" spc="-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formas</a:t>
            </a:r>
            <a:r>
              <a:rPr b="0" lang="gl-ES" sz="2400" spc="-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verbais</a:t>
            </a:r>
            <a:r>
              <a:rPr b="0" lang="gl-ES" sz="2400" spc="-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propias</a:t>
            </a:r>
            <a:r>
              <a:rPr b="0" lang="gl-ES" sz="24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i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seña</a:t>
            </a:r>
            <a:r>
              <a:rPr b="0" i="1" lang="gl-ES" sz="2400" spc="-6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ou</a:t>
            </a:r>
            <a:r>
              <a:rPr b="0" lang="gl-ES" sz="2400" spc="-4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i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esteña</a:t>
            </a:r>
            <a:r>
              <a:rPr b="0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.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31"/>
              </a:spcBef>
              <a:buNone/>
            </a:pP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0">
              <a:lnSpc>
                <a:spcPct val="100000"/>
              </a:lnSpc>
              <a:spcBef>
                <a:spcPts val="6"/>
              </a:spcBef>
              <a:buNone/>
              <a:tabLst>
                <a:tab algn="l" pos="3729240"/>
              </a:tabLst>
            </a:pP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400" spc="-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lucu-</a:t>
            </a: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auriense: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iste,</a:t>
            </a:r>
            <a:r>
              <a:rPr b="0" lang="gl-ES" sz="24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ise,</a:t>
            </a:r>
            <a:r>
              <a:rPr b="0" lang="gl-ES" sz="24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aquil;</a:t>
            </a:r>
            <a:r>
              <a:rPr b="0" lang="gl-ES" sz="2400" spc="-6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il</a:t>
            </a:r>
            <a:r>
              <a:rPr b="0" lang="gl-ES" sz="24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(pp)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11"/>
              </a:spcBef>
              <a:buNone/>
              <a:tabLst>
                <a:tab algn="l" pos="3729240"/>
              </a:tabLst>
            </a:pP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0">
              <a:lnSpc>
                <a:spcPct val="101000"/>
              </a:lnSpc>
              <a:buNone/>
              <a:tabLst>
                <a:tab algn="l" pos="5123880"/>
              </a:tabLst>
            </a:pP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400" spc="28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central</a:t>
            </a:r>
            <a:r>
              <a:rPr b="1" lang="gl-ES" sz="2400" spc="27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1" lang="gl-ES" sz="2400" spc="27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transición: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ditongo</a:t>
            </a:r>
            <a:r>
              <a:rPr b="0" lang="gl-ES" sz="2400" spc="28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-oi-</a:t>
            </a:r>
            <a:r>
              <a:rPr b="0" lang="gl-ES" sz="2400" spc="29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400" spc="29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-ui-</a:t>
            </a:r>
            <a:r>
              <a:rPr b="0" lang="gl-ES" sz="24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,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formas</a:t>
            </a:r>
            <a:r>
              <a:rPr b="0" lang="gl-ES" sz="2400" spc="-85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do</a:t>
            </a:r>
            <a:r>
              <a:rPr b="0" lang="gl-ES" sz="2400" spc="-9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pronome</a:t>
            </a:r>
            <a:r>
              <a:rPr b="0" lang="gl-ES" sz="2400" spc="-7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i="1" lang="gl-ES" sz="24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el</a:t>
            </a:r>
            <a:r>
              <a:rPr b="0" lang="gl-ES" sz="2400" spc="-2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.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6"/>
              </a:spcBef>
              <a:buNone/>
              <a:tabLst>
                <a:tab algn="l" pos="5123880"/>
              </a:tabLst>
            </a:pP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0">
              <a:lnSpc>
                <a:spcPct val="101000"/>
              </a:lnSpc>
              <a:buNone/>
              <a:tabLst>
                <a:tab algn="l" pos="5191200"/>
              </a:tabLst>
            </a:pP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-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Área</a:t>
            </a:r>
            <a:r>
              <a:rPr b="1" lang="gl-ES" sz="2400" spc="16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oriental</a:t>
            </a:r>
            <a:r>
              <a:rPr b="1" lang="gl-ES" sz="2400" spc="16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de</a:t>
            </a:r>
            <a:r>
              <a:rPr b="1" lang="gl-ES" sz="2400" spc="16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1" lang="gl-ES" sz="2400" spc="-1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transición:</a:t>
            </a:r>
            <a:r>
              <a:rPr b="1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	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formas</a:t>
            </a:r>
            <a:r>
              <a:rPr b="0" lang="gl-ES" sz="2400" spc="176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este,</a:t>
            </a:r>
            <a:r>
              <a:rPr b="0" lang="gl-ES" sz="2400" spc="18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ese</a:t>
            </a:r>
            <a:r>
              <a:rPr b="0" lang="gl-ES" sz="2400" spc="18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pc="-51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aquel</a:t>
            </a:r>
            <a:r>
              <a:rPr b="0" lang="gl-ES" sz="24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</a:t>
            </a:r>
            <a:r>
              <a:rPr b="0" lang="gl-ES" sz="2400" spc="-4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el</a:t>
            </a:r>
            <a:r>
              <a:rPr b="0" lang="gl-ES" sz="2400" spc="-34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 </a:t>
            </a:r>
            <a:r>
              <a:rPr b="0" lang="gl-ES" sz="2400" spc="-20" strike="noStrike" u="none">
                <a:solidFill>
                  <a:srgbClr val="999999"/>
                </a:solidFill>
                <a:effectLst/>
                <a:uFillTx/>
                <a:latin typeface="Verdana"/>
              </a:rPr>
              <a:t>(pp).</a:t>
            </a:r>
            <a:endParaRPr b="0" lang="gl-ES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2025-11-11T17:18:28Z</dcterms:created>
  <dc:creator>Sandra</dc:creator>
  <dc:description/>
  <dc:language>gl-ES</dc:language>
  <cp:lastModifiedBy/>
  <dcterms:modified xsi:type="dcterms:W3CDTF">2025-11-11T18:16:44Z</dcterms:modified>
  <cp:revision>1</cp:revision>
  <dc:subject/>
  <dc:title>A lírica galego-portuguesa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2024-01-19T00:00:00Z</vt:filetime>
  </property>
  <property fmtid="{D5CDD505-2E9C-101B-9397-08002B2CF9AE}" pid="3" name="Creator">
    <vt:lpwstr>Impress</vt:lpwstr>
  </property>
  <property fmtid="{D5CDD505-2E9C-101B-9397-08002B2CF9AE}" pid="4" name="LastSaved">
    <vt:filetime>2024-01-19T00:00:00Z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LibreOffice 7.3</vt:lpwstr>
  </property>
</Properties>
</file>