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Gotham Bold" charset="1" panose="00000000000000000000"/>
      <p:regular r:id="rId22"/>
    </p:embeddedFont>
    <p:embeddedFont>
      <p:font typeface="Gotham" charset="1" panose="00000000000000000000"/>
      <p:regular r:id="rId23"/>
    </p:embeddedFont>
    <p:embeddedFont>
      <p:font typeface="Glacial Indifference" charset="1" panose="00000000000000000000"/>
      <p:regular r:id="rId24"/>
    </p:embeddedFont>
    <p:embeddedFont>
      <p:font typeface="Open Sans Bold" charset="1" panose="020B0806030504020204"/>
      <p:regular r:id="rId25"/>
    </p:embeddedFont>
    <p:embeddedFont>
      <p:font typeface="Open Sans" charset="1" panose="020B06060305040202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47759" y="3749017"/>
            <a:ext cx="3240241" cy="6504134"/>
          </a:xfrm>
          <a:custGeom>
            <a:avLst/>
            <a:gdLst/>
            <a:ahLst/>
            <a:cxnLst/>
            <a:rect r="r" b="b" t="t" l="l"/>
            <a:pathLst>
              <a:path h="6504134" w="3240241">
                <a:moveTo>
                  <a:pt x="0" y="0"/>
                </a:moveTo>
                <a:lnTo>
                  <a:pt x="3240241" y="0"/>
                </a:lnTo>
                <a:lnTo>
                  <a:pt x="3240241" y="6504133"/>
                </a:lnTo>
                <a:lnTo>
                  <a:pt x="0" y="65041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032403" y="-1448305"/>
            <a:ext cx="5255597" cy="13183610"/>
            <a:chOff x="0" y="0"/>
            <a:chExt cx="1384190" cy="3472227"/>
          </a:xfrm>
        </p:grpSpPr>
        <p:sp>
          <p:nvSpPr>
            <p:cNvPr name="Freeform 4" id="4"/>
            <p:cNvSpPr/>
            <p:nvPr/>
          </p:nvSpPr>
          <p:spPr>
            <a:xfrm flipH="false" flipV="false" rot="0">
              <a:off x="0" y="0"/>
              <a:ext cx="1384190" cy="3472226"/>
            </a:xfrm>
            <a:custGeom>
              <a:avLst/>
              <a:gdLst/>
              <a:ahLst/>
              <a:cxnLst/>
              <a:rect r="r" b="b" t="t" l="l"/>
              <a:pathLst>
                <a:path h="3472226" w="1384190">
                  <a:moveTo>
                    <a:pt x="0" y="0"/>
                  </a:moveTo>
                  <a:lnTo>
                    <a:pt x="1384190" y="0"/>
                  </a:lnTo>
                  <a:lnTo>
                    <a:pt x="1384190" y="3472226"/>
                  </a:lnTo>
                  <a:lnTo>
                    <a:pt x="0" y="3472226"/>
                  </a:lnTo>
                  <a:close/>
                </a:path>
              </a:pathLst>
            </a:custGeom>
            <a:solidFill>
              <a:srgbClr val="CFAACD"/>
            </a:solidFill>
          </p:spPr>
        </p:sp>
        <p:sp>
          <p:nvSpPr>
            <p:cNvPr name="TextBox 5" id="5"/>
            <p:cNvSpPr txBox="true"/>
            <p:nvPr/>
          </p:nvSpPr>
          <p:spPr>
            <a:xfrm>
              <a:off x="0" y="-19050"/>
              <a:ext cx="1384190" cy="3491277"/>
            </a:xfrm>
            <a:prstGeom prst="rect">
              <a:avLst/>
            </a:prstGeom>
          </p:spPr>
          <p:txBody>
            <a:bodyPr anchor="ctr" rtlCol="false" tIns="50800" lIns="50800" bIns="50800" rIns="50800"/>
            <a:lstStyle/>
            <a:p>
              <a:pPr algn="ctr">
                <a:lnSpc>
                  <a:spcPts val="2859"/>
                </a:lnSpc>
              </a:pPr>
            </a:p>
          </p:txBody>
        </p:sp>
      </p:grpSp>
      <p:grpSp>
        <p:nvGrpSpPr>
          <p:cNvPr name="Group 6" id="6"/>
          <p:cNvGrpSpPr/>
          <p:nvPr/>
        </p:nvGrpSpPr>
        <p:grpSpPr>
          <a:xfrm rot="0">
            <a:off x="1028700" y="3977985"/>
            <a:ext cx="88950" cy="2210355"/>
            <a:chOff x="0" y="0"/>
            <a:chExt cx="23427" cy="582151"/>
          </a:xfrm>
        </p:grpSpPr>
        <p:sp>
          <p:nvSpPr>
            <p:cNvPr name="Freeform 7" id="7"/>
            <p:cNvSpPr/>
            <p:nvPr/>
          </p:nvSpPr>
          <p:spPr>
            <a:xfrm flipH="false" flipV="false" rot="0">
              <a:off x="0" y="0"/>
              <a:ext cx="23427" cy="582151"/>
            </a:xfrm>
            <a:custGeom>
              <a:avLst/>
              <a:gdLst/>
              <a:ahLst/>
              <a:cxnLst/>
              <a:rect r="r" b="b" t="t" l="l"/>
              <a:pathLst>
                <a:path h="582151" w="23427">
                  <a:moveTo>
                    <a:pt x="0" y="0"/>
                  </a:moveTo>
                  <a:lnTo>
                    <a:pt x="23427" y="0"/>
                  </a:lnTo>
                  <a:lnTo>
                    <a:pt x="23427" y="582151"/>
                  </a:lnTo>
                  <a:lnTo>
                    <a:pt x="0" y="582151"/>
                  </a:lnTo>
                  <a:close/>
                </a:path>
              </a:pathLst>
            </a:custGeom>
            <a:solidFill>
              <a:srgbClr val="CFAACD"/>
            </a:solidFill>
            <a:ln cap="sq">
              <a:noFill/>
              <a:prstDash val="solid"/>
              <a:miter/>
            </a:ln>
          </p:spPr>
        </p:sp>
        <p:sp>
          <p:nvSpPr>
            <p:cNvPr name="TextBox 8" id="8"/>
            <p:cNvSpPr txBox="true"/>
            <p:nvPr/>
          </p:nvSpPr>
          <p:spPr>
            <a:xfrm>
              <a:off x="0" y="-19050"/>
              <a:ext cx="23427" cy="601201"/>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9" id="9"/>
          <p:cNvSpPr txBox="true"/>
          <p:nvPr/>
        </p:nvSpPr>
        <p:spPr>
          <a:xfrm rot="0">
            <a:off x="1387521" y="3615667"/>
            <a:ext cx="6572706" cy="1169259"/>
          </a:xfrm>
          <a:prstGeom prst="rect">
            <a:avLst/>
          </a:prstGeom>
        </p:spPr>
        <p:txBody>
          <a:bodyPr anchor="t" rtlCol="false" tIns="0" lIns="0" bIns="0" rIns="0">
            <a:spAutoFit/>
          </a:bodyPr>
          <a:lstStyle/>
          <a:p>
            <a:pPr algn="l">
              <a:lnSpc>
                <a:spcPts val="9575"/>
              </a:lnSpc>
            </a:pPr>
            <a:r>
              <a:rPr lang="en-US" b="true" sz="6839">
                <a:solidFill>
                  <a:srgbClr val="000000"/>
                </a:solidFill>
                <a:latin typeface="Gotham Bold"/>
                <a:ea typeface="Gotham Bold"/>
                <a:cs typeface="Gotham Bold"/>
                <a:sym typeface="Gotham Bold"/>
              </a:rPr>
              <a:t>Ud 5.</a:t>
            </a:r>
          </a:p>
        </p:txBody>
      </p:sp>
      <p:sp>
        <p:nvSpPr>
          <p:cNvPr name="TextBox 10" id="10"/>
          <p:cNvSpPr txBox="true"/>
          <p:nvPr/>
        </p:nvSpPr>
        <p:spPr>
          <a:xfrm rot="0">
            <a:off x="1387521" y="4609017"/>
            <a:ext cx="7555829" cy="3258599"/>
          </a:xfrm>
          <a:prstGeom prst="rect">
            <a:avLst/>
          </a:prstGeom>
        </p:spPr>
        <p:txBody>
          <a:bodyPr anchor="t" rtlCol="false" tIns="0" lIns="0" bIns="0" rIns="0">
            <a:spAutoFit/>
          </a:bodyPr>
          <a:lstStyle/>
          <a:p>
            <a:pPr algn="l">
              <a:lnSpc>
                <a:spcPts val="13059"/>
              </a:lnSpc>
            </a:pPr>
            <a:r>
              <a:rPr lang="en-US" b="true" sz="9328">
                <a:solidFill>
                  <a:srgbClr val="000000"/>
                </a:solidFill>
                <a:latin typeface="Gotham Bold"/>
                <a:ea typeface="Gotham Bold"/>
                <a:cs typeface="Gotham Bold"/>
                <a:sym typeface="Gotham Bold"/>
              </a:rPr>
              <a:t>RECURSOS HUMANOS</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6BD9BF"/>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2. LA MOTIVACIÓN</a:t>
            </a:r>
          </a:p>
        </p:txBody>
      </p:sp>
      <p:sp>
        <p:nvSpPr>
          <p:cNvPr name="TextBox 6" id="6"/>
          <p:cNvSpPr txBox="true"/>
          <p:nvPr/>
        </p:nvSpPr>
        <p:spPr>
          <a:xfrm rot="0">
            <a:off x="1028700" y="1517163"/>
            <a:ext cx="6510283"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C) LA MOTIVACIÓN POR OBJETIVOS</a:t>
            </a:r>
          </a:p>
        </p:txBody>
      </p:sp>
      <p:sp>
        <p:nvSpPr>
          <p:cNvPr name="TextBox 7" id="7"/>
          <p:cNvSpPr txBox="true"/>
          <p:nvPr/>
        </p:nvSpPr>
        <p:spPr>
          <a:xfrm rot="0">
            <a:off x="1361137" y="2478087"/>
            <a:ext cx="14955006" cy="882213"/>
          </a:xfrm>
          <a:prstGeom prst="rect">
            <a:avLst/>
          </a:prstGeom>
        </p:spPr>
        <p:txBody>
          <a:bodyPr anchor="t" rtlCol="false" tIns="0" lIns="0" bIns="0" rIns="0">
            <a:spAutoFit/>
          </a:bodyPr>
          <a:lstStyle/>
          <a:p>
            <a:pPr algn="l">
              <a:lnSpc>
                <a:spcPts val="2340"/>
              </a:lnSpc>
              <a:spcBef>
                <a:spcPct val="0"/>
              </a:spcBef>
            </a:pPr>
            <a:r>
              <a:rPr lang="en-US" sz="1800">
                <a:solidFill>
                  <a:srgbClr val="000000"/>
                </a:solidFill>
                <a:latin typeface="Gotham"/>
                <a:ea typeface="Gotham"/>
                <a:cs typeface="Gotham"/>
                <a:sym typeface="Gotham"/>
              </a:rPr>
              <a:t>Es la forma habitual de motivación en las empresas: el </a:t>
            </a:r>
            <a:r>
              <a:rPr lang="en-US" b="true" sz="1800">
                <a:solidFill>
                  <a:srgbClr val="000000"/>
                </a:solidFill>
                <a:latin typeface="Gotham Bold"/>
                <a:ea typeface="Gotham Bold"/>
                <a:cs typeface="Gotham Bold"/>
                <a:sym typeface="Gotham Bold"/>
              </a:rPr>
              <a:t>establecimiento de objetivos y ofrecer recompensas por alcanzarlos</a:t>
            </a:r>
            <a:r>
              <a:rPr lang="en-US" sz="1800">
                <a:solidFill>
                  <a:srgbClr val="000000"/>
                </a:solidFill>
                <a:latin typeface="Gotham"/>
                <a:ea typeface="Gotham"/>
                <a:cs typeface="Gotham"/>
                <a:sym typeface="Gotham"/>
              </a:rPr>
              <a:t>. ¿Cómo funciona la motivación por objetivos? Según Locke (1968),</a:t>
            </a:r>
            <a:r>
              <a:rPr lang="en-US" sz="1800" u="sng">
                <a:solidFill>
                  <a:srgbClr val="000000"/>
                </a:solidFill>
                <a:latin typeface="Gotham"/>
                <a:ea typeface="Gotham"/>
                <a:cs typeface="Gotham"/>
                <a:sym typeface="Gotham"/>
              </a:rPr>
              <a:t> si los trabajadores se plantean de forma voluntaria sucesivas metas, mayor será su motivación hacia el logro</a:t>
            </a:r>
            <a:r>
              <a:rPr lang="en-US" sz="1800">
                <a:solidFill>
                  <a:srgbClr val="000000"/>
                </a:solidFill>
                <a:latin typeface="Gotham"/>
                <a:ea typeface="Gotham"/>
                <a:cs typeface="Gotham"/>
                <a:sym typeface="Gotham"/>
              </a:rPr>
              <a:t>. </a:t>
            </a:r>
          </a:p>
        </p:txBody>
      </p:sp>
      <p:grpSp>
        <p:nvGrpSpPr>
          <p:cNvPr name="Group 8" id="8"/>
          <p:cNvGrpSpPr/>
          <p:nvPr/>
        </p:nvGrpSpPr>
        <p:grpSpPr>
          <a:xfrm rot="5400000">
            <a:off x="7203128" y="-841332"/>
            <a:ext cx="3534091" cy="14691937"/>
            <a:chOff x="0" y="0"/>
            <a:chExt cx="1085404" cy="4512244"/>
          </a:xfrm>
        </p:grpSpPr>
        <p:sp>
          <p:nvSpPr>
            <p:cNvPr name="Freeform 9" id="9"/>
            <p:cNvSpPr/>
            <p:nvPr/>
          </p:nvSpPr>
          <p:spPr>
            <a:xfrm flipH="false" flipV="false" rot="0">
              <a:off x="0" y="0"/>
              <a:ext cx="1085404" cy="4512244"/>
            </a:xfrm>
            <a:custGeom>
              <a:avLst/>
              <a:gdLst/>
              <a:ahLst/>
              <a:cxnLst/>
              <a:rect r="r" b="b" t="t" l="l"/>
              <a:pathLst>
                <a:path h="4512244" w="1085404">
                  <a:moveTo>
                    <a:pt x="61338" y="0"/>
                  </a:moveTo>
                  <a:lnTo>
                    <a:pt x="1024066" y="0"/>
                  </a:lnTo>
                  <a:cubicBezTo>
                    <a:pt x="1040334" y="0"/>
                    <a:pt x="1055935" y="6462"/>
                    <a:pt x="1067438" y="17965"/>
                  </a:cubicBezTo>
                  <a:cubicBezTo>
                    <a:pt x="1078941" y="29469"/>
                    <a:pt x="1085404" y="45070"/>
                    <a:pt x="1085404" y="61338"/>
                  </a:cubicBezTo>
                  <a:lnTo>
                    <a:pt x="1085404" y="4450907"/>
                  </a:lnTo>
                  <a:cubicBezTo>
                    <a:pt x="1085404" y="4484782"/>
                    <a:pt x="1057942" y="4512244"/>
                    <a:pt x="1024066" y="4512244"/>
                  </a:cubicBezTo>
                  <a:lnTo>
                    <a:pt x="61338" y="4512244"/>
                  </a:lnTo>
                  <a:cubicBezTo>
                    <a:pt x="45070" y="4512244"/>
                    <a:pt x="29469" y="4505782"/>
                    <a:pt x="17965" y="4494279"/>
                  </a:cubicBezTo>
                  <a:cubicBezTo>
                    <a:pt x="6462" y="4482776"/>
                    <a:pt x="0" y="4467174"/>
                    <a:pt x="0" y="4450907"/>
                  </a:cubicBezTo>
                  <a:lnTo>
                    <a:pt x="0" y="61338"/>
                  </a:lnTo>
                  <a:cubicBezTo>
                    <a:pt x="0" y="45070"/>
                    <a:pt x="6462" y="29469"/>
                    <a:pt x="17965" y="17965"/>
                  </a:cubicBezTo>
                  <a:cubicBezTo>
                    <a:pt x="29469" y="6462"/>
                    <a:pt x="45070" y="0"/>
                    <a:pt x="61338" y="0"/>
                  </a:cubicBezTo>
                  <a:close/>
                </a:path>
              </a:pathLst>
            </a:custGeom>
            <a:solidFill>
              <a:srgbClr val="6BD9BF">
                <a:alpha val="45882"/>
              </a:srgbClr>
            </a:solidFill>
          </p:spPr>
        </p:sp>
        <p:sp>
          <p:nvSpPr>
            <p:cNvPr name="TextBox 10" id="10"/>
            <p:cNvSpPr txBox="true"/>
            <p:nvPr/>
          </p:nvSpPr>
          <p:spPr>
            <a:xfrm>
              <a:off x="0" y="-19050"/>
              <a:ext cx="1085404" cy="4531294"/>
            </a:xfrm>
            <a:prstGeom prst="rect">
              <a:avLst/>
            </a:prstGeom>
          </p:spPr>
          <p:txBody>
            <a:bodyPr anchor="ctr" rtlCol="false" tIns="50800" lIns="50800" bIns="50800" rIns="50800"/>
            <a:lstStyle/>
            <a:p>
              <a:pPr algn="ctr">
                <a:lnSpc>
                  <a:spcPts val="2859"/>
                </a:lnSpc>
              </a:pPr>
            </a:p>
          </p:txBody>
        </p:sp>
      </p:grpSp>
      <p:sp>
        <p:nvSpPr>
          <p:cNvPr name="TextBox 11" id="11"/>
          <p:cNvSpPr txBox="true"/>
          <p:nvPr/>
        </p:nvSpPr>
        <p:spPr>
          <a:xfrm rot="0">
            <a:off x="2074424" y="4632642"/>
            <a:ext cx="13528430" cy="3244943"/>
          </a:xfrm>
          <a:prstGeom prst="rect">
            <a:avLst/>
          </a:prstGeom>
        </p:spPr>
        <p:txBody>
          <a:bodyPr anchor="t" rtlCol="false" tIns="0" lIns="0" bIns="0" rIns="0">
            <a:spAutoFit/>
          </a:bodyPr>
          <a:lstStyle/>
          <a:p>
            <a:pPr algn="l">
              <a:lnSpc>
                <a:spcPts val="2340"/>
              </a:lnSpc>
              <a:spcBef>
                <a:spcPct val="0"/>
              </a:spcBef>
            </a:pPr>
          </a:p>
          <a:p>
            <a:pPr algn="l" marL="388620" indent="-194310" lvl="1">
              <a:lnSpc>
                <a:spcPts val="2340"/>
              </a:lnSpc>
              <a:buFont typeface="Arial"/>
              <a:buChar char="•"/>
            </a:pPr>
            <a:r>
              <a:rPr lang="en-US" sz="1800">
                <a:solidFill>
                  <a:srgbClr val="000000"/>
                </a:solidFill>
                <a:latin typeface="Gotham"/>
                <a:ea typeface="Gotham"/>
                <a:cs typeface="Gotham"/>
                <a:sym typeface="Gotham"/>
              </a:rPr>
              <a:t>El</a:t>
            </a:r>
            <a:r>
              <a:rPr lang="en-US" b="true" sz="1800">
                <a:solidFill>
                  <a:srgbClr val="000000"/>
                </a:solidFill>
                <a:latin typeface="Gotham Bold"/>
                <a:ea typeface="Gotham Bold"/>
                <a:cs typeface="Gotham Bold"/>
                <a:sym typeface="Gotham Bold"/>
              </a:rPr>
              <a:t> objetivo final debe dividirse en metas parciales </a:t>
            </a:r>
            <a:r>
              <a:rPr lang="en-US" sz="1800">
                <a:solidFill>
                  <a:srgbClr val="000000"/>
                </a:solidFill>
                <a:latin typeface="Gotham"/>
                <a:ea typeface="Gotham"/>
                <a:cs typeface="Gotham"/>
                <a:sym typeface="Gotham"/>
              </a:rPr>
              <a:t>de forma escalonada, de manera que se vaya </a:t>
            </a:r>
            <a:r>
              <a:rPr lang="en-US" b="true" sz="1800">
                <a:solidFill>
                  <a:srgbClr val="000000"/>
                </a:solidFill>
                <a:latin typeface="Gotham Bold"/>
                <a:ea typeface="Gotham Bold"/>
                <a:cs typeface="Gotham Bold"/>
                <a:sym typeface="Gotham Bold"/>
              </a:rPr>
              <a:t>premiando la consecución de pequeños objetivos</a:t>
            </a:r>
            <a:r>
              <a:rPr lang="en-US" sz="1800">
                <a:solidFill>
                  <a:srgbClr val="000000"/>
                </a:solidFill>
                <a:latin typeface="Gotham"/>
                <a:ea typeface="Gotham"/>
                <a:cs typeface="Gotham"/>
                <a:sym typeface="Gotham"/>
              </a:rPr>
              <a:t> hasta alcanzarse la meta final.</a:t>
            </a:r>
          </a:p>
          <a:p>
            <a:pPr algn="l">
              <a:lnSpc>
                <a:spcPts val="2340"/>
              </a:lnSpc>
            </a:pPr>
          </a:p>
          <a:p>
            <a:pPr algn="l" marL="388620" indent="-194310" lvl="1">
              <a:lnSpc>
                <a:spcPts val="2340"/>
              </a:lnSpc>
              <a:buFont typeface="Arial"/>
              <a:buChar char="•"/>
            </a:pPr>
            <a:r>
              <a:rPr lang="en-US" b="true" sz="1800">
                <a:solidFill>
                  <a:srgbClr val="000000"/>
                </a:solidFill>
                <a:latin typeface="Gotham Bold"/>
                <a:ea typeface="Gotham Bold"/>
                <a:cs typeface="Gotham Bold"/>
                <a:sym typeface="Gotham Bold"/>
              </a:rPr>
              <a:t>Los trabajadores deben creerse esas metas</a:t>
            </a:r>
            <a:r>
              <a:rPr lang="en-US" sz="1800">
                <a:solidFill>
                  <a:srgbClr val="000000"/>
                </a:solidFill>
                <a:latin typeface="Gotham"/>
                <a:ea typeface="Gotham"/>
                <a:cs typeface="Gotham"/>
                <a:sym typeface="Gotham"/>
              </a:rPr>
              <a:t>, deben verlas como posibles, y asumir a nivel interno que las van a alcanzar. De ahí que sea importante la </a:t>
            </a:r>
            <a:r>
              <a:rPr lang="en-US" b="true" sz="1800">
                <a:solidFill>
                  <a:srgbClr val="000000"/>
                </a:solidFill>
                <a:latin typeface="Gotham Bold"/>
                <a:ea typeface="Gotham Bold"/>
                <a:cs typeface="Gotham Bold"/>
                <a:sym typeface="Gotham Bold"/>
              </a:rPr>
              <a:t>participación y el diálogo con los trabajadores</a:t>
            </a:r>
            <a:r>
              <a:rPr lang="en-US" sz="1800">
                <a:solidFill>
                  <a:srgbClr val="000000"/>
                </a:solidFill>
                <a:latin typeface="Gotham"/>
                <a:ea typeface="Gotham"/>
                <a:cs typeface="Gotham"/>
                <a:sym typeface="Gotham"/>
              </a:rPr>
              <a:t> para establecer estas realidades. Lo contrario sería una imposición de objetivos.</a:t>
            </a:r>
          </a:p>
          <a:p>
            <a:pPr algn="l">
              <a:lnSpc>
                <a:spcPts val="2340"/>
              </a:lnSpc>
            </a:pPr>
          </a:p>
          <a:p>
            <a:pPr algn="l" marL="388620" indent="-194310" lvl="1">
              <a:lnSpc>
                <a:spcPts val="2340"/>
              </a:lnSpc>
              <a:buFont typeface="Arial"/>
              <a:buChar char="•"/>
            </a:pPr>
            <a:r>
              <a:rPr lang="en-US" sz="1800">
                <a:solidFill>
                  <a:srgbClr val="000000"/>
                </a:solidFill>
                <a:latin typeface="Gotham"/>
                <a:ea typeface="Gotham"/>
                <a:cs typeface="Gotham"/>
                <a:sym typeface="Gotham"/>
              </a:rPr>
              <a:t>El </a:t>
            </a:r>
            <a:r>
              <a:rPr lang="en-US" b="true" sz="1800">
                <a:solidFill>
                  <a:srgbClr val="000000"/>
                </a:solidFill>
                <a:latin typeface="Gotham Bold"/>
                <a:ea typeface="Gotham Bold"/>
                <a:cs typeface="Gotham Bold"/>
                <a:sym typeface="Gotham Bold"/>
              </a:rPr>
              <a:t>sistema de recompensas debe estar claro y ser transparente</a:t>
            </a:r>
            <a:r>
              <a:rPr lang="en-US" sz="1800">
                <a:solidFill>
                  <a:srgbClr val="000000"/>
                </a:solidFill>
                <a:latin typeface="Gotham"/>
                <a:ea typeface="Gotham"/>
                <a:cs typeface="Gotham"/>
                <a:sym typeface="Gotham"/>
              </a:rPr>
              <a:t>, que sea medible y no queden dudas sobre cuándo se han alcanzado los objetivos. Se debe </a:t>
            </a:r>
            <a:r>
              <a:rPr lang="en-US" b="true" sz="1800">
                <a:solidFill>
                  <a:srgbClr val="000000"/>
                </a:solidFill>
                <a:latin typeface="Gotham Bold"/>
                <a:ea typeface="Gotham Bold"/>
                <a:cs typeface="Gotham Bold"/>
                <a:sym typeface="Gotham Bold"/>
              </a:rPr>
              <a:t>recompensar tanto el objetivo final como las metas parciales</a:t>
            </a:r>
            <a:r>
              <a:rPr lang="en-US" sz="1800">
                <a:solidFill>
                  <a:srgbClr val="000000"/>
                </a:solidFill>
                <a:latin typeface="Gotham"/>
                <a:ea typeface="Gotham"/>
                <a:cs typeface="Gotham"/>
                <a:sym typeface="Gotham"/>
              </a:rPr>
              <a:t>, para poder motivar a quien no cumpla el objetivo final.</a:t>
            </a:r>
          </a:p>
        </p:txBody>
      </p:sp>
      <p:sp>
        <p:nvSpPr>
          <p:cNvPr name="TextBox 12" id="12"/>
          <p:cNvSpPr txBox="true"/>
          <p:nvPr/>
        </p:nvSpPr>
        <p:spPr>
          <a:xfrm rot="-350541">
            <a:off x="1371302" y="4354721"/>
            <a:ext cx="1898551" cy="372810"/>
          </a:xfrm>
          <a:prstGeom prst="rect">
            <a:avLst/>
          </a:prstGeom>
        </p:spPr>
        <p:txBody>
          <a:bodyPr anchor="t" rtlCol="false" tIns="0" lIns="0" bIns="0" rIns="0">
            <a:spAutoFit/>
          </a:bodyPr>
          <a:lstStyle/>
          <a:p>
            <a:pPr algn="ctr">
              <a:lnSpc>
                <a:spcPts val="3080"/>
              </a:lnSpc>
            </a:pPr>
            <a:r>
              <a:rPr lang="en-US" sz="2200">
                <a:solidFill>
                  <a:srgbClr val="000000"/>
                </a:solidFill>
                <a:latin typeface="Open Sans"/>
                <a:ea typeface="Open Sans"/>
                <a:cs typeface="Open Sans"/>
                <a:sym typeface="Open Sans"/>
              </a:rPr>
              <a:t>Características</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6BD9BF"/>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2. LA MOTIVACIÓN</a:t>
            </a:r>
          </a:p>
        </p:txBody>
      </p:sp>
      <p:sp>
        <p:nvSpPr>
          <p:cNvPr name="TextBox 6" id="6"/>
          <p:cNvSpPr txBox="true"/>
          <p:nvPr/>
        </p:nvSpPr>
        <p:spPr>
          <a:xfrm rot="0">
            <a:off x="1028700" y="1255653"/>
            <a:ext cx="11457491"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D) FACTORES MOTIVADORES Y TÉCNICAS DE MOTIVACIÓN</a:t>
            </a:r>
          </a:p>
        </p:txBody>
      </p:sp>
      <p:grpSp>
        <p:nvGrpSpPr>
          <p:cNvPr name="Group 7" id="7"/>
          <p:cNvGrpSpPr/>
          <p:nvPr/>
        </p:nvGrpSpPr>
        <p:grpSpPr>
          <a:xfrm rot="5400000">
            <a:off x="1982931" y="2093712"/>
            <a:ext cx="337213" cy="1737857"/>
            <a:chOff x="0" y="0"/>
            <a:chExt cx="103566" cy="533737"/>
          </a:xfrm>
        </p:grpSpPr>
        <p:sp>
          <p:nvSpPr>
            <p:cNvPr name="Freeform 8" id="8"/>
            <p:cNvSpPr/>
            <p:nvPr/>
          </p:nvSpPr>
          <p:spPr>
            <a:xfrm flipH="false" flipV="false" rot="0">
              <a:off x="0" y="0"/>
              <a:ext cx="103566" cy="533737"/>
            </a:xfrm>
            <a:custGeom>
              <a:avLst/>
              <a:gdLst/>
              <a:ahLst/>
              <a:cxnLst/>
              <a:rect r="r" b="b" t="t" l="l"/>
              <a:pathLst>
                <a:path h="533737" w="103566">
                  <a:moveTo>
                    <a:pt x="51783" y="0"/>
                  </a:moveTo>
                  <a:lnTo>
                    <a:pt x="51783" y="0"/>
                  </a:lnTo>
                  <a:cubicBezTo>
                    <a:pt x="65517" y="0"/>
                    <a:pt x="78688" y="5456"/>
                    <a:pt x="88399" y="15167"/>
                  </a:cubicBezTo>
                  <a:cubicBezTo>
                    <a:pt x="98111" y="24878"/>
                    <a:pt x="103566" y="38049"/>
                    <a:pt x="103566" y="51783"/>
                  </a:cubicBezTo>
                  <a:lnTo>
                    <a:pt x="103566" y="481954"/>
                  </a:lnTo>
                  <a:cubicBezTo>
                    <a:pt x="103566" y="495688"/>
                    <a:pt x="98111" y="508859"/>
                    <a:pt x="88399" y="518570"/>
                  </a:cubicBezTo>
                  <a:cubicBezTo>
                    <a:pt x="78688" y="528282"/>
                    <a:pt x="65517" y="533737"/>
                    <a:pt x="51783" y="533737"/>
                  </a:cubicBezTo>
                  <a:lnTo>
                    <a:pt x="51783" y="533737"/>
                  </a:lnTo>
                  <a:cubicBezTo>
                    <a:pt x="38049" y="533737"/>
                    <a:pt x="24878" y="528282"/>
                    <a:pt x="15167" y="518570"/>
                  </a:cubicBezTo>
                  <a:cubicBezTo>
                    <a:pt x="5456" y="508859"/>
                    <a:pt x="0" y="495688"/>
                    <a:pt x="0" y="481954"/>
                  </a:cubicBezTo>
                  <a:lnTo>
                    <a:pt x="0" y="51783"/>
                  </a:lnTo>
                  <a:cubicBezTo>
                    <a:pt x="0" y="38049"/>
                    <a:pt x="5456" y="24878"/>
                    <a:pt x="15167" y="15167"/>
                  </a:cubicBezTo>
                  <a:cubicBezTo>
                    <a:pt x="24878" y="5456"/>
                    <a:pt x="38049" y="0"/>
                    <a:pt x="51783" y="0"/>
                  </a:cubicBezTo>
                  <a:close/>
                </a:path>
              </a:pathLst>
            </a:custGeom>
            <a:solidFill>
              <a:srgbClr val="6BD9BF">
                <a:alpha val="51765"/>
              </a:srgbClr>
            </a:solidFill>
          </p:spPr>
        </p:sp>
        <p:sp>
          <p:nvSpPr>
            <p:cNvPr name="TextBox 9" id="9"/>
            <p:cNvSpPr txBox="true"/>
            <p:nvPr/>
          </p:nvSpPr>
          <p:spPr>
            <a:xfrm>
              <a:off x="0" y="-19050"/>
              <a:ext cx="103566" cy="552787"/>
            </a:xfrm>
            <a:prstGeom prst="rect">
              <a:avLst/>
            </a:prstGeom>
          </p:spPr>
          <p:txBody>
            <a:bodyPr anchor="ctr" rtlCol="false" tIns="50800" lIns="50800" bIns="50800" rIns="50800"/>
            <a:lstStyle/>
            <a:p>
              <a:pPr algn="ctr">
                <a:lnSpc>
                  <a:spcPts val="2859"/>
                </a:lnSpc>
              </a:pPr>
            </a:p>
          </p:txBody>
        </p:sp>
      </p:grpSp>
      <p:grpSp>
        <p:nvGrpSpPr>
          <p:cNvPr name="Group 10" id="10"/>
          <p:cNvGrpSpPr/>
          <p:nvPr/>
        </p:nvGrpSpPr>
        <p:grpSpPr>
          <a:xfrm rot="5400000">
            <a:off x="2796268" y="2776170"/>
            <a:ext cx="337213" cy="2405337"/>
            <a:chOff x="0" y="0"/>
            <a:chExt cx="103566" cy="738736"/>
          </a:xfrm>
        </p:grpSpPr>
        <p:sp>
          <p:nvSpPr>
            <p:cNvPr name="Freeform 11" id="11"/>
            <p:cNvSpPr/>
            <p:nvPr/>
          </p:nvSpPr>
          <p:spPr>
            <a:xfrm flipH="false" flipV="false" rot="0">
              <a:off x="0" y="0"/>
              <a:ext cx="103566" cy="738736"/>
            </a:xfrm>
            <a:custGeom>
              <a:avLst/>
              <a:gdLst/>
              <a:ahLst/>
              <a:cxnLst/>
              <a:rect r="r" b="b" t="t" l="l"/>
              <a:pathLst>
                <a:path h="738736" w="103566">
                  <a:moveTo>
                    <a:pt x="51783" y="0"/>
                  </a:moveTo>
                  <a:lnTo>
                    <a:pt x="51783" y="0"/>
                  </a:lnTo>
                  <a:cubicBezTo>
                    <a:pt x="65517" y="0"/>
                    <a:pt x="78688" y="5456"/>
                    <a:pt x="88399" y="15167"/>
                  </a:cubicBezTo>
                  <a:cubicBezTo>
                    <a:pt x="98111" y="24878"/>
                    <a:pt x="103566" y="38049"/>
                    <a:pt x="103566" y="51783"/>
                  </a:cubicBezTo>
                  <a:lnTo>
                    <a:pt x="103566" y="686953"/>
                  </a:lnTo>
                  <a:cubicBezTo>
                    <a:pt x="103566" y="700687"/>
                    <a:pt x="98111" y="713858"/>
                    <a:pt x="88399" y="723570"/>
                  </a:cubicBezTo>
                  <a:cubicBezTo>
                    <a:pt x="78688" y="733281"/>
                    <a:pt x="65517" y="738736"/>
                    <a:pt x="51783" y="738736"/>
                  </a:cubicBezTo>
                  <a:lnTo>
                    <a:pt x="51783" y="738736"/>
                  </a:lnTo>
                  <a:cubicBezTo>
                    <a:pt x="38049" y="738736"/>
                    <a:pt x="24878" y="733281"/>
                    <a:pt x="15167" y="723570"/>
                  </a:cubicBezTo>
                  <a:cubicBezTo>
                    <a:pt x="5456" y="713858"/>
                    <a:pt x="0" y="700687"/>
                    <a:pt x="0" y="686953"/>
                  </a:cubicBezTo>
                  <a:lnTo>
                    <a:pt x="0" y="51783"/>
                  </a:lnTo>
                  <a:cubicBezTo>
                    <a:pt x="0" y="38049"/>
                    <a:pt x="5456" y="24878"/>
                    <a:pt x="15167" y="15167"/>
                  </a:cubicBezTo>
                  <a:cubicBezTo>
                    <a:pt x="24878" y="5456"/>
                    <a:pt x="38049" y="0"/>
                    <a:pt x="51783" y="0"/>
                  </a:cubicBezTo>
                  <a:close/>
                </a:path>
              </a:pathLst>
            </a:custGeom>
            <a:solidFill>
              <a:srgbClr val="6BD9BF">
                <a:alpha val="51765"/>
              </a:srgbClr>
            </a:solidFill>
          </p:spPr>
        </p:sp>
        <p:sp>
          <p:nvSpPr>
            <p:cNvPr name="TextBox 12" id="12"/>
            <p:cNvSpPr txBox="true"/>
            <p:nvPr/>
          </p:nvSpPr>
          <p:spPr>
            <a:xfrm>
              <a:off x="0" y="-19050"/>
              <a:ext cx="103566" cy="757786"/>
            </a:xfrm>
            <a:prstGeom prst="rect">
              <a:avLst/>
            </a:prstGeom>
          </p:spPr>
          <p:txBody>
            <a:bodyPr anchor="ctr" rtlCol="false" tIns="50800" lIns="50800" bIns="50800" rIns="50800"/>
            <a:lstStyle/>
            <a:p>
              <a:pPr algn="ctr">
                <a:lnSpc>
                  <a:spcPts val="2859"/>
                </a:lnSpc>
              </a:pPr>
            </a:p>
          </p:txBody>
        </p:sp>
      </p:grpSp>
      <p:grpSp>
        <p:nvGrpSpPr>
          <p:cNvPr name="Group 13" id="13"/>
          <p:cNvGrpSpPr/>
          <p:nvPr/>
        </p:nvGrpSpPr>
        <p:grpSpPr>
          <a:xfrm rot="5400000">
            <a:off x="2828987" y="3985103"/>
            <a:ext cx="337213" cy="2654007"/>
            <a:chOff x="0" y="0"/>
            <a:chExt cx="103566" cy="815109"/>
          </a:xfrm>
        </p:grpSpPr>
        <p:sp>
          <p:nvSpPr>
            <p:cNvPr name="Freeform 14" id="14"/>
            <p:cNvSpPr/>
            <p:nvPr/>
          </p:nvSpPr>
          <p:spPr>
            <a:xfrm flipH="false" flipV="false" rot="0">
              <a:off x="0" y="0"/>
              <a:ext cx="103566" cy="815109"/>
            </a:xfrm>
            <a:custGeom>
              <a:avLst/>
              <a:gdLst/>
              <a:ahLst/>
              <a:cxnLst/>
              <a:rect r="r" b="b" t="t" l="l"/>
              <a:pathLst>
                <a:path h="815109" w="103566">
                  <a:moveTo>
                    <a:pt x="51783" y="0"/>
                  </a:moveTo>
                  <a:lnTo>
                    <a:pt x="51783" y="0"/>
                  </a:lnTo>
                  <a:cubicBezTo>
                    <a:pt x="65517" y="0"/>
                    <a:pt x="78688" y="5456"/>
                    <a:pt x="88399" y="15167"/>
                  </a:cubicBezTo>
                  <a:cubicBezTo>
                    <a:pt x="98111" y="24878"/>
                    <a:pt x="103566" y="38049"/>
                    <a:pt x="103566" y="51783"/>
                  </a:cubicBezTo>
                  <a:lnTo>
                    <a:pt x="103566" y="763326"/>
                  </a:lnTo>
                  <a:cubicBezTo>
                    <a:pt x="103566" y="777059"/>
                    <a:pt x="98111" y="790231"/>
                    <a:pt x="88399" y="799942"/>
                  </a:cubicBezTo>
                  <a:cubicBezTo>
                    <a:pt x="78688" y="809653"/>
                    <a:pt x="65517" y="815109"/>
                    <a:pt x="51783" y="815109"/>
                  </a:cubicBezTo>
                  <a:lnTo>
                    <a:pt x="51783" y="815109"/>
                  </a:lnTo>
                  <a:cubicBezTo>
                    <a:pt x="38049" y="815109"/>
                    <a:pt x="24878" y="809653"/>
                    <a:pt x="15167" y="799942"/>
                  </a:cubicBezTo>
                  <a:cubicBezTo>
                    <a:pt x="5456" y="790231"/>
                    <a:pt x="0" y="777059"/>
                    <a:pt x="0" y="763326"/>
                  </a:cubicBezTo>
                  <a:lnTo>
                    <a:pt x="0" y="51783"/>
                  </a:lnTo>
                  <a:cubicBezTo>
                    <a:pt x="0" y="38049"/>
                    <a:pt x="5456" y="24878"/>
                    <a:pt x="15167" y="15167"/>
                  </a:cubicBezTo>
                  <a:cubicBezTo>
                    <a:pt x="24878" y="5456"/>
                    <a:pt x="38049" y="0"/>
                    <a:pt x="51783" y="0"/>
                  </a:cubicBezTo>
                  <a:close/>
                </a:path>
              </a:pathLst>
            </a:custGeom>
            <a:solidFill>
              <a:srgbClr val="6BD9BF">
                <a:alpha val="51765"/>
              </a:srgbClr>
            </a:solidFill>
          </p:spPr>
        </p:sp>
        <p:sp>
          <p:nvSpPr>
            <p:cNvPr name="TextBox 15" id="15"/>
            <p:cNvSpPr txBox="true"/>
            <p:nvPr/>
          </p:nvSpPr>
          <p:spPr>
            <a:xfrm>
              <a:off x="0" y="-19050"/>
              <a:ext cx="103566" cy="834159"/>
            </a:xfrm>
            <a:prstGeom prst="rect">
              <a:avLst/>
            </a:prstGeom>
          </p:spPr>
          <p:txBody>
            <a:bodyPr anchor="ctr" rtlCol="false" tIns="50800" lIns="50800" bIns="50800" rIns="50800"/>
            <a:lstStyle/>
            <a:p>
              <a:pPr algn="ctr">
                <a:lnSpc>
                  <a:spcPts val="2859"/>
                </a:lnSpc>
              </a:pPr>
            </a:p>
          </p:txBody>
        </p:sp>
      </p:grpSp>
      <p:grpSp>
        <p:nvGrpSpPr>
          <p:cNvPr name="Group 16" id="16"/>
          <p:cNvGrpSpPr/>
          <p:nvPr/>
        </p:nvGrpSpPr>
        <p:grpSpPr>
          <a:xfrm rot="5400000">
            <a:off x="2920602" y="5138527"/>
            <a:ext cx="363389" cy="2863412"/>
            <a:chOff x="0" y="0"/>
            <a:chExt cx="111605" cy="879422"/>
          </a:xfrm>
        </p:grpSpPr>
        <p:sp>
          <p:nvSpPr>
            <p:cNvPr name="Freeform 17" id="17"/>
            <p:cNvSpPr/>
            <p:nvPr/>
          </p:nvSpPr>
          <p:spPr>
            <a:xfrm flipH="false" flipV="false" rot="0">
              <a:off x="0" y="0"/>
              <a:ext cx="111605" cy="879422"/>
            </a:xfrm>
            <a:custGeom>
              <a:avLst/>
              <a:gdLst/>
              <a:ahLst/>
              <a:cxnLst/>
              <a:rect r="r" b="b" t="t" l="l"/>
              <a:pathLst>
                <a:path h="879422" w="111605">
                  <a:moveTo>
                    <a:pt x="55803" y="0"/>
                  </a:moveTo>
                  <a:lnTo>
                    <a:pt x="55803" y="0"/>
                  </a:lnTo>
                  <a:cubicBezTo>
                    <a:pt x="86622" y="0"/>
                    <a:pt x="111605" y="24984"/>
                    <a:pt x="111605" y="55803"/>
                  </a:cubicBezTo>
                  <a:lnTo>
                    <a:pt x="111605" y="823619"/>
                  </a:lnTo>
                  <a:cubicBezTo>
                    <a:pt x="111605" y="838419"/>
                    <a:pt x="105726" y="852613"/>
                    <a:pt x="95261" y="863078"/>
                  </a:cubicBezTo>
                  <a:cubicBezTo>
                    <a:pt x="84796" y="873543"/>
                    <a:pt x="70602" y="879422"/>
                    <a:pt x="55803" y="879422"/>
                  </a:cubicBezTo>
                  <a:lnTo>
                    <a:pt x="55803" y="879422"/>
                  </a:lnTo>
                  <a:cubicBezTo>
                    <a:pt x="41003" y="879422"/>
                    <a:pt x="26809" y="873543"/>
                    <a:pt x="16344" y="863078"/>
                  </a:cubicBezTo>
                  <a:cubicBezTo>
                    <a:pt x="5879" y="852613"/>
                    <a:pt x="0" y="838419"/>
                    <a:pt x="0" y="823619"/>
                  </a:cubicBezTo>
                  <a:lnTo>
                    <a:pt x="0" y="55803"/>
                  </a:lnTo>
                  <a:cubicBezTo>
                    <a:pt x="0" y="41003"/>
                    <a:pt x="5879" y="26809"/>
                    <a:pt x="16344" y="16344"/>
                  </a:cubicBezTo>
                  <a:cubicBezTo>
                    <a:pt x="26809" y="5879"/>
                    <a:pt x="41003" y="0"/>
                    <a:pt x="55803" y="0"/>
                  </a:cubicBezTo>
                  <a:close/>
                </a:path>
              </a:pathLst>
            </a:custGeom>
            <a:solidFill>
              <a:srgbClr val="6BD9BF">
                <a:alpha val="51765"/>
              </a:srgbClr>
            </a:solidFill>
          </p:spPr>
        </p:sp>
        <p:sp>
          <p:nvSpPr>
            <p:cNvPr name="TextBox 18" id="18"/>
            <p:cNvSpPr txBox="true"/>
            <p:nvPr/>
          </p:nvSpPr>
          <p:spPr>
            <a:xfrm>
              <a:off x="0" y="-19050"/>
              <a:ext cx="111605" cy="898472"/>
            </a:xfrm>
            <a:prstGeom prst="rect">
              <a:avLst/>
            </a:prstGeom>
          </p:spPr>
          <p:txBody>
            <a:bodyPr anchor="ctr" rtlCol="false" tIns="50800" lIns="50800" bIns="50800" rIns="50800"/>
            <a:lstStyle/>
            <a:p>
              <a:pPr algn="ctr">
                <a:lnSpc>
                  <a:spcPts val="2859"/>
                </a:lnSpc>
              </a:pPr>
            </a:p>
          </p:txBody>
        </p:sp>
      </p:grpSp>
      <p:grpSp>
        <p:nvGrpSpPr>
          <p:cNvPr name="Group 19" id="19"/>
          <p:cNvGrpSpPr/>
          <p:nvPr/>
        </p:nvGrpSpPr>
        <p:grpSpPr>
          <a:xfrm rot="5400000">
            <a:off x="2669464" y="6380354"/>
            <a:ext cx="350110" cy="2960157"/>
            <a:chOff x="0" y="0"/>
            <a:chExt cx="107527" cy="909135"/>
          </a:xfrm>
        </p:grpSpPr>
        <p:sp>
          <p:nvSpPr>
            <p:cNvPr name="Freeform 20" id="20"/>
            <p:cNvSpPr/>
            <p:nvPr/>
          </p:nvSpPr>
          <p:spPr>
            <a:xfrm flipH="false" flipV="false" rot="0">
              <a:off x="0" y="0"/>
              <a:ext cx="107527" cy="909135"/>
            </a:xfrm>
            <a:custGeom>
              <a:avLst/>
              <a:gdLst/>
              <a:ahLst/>
              <a:cxnLst/>
              <a:rect r="r" b="b" t="t" l="l"/>
              <a:pathLst>
                <a:path h="909135" w="107527">
                  <a:moveTo>
                    <a:pt x="53764" y="0"/>
                  </a:moveTo>
                  <a:lnTo>
                    <a:pt x="53764" y="0"/>
                  </a:lnTo>
                  <a:cubicBezTo>
                    <a:pt x="68023" y="0"/>
                    <a:pt x="81698" y="5664"/>
                    <a:pt x="91780" y="15747"/>
                  </a:cubicBezTo>
                  <a:cubicBezTo>
                    <a:pt x="101863" y="25830"/>
                    <a:pt x="107527" y="39505"/>
                    <a:pt x="107527" y="53764"/>
                  </a:cubicBezTo>
                  <a:lnTo>
                    <a:pt x="107527" y="855371"/>
                  </a:lnTo>
                  <a:cubicBezTo>
                    <a:pt x="107527" y="869630"/>
                    <a:pt x="101863" y="883305"/>
                    <a:pt x="91780" y="893388"/>
                  </a:cubicBezTo>
                  <a:cubicBezTo>
                    <a:pt x="81698" y="903471"/>
                    <a:pt x="68023" y="909135"/>
                    <a:pt x="53764" y="909135"/>
                  </a:cubicBezTo>
                  <a:lnTo>
                    <a:pt x="53764" y="909135"/>
                  </a:lnTo>
                  <a:cubicBezTo>
                    <a:pt x="39505" y="909135"/>
                    <a:pt x="25830" y="903471"/>
                    <a:pt x="15747" y="893388"/>
                  </a:cubicBezTo>
                  <a:cubicBezTo>
                    <a:pt x="5664" y="883305"/>
                    <a:pt x="0" y="869630"/>
                    <a:pt x="0" y="855371"/>
                  </a:cubicBezTo>
                  <a:lnTo>
                    <a:pt x="0" y="53764"/>
                  </a:lnTo>
                  <a:cubicBezTo>
                    <a:pt x="0" y="39505"/>
                    <a:pt x="5664" y="25830"/>
                    <a:pt x="15747" y="15747"/>
                  </a:cubicBezTo>
                  <a:cubicBezTo>
                    <a:pt x="25830" y="5664"/>
                    <a:pt x="39505" y="0"/>
                    <a:pt x="53764" y="0"/>
                  </a:cubicBezTo>
                  <a:close/>
                </a:path>
              </a:pathLst>
            </a:custGeom>
            <a:solidFill>
              <a:srgbClr val="6BD9BF">
                <a:alpha val="51765"/>
              </a:srgbClr>
            </a:solidFill>
          </p:spPr>
        </p:sp>
        <p:sp>
          <p:nvSpPr>
            <p:cNvPr name="TextBox 21" id="21"/>
            <p:cNvSpPr txBox="true"/>
            <p:nvPr/>
          </p:nvSpPr>
          <p:spPr>
            <a:xfrm>
              <a:off x="0" y="-19050"/>
              <a:ext cx="107527" cy="928185"/>
            </a:xfrm>
            <a:prstGeom prst="rect">
              <a:avLst/>
            </a:prstGeom>
          </p:spPr>
          <p:txBody>
            <a:bodyPr anchor="ctr" rtlCol="false" tIns="50800" lIns="50800" bIns="50800" rIns="50800"/>
            <a:lstStyle/>
            <a:p>
              <a:pPr algn="ctr">
                <a:lnSpc>
                  <a:spcPts val="2859"/>
                </a:lnSpc>
              </a:pPr>
            </a:p>
          </p:txBody>
        </p:sp>
      </p:grpSp>
      <p:grpSp>
        <p:nvGrpSpPr>
          <p:cNvPr name="Group 22" id="22"/>
          <p:cNvGrpSpPr/>
          <p:nvPr/>
        </p:nvGrpSpPr>
        <p:grpSpPr>
          <a:xfrm rot="5400000">
            <a:off x="2370913" y="8011440"/>
            <a:ext cx="337213" cy="1737857"/>
            <a:chOff x="0" y="0"/>
            <a:chExt cx="103566" cy="533737"/>
          </a:xfrm>
        </p:grpSpPr>
        <p:sp>
          <p:nvSpPr>
            <p:cNvPr name="Freeform 23" id="23"/>
            <p:cNvSpPr/>
            <p:nvPr/>
          </p:nvSpPr>
          <p:spPr>
            <a:xfrm flipH="false" flipV="false" rot="0">
              <a:off x="0" y="0"/>
              <a:ext cx="103566" cy="533737"/>
            </a:xfrm>
            <a:custGeom>
              <a:avLst/>
              <a:gdLst/>
              <a:ahLst/>
              <a:cxnLst/>
              <a:rect r="r" b="b" t="t" l="l"/>
              <a:pathLst>
                <a:path h="533737" w="103566">
                  <a:moveTo>
                    <a:pt x="51783" y="0"/>
                  </a:moveTo>
                  <a:lnTo>
                    <a:pt x="51783" y="0"/>
                  </a:lnTo>
                  <a:cubicBezTo>
                    <a:pt x="65517" y="0"/>
                    <a:pt x="78688" y="5456"/>
                    <a:pt x="88399" y="15167"/>
                  </a:cubicBezTo>
                  <a:cubicBezTo>
                    <a:pt x="98111" y="24878"/>
                    <a:pt x="103566" y="38049"/>
                    <a:pt x="103566" y="51783"/>
                  </a:cubicBezTo>
                  <a:lnTo>
                    <a:pt x="103566" y="481954"/>
                  </a:lnTo>
                  <a:cubicBezTo>
                    <a:pt x="103566" y="495688"/>
                    <a:pt x="98111" y="508859"/>
                    <a:pt x="88399" y="518570"/>
                  </a:cubicBezTo>
                  <a:cubicBezTo>
                    <a:pt x="78688" y="528282"/>
                    <a:pt x="65517" y="533737"/>
                    <a:pt x="51783" y="533737"/>
                  </a:cubicBezTo>
                  <a:lnTo>
                    <a:pt x="51783" y="533737"/>
                  </a:lnTo>
                  <a:cubicBezTo>
                    <a:pt x="38049" y="533737"/>
                    <a:pt x="24878" y="528282"/>
                    <a:pt x="15167" y="518570"/>
                  </a:cubicBezTo>
                  <a:cubicBezTo>
                    <a:pt x="5456" y="508859"/>
                    <a:pt x="0" y="495688"/>
                    <a:pt x="0" y="481954"/>
                  </a:cubicBezTo>
                  <a:lnTo>
                    <a:pt x="0" y="51783"/>
                  </a:lnTo>
                  <a:cubicBezTo>
                    <a:pt x="0" y="38049"/>
                    <a:pt x="5456" y="24878"/>
                    <a:pt x="15167" y="15167"/>
                  </a:cubicBezTo>
                  <a:cubicBezTo>
                    <a:pt x="24878" y="5456"/>
                    <a:pt x="38049" y="0"/>
                    <a:pt x="51783" y="0"/>
                  </a:cubicBezTo>
                  <a:close/>
                </a:path>
              </a:pathLst>
            </a:custGeom>
            <a:solidFill>
              <a:srgbClr val="6BD9BF">
                <a:alpha val="51765"/>
              </a:srgbClr>
            </a:solidFill>
          </p:spPr>
        </p:sp>
        <p:sp>
          <p:nvSpPr>
            <p:cNvPr name="TextBox 24" id="24"/>
            <p:cNvSpPr txBox="true"/>
            <p:nvPr/>
          </p:nvSpPr>
          <p:spPr>
            <a:xfrm>
              <a:off x="0" y="-19050"/>
              <a:ext cx="103566" cy="552787"/>
            </a:xfrm>
            <a:prstGeom prst="rect">
              <a:avLst/>
            </a:prstGeom>
          </p:spPr>
          <p:txBody>
            <a:bodyPr anchor="ctr" rtlCol="false" tIns="50800" lIns="50800" bIns="50800" rIns="50800"/>
            <a:lstStyle/>
            <a:p>
              <a:pPr algn="ctr">
                <a:lnSpc>
                  <a:spcPts val="2859"/>
                </a:lnSpc>
              </a:pPr>
            </a:p>
          </p:txBody>
        </p:sp>
      </p:grpSp>
      <p:sp>
        <p:nvSpPr>
          <p:cNvPr name="TextBox 25" id="25"/>
          <p:cNvSpPr txBox="true"/>
          <p:nvPr/>
        </p:nvSpPr>
        <p:spPr>
          <a:xfrm rot="0">
            <a:off x="1282609" y="2833250"/>
            <a:ext cx="14976774" cy="6427278"/>
          </a:xfrm>
          <a:prstGeom prst="rect">
            <a:avLst/>
          </a:prstGeom>
        </p:spPr>
        <p:txBody>
          <a:bodyPr anchor="t" rtlCol="false" tIns="0" lIns="0" bIns="0" rIns="0">
            <a:spAutoFit/>
          </a:bodyPr>
          <a:lstStyle/>
          <a:p>
            <a:pPr algn="l">
              <a:lnSpc>
                <a:spcPts val="2080"/>
              </a:lnSpc>
              <a:spcBef>
                <a:spcPct val="0"/>
              </a:spcBef>
            </a:pPr>
            <a:r>
              <a:rPr lang="en-US" sz="1600">
                <a:solidFill>
                  <a:srgbClr val="000000"/>
                </a:solidFill>
                <a:latin typeface="Gotham"/>
                <a:ea typeface="Gotham"/>
                <a:cs typeface="Gotham"/>
                <a:sym typeface="Gotham"/>
              </a:rPr>
              <a:t>•</a:t>
            </a:r>
            <a:r>
              <a:rPr lang="en-US" b="true" sz="1600">
                <a:solidFill>
                  <a:srgbClr val="000000"/>
                </a:solidFill>
                <a:latin typeface="Gotham Bold"/>
                <a:ea typeface="Gotham Bold"/>
                <a:cs typeface="Gotham Bold"/>
                <a:sym typeface="Gotham Bold"/>
              </a:rPr>
              <a:t> </a:t>
            </a:r>
            <a:r>
              <a:rPr lang="en-US" b="true" sz="1600" u="sng">
                <a:solidFill>
                  <a:srgbClr val="000000"/>
                </a:solidFill>
                <a:latin typeface="Gotham Bold"/>
                <a:ea typeface="Gotham Bold"/>
                <a:cs typeface="Gotham Bold"/>
                <a:sym typeface="Gotham Bold"/>
              </a:rPr>
              <a:t>La retribución:</a:t>
            </a:r>
            <a:r>
              <a:rPr lang="en-US" sz="1600">
                <a:solidFill>
                  <a:srgbClr val="000000"/>
                </a:solidFill>
                <a:latin typeface="Gotham"/>
                <a:ea typeface="Gotham"/>
                <a:cs typeface="Gotham"/>
                <a:sym typeface="Gotham"/>
              </a:rPr>
              <a:t> El salario es </a:t>
            </a:r>
            <a:r>
              <a:rPr lang="en-US" b="true" sz="1600">
                <a:solidFill>
                  <a:srgbClr val="000000"/>
                </a:solidFill>
                <a:latin typeface="Gotham Bold"/>
                <a:ea typeface="Gotham Bold"/>
                <a:cs typeface="Gotham Bold"/>
                <a:sym typeface="Gotham Bold"/>
              </a:rPr>
              <a:t>uno de los primeros factores motivadores</a:t>
            </a:r>
            <a:r>
              <a:rPr lang="en-US" sz="1600">
                <a:solidFill>
                  <a:srgbClr val="000000"/>
                </a:solidFill>
                <a:latin typeface="Gotham"/>
                <a:ea typeface="Gotham"/>
                <a:cs typeface="Gotham"/>
                <a:sym typeface="Gotham"/>
              </a:rPr>
              <a:t>, pues permite cubrir las necesidades básicas. Para ello la empresa debe pagar lo que se llama salario base, que es el mínimo que debe recibir un trabajador. Una manera de hacer que el salario sea motivador es</a:t>
            </a:r>
            <a:r>
              <a:rPr lang="en-US" b="true" sz="1600">
                <a:solidFill>
                  <a:srgbClr val="000000"/>
                </a:solidFill>
                <a:latin typeface="Gotham Bold"/>
                <a:ea typeface="Gotham Bold"/>
                <a:cs typeface="Gotham Bold"/>
                <a:sym typeface="Gotham Bold"/>
              </a:rPr>
              <a:t> brindar incentivos a la productividad</a:t>
            </a:r>
            <a:r>
              <a:rPr lang="en-US" sz="1600">
                <a:solidFill>
                  <a:srgbClr val="000000"/>
                </a:solidFill>
                <a:latin typeface="Gotham"/>
                <a:ea typeface="Gotham"/>
                <a:cs typeface="Gotham"/>
                <a:sym typeface="Gotham"/>
              </a:rPr>
              <a:t>. Los salarios altos también resultarán más motivadores que salarios bajos. </a:t>
            </a:r>
          </a:p>
          <a:p>
            <a:pPr algn="l">
              <a:lnSpc>
                <a:spcPts val="2080"/>
              </a:lnSpc>
              <a:spcBef>
                <a:spcPct val="0"/>
              </a:spcBef>
            </a:pPr>
          </a:p>
          <a:p>
            <a:pPr algn="l">
              <a:lnSpc>
                <a:spcPts val="2080"/>
              </a:lnSpc>
              <a:spcBef>
                <a:spcPct val="0"/>
              </a:spcBef>
            </a:pPr>
            <a:r>
              <a:rPr lang="en-US" sz="1600">
                <a:solidFill>
                  <a:srgbClr val="000000"/>
                </a:solidFill>
                <a:latin typeface="Gotham"/>
                <a:ea typeface="Gotham"/>
                <a:cs typeface="Gotham"/>
                <a:sym typeface="Gotham"/>
              </a:rPr>
              <a:t>• Las </a:t>
            </a:r>
            <a:r>
              <a:rPr lang="en-US" b="true" sz="1600" u="sng">
                <a:solidFill>
                  <a:srgbClr val="000000"/>
                </a:solidFill>
                <a:latin typeface="Gotham Bold"/>
                <a:ea typeface="Gotham Bold"/>
                <a:cs typeface="Gotham Bold"/>
                <a:sym typeface="Gotham Bold"/>
              </a:rPr>
              <a:t>condiciones laborales</a:t>
            </a:r>
            <a:r>
              <a:rPr lang="en-US" sz="1600">
                <a:solidFill>
                  <a:srgbClr val="000000"/>
                </a:solidFill>
                <a:latin typeface="Gotham"/>
                <a:ea typeface="Gotham"/>
                <a:cs typeface="Gotham"/>
                <a:sym typeface="Gotham"/>
              </a:rPr>
              <a:t> Se trata de aquellos factores que tienen que ver con el </a:t>
            </a:r>
            <a:r>
              <a:rPr lang="en-US" b="true" sz="1600">
                <a:solidFill>
                  <a:srgbClr val="000000"/>
                </a:solidFill>
                <a:latin typeface="Gotham Bold"/>
                <a:ea typeface="Gotham Bold"/>
                <a:cs typeface="Gotham Bold"/>
                <a:sym typeface="Gotham Bold"/>
              </a:rPr>
              <a:t>contexto donde se realiza el trabajo</a:t>
            </a:r>
            <a:r>
              <a:rPr lang="en-US" sz="1600">
                <a:solidFill>
                  <a:srgbClr val="000000"/>
                </a:solidFill>
                <a:latin typeface="Gotham"/>
                <a:ea typeface="Gotham"/>
                <a:cs typeface="Gotham"/>
                <a:sym typeface="Gotham"/>
              </a:rPr>
              <a:t>: las condiciones de seguridad, los horarios, los turnos, vacaciones, las condiciones físicas agradables (luz, temperatura, etc). También se incluye en este apartado la estabilidad laboral. </a:t>
            </a:r>
            <a:r>
              <a:rPr lang="en-US" b="true" sz="1600">
                <a:solidFill>
                  <a:srgbClr val="000000"/>
                </a:solidFill>
                <a:latin typeface="Gotham Bold"/>
                <a:ea typeface="Gotham Bold"/>
                <a:cs typeface="Gotham Bold"/>
                <a:sym typeface="Gotham Bold"/>
              </a:rPr>
              <a:t>La mejora de estas condiciones de trabajo produce una mayor seguridad y supone una medida para prevenir la insatisfacción en el trabajo</a:t>
            </a:r>
            <a:r>
              <a:rPr lang="en-US" sz="1600">
                <a:solidFill>
                  <a:srgbClr val="000000"/>
                </a:solidFill>
                <a:latin typeface="Gotham"/>
                <a:ea typeface="Gotham"/>
                <a:cs typeface="Gotham"/>
                <a:sym typeface="Gotham"/>
              </a:rPr>
              <a:t>, más que ayudar a motivar. </a:t>
            </a:r>
          </a:p>
          <a:p>
            <a:pPr algn="l">
              <a:lnSpc>
                <a:spcPts val="2080"/>
              </a:lnSpc>
              <a:spcBef>
                <a:spcPct val="0"/>
              </a:spcBef>
            </a:pPr>
          </a:p>
          <a:p>
            <a:pPr algn="l">
              <a:lnSpc>
                <a:spcPts val="2080"/>
              </a:lnSpc>
              <a:spcBef>
                <a:spcPct val="0"/>
              </a:spcBef>
            </a:pPr>
            <a:r>
              <a:rPr lang="en-US" sz="1600">
                <a:solidFill>
                  <a:srgbClr val="000000"/>
                </a:solidFill>
                <a:latin typeface="Gotham"/>
                <a:ea typeface="Gotham"/>
                <a:cs typeface="Gotham"/>
                <a:sym typeface="Gotham"/>
              </a:rPr>
              <a:t>• El </a:t>
            </a:r>
            <a:r>
              <a:rPr lang="en-US" b="true" sz="1600" u="sng">
                <a:solidFill>
                  <a:srgbClr val="000000"/>
                </a:solidFill>
                <a:latin typeface="Gotham Bold"/>
                <a:ea typeface="Gotham Bold"/>
                <a:cs typeface="Gotham Bold"/>
                <a:sym typeface="Gotham Bold"/>
              </a:rPr>
              <a:t>ajuste puesto/trabajador</a:t>
            </a:r>
            <a:r>
              <a:rPr lang="en-US" sz="1600">
                <a:solidFill>
                  <a:srgbClr val="000000"/>
                </a:solidFill>
                <a:latin typeface="Gotham"/>
                <a:ea typeface="Gotham"/>
                <a:cs typeface="Gotham"/>
                <a:sym typeface="Gotham"/>
              </a:rPr>
              <a:t> La empresa debe realizar un </a:t>
            </a:r>
            <a:r>
              <a:rPr lang="en-US" b="true" sz="1600">
                <a:solidFill>
                  <a:srgbClr val="000000"/>
                </a:solidFill>
                <a:latin typeface="Gotham Bold"/>
                <a:ea typeface="Gotham Bold"/>
                <a:cs typeface="Gotham Bold"/>
                <a:sym typeface="Gotham Bold"/>
              </a:rPr>
              <a:t>diseño de puestos de trabajo</a:t>
            </a:r>
            <a:r>
              <a:rPr lang="en-US" sz="1600">
                <a:solidFill>
                  <a:srgbClr val="000000"/>
                </a:solidFill>
                <a:latin typeface="Gotham"/>
                <a:ea typeface="Gotham"/>
                <a:cs typeface="Gotham"/>
                <a:sym typeface="Gotham"/>
              </a:rPr>
              <a:t> donde se establezcan los requisitos para desempeñar esos puestos de trabajo, para después seleccionar a los trabajadores adecuados al puesto. Un trabajador que no esté en un puesto compatible con sus capacidades o motivaciones estará desmotivado, por lo que tiene que haber un ajuste entre las mayores aspiraciones de los trabajadores y los puestos de trabajo.</a:t>
            </a:r>
          </a:p>
          <a:p>
            <a:pPr algn="l">
              <a:lnSpc>
                <a:spcPts val="2080"/>
              </a:lnSpc>
              <a:spcBef>
                <a:spcPct val="0"/>
              </a:spcBef>
            </a:pPr>
          </a:p>
          <a:p>
            <a:pPr algn="l">
              <a:lnSpc>
                <a:spcPts val="2080"/>
              </a:lnSpc>
              <a:spcBef>
                <a:spcPct val="0"/>
              </a:spcBef>
            </a:pPr>
            <a:r>
              <a:rPr lang="en-US" sz="1600">
                <a:solidFill>
                  <a:srgbClr val="000000"/>
                </a:solidFill>
                <a:latin typeface="Gotham"/>
                <a:ea typeface="Gotham"/>
                <a:cs typeface="Gotham"/>
                <a:sym typeface="Gotham"/>
              </a:rPr>
              <a:t>• El </a:t>
            </a:r>
            <a:r>
              <a:rPr lang="en-US" b="true" sz="1600" u="sng">
                <a:solidFill>
                  <a:srgbClr val="000000"/>
                </a:solidFill>
                <a:latin typeface="Gotham Bold"/>
                <a:ea typeface="Gotham Bold"/>
                <a:cs typeface="Gotham Bold"/>
                <a:sym typeface="Gotham Bold"/>
              </a:rPr>
              <a:t>enriquecimiento del puesto</a:t>
            </a:r>
            <a:r>
              <a:rPr lang="en-US" sz="1600">
                <a:solidFill>
                  <a:srgbClr val="000000"/>
                </a:solidFill>
                <a:latin typeface="Gotham"/>
                <a:ea typeface="Gotham"/>
                <a:cs typeface="Gotham"/>
                <a:sym typeface="Gotham"/>
              </a:rPr>
              <a:t> Son </a:t>
            </a:r>
            <a:r>
              <a:rPr lang="en-US" b="true" sz="1600">
                <a:solidFill>
                  <a:srgbClr val="000000"/>
                </a:solidFill>
                <a:latin typeface="Gotham Bold"/>
                <a:ea typeface="Gotham Bold"/>
                <a:cs typeface="Gotham Bold"/>
                <a:sym typeface="Gotham Bold"/>
              </a:rPr>
              <a:t>medidas que actúan sobre el puesto de trabajo en sí para "enriquecerlo"</a:t>
            </a:r>
            <a:r>
              <a:rPr lang="en-US" sz="1600">
                <a:solidFill>
                  <a:srgbClr val="000000"/>
                </a:solidFill>
                <a:latin typeface="Gotham"/>
                <a:ea typeface="Gotham"/>
                <a:cs typeface="Gotham"/>
                <a:sym typeface="Gotham"/>
              </a:rPr>
              <a:t>. Pueden haber dos medidas: Aumentar el número de tareas para que sea más variado y menos monótono. Aquí también estaría incluida la rotación de puestos cada cierto tiempo para evitar esa monotonía. Darle más autonomía al trabajador para que tome más decisiones en su puesto de trabajo, de manera que ese trabajo pueda ser más gratificante y el trabajador pueda sentir que tiene poder de decisión sobre sí mismo.</a:t>
            </a:r>
          </a:p>
          <a:p>
            <a:pPr algn="l">
              <a:lnSpc>
                <a:spcPts val="2080"/>
              </a:lnSpc>
              <a:spcBef>
                <a:spcPct val="0"/>
              </a:spcBef>
            </a:pPr>
          </a:p>
          <a:p>
            <a:pPr algn="l">
              <a:lnSpc>
                <a:spcPts val="2080"/>
              </a:lnSpc>
              <a:spcBef>
                <a:spcPct val="0"/>
              </a:spcBef>
            </a:pPr>
            <a:r>
              <a:rPr lang="en-US" sz="1600">
                <a:solidFill>
                  <a:srgbClr val="000000"/>
                </a:solidFill>
                <a:latin typeface="Gotham"/>
                <a:ea typeface="Gotham"/>
                <a:cs typeface="Gotham"/>
                <a:sym typeface="Gotham"/>
              </a:rPr>
              <a:t>• </a:t>
            </a:r>
            <a:r>
              <a:rPr lang="en-US" b="true" sz="1600" u="sng">
                <a:solidFill>
                  <a:srgbClr val="000000"/>
                </a:solidFill>
                <a:latin typeface="Gotham Bold"/>
                <a:ea typeface="Gotham Bold"/>
                <a:cs typeface="Gotham Bold"/>
                <a:sym typeface="Gotham Bold"/>
              </a:rPr>
              <a:t>Participación en la empresa</a:t>
            </a:r>
            <a:r>
              <a:rPr lang="en-US" sz="1600">
                <a:solidFill>
                  <a:srgbClr val="000000"/>
                </a:solidFill>
                <a:latin typeface="Gotham"/>
                <a:ea typeface="Gotham"/>
                <a:cs typeface="Gotham"/>
                <a:sym typeface="Gotham"/>
              </a:rPr>
              <a:t> Son los llamados "círculos de calidad" donde un grupo de trabajadores se reúne para hacer propuestas de mejora sobre su puesto de trabajo. Parte del principio de que nadie mejor conoce un trabajo es quien lo realiza todos los días, por lo que </a:t>
            </a:r>
            <a:r>
              <a:rPr lang="en-US" b="true" sz="1600">
                <a:solidFill>
                  <a:srgbClr val="000000"/>
                </a:solidFill>
                <a:latin typeface="Gotham Bold"/>
                <a:ea typeface="Gotham Bold"/>
                <a:cs typeface="Gotham Bold"/>
                <a:sym typeface="Gotham Bold"/>
              </a:rPr>
              <a:t>se recogen las opiniones de los trabajadores</a:t>
            </a:r>
            <a:r>
              <a:rPr lang="en-US" sz="1600">
                <a:solidFill>
                  <a:srgbClr val="000000"/>
                </a:solidFill>
                <a:latin typeface="Gotham"/>
                <a:ea typeface="Gotham"/>
                <a:cs typeface="Gotham"/>
                <a:sym typeface="Gotham"/>
              </a:rPr>
              <a:t>. La empresa luego decide si las aplica o no.</a:t>
            </a:r>
          </a:p>
          <a:p>
            <a:pPr algn="l">
              <a:lnSpc>
                <a:spcPts val="2080"/>
              </a:lnSpc>
              <a:spcBef>
                <a:spcPct val="0"/>
              </a:spcBef>
            </a:pPr>
          </a:p>
          <a:p>
            <a:pPr algn="l">
              <a:lnSpc>
                <a:spcPts val="2080"/>
              </a:lnSpc>
              <a:spcBef>
                <a:spcPct val="0"/>
              </a:spcBef>
            </a:pPr>
            <a:r>
              <a:rPr lang="en-US" sz="1600">
                <a:solidFill>
                  <a:srgbClr val="000000"/>
                </a:solidFill>
                <a:latin typeface="Gotham"/>
                <a:ea typeface="Gotham"/>
                <a:cs typeface="Gotham"/>
                <a:sym typeface="Gotham"/>
              </a:rPr>
              <a:t>• El </a:t>
            </a:r>
            <a:r>
              <a:rPr lang="en-US" b="true" sz="1600" u="sng">
                <a:solidFill>
                  <a:srgbClr val="000000"/>
                </a:solidFill>
                <a:latin typeface="Gotham Bold"/>
                <a:ea typeface="Gotham Bold"/>
                <a:cs typeface="Gotham Bold"/>
                <a:sym typeface="Gotham Bold"/>
              </a:rPr>
              <a:t>reconocimiento</a:t>
            </a:r>
            <a:r>
              <a:rPr lang="en-US" sz="1600">
                <a:solidFill>
                  <a:srgbClr val="000000"/>
                </a:solidFill>
                <a:latin typeface="Gotham"/>
                <a:ea typeface="Gotham"/>
                <a:cs typeface="Gotham"/>
                <a:sym typeface="Gotham"/>
              </a:rPr>
              <a:t> Se trata de </a:t>
            </a:r>
            <a:r>
              <a:rPr lang="en-US" b="true" sz="1600">
                <a:solidFill>
                  <a:srgbClr val="000000"/>
                </a:solidFill>
                <a:latin typeface="Gotham Bold"/>
                <a:ea typeface="Gotham Bold"/>
                <a:cs typeface="Gotham Bold"/>
                <a:sym typeface="Gotham Bold"/>
              </a:rPr>
              <a:t>reconocer y elogiar cuando el trabajo está bien hecho</a:t>
            </a:r>
            <a:r>
              <a:rPr lang="en-US" sz="1600">
                <a:solidFill>
                  <a:srgbClr val="000000"/>
                </a:solidFill>
                <a:latin typeface="Gotham"/>
                <a:ea typeface="Gotham"/>
                <a:cs typeface="Gotham"/>
                <a:sym typeface="Gotham"/>
              </a:rPr>
              <a:t>. Muchas empresas obvian este aspecto y solo actúan cuando está mal hecho. También puede tener la forma de un ascenso</a:t>
            </a:r>
          </a:p>
        </p:txBody>
      </p:sp>
      <p:sp>
        <p:nvSpPr>
          <p:cNvPr name="TextBox 26" id="26"/>
          <p:cNvSpPr txBox="true"/>
          <p:nvPr/>
        </p:nvSpPr>
        <p:spPr>
          <a:xfrm rot="0">
            <a:off x="1282609" y="1762097"/>
            <a:ext cx="15068389" cy="770156"/>
          </a:xfrm>
          <a:prstGeom prst="rect">
            <a:avLst/>
          </a:prstGeom>
        </p:spPr>
        <p:txBody>
          <a:bodyPr anchor="t" rtlCol="false" tIns="0" lIns="0" bIns="0" rIns="0">
            <a:spAutoFit/>
          </a:bodyPr>
          <a:lstStyle/>
          <a:p>
            <a:pPr algn="l">
              <a:lnSpc>
                <a:spcPts val="2080"/>
              </a:lnSpc>
              <a:spcBef>
                <a:spcPct val="0"/>
              </a:spcBef>
            </a:pPr>
            <a:r>
              <a:rPr lang="en-US" sz="1600">
                <a:solidFill>
                  <a:srgbClr val="000000"/>
                </a:solidFill>
                <a:latin typeface="Gotham"/>
                <a:ea typeface="Gotham"/>
                <a:cs typeface="Gotham"/>
                <a:sym typeface="Gotham"/>
              </a:rPr>
              <a:t>Las técnicas de motivación laboral deben estar </a:t>
            </a:r>
            <a:r>
              <a:rPr lang="en-US" b="true" sz="1600">
                <a:solidFill>
                  <a:srgbClr val="000000"/>
                </a:solidFill>
                <a:latin typeface="Gotham Bold"/>
                <a:ea typeface="Gotham Bold"/>
                <a:cs typeface="Gotham Bold"/>
                <a:sym typeface="Gotham Bold"/>
              </a:rPr>
              <a:t>adaptadas a las necesidades de cada empresa y a las de cada trabajador</a:t>
            </a:r>
            <a:r>
              <a:rPr lang="en-US" sz="1600">
                <a:solidFill>
                  <a:srgbClr val="000000"/>
                </a:solidFill>
                <a:latin typeface="Gotham"/>
                <a:ea typeface="Gotham"/>
                <a:cs typeface="Gotham"/>
                <a:sym typeface="Gotham"/>
              </a:rPr>
              <a:t>. Por ejemplo, habrá trabajadores para los que el salario sea lo más motivador, pero otros preferirán un trabajo estable aunque se gane menos, o un trabajo donde puedan aplicar sus conocimientos.</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FDB652"/>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3. LA ORGANIZACIÓN DE LA EMPRESA</a:t>
            </a:r>
          </a:p>
        </p:txBody>
      </p:sp>
      <p:sp>
        <p:nvSpPr>
          <p:cNvPr name="TextBox 6" id="6"/>
          <p:cNvSpPr txBox="true"/>
          <p:nvPr/>
        </p:nvSpPr>
        <p:spPr>
          <a:xfrm rot="0">
            <a:off x="1028700" y="1485561"/>
            <a:ext cx="11457491"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A) LOS DEPARTAMENTOS O ÁREAS DE LA EMPRESA</a:t>
            </a:r>
          </a:p>
        </p:txBody>
      </p:sp>
      <p:grpSp>
        <p:nvGrpSpPr>
          <p:cNvPr name="Group 7" id="7"/>
          <p:cNvGrpSpPr/>
          <p:nvPr/>
        </p:nvGrpSpPr>
        <p:grpSpPr>
          <a:xfrm rot="5400000">
            <a:off x="1913444" y="1898117"/>
            <a:ext cx="327568" cy="1389139"/>
            <a:chOff x="0" y="0"/>
            <a:chExt cx="100604" cy="426638"/>
          </a:xfrm>
        </p:grpSpPr>
        <p:sp>
          <p:nvSpPr>
            <p:cNvPr name="Freeform 8" id="8"/>
            <p:cNvSpPr/>
            <p:nvPr/>
          </p:nvSpPr>
          <p:spPr>
            <a:xfrm flipH="false" flipV="false" rot="0">
              <a:off x="0" y="0"/>
              <a:ext cx="100604" cy="426638"/>
            </a:xfrm>
            <a:custGeom>
              <a:avLst/>
              <a:gdLst/>
              <a:ahLst/>
              <a:cxnLst/>
              <a:rect r="r" b="b" t="t" l="l"/>
              <a:pathLst>
                <a:path h="426638" w="100604">
                  <a:moveTo>
                    <a:pt x="50302" y="0"/>
                  </a:moveTo>
                  <a:lnTo>
                    <a:pt x="50302" y="0"/>
                  </a:lnTo>
                  <a:cubicBezTo>
                    <a:pt x="78083" y="0"/>
                    <a:pt x="100604" y="22521"/>
                    <a:pt x="100604" y="50302"/>
                  </a:cubicBezTo>
                  <a:lnTo>
                    <a:pt x="100604" y="376336"/>
                  </a:lnTo>
                  <a:cubicBezTo>
                    <a:pt x="100604" y="389677"/>
                    <a:pt x="95304" y="402471"/>
                    <a:pt x="85871" y="411905"/>
                  </a:cubicBezTo>
                  <a:cubicBezTo>
                    <a:pt x="76437" y="421338"/>
                    <a:pt x="63643" y="426638"/>
                    <a:pt x="50302" y="426638"/>
                  </a:cubicBezTo>
                  <a:lnTo>
                    <a:pt x="50302" y="426638"/>
                  </a:lnTo>
                  <a:cubicBezTo>
                    <a:pt x="22521" y="426638"/>
                    <a:pt x="0" y="404117"/>
                    <a:pt x="0" y="376336"/>
                  </a:cubicBezTo>
                  <a:lnTo>
                    <a:pt x="0" y="50302"/>
                  </a:lnTo>
                  <a:cubicBezTo>
                    <a:pt x="0" y="36961"/>
                    <a:pt x="5300" y="24167"/>
                    <a:pt x="14733" y="14733"/>
                  </a:cubicBezTo>
                  <a:cubicBezTo>
                    <a:pt x="24167" y="5300"/>
                    <a:pt x="36961" y="0"/>
                    <a:pt x="50302" y="0"/>
                  </a:cubicBezTo>
                  <a:close/>
                </a:path>
              </a:pathLst>
            </a:custGeom>
            <a:solidFill>
              <a:srgbClr val="FDB652">
                <a:alpha val="69804"/>
              </a:srgbClr>
            </a:solidFill>
          </p:spPr>
        </p:sp>
        <p:sp>
          <p:nvSpPr>
            <p:cNvPr name="TextBox 9" id="9"/>
            <p:cNvSpPr txBox="true"/>
            <p:nvPr/>
          </p:nvSpPr>
          <p:spPr>
            <a:xfrm>
              <a:off x="0" y="-19050"/>
              <a:ext cx="100604" cy="445688"/>
            </a:xfrm>
            <a:prstGeom prst="rect">
              <a:avLst/>
            </a:prstGeom>
          </p:spPr>
          <p:txBody>
            <a:bodyPr anchor="ctr" rtlCol="false" tIns="50800" lIns="50800" bIns="50800" rIns="50800"/>
            <a:lstStyle/>
            <a:p>
              <a:pPr algn="ctr">
                <a:lnSpc>
                  <a:spcPts val="2859"/>
                </a:lnSpc>
              </a:pPr>
            </a:p>
          </p:txBody>
        </p:sp>
      </p:grpSp>
      <p:grpSp>
        <p:nvGrpSpPr>
          <p:cNvPr name="Group 10" id="10"/>
          <p:cNvGrpSpPr/>
          <p:nvPr/>
        </p:nvGrpSpPr>
        <p:grpSpPr>
          <a:xfrm rot="5400000">
            <a:off x="1795653" y="3045194"/>
            <a:ext cx="327568" cy="1153558"/>
            <a:chOff x="0" y="0"/>
            <a:chExt cx="100604" cy="354285"/>
          </a:xfrm>
        </p:grpSpPr>
        <p:sp>
          <p:nvSpPr>
            <p:cNvPr name="Freeform 11" id="11"/>
            <p:cNvSpPr/>
            <p:nvPr/>
          </p:nvSpPr>
          <p:spPr>
            <a:xfrm flipH="false" flipV="false" rot="0">
              <a:off x="0" y="0"/>
              <a:ext cx="100604" cy="354285"/>
            </a:xfrm>
            <a:custGeom>
              <a:avLst/>
              <a:gdLst/>
              <a:ahLst/>
              <a:cxnLst/>
              <a:rect r="r" b="b" t="t" l="l"/>
              <a:pathLst>
                <a:path h="354285" w="100604">
                  <a:moveTo>
                    <a:pt x="50302" y="0"/>
                  </a:moveTo>
                  <a:lnTo>
                    <a:pt x="50302" y="0"/>
                  </a:lnTo>
                  <a:cubicBezTo>
                    <a:pt x="78083" y="0"/>
                    <a:pt x="100604" y="22521"/>
                    <a:pt x="100604" y="50302"/>
                  </a:cubicBezTo>
                  <a:lnTo>
                    <a:pt x="100604" y="303983"/>
                  </a:lnTo>
                  <a:cubicBezTo>
                    <a:pt x="100604" y="317324"/>
                    <a:pt x="95304" y="330119"/>
                    <a:pt x="85871" y="339552"/>
                  </a:cubicBezTo>
                  <a:cubicBezTo>
                    <a:pt x="76437" y="348986"/>
                    <a:pt x="63643" y="354285"/>
                    <a:pt x="50302" y="354285"/>
                  </a:cubicBezTo>
                  <a:lnTo>
                    <a:pt x="50302" y="354285"/>
                  </a:lnTo>
                  <a:cubicBezTo>
                    <a:pt x="36961" y="354285"/>
                    <a:pt x="24167" y="348986"/>
                    <a:pt x="14733" y="339552"/>
                  </a:cubicBezTo>
                  <a:cubicBezTo>
                    <a:pt x="5300" y="330119"/>
                    <a:pt x="0" y="317324"/>
                    <a:pt x="0" y="303983"/>
                  </a:cubicBezTo>
                  <a:lnTo>
                    <a:pt x="0" y="50302"/>
                  </a:lnTo>
                  <a:cubicBezTo>
                    <a:pt x="0" y="36961"/>
                    <a:pt x="5300" y="24167"/>
                    <a:pt x="14733" y="14733"/>
                  </a:cubicBezTo>
                  <a:cubicBezTo>
                    <a:pt x="24167" y="5300"/>
                    <a:pt x="36961" y="0"/>
                    <a:pt x="50302" y="0"/>
                  </a:cubicBezTo>
                  <a:close/>
                </a:path>
              </a:pathLst>
            </a:custGeom>
            <a:solidFill>
              <a:srgbClr val="FDB652">
                <a:alpha val="69804"/>
              </a:srgbClr>
            </a:solidFill>
          </p:spPr>
        </p:sp>
        <p:sp>
          <p:nvSpPr>
            <p:cNvPr name="TextBox 12" id="12"/>
            <p:cNvSpPr txBox="true"/>
            <p:nvPr/>
          </p:nvSpPr>
          <p:spPr>
            <a:xfrm>
              <a:off x="0" y="-19050"/>
              <a:ext cx="100604" cy="373335"/>
            </a:xfrm>
            <a:prstGeom prst="rect">
              <a:avLst/>
            </a:prstGeom>
          </p:spPr>
          <p:txBody>
            <a:bodyPr anchor="ctr" rtlCol="false" tIns="50800" lIns="50800" bIns="50800" rIns="50800"/>
            <a:lstStyle/>
            <a:p>
              <a:pPr algn="ctr">
                <a:lnSpc>
                  <a:spcPts val="2859"/>
                </a:lnSpc>
              </a:pPr>
            </a:p>
          </p:txBody>
        </p:sp>
      </p:grpSp>
      <p:grpSp>
        <p:nvGrpSpPr>
          <p:cNvPr name="Group 13" id="13"/>
          <p:cNvGrpSpPr/>
          <p:nvPr/>
        </p:nvGrpSpPr>
        <p:grpSpPr>
          <a:xfrm rot="5400000">
            <a:off x="2432303" y="3527922"/>
            <a:ext cx="314480" cy="2239850"/>
            <a:chOff x="0" y="0"/>
            <a:chExt cx="96584" cy="687911"/>
          </a:xfrm>
        </p:grpSpPr>
        <p:sp>
          <p:nvSpPr>
            <p:cNvPr name="Freeform 14" id="14"/>
            <p:cNvSpPr/>
            <p:nvPr/>
          </p:nvSpPr>
          <p:spPr>
            <a:xfrm flipH="false" flipV="false" rot="0">
              <a:off x="0" y="0"/>
              <a:ext cx="96584" cy="687911"/>
            </a:xfrm>
            <a:custGeom>
              <a:avLst/>
              <a:gdLst/>
              <a:ahLst/>
              <a:cxnLst/>
              <a:rect r="r" b="b" t="t" l="l"/>
              <a:pathLst>
                <a:path h="687911" w="96584">
                  <a:moveTo>
                    <a:pt x="48292" y="0"/>
                  </a:moveTo>
                  <a:lnTo>
                    <a:pt x="48292" y="0"/>
                  </a:lnTo>
                  <a:cubicBezTo>
                    <a:pt x="61100" y="0"/>
                    <a:pt x="73383" y="5088"/>
                    <a:pt x="82440" y="14144"/>
                  </a:cubicBezTo>
                  <a:cubicBezTo>
                    <a:pt x="91496" y="23201"/>
                    <a:pt x="96584" y="35484"/>
                    <a:pt x="96584" y="48292"/>
                  </a:cubicBezTo>
                  <a:lnTo>
                    <a:pt x="96584" y="639619"/>
                  </a:lnTo>
                  <a:cubicBezTo>
                    <a:pt x="96584" y="666290"/>
                    <a:pt x="74963" y="687911"/>
                    <a:pt x="48292" y="687911"/>
                  </a:cubicBezTo>
                  <a:lnTo>
                    <a:pt x="48292" y="687911"/>
                  </a:lnTo>
                  <a:cubicBezTo>
                    <a:pt x="21621" y="687911"/>
                    <a:pt x="0" y="666290"/>
                    <a:pt x="0" y="639619"/>
                  </a:cubicBezTo>
                  <a:lnTo>
                    <a:pt x="0" y="48292"/>
                  </a:lnTo>
                  <a:cubicBezTo>
                    <a:pt x="0" y="21621"/>
                    <a:pt x="21621" y="0"/>
                    <a:pt x="48292" y="0"/>
                  </a:cubicBezTo>
                  <a:close/>
                </a:path>
              </a:pathLst>
            </a:custGeom>
            <a:solidFill>
              <a:srgbClr val="FDB652">
                <a:alpha val="69804"/>
              </a:srgbClr>
            </a:solidFill>
          </p:spPr>
        </p:sp>
        <p:sp>
          <p:nvSpPr>
            <p:cNvPr name="TextBox 15" id="15"/>
            <p:cNvSpPr txBox="true"/>
            <p:nvPr/>
          </p:nvSpPr>
          <p:spPr>
            <a:xfrm>
              <a:off x="0" y="-19050"/>
              <a:ext cx="96584" cy="706961"/>
            </a:xfrm>
            <a:prstGeom prst="rect">
              <a:avLst/>
            </a:prstGeom>
          </p:spPr>
          <p:txBody>
            <a:bodyPr anchor="ctr" rtlCol="false" tIns="50800" lIns="50800" bIns="50800" rIns="50800"/>
            <a:lstStyle/>
            <a:p>
              <a:pPr algn="ctr">
                <a:lnSpc>
                  <a:spcPts val="2859"/>
                </a:lnSpc>
              </a:pPr>
            </a:p>
          </p:txBody>
        </p:sp>
      </p:grpSp>
      <p:grpSp>
        <p:nvGrpSpPr>
          <p:cNvPr name="Group 16" id="16"/>
          <p:cNvGrpSpPr/>
          <p:nvPr/>
        </p:nvGrpSpPr>
        <p:grpSpPr>
          <a:xfrm rot="5400000">
            <a:off x="2471567" y="4212714"/>
            <a:ext cx="340656" cy="2344552"/>
            <a:chOff x="0" y="0"/>
            <a:chExt cx="104624" cy="720068"/>
          </a:xfrm>
        </p:grpSpPr>
        <p:sp>
          <p:nvSpPr>
            <p:cNvPr name="Freeform 17" id="17"/>
            <p:cNvSpPr/>
            <p:nvPr/>
          </p:nvSpPr>
          <p:spPr>
            <a:xfrm flipH="false" flipV="false" rot="0">
              <a:off x="0" y="0"/>
              <a:ext cx="104624" cy="720068"/>
            </a:xfrm>
            <a:custGeom>
              <a:avLst/>
              <a:gdLst/>
              <a:ahLst/>
              <a:cxnLst/>
              <a:rect r="r" b="b" t="t" l="l"/>
              <a:pathLst>
                <a:path h="720068" w="104624">
                  <a:moveTo>
                    <a:pt x="52312" y="0"/>
                  </a:moveTo>
                  <a:lnTo>
                    <a:pt x="52312" y="0"/>
                  </a:lnTo>
                  <a:cubicBezTo>
                    <a:pt x="66186" y="0"/>
                    <a:pt x="79491" y="5511"/>
                    <a:pt x="89302" y="15322"/>
                  </a:cubicBezTo>
                  <a:cubicBezTo>
                    <a:pt x="99112" y="25132"/>
                    <a:pt x="104624" y="38438"/>
                    <a:pt x="104624" y="52312"/>
                  </a:cubicBezTo>
                  <a:lnTo>
                    <a:pt x="104624" y="667756"/>
                  </a:lnTo>
                  <a:cubicBezTo>
                    <a:pt x="104624" y="681630"/>
                    <a:pt x="99112" y="694936"/>
                    <a:pt x="89302" y="704746"/>
                  </a:cubicBezTo>
                  <a:cubicBezTo>
                    <a:pt x="79491" y="714557"/>
                    <a:pt x="66186" y="720068"/>
                    <a:pt x="52312" y="720068"/>
                  </a:cubicBezTo>
                  <a:lnTo>
                    <a:pt x="52312" y="720068"/>
                  </a:lnTo>
                  <a:cubicBezTo>
                    <a:pt x="38438" y="720068"/>
                    <a:pt x="25132" y="714557"/>
                    <a:pt x="15322" y="704746"/>
                  </a:cubicBezTo>
                  <a:cubicBezTo>
                    <a:pt x="5511" y="694936"/>
                    <a:pt x="0" y="681630"/>
                    <a:pt x="0" y="667756"/>
                  </a:cubicBezTo>
                  <a:lnTo>
                    <a:pt x="0" y="52312"/>
                  </a:lnTo>
                  <a:cubicBezTo>
                    <a:pt x="0" y="38438"/>
                    <a:pt x="5511" y="25132"/>
                    <a:pt x="15322" y="15322"/>
                  </a:cubicBezTo>
                  <a:cubicBezTo>
                    <a:pt x="25132" y="5511"/>
                    <a:pt x="38438" y="0"/>
                    <a:pt x="52312" y="0"/>
                  </a:cubicBezTo>
                  <a:close/>
                </a:path>
              </a:pathLst>
            </a:custGeom>
            <a:solidFill>
              <a:srgbClr val="FDB652">
                <a:alpha val="69804"/>
              </a:srgbClr>
            </a:solidFill>
          </p:spPr>
        </p:sp>
        <p:sp>
          <p:nvSpPr>
            <p:cNvPr name="TextBox 18" id="18"/>
            <p:cNvSpPr txBox="true"/>
            <p:nvPr/>
          </p:nvSpPr>
          <p:spPr>
            <a:xfrm>
              <a:off x="0" y="-19050"/>
              <a:ext cx="104624" cy="739118"/>
            </a:xfrm>
            <a:prstGeom prst="rect">
              <a:avLst/>
            </a:prstGeom>
          </p:spPr>
          <p:txBody>
            <a:bodyPr anchor="ctr" rtlCol="false" tIns="50800" lIns="50800" bIns="50800" rIns="50800"/>
            <a:lstStyle/>
            <a:p>
              <a:pPr algn="ctr">
                <a:lnSpc>
                  <a:spcPts val="2859"/>
                </a:lnSpc>
              </a:pPr>
            </a:p>
          </p:txBody>
        </p:sp>
      </p:grpSp>
      <p:grpSp>
        <p:nvGrpSpPr>
          <p:cNvPr name="Group 19" id="19"/>
          <p:cNvGrpSpPr/>
          <p:nvPr/>
        </p:nvGrpSpPr>
        <p:grpSpPr>
          <a:xfrm rot="5400000">
            <a:off x="2131283" y="5598504"/>
            <a:ext cx="340656" cy="1663984"/>
            <a:chOff x="0" y="0"/>
            <a:chExt cx="104624" cy="511049"/>
          </a:xfrm>
        </p:grpSpPr>
        <p:sp>
          <p:nvSpPr>
            <p:cNvPr name="Freeform 20" id="20"/>
            <p:cNvSpPr/>
            <p:nvPr/>
          </p:nvSpPr>
          <p:spPr>
            <a:xfrm flipH="false" flipV="false" rot="0">
              <a:off x="0" y="0"/>
              <a:ext cx="104624" cy="511049"/>
            </a:xfrm>
            <a:custGeom>
              <a:avLst/>
              <a:gdLst/>
              <a:ahLst/>
              <a:cxnLst/>
              <a:rect r="r" b="b" t="t" l="l"/>
              <a:pathLst>
                <a:path h="511049" w="104624">
                  <a:moveTo>
                    <a:pt x="52312" y="0"/>
                  </a:moveTo>
                  <a:lnTo>
                    <a:pt x="52312" y="0"/>
                  </a:lnTo>
                  <a:cubicBezTo>
                    <a:pt x="66186" y="0"/>
                    <a:pt x="79491" y="5511"/>
                    <a:pt x="89302" y="15322"/>
                  </a:cubicBezTo>
                  <a:cubicBezTo>
                    <a:pt x="99112" y="25132"/>
                    <a:pt x="104624" y="38438"/>
                    <a:pt x="104624" y="52312"/>
                  </a:cubicBezTo>
                  <a:lnTo>
                    <a:pt x="104624" y="458737"/>
                  </a:lnTo>
                  <a:cubicBezTo>
                    <a:pt x="104624" y="472611"/>
                    <a:pt x="99112" y="485917"/>
                    <a:pt x="89302" y="495727"/>
                  </a:cubicBezTo>
                  <a:cubicBezTo>
                    <a:pt x="79491" y="505538"/>
                    <a:pt x="66186" y="511049"/>
                    <a:pt x="52312" y="511049"/>
                  </a:cubicBezTo>
                  <a:lnTo>
                    <a:pt x="52312" y="511049"/>
                  </a:lnTo>
                  <a:cubicBezTo>
                    <a:pt x="38438" y="511049"/>
                    <a:pt x="25132" y="505538"/>
                    <a:pt x="15322" y="495727"/>
                  </a:cubicBezTo>
                  <a:cubicBezTo>
                    <a:pt x="5511" y="485917"/>
                    <a:pt x="0" y="472611"/>
                    <a:pt x="0" y="458737"/>
                  </a:cubicBezTo>
                  <a:lnTo>
                    <a:pt x="0" y="52312"/>
                  </a:lnTo>
                  <a:cubicBezTo>
                    <a:pt x="0" y="38438"/>
                    <a:pt x="5511" y="25132"/>
                    <a:pt x="15322" y="15322"/>
                  </a:cubicBezTo>
                  <a:cubicBezTo>
                    <a:pt x="25132" y="5511"/>
                    <a:pt x="38438" y="0"/>
                    <a:pt x="52312" y="0"/>
                  </a:cubicBezTo>
                  <a:close/>
                </a:path>
              </a:pathLst>
            </a:custGeom>
            <a:solidFill>
              <a:srgbClr val="FDB652">
                <a:alpha val="69804"/>
              </a:srgbClr>
            </a:solidFill>
          </p:spPr>
        </p:sp>
        <p:sp>
          <p:nvSpPr>
            <p:cNvPr name="TextBox 21" id="21"/>
            <p:cNvSpPr txBox="true"/>
            <p:nvPr/>
          </p:nvSpPr>
          <p:spPr>
            <a:xfrm>
              <a:off x="0" y="-19050"/>
              <a:ext cx="104624" cy="530099"/>
            </a:xfrm>
            <a:prstGeom prst="rect">
              <a:avLst/>
            </a:prstGeom>
          </p:spPr>
          <p:txBody>
            <a:bodyPr anchor="ctr" rtlCol="false" tIns="50800" lIns="50800" bIns="50800" rIns="50800"/>
            <a:lstStyle/>
            <a:p>
              <a:pPr algn="ctr">
                <a:lnSpc>
                  <a:spcPts val="2859"/>
                </a:lnSpc>
              </a:pPr>
            </a:p>
          </p:txBody>
        </p:sp>
      </p:grpSp>
      <p:grpSp>
        <p:nvGrpSpPr>
          <p:cNvPr name="Group 22" id="22"/>
          <p:cNvGrpSpPr/>
          <p:nvPr/>
        </p:nvGrpSpPr>
        <p:grpSpPr>
          <a:xfrm rot="5400000">
            <a:off x="2327601" y="6447692"/>
            <a:ext cx="275217" cy="1991180"/>
            <a:chOff x="0" y="0"/>
            <a:chExt cx="84526" cy="611539"/>
          </a:xfrm>
        </p:grpSpPr>
        <p:sp>
          <p:nvSpPr>
            <p:cNvPr name="Freeform 23" id="23"/>
            <p:cNvSpPr/>
            <p:nvPr/>
          </p:nvSpPr>
          <p:spPr>
            <a:xfrm flipH="false" flipV="false" rot="0">
              <a:off x="0" y="0"/>
              <a:ext cx="84526" cy="611539"/>
            </a:xfrm>
            <a:custGeom>
              <a:avLst/>
              <a:gdLst/>
              <a:ahLst/>
              <a:cxnLst/>
              <a:rect r="r" b="b" t="t" l="l"/>
              <a:pathLst>
                <a:path h="611539" w="84526">
                  <a:moveTo>
                    <a:pt x="42263" y="0"/>
                  </a:moveTo>
                  <a:lnTo>
                    <a:pt x="42263" y="0"/>
                  </a:lnTo>
                  <a:cubicBezTo>
                    <a:pt x="53472" y="0"/>
                    <a:pt x="64221" y="4453"/>
                    <a:pt x="72147" y="12378"/>
                  </a:cubicBezTo>
                  <a:cubicBezTo>
                    <a:pt x="80073" y="20304"/>
                    <a:pt x="84526" y="31054"/>
                    <a:pt x="84526" y="42263"/>
                  </a:cubicBezTo>
                  <a:lnTo>
                    <a:pt x="84526" y="569276"/>
                  </a:lnTo>
                  <a:cubicBezTo>
                    <a:pt x="84526" y="592617"/>
                    <a:pt x="65604" y="611539"/>
                    <a:pt x="42263" y="611539"/>
                  </a:cubicBezTo>
                  <a:lnTo>
                    <a:pt x="42263" y="611539"/>
                  </a:lnTo>
                  <a:cubicBezTo>
                    <a:pt x="18922" y="611539"/>
                    <a:pt x="0" y="592617"/>
                    <a:pt x="0" y="569276"/>
                  </a:cubicBezTo>
                  <a:lnTo>
                    <a:pt x="0" y="42263"/>
                  </a:lnTo>
                  <a:cubicBezTo>
                    <a:pt x="0" y="18922"/>
                    <a:pt x="18922" y="0"/>
                    <a:pt x="42263" y="0"/>
                  </a:cubicBezTo>
                  <a:close/>
                </a:path>
              </a:pathLst>
            </a:custGeom>
            <a:solidFill>
              <a:srgbClr val="FDB652">
                <a:alpha val="69804"/>
              </a:srgbClr>
            </a:solidFill>
          </p:spPr>
        </p:sp>
        <p:sp>
          <p:nvSpPr>
            <p:cNvPr name="TextBox 24" id="24"/>
            <p:cNvSpPr txBox="true"/>
            <p:nvPr/>
          </p:nvSpPr>
          <p:spPr>
            <a:xfrm>
              <a:off x="0" y="-19050"/>
              <a:ext cx="84526" cy="630589"/>
            </a:xfrm>
            <a:prstGeom prst="rect">
              <a:avLst/>
            </a:prstGeom>
          </p:spPr>
          <p:txBody>
            <a:bodyPr anchor="ctr" rtlCol="false" tIns="50800" lIns="50800" bIns="50800" rIns="50800"/>
            <a:lstStyle/>
            <a:p>
              <a:pPr algn="ctr">
                <a:lnSpc>
                  <a:spcPts val="2859"/>
                </a:lnSpc>
              </a:pPr>
            </a:p>
          </p:txBody>
        </p:sp>
      </p:grpSp>
      <p:grpSp>
        <p:nvGrpSpPr>
          <p:cNvPr name="Group 25" id="25"/>
          <p:cNvGrpSpPr/>
          <p:nvPr/>
        </p:nvGrpSpPr>
        <p:grpSpPr>
          <a:xfrm rot="5400000">
            <a:off x="1822996" y="7879036"/>
            <a:ext cx="306515" cy="1119925"/>
            <a:chOff x="0" y="0"/>
            <a:chExt cx="94138" cy="343956"/>
          </a:xfrm>
        </p:grpSpPr>
        <p:sp>
          <p:nvSpPr>
            <p:cNvPr name="Freeform 26" id="26"/>
            <p:cNvSpPr/>
            <p:nvPr/>
          </p:nvSpPr>
          <p:spPr>
            <a:xfrm flipH="false" flipV="false" rot="0">
              <a:off x="0" y="0"/>
              <a:ext cx="94138" cy="343956"/>
            </a:xfrm>
            <a:custGeom>
              <a:avLst/>
              <a:gdLst/>
              <a:ahLst/>
              <a:cxnLst/>
              <a:rect r="r" b="b" t="t" l="l"/>
              <a:pathLst>
                <a:path h="343956" w="94138">
                  <a:moveTo>
                    <a:pt x="47069" y="0"/>
                  </a:moveTo>
                  <a:lnTo>
                    <a:pt x="47069" y="0"/>
                  </a:lnTo>
                  <a:cubicBezTo>
                    <a:pt x="59553" y="0"/>
                    <a:pt x="71525" y="4959"/>
                    <a:pt x="80352" y="13786"/>
                  </a:cubicBezTo>
                  <a:cubicBezTo>
                    <a:pt x="89179" y="22613"/>
                    <a:pt x="94138" y="34586"/>
                    <a:pt x="94138" y="47069"/>
                  </a:cubicBezTo>
                  <a:lnTo>
                    <a:pt x="94138" y="296887"/>
                  </a:lnTo>
                  <a:cubicBezTo>
                    <a:pt x="94138" y="309370"/>
                    <a:pt x="89179" y="321342"/>
                    <a:pt x="80352" y="330169"/>
                  </a:cubicBezTo>
                  <a:cubicBezTo>
                    <a:pt x="71525" y="338997"/>
                    <a:pt x="59553" y="343956"/>
                    <a:pt x="47069" y="343956"/>
                  </a:cubicBezTo>
                  <a:lnTo>
                    <a:pt x="47069" y="343956"/>
                  </a:lnTo>
                  <a:cubicBezTo>
                    <a:pt x="34586" y="343956"/>
                    <a:pt x="22613" y="338997"/>
                    <a:pt x="13786" y="330169"/>
                  </a:cubicBezTo>
                  <a:cubicBezTo>
                    <a:pt x="4959" y="321342"/>
                    <a:pt x="0" y="309370"/>
                    <a:pt x="0" y="296887"/>
                  </a:cubicBezTo>
                  <a:lnTo>
                    <a:pt x="0" y="47069"/>
                  </a:lnTo>
                  <a:cubicBezTo>
                    <a:pt x="0" y="34586"/>
                    <a:pt x="4959" y="22613"/>
                    <a:pt x="13786" y="13786"/>
                  </a:cubicBezTo>
                  <a:cubicBezTo>
                    <a:pt x="22613" y="4959"/>
                    <a:pt x="34586" y="0"/>
                    <a:pt x="47069" y="0"/>
                  </a:cubicBezTo>
                  <a:close/>
                </a:path>
              </a:pathLst>
            </a:custGeom>
            <a:solidFill>
              <a:srgbClr val="FDB652">
                <a:alpha val="69804"/>
              </a:srgbClr>
            </a:solidFill>
          </p:spPr>
        </p:sp>
        <p:sp>
          <p:nvSpPr>
            <p:cNvPr name="TextBox 27" id="27"/>
            <p:cNvSpPr txBox="true"/>
            <p:nvPr/>
          </p:nvSpPr>
          <p:spPr>
            <a:xfrm>
              <a:off x="0" y="-19050"/>
              <a:ext cx="94138" cy="363006"/>
            </a:xfrm>
            <a:prstGeom prst="rect">
              <a:avLst/>
            </a:prstGeom>
          </p:spPr>
          <p:txBody>
            <a:bodyPr anchor="ctr" rtlCol="false" tIns="50800" lIns="50800" bIns="50800" rIns="50800"/>
            <a:lstStyle/>
            <a:p>
              <a:pPr algn="ctr">
                <a:lnSpc>
                  <a:spcPts val="2859"/>
                </a:lnSpc>
              </a:pPr>
            </a:p>
          </p:txBody>
        </p:sp>
      </p:grpSp>
      <p:sp>
        <p:nvSpPr>
          <p:cNvPr name="TextBox 28" id="28"/>
          <p:cNvSpPr txBox="true"/>
          <p:nvPr/>
        </p:nvSpPr>
        <p:spPr>
          <a:xfrm rot="0">
            <a:off x="1138643" y="2180908"/>
            <a:ext cx="15068389" cy="6941562"/>
          </a:xfrm>
          <a:prstGeom prst="rect">
            <a:avLst/>
          </a:prstGeom>
        </p:spPr>
        <p:txBody>
          <a:bodyPr anchor="t" rtlCol="false" tIns="0" lIns="0" bIns="0" rIns="0">
            <a:spAutoFit/>
          </a:bodyPr>
          <a:lstStyle/>
          <a:p>
            <a:pPr algn="l">
              <a:lnSpc>
                <a:spcPts val="2080"/>
              </a:lnSpc>
            </a:pPr>
          </a:p>
          <a:p>
            <a:pPr algn="l" marL="345443" indent="-172721" lvl="1">
              <a:lnSpc>
                <a:spcPts val="2080"/>
              </a:lnSpc>
              <a:buFont typeface="Arial"/>
              <a:buChar char="•"/>
            </a:pPr>
            <a:r>
              <a:rPr lang="en-US" b="true" sz="1600" u="sng">
                <a:solidFill>
                  <a:srgbClr val="000000"/>
                </a:solidFill>
                <a:latin typeface="Gotham Bold"/>
                <a:ea typeface="Gotham Bold"/>
                <a:cs typeface="Gotham Bold"/>
                <a:sym typeface="Gotham Bold"/>
              </a:rPr>
              <a:t>Producción</a:t>
            </a:r>
            <a:r>
              <a:rPr lang="en-US" sz="1600">
                <a:solidFill>
                  <a:srgbClr val="000000"/>
                </a:solidFill>
                <a:latin typeface="Gotham"/>
                <a:ea typeface="Gotham"/>
                <a:cs typeface="Gotham"/>
                <a:sym typeface="Gotham"/>
              </a:rPr>
              <a:t>: Si la empresa tiene que elaborar los bienes a partir de materias primas tendrá un área de producción. Las empresas de servicios deberán tener trabajadores que se encarguen de ofrecer dichos servicios, los cuales también formarán el departamento de producción. Este departamento suele dividirse en secciones.</a:t>
            </a:r>
          </a:p>
          <a:p>
            <a:pPr algn="l">
              <a:lnSpc>
                <a:spcPts val="2080"/>
              </a:lnSpc>
            </a:pPr>
          </a:p>
          <a:p>
            <a:pPr algn="l" marL="345443" indent="-172721" lvl="1">
              <a:lnSpc>
                <a:spcPts val="2080"/>
              </a:lnSpc>
              <a:buFont typeface="Arial"/>
              <a:buChar char="•"/>
            </a:pPr>
            <a:r>
              <a:rPr lang="en-US" b="true" sz="1600" u="sng">
                <a:solidFill>
                  <a:srgbClr val="000000"/>
                </a:solidFill>
                <a:latin typeface="Gotham Bold"/>
                <a:ea typeface="Gotham Bold"/>
                <a:cs typeface="Gotham Bold"/>
                <a:sym typeface="Gotham Bold"/>
              </a:rPr>
              <a:t>Compras:</a:t>
            </a:r>
            <a:r>
              <a:rPr lang="en-US" sz="1600">
                <a:solidFill>
                  <a:srgbClr val="000000"/>
                </a:solidFill>
                <a:latin typeface="Gotham"/>
                <a:ea typeface="Gotham"/>
                <a:cs typeface="Gotham"/>
                <a:sym typeface="Gotham"/>
              </a:rPr>
              <a:t> Las empresas que necesitan comprar materias primas para que el departamento de producción las convierta en bienes, o comprar bienes para revenderlos más caros, necesitan un área de compras. Este departamento se encarga del contacto con los proveedores, así como de la gestión del almacén.</a:t>
            </a:r>
          </a:p>
          <a:p>
            <a:pPr algn="l">
              <a:lnSpc>
                <a:spcPts val="2080"/>
              </a:lnSpc>
            </a:pPr>
          </a:p>
          <a:p>
            <a:pPr algn="l" marL="345443" indent="-172721" lvl="1">
              <a:lnSpc>
                <a:spcPts val="2080"/>
              </a:lnSpc>
              <a:buFont typeface="Arial"/>
              <a:buChar char="•"/>
            </a:pPr>
            <a:r>
              <a:rPr lang="en-US" b="true" sz="1600" u="sng">
                <a:solidFill>
                  <a:srgbClr val="000000"/>
                </a:solidFill>
                <a:latin typeface="Gotham Bold"/>
                <a:ea typeface="Gotham Bold"/>
                <a:cs typeface="Gotham Bold"/>
                <a:sym typeface="Gotham Bold"/>
              </a:rPr>
              <a:t>Comercial-Marketing</a:t>
            </a:r>
            <a:r>
              <a:rPr lang="en-US" sz="1600">
                <a:solidFill>
                  <a:srgbClr val="000000"/>
                </a:solidFill>
                <a:latin typeface="Gotham"/>
                <a:ea typeface="Gotham"/>
                <a:cs typeface="Gotham"/>
                <a:sym typeface="Gotham"/>
              </a:rPr>
              <a:t>: Toda empresa debe vender o bienes o servicios, por lo que debe tener un área comercial. Además, deberá gestionar el área de Marketing: estudio de mercado, producto, precio, promoción, distribución.</a:t>
            </a:r>
          </a:p>
          <a:p>
            <a:pPr algn="l">
              <a:lnSpc>
                <a:spcPts val="2080"/>
              </a:lnSpc>
            </a:pPr>
          </a:p>
          <a:p>
            <a:pPr algn="l" marL="345443" indent="-172721" lvl="1">
              <a:lnSpc>
                <a:spcPts val="2080"/>
              </a:lnSpc>
              <a:buFont typeface="Arial"/>
              <a:buChar char="•"/>
            </a:pPr>
            <a:r>
              <a:rPr lang="en-US" b="true" sz="1600" u="sng">
                <a:solidFill>
                  <a:srgbClr val="000000"/>
                </a:solidFill>
                <a:latin typeface="Gotham Bold"/>
                <a:ea typeface="Gotham Bold"/>
                <a:cs typeface="Gotham Bold"/>
                <a:sym typeface="Gotham Bold"/>
              </a:rPr>
              <a:t>Económico-financiera</a:t>
            </a:r>
            <a:r>
              <a:rPr lang="en-US" sz="1600">
                <a:solidFill>
                  <a:srgbClr val="000000"/>
                </a:solidFill>
                <a:latin typeface="Gotham"/>
                <a:ea typeface="Gotham"/>
                <a:cs typeface="Gotham"/>
                <a:sym typeface="Gotham"/>
              </a:rPr>
              <a:t>: Esta área se encarga de llevar la contabilidad de la empresa, realizar los pagos, las gestiones bancarias, así como la obtención de recursos financieros como solicitar un préstamo, descuento de letras, etc. La contabilidad debe ser la base para realizar análisis contable para la toma de decisiones.</a:t>
            </a:r>
          </a:p>
          <a:p>
            <a:pPr algn="l">
              <a:lnSpc>
                <a:spcPts val="2080"/>
              </a:lnSpc>
            </a:pPr>
          </a:p>
          <a:p>
            <a:pPr algn="l" marL="345443" indent="-172721" lvl="1">
              <a:lnSpc>
                <a:spcPts val="2080"/>
              </a:lnSpc>
              <a:buFont typeface="Arial"/>
              <a:buChar char="•"/>
            </a:pPr>
            <a:r>
              <a:rPr lang="en-US" b="true" sz="1600" u="sng">
                <a:solidFill>
                  <a:srgbClr val="000000"/>
                </a:solidFill>
                <a:latin typeface="Gotham Bold"/>
                <a:ea typeface="Gotham Bold"/>
                <a:cs typeface="Gotham Bold"/>
                <a:sym typeface="Gotham Bold"/>
              </a:rPr>
              <a:t>Administración:</a:t>
            </a:r>
            <a:r>
              <a:rPr lang="en-US" sz="1600">
                <a:solidFill>
                  <a:srgbClr val="000000"/>
                </a:solidFill>
                <a:latin typeface="Gotham"/>
                <a:ea typeface="Gotham"/>
                <a:cs typeface="Gotham"/>
                <a:sym typeface="Gotham"/>
              </a:rPr>
              <a:t> El área administrativa se encarga principalmente de la gestión y archivo de la documentación de la empresa (facturas, albaranes, recibos, pagos, etc.), así como de la atención al cliente. En empresas de servicios, este departamento puede realizar tareas de gestión de la empresa en su conjunto.</a:t>
            </a:r>
          </a:p>
          <a:p>
            <a:pPr algn="l">
              <a:lnSpc>
                <a:spcPts val="2080"/>
              </a:lnSpc>
            </a:pPr>
          </a:p>
          <a:p>
            <a:pPr algn="l" marL="345443" indent="-172721" lvl="1">
              <a:lnSpc>
                <a:spcPts val="2080"/>
              </a:lnSpc>
              <a:buFont typeface="Arial"/>
              <a:buChar char="•"/>
            </a:pPr>
            <a:r>
              <a:rPr lang="en-US" b="true" sz="1600" u="sng">
                <a:solidFill>
                  <a:srgbClr val="000000"/>
                </a:solidFill>
                <a:latin typeface="Gotham Bold"/>
                <a:ea typeface="Gotham Bold"/>
                <a:cs typeface="Gotham Bold"/>
                <a:sym typeface="Gotham Bold"/>
              </a:rPr>
              <a:t>Recursos humanos</a:t>
            </a:r>
            <a:r>
              <a:rPr lang="en-US" sz="1600">
                <a:solidFill>
                  <a:srgbClr val="000000"/>
                </a:solidFill>
                <a:latin typeface="Gotham"/>
                <a:ea typeface="Gotham"/>
                <a:cs typeface="Gotham"/>
                <a:sym typeface="Gotham"/>
              </a:rPr>
              <a:t>: Es el área encargada, por un lado de la gestión administrativa de recursos humanos (nóminas, contratos, seguros sociales, formación, etc.) y, por otro, de la selección de personal, currículum y entrevistas de riesgos laborales, así como evaluación del desempeño de los trabajadores y de los sobres mismos.</a:t>
            </a:r>
          </a:p>
          <a:p>
            <a:pPr algn="l">
              <a:lnSpc>
                <a:spcPts val="2080"/>
              </a:lnSpc>
            </a:pPr>
          </a:p>
          <a:p>
            <a:pPr algn="l" marL="345443" indent="-172721" lvl="1">
              <a:lnSpc>
                <a:spcPts val="2080"/>
              </a:lnSpc>
              <a:buFont typeface="Arial"/>
              <a:buChar char="•"/>
            </a:pPr>
            <a:r>
              <a:rPr lang="en-US" b="true" sz="1600" u="sng">
                <a:solidFill>
                  <a:srgbClr val="000000"/>
                </a:solidFill>
                <a:latin typeface="Gotham Bold"/>
                <a:ea typeface="Gotham Bold"/>
                <a:cs typeface="Gotham Bold"/>
                <a:sym typeface="Gotham Bold"/>
              </a:rPr>
              <a:t>Dirección</a:t>
            </a:r>
            <a:r>
              <a:rPr lang="en-US" sz="1600">
                <a:solidFill>
                  <a:srgbClr val="000000"/>
                </a:solidFill>
                <a:latin typeface="Gotham"/>
                <a:ea typeface="Gotham"/>
                <a:cs typeface="Gotham"/>
                <a:sym typeface="Gotham"/>
              </a:rPr>
              <a:t>: No es un departamento de la empresa, ya que es la que se encarga de dirigir y coordinar a todos los departamentos. Sus funciones son la planificación, la organización, la ejecución y el control de toda la empresa</a:t>
            </a:r>
          </a:p>
          <a:p>
            <a:pPr algn="l">
              <a:lnSpc>
                <a:spcPts val="208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FDB652"/>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AutoShape 5" id="5"/>
          <p:cNvSpPr/>
          <p:nvPr/>
        </p:nvSpPr>
        <p:spPr>
          <a:xfrm>
            <a:off x="3698082" y="5509399"/>
            <a:ext cx="10772971"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3. LA ORGANIZACIÓN DE LA EMPRESA</a:t>
            </a:r>
          </a:p>
        </p:txBody>
      </p:sp>
      <p:sp>
        <p:nvSpPr>
          <p:cNvPr name="TextBox 7" id="7"/>
          <p:cNvSpPr txBox="true"/>
          <p:nvPr/>
        </p:nvSpPr>
        <p:spPr>
          <a:xfrm rot="0">
            <a:off x="1028700" y="1485561"/>
            <a:ext cx="11457491"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B) EL ORGANIGRAMA DE EMPRESA</a:t>
            </a:r>
          </a:p>
        </p:txBody>
      </p:sp>
      <p:sp>
        <p:nvSpPr>
          <p:cNvPr name="TextBox 8" id="8"/>
          <p:cNvSpPr txBox="true"/>
          <p:nvPr/>
        </p:nvSpPr>
        <p:spPr>
          <a:xfrm rot="0">
            <a:off x="3132206" y="5917856"/>
            <a:ext cx="1333095" cy="320809"/>
          </a:xfrm>
          <a:prstGeom prst="rect">
            <a:avLst/>
          </a:prstGeom>
        </p:spPr>
        <p:txBody>
          <a:bodyPr anchor="t" rtlCol="false" tIns="0" lIns="0" bIns="0" rIns="0">
            <a:spAutoFit/>
          </a:bodyPr>
          <a:lstStyle/>
          <a:p>
            <a:pPr algn="ctr">
              <a:lnSpc>
                <a:spcPts val="2624"/>
              </a:lnSpc>
            </a:pPr>
            <a:r>
              <a:rPr lang="en-US" sz="1874" b="true">
                <a:solidFill>
                  <a:srgbClr val="000000"/>
                </a:solidFill>
                <a:latin typeface="Open Sans Bold"/>
                <a:ea typeface="Open Sans Bold"/>
                <a:cs typeface="Open Sans Bold"/>
                <a:sym typeface="Open Sans Bold"/>
              </a:rPr>
              <a:t>Producción</a:t>
            </a:r>
          </a:p>
        </p:txBody>
      </p:sp>
      <p:sp>
        <p:nvSpPr>
          <p:cNvPr name="TextBox 9" id="9"/>
          <p:cNvSpPr txBox="true"/>
          <p:nvPr/>
        </p:nvSpPr>
        <p:spPr>
          <a:xfrm rot="0">
            <a:off x="7933180" y="5917856"/>
            <a:ext cx="1053455" cy="320809"/>
          </a:xfrm>
          <a:prstGeom prst="rect">
            <a:avLst/>
          </a:prstGeom>
        </p:spPr>
        <p:txBody>
          <a:bodyPr anchor="t" rtlCol="false" tIns="0" lIns="0" bIns="0" rIns="0">
            <a:spAutoFit/>
          </a:bodyPr>
          <a:lstStyle/>
          <a:p>
            <a:pPr algn="ctr">
              <a:lnSpc>
                <a:spcPts val="2624"/>
              </a:lnSpc>
            </a:pPr>
            <a:r>
              <a:rPr lang="en-US" sz="1874" b="true">
                <a:solidFill>
                  <a:srgbClr val="000000"/>
                </a:solidFill>
                <a:latin typeface="Open Sans Bold"/>
                <a:ea typeface="Open Sans Bold"/>
                <a:cs typeface="Open Sans Bold"/>
                <a:sym typeface="Open Sans Bold"/>
              </a:rPr>
              <a:t>Compras</a:t>
            </a:r>
          </a:p>
        </p:txBody>
      </p:sp>
      <p:sp>
        <p:nvSpPr>
          <p:cNvPr name="TextBox 10" id="10"/>
          <p:cNvSpPr txBox="true"/>
          <p:nvPr/>
        </p:nvSpPr>
        <p:spPr>
          <a:xfrm rot="0">
            <a:off x="9976052" y="5917856"/>
            <a:ext cx="1279306" cy="320809"/>
          </a:xfrm>
          <a:prstGeom prst="rect">
            <a:avLst/>
          </a:prstGeom>
        </p:spPr>
        <p:txBody>
          <a:bodyPr anchor="t" rtlCol="false" tIns="0" lIns="0" bIns="0" rIns="0">
            <a:spAutoFit/>
          </a:bodyPr>
          <a:lstStyle/>
          <a:p>
            <a:pPr algn="ctr">
              <a:lnSpc>
                <a:spcPts val="2624"/>
              </a:lnSpc>
            </a:pPr>
            <a:r>
              <a:rPr lang="en-US" sz="1874" b="true">
                <a:solidFill>
                  <a:srgbClr val="000000"/>
                </a:solidFill>
                <a:latin typeface="Open Sans Bold"/>
                <a:ea typeface="Open Sans Bold"/>
                <a:cs typeface="Open Sans Bold"/>
                <a:sym typeface="Open Sans Bold"/>
              </a:rPr>
              <a:t>Económica</a:t>
            </a:r>
          </a:p>
        </p:txBody>
      </p:sp>
      <p:sp>
        <p:nvSpPr>
          <p:cNvPr name="TextBox 11" id="11"/>
          <p:cNvSpPr txBox="true"/>
          <p:nvPr/>
        </p:nvSpPr>
        <p:spPr>
          <a:xfrm rot="0">
            <a:off x="5067474" y="5917856"/>
            <a:ext cx="2222845" cy="320809"/>
          </a:xfrm>
          <a:prstGeom prst="rect">
            <a:avLst/>
          </a:prstGeom>
        </p:spPr>
        <p:txBody>
          <a:bodyPr anchor="t" rtlCol="false" tIns="0" lIns="0" bIns="0" rIns="0">
            <a:spAutoFit/>
          </a:bodyPr>
          <a:lstStyle/>
          <a:p>
            <a:pPr algn="ctr">
              <a:lnSpc>
                <a:spcPts val="2624"/>
              </a:lnSpc>
            </a:pPr>
            <a:r>
              <a:rPr lang="en-US" sz="1874" b="true">
                <a:solidFill>
                  <a:srgbClr val="000000"/>
                </a:solidFill>
                <a:latin typeface="Open Sans Bold"/>
                <a:ea typeface="Open Sans Bold"/>
                <a:cs typeface="Open Sans Bold"/>
                <a:sym typeface="Open Sans Bold"/>
              </a:rPr>
              <a:t>Administrativa</a:t>
            </a:r>
          </a:p>
        </p:txBody>
      </p:sp>
      <p:sp>
        <p:nvSpPr>
          <p:cNvPr name="TextBox 12" id="12"/>
          <p:cNvSpPr txBox="true"/>
          <p:nvPr/>
        </p:nvSpPr>
        <p:spPr>
          <a:xfrm rot="0">
            <a:off x="12167043" y="5917856"/>
            <a:ext cx="678483" cy="320809"/>
          </a:xfrm>
          <a:prstGeom prst="rect">
            <a:avLst/>
          </a:prstGeom>
        </p:spPr>
        <p:txBody>
          <a:bodyPr anchor="t" rtlCol="false" tIns="0" lIns="0" bIns="0" rIns="0">
            <a:spAutoFit/>
          </a:bodyPr>
          <a:lstStyle/>
          <a:p>
            <a:pPr algn="ctr">
              <a:lnSpc>
                <a:spcPts val="2624"/>
              </a:lnSpc>
            </a:pPr>
            <a:r>
              <a:rPr lang="en-US" sz="1874" b="true">
                <a:solidFill>
                  <a:srgbClr val="000000"/>
                </a:solidFill>
                <a:latin typeface="Open Sans Bold"/>
                <a:ea typeface="Open Sans Bold"/>
                <a:cs typeface="Open Sans Bold"/>
                <a:sym typeface="Open Sans Bold"/>
              </a:rPr>
              <a:t>RRHH</a:t>
            </a:r>
          </a:p>
        </p:txBody>
      </p:sp>
      <p:sp>
        <p:nvSpPr>
          <p:cNvPr name="TextBox 13" id="13"/>
          <p:cNvSpPr txBox="true"/>
          <p:nvPr/>
        </p:nvSpPr>
        <p:spPr>
          <a:xfrm rot="0">
            <a:off x="13757212" y="5917856"/>
            <a:ext cx="1231253" cy="320809"/>
          </a:xfrm>
          <a:prstGeom prst="rect">
            <a:avLst/>
          </a:prstGeom>
        </p:spPr>
        <p:txBody>
          <a:bodyPr anchor="t" rtlCol="false" tIns="0" lIns="0" bIns="0" rIns="0">
            <a:spAutoFit/>
          </a:bodyPr>
          <a:lstStyle/>
          <a:p>
            <a:pPr algn="ctr">
              <a:lnSpc>
                <a:spcPts val="2624"/>
              </a:lnSpc>
            </a:pPr>
            <a:r>
              <a:rPr lang="en-US" sz="1874" b="true">
                <a:solidFill>
                  <a:srgbClr val="000000"/>
                </a:solidFill>
                <a:latin typeface="Open Sans Bold"/>
                <a:ea typeface="Open Sans Bold"/>
                <a:cs typeface="Open Sans Bold"/>
                <a:sym typeface="Open Sans Bold"/>
              </a:rPr>
              <a:t>Marketing</a:t>
            </a:r>
          </a:p>
        </p:txBody>
      </p:sp>
      <p:sp>
        <p:nvSpPr>
          <p:cNvPr name="TextBox 14" id="14"/>
          <p:cNvSpPr txBox="true"/>
          <p:nvPr/>
        </p:nvSpPr>
        <p:spPr>
          <a:xfrm rot="0">
            <a:off x="8853395" y="4572638"/>
            <a:ext cx="1118715" cy="320809"/>
          </a:xfrm>
          <a:prstGeom prst="rect">
            <a:avLst/>
          </a:prstGeom>
        </p:spPr>
        <p:txBody>
          <a:bodyPr anchor="t" rtlCol="false" tIns="0" lIns="0" bIns="0" rIns="0">
            <a:spAutoFit/>
          </a:bodyPr>
          <a:lstStyle/>
          <a:p>
            <a:pPr algn="ctr">
              <a:lnSpc>
                <a:spcPts val="2624"/>
              </a:lnSpc>
            </a:pPr>
            <a:r>
              <a:rPr lang="en-US" sz="1874" b="true">
                <a:solidFill>
                  <a:srgbClr val="000000"/>
                </a:solidFill>
                <a:latin typeface="Open Sans Bold"/>
                <a:ea typeface="Open Sans Bold"/>
                <a:cs typeface="Open Sans Bold"/>
                <a:sym typeface="Open Sans Bold"/>
              </a:rPr>
              <a:t>Dirección</a:t>
            </a:r>
          </a:p>
        </p:txBody>
      </p:sp>
      <p:sp>
        <p:nvSpPr>
          <p:cNvPr name="AutoShape 15" id="15"/>
          <p:cNvSpPr/>
          <p:nvPr/>
        </p:nvSpPr>
        <p:spPr>
          <a:xfrm flipV="true">
            <a:off x="3698082" y="5509399"/>
            <a:ext cx="0" cy="375128"/>
          </a:xfrm>
          <a:prstGeom prst="line">
            <a:avLst/>
          </a:prstGeom>
          <a:ln cap="flat" w="38100">
            <a:solidFill>
              <a:srgbClr val="000000"/>
            </a:solidFill>
            <a:prstDash val="solid"/>
            <a:headEnd type="none" len="sm" w="sm"/>
            <a:tailEnd type="none" len="sm" w="sm"/>
          </a:ln>
        </p:spPr>
      </p:sp>
      <p:sp>
        <p:nvSpPr>
          <p:cNvPr name="AutoShape 16" id="16"/>
          <p:cNvSpPr/>
          <p:nvPr/>
        </p:nvSpPr>
        <p:spPr>
          <a:xfrm flipV="true">
            <a:off x="6122064" y="5509399"/>
            <a:ext cx="0" cy="375128"/>
          </a:xfrm>
          <a:prstGeom prst="line">
            <a:avLst/>
          </a:prstGeom>
          <a:ln cap="flat" w="38100">
            <a:solidFill>
              <a:srgbClr val="000000"/>
            </a:solidFill>
            <a:prstDash val="solid"/>
            <a:headEnd type="none" len="sm" w="sm"/>
            <a:tailEnd type="none" len="sm" w="sm"/>
          </a:ln>
        </p:spPr>
      </p:sp>
      <p:sp>
        <p:nvSpPr>
          <p:cNvPr name="AutoShape 17" id="17"/>
          <p:cNvSpPr/>
          <p:nvPr/>
        </p:nvSpPr>
        <p:spPr>
          <a:xfrm flipV="true">
            <a:off x="8442051" y="5509399"/>
            <a:ext cx="0" cy="375128"/>
          </a:xfrm>
          <a:prstGeom prst="line">
            <a:avLst/>
          </a:prstGeom>
          <a:ln cap="flat" w="38100">
            <a:solidFill>
              <a:srgbClr val="000000"/>
            </a:solidFill>
            <a:prstDash val="solid"/>
            <a:headEnd type="none" len="sm" w="sm"/>
            <a:tailEnd type="none" len="sm" w="sm"/>
          </a:ln>
        </p:spPr>
      </p:sp>
      <p:sp>
        <p:nvSpPr>
          <p:cNvPr name="AutoShape 18" id="18"/>
          <p:cNvSpPr/>
          <p:nvPr/>
        </p:nvSpPr>
        <p:spPr>
          <a:xfrm flipV="true">
            <a:off x="10597848" y="5509399"/>
            <a:ext cx="0" cy="375128"/>
          </a:xfrm>
          <a:prstGeom prst="line">
            <a:avLst/>
          </a:prstGeom>
          <a:ln cap="flat" w="38100">
            <a:solidFill>
              <a:srgbClr val="000000"/>
            </a:solidFill>
            <a:prstDash val="solid"/>
            <a:headEnd type="none" len="sm" w="sm"/>
            <a:tailEnd type="none" len="sm" w="sm"/>
          </a:ln>
        </p:spPr>
      </p:sp>
      <p:sp>
        <p:nvSpPr>
          <p:cNvPr name="AutoShape 19" id="19"/>
          <p:cNvSpPr/>
          <p:nvPr/>
        </p:nvSpPr>
        <p:spPr>
          <a:xfrm flipV="true">
            <a:off x="12471561" y="5509399"/>
            <a:ext cx="0" cy="375128"/>
          </a:xfrm>
          <a:prstGeom prst="line">
            <a:avLst/>
          </a:prstGeom>
          <a:ln cap="flat" w="38100">
            <a:solidFill>
              <a:srgbClr val="000000"/>
            </a:solidFill>
            <a:prstDash val="solid"/>
            <a:headEnd type="none" len="sm" w="sm"/>
            <a:tailEnd type="none" len="sm" w="sm"/>
          </a:ln>
        </p:spPr>
      </p:sp>
      <p:sp>
        <p:nvSpPr>
          <p:cNvPr name="AutoShape 20" id="20"/>
          <p:cNvSpPr/>
          <p:nvPr/>
        </p:nvSpPr>
        <p:spPr>
          <a:xfrm flipV="true">
            <a:off x="14453196" y="5509399"/>
            <a:ext cx="0" cy="375128"/>
          </a:xfrm>
          <a:prstGeom prst="line">
            <a:avLst/>
          </a:prstGeom>
          <a:ln cap="flat" w="38100">
            <a:solidFill>
              <a:srgbClr val="000000"/>
            </a:solidFill>
            <a:prstDash val="solid"/>
            <a:headEnd type="none" len="sm" w="sm"/>
            <a:tailEnd type="none" len="sm" w="sm"/>
          </a:ln>
        </p:spPr>
      </p:sp>
      <p:sp>
        <p:nvSpPr>
          <p:cNvPr name="AutoShape 21" id="21"/>
          <p:cNvSpPr/>
          <p:nvPr/>
        </p:nvSpPr>
        <p:spPr>
          <a:xfrm flipV="true">
            <a:off x="9412753" y="4960287"/>
            <a:ext cx="0" cy="549111"/>
          </a:xfrm>
          <a:prstGeom prst="line">
            <a:avLst/>
          </a:prstGeom>
          <a:ln cap="flat" w="38100">
            <a:solidFill>
              <a:srgbClr val="000000"/>
            </a:solidFill>
            <a:prstDash val="solid"/>
            <a:headEnd type="none" len="sm" w="sm"/>
            <a:tailEnd type="none" len="sm" w="sm"/>
          </a:ln>
        </p:spPr>
      </p:sp>
      <p:sp>
        <p:nvSpPr>
          <p:cNvPr name="TextBox 22" id="22"/>
          <p:cNvSpPr txBox="true"/>
          <p:nvPr/>
        </p:nvSpPr>
        <p:spPr>
          <a:xfrm rot="0">
            <a:off x="1395108" y="2369554"/>
            <a:ext cx="14916575" cy="882213"/>
          </a:xfrm>
          <a:prstGeom prst="rect">
            <a:avLst/>
          </a:prstGeom>
        </p:spPr>
        <p:txBody>
          <a:bodyPr anchor="t" rtlCol="false" tIns="0" lIns="0" bIns="0" rIns="0">
            <a:spAutoFit/>
          </a:bodyPr>
          <a:lstStyle/>
          <a:p>
            <a:pPr algn="l">
              <a:lnSpc>
                <a:spcPts val="2340"/>
              </a:lnSpc>
              <a:spcBef>
                <a:spcPct val="0"/>
              </a:spcBef>
            </a:pPr>
            <a:r>
              <a:rPr lang="en-US" sz="1800">
                <a:solidFill>
                  <a:srgbClr val="000000"/>
                </a:solidFill>
                <a:latin typeface="Gotham"/>
                <a:ea typeface="Gotham"/>
                <a:cs typeface="Gotham"/>
                <a:sym typeface="Gotham"/>
              </a:rPr>
              <a:t>El organigrama de la empresa es la </a:t>
            </a:r>
            <a:r>
              <a:rPr lang="en-US" b="true" sz="1800">
                <a:solidFill>
                  <a:srgbClr val="000000"/>
                </a:solidFill>
                <a:latin typeface="Gotham Bold"/>
                <a:ea typeface="Gotham Bold"/>
                <a:cs typeface="Gotham Bold"/>
                <a:sym typeface="Gotham Bold"/>
              </a:rPr>
              <a:t>representación gráfica de todas las áreas de la misma</a:t>
            </a:r>
            <a:r>
              <a:rPr lang="en-US" sz="1800">
                <a:solidFill>
                  <a:srgbClr val="000000"/>
                </a:solidFill>
                <a:latin typeface="Gotham"/>
                <a:ea typeface="Gotham"/>
                <a:cs typeface="Gotham"/>
                <a:sym typeface="Gotham"/>
              </a:rPr>
              <a:t>, indicando la relación de jerarquía entre ellas, así como la dependencia o relación entre las distintas áreas. Un organigrama nos muestra la organización "formal" u oficial de la empresa.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FDB652"/>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Freeform 5" id="5"/>
          <p:cNvSpPr/>
          <p:nvPr/>
        </p:nvSpPr>
        <p:spPr>
          <a:xfrm flipH="false" flipV="false" rot="0">
            <a:off x="4143490" y="5205117"/>
            <a:ext cx="10479220" cy="4724480"/>
          </a:xfrm>
          <a:custGeom>
            <a:avLst/>
            <a:gdLst/>
            <a:ahLst/>
            <a:cxnLst/>
            <a:rect r="r" b="b" t="t" l="l"/>
            <a:pathLst>
              <a:path h="4724480" w="10479220">
                <a:moveTo>
                  <a:pt x="0" y="0"/>
                </a:moveTo>
                <a:lnTo>
                  <a:pt x="10479219" y="0"/>
                </a:lnTo>
                <a:lnTo>
                  <a:pt x="10479219" y="4724480"/>
                </a:lnTo>
                <a:lnTo>
                  <a:pt x="0" y="4724480"/>
                </a:lnTo>
                <a:lnTo>
                  <a:pt x="0" y="0"/>
                </a:lnTo>
                <a:close/>
              </a:path>
            </a:pathLst>
          </a:custGeom>
          <a:blipFill>
            <a:blip r:embed="rId2"/>
            <a:stretch>
              <a:fillRect l="0" t="0" r="0" b="0"/>
            </a:stretch>
          </a:blipFill>
        </p:spPr>
      </p:sp>
      <p:sp>
        <p:nvSpPr>
          <p:cNvPr name="TextBox 6" id="6"/>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3. LA ORGANIZACIÓN DE LA EMPRESA</a:t>
            </a:r>
          </a:p>
        </p:txBody>
      </p:sp>
      <p:sp>
        <p:nvSpPr>
          <p:cNvPr name="TextBox 7" id="7"/>
          <p:cNvSpPr txBox="true"/>
          <p:nvPr/>
        </p:nvSpPr>
        <p:spPr>
          <a:xfrm rot="0">
            <a:off x="1028700" y="1019175"/>
            <a:ext cx="11457491"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C) EL ANÁLISIS DE PUESTOS</a:t>
            </a:r>
          </a:p>
        </p:txBody>
      </p:sp>
      <p:sp>
        <p:nvSpPr>
          <p:cNvPr name="TextBox 8" id="8"/>
          <p:cNvSpPr txBox="true"/>
          <p:nvPr/>
        </p:nvSpPr>
        <p:spPr>
          <a:xfrm rot="0">
            <a:off x="1060612" y="1676422"/>
            <a:ext cx="16298179" cy="3957320"/>
          </a:xfrm>
          <a:prstGeom prst="rect">
            <a:avLst/>
          </a:prstGeom>
        </p:spPr>
        <p:txBody>
          <a:bodyPr anchor="t" rtlCol="false" tIns="0" lIns="0" bIns="0" rIns="0">
            <a:spAutoFit/>
          </a:bodyPr>
          <a:lstStyle/>
          <a:p>
            <a:pPr algn="l">
              <a:lnSpc>
                <a:spcPts val="2469"/>
              </a:lnSpc>
              <a:spcBef>
                <a:spcPct val="0"/>
              </a:spcBef>
            </a:pPr>
            <a:r>
              <a:rPr lang="en-US" sz="1899">
                <a:solidFill>
                  <a:srgbClr val="000000"/>
                </a:solidFill>
                <a:latin typeface="Gotham"/>
                <a:ea typeface="Gotham"/>
                <a:cs typeface="Gotham"/>
                <a:sym typeface="Gotham"/>
              </a:rPr>
              <a:t>Analizar el puesto de trabajo supone </a:t>
            </a:r>
            <a:r>
              <a:rPr lang="en-US" b="true" sz="1899">
                <a:solidFill>
                  <a:srgbClr val="000000"/>
                </a:solidFill>
                <a:latin typeface="Gotham Bold"/>
                <a:ea typeface="Gotham Bold"/>
                <a:cs typeface="Gotham Bold"/>
                <a:sym typeface="Gotham Bold"/>
              </a:rPr>
              <a:t>concretar las funciones y tareas </a:t>
            </a:r>
            <a:r>
              <a:rPr lang="en-US" sz="1899">
                <a:solidFill>
                  <a:srgbClr val="000000"/>
                </a:solidFill>
                <a:latin typeface="Gotham"/>
                <a:ea typeface="Gotham"/>
                <a:cs typeface="Gotham"/>
                <a:sym typeface="Gotham"/>
              </a:rPr>
              <a:t>que debe desempeñar cada miembro de la empresa, así como determinar en qué</a:t>
            </a:r>
            <a:r>
              <a:rPr lang="en-US" b="true" sz="1899">
                <a:solidFill>
                  <a:srgbClr val="000000"/>
                </a:solidFill>
                <a:latin typeface="Gotham Bold"/>
                <a:ea typeface="Gotham Bold"/>
                <a:cs typeface="Gotham Bold"/>
                <a:sym typeface="Gotham Bold"/>
              </a:rPr>
              <a:t> condiciones</a:t>
            </a:r>
            <a:r>
              <a:rPr lang="en-US" sz="1899">
                <a:solidFill>
                  <a:srgbClr val="000000"/>
                </a:solidFill>
                <a:latin typeface="Gotham"/>
                <a:ea typeface="Gotham"/>
                <a:cs typeface="Gotham"/>
                <a:sym typeface="Gotham"/>
              </a:rPr>
              <a:t> laborales va a trabajar y qué </a:t>
            </a:r>
            <a:r>
              <a:rPr lang="en-US" b="true" sz="1899">
                <a:solidFill>
                  <a:srgbClr val="000000"/>
                </a:solidFill>
                <a:latin typeface="Gotham Bold"/>
                <a:ea typeface="Gotham Bold"/>
                <a:cs typeface="Gotham Bold"/>
                <a:sym typeface="Gotham Bold"/>
              </a:rPr>
              <a:t>requisitos</a:t>
            </a:r>
            <a:r>
              <a:rPr lang="en-US" sz="1899">
                <a:solidFill>
                  <a:srgbClr val="000000"/>
                </a:solidFill>
                <a:latin typeface="Gotham"/>
                <a:ea typeface="Gotham"/>
                <a:cs typeface="Gotham"/>
                <a:sym typeface="Gotham"/>
              </a:rPr>
              <a:t> deben tener los trabajadores para ser adscritos a esos puestos. Por tanto, consta de</a:t>
            </a:r>
            <a:r>
              <a:rPr lang="en-US" b="true" sz="1899">
                <a:solidFill>
                  <a:srgbClr val="000000"/>
                </a:solidFill>
                <a:latin typeface="Gotham Bold"/>
                <a:ea typeface="Gotham Bold"/>
                <a:cs typeface="Gotham Bold"/>
                <a:sym typeface="Gotham Bold"/>
              </a:rPr>
              <a:t> </a:t>
            </a:r>
            <a:r>
              <a:rPr lang="en-US" b="true" sz="1899" u="sng">
                <a:solidFill>
                  <a:srgbClr val="000000"/>
                </a:solidFill>
                <a:latin typeface="Gotham Bold"/>
                <a:ea typeface="Gotham Bold"/>
                <a:cs typeface="Gotham Bold"/>
                <a:sym typeface="Gotham Bold"/>
              </a:rPr>
              <a:t>tres fases</a:t>
            </a:r>
            <a:r>
              <a:rPr lang="en-US" sz="1899">
                <a:solidFill>
                  <a:srgbClr val="000000"/>
                </a:solidFill>
                <a:latin typeface="Gotham"/>
                <a:ea typeface="Gotham"/>
                <a:cs typeface="Gotham"/>
                <a:sym typeface="Gotham"/>
              </a:rPr>
              <a:t>:</a:t>
            </a:r>
          </a:p>
          <a:p>
            <a:pPr algn="l">
              <a:lnSpc>
                <a:spcPts val="2469"/>
              </a:lnSpc>
              <a:spcBef>
                <a:spcPct val="0"/>
              </a:spcBef>
            </a:pP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Descripción del puesto</a:t>
            </a:r>
            <a:r>
              <a:rPr lang="en-US" sz="1899">
                <a:solidFill>
                  <a:srgbClr val="000000"/>
                </a:solidFill>
                <a:latin typeface="Gotham"/>
                <a:ea typeface="Gotham"/>
                <a:cs typeface="Gotham"/>
                <a:sym typeface="Gotham"/>
              </a:rPr>
              <a:t>: nombre del puesto, departamento o área al que está adscrito, si tiene algún cargo de responsabilidad o posibilidades de ascender después, y el listado de tareas que debe realizar.</a:t>
            </a: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Condiciones laborales</a:t>
            </a:r>
            <a:r>
              <a:rPr lang="en-US" sz="1899">
                <a:solidFill>
                  <a:srgbClr val="000000"/>
                </a:solidFill>
                <a:latin typeface="Gotham"/>
                <a:ea typeface="Gotham"/>
                <a:cs typeface="Gotham"/>
                <a:sym typeface="Gotham"/>
              </a:rPr>
              <a:t>: horario y jornada, salario que le corresponde, posibles incentivos, lugar de trabajo, tipo de contrato para ese puesto (temporal o indefinido).</a:t>
            </a: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Elaboración del perfil del trabajador</a:t>
            </a:r>
            <a:r>
              <a:rPr lang="en-US" sz="1899">
                <a:solidFill>
                  <a:srgbClr val="000000"/>
                </a:solidFill>
                <a:latin typeface="Gotham"/>
                <a:ea typeface="Gotham"/>
                <a:cs typeface="Gotham"/>
                <a:sym typeface="Gotham"/>
              </a:rPr>
              <a:t>: formación necesaria, conocimientos específicos, habilidades profesionales para el puesto, experiencia profesional, rasgos de personalidad: actitudes hacia el trabajo y habilidades sociales con los com</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ñ</a:t>
            </a:r>
            <a:r>
              <a:rPr lang="en-US" sz="1899">
                <a:solidFill>
                  <a:srgbClr val="000000"/>
                </a:solidFill>
                <a:latin typeface="Gotham"/>
                <a:ea typeface="Gotham"/>
                <a:cs typeface="Gotham"/>
                <a:sym typeface="Gotham"/>
              </a:rPr>
              <a:t>eros.</a:t>
            </a:r>
          </a:p>
          <a:p>
            <a:pPr algn="l">
              <a:lnSpc>
                <a:spcPts val="2469"/>
              </a:lnSpc>
              <a:spcBef>
                <a:spcPct val="0"/>
              </a:spcBef>
            </a:pPr>
          </a:p>
          <a:p>
            <a:pPr algn="l">
              <a:lnSpc>
                <a:spcPts val="2469"/>
              </a:lnSpc>
              <a:spcBef>
                <a:spcPct val="0"/>
              </a:spcBef>
            </a:pPr>
            <a:r>
              <a:rPr lang="en-US" sz="1899">
                <a:solidFill>
                  <a:srgbClr val="000000"/>
                </a:solidFill>
                <a:latin typeface="Gotham"/>
                <a:ea typeface="Gotham"/>
                <a:cs typeface="Gotham"/>
                <a:sym typeface="Gotham"/>
              </a:rPr>
              <a:t>V</a:t>
            </a:r>
            <a:r>
              <a:rPr lang="en-US" sz="1899">
                <a:solidFill>
                  <a:srgbClr val="000000"/>
                </a:solidFill>
                <a:latin typeface="Gotham"/>
                <a:ea typeface="Gotham"/>
                <a:cs typeface="Gotham"/>
                <a:sym typeface="Gotham"/>
              </a:rPr>
              <a:t>eamos un e</a:t>
            </a:r>
            <a:r>
              <a:rPr lang="en-US" sz="1899">
                <a:solidFill>
                  <a:srgbClr val="000000"/>
                </a:solidFill>
                <a:latin typeface="Gotham"/>
                <a:ea typeface="Gotham"/>
                <a:cs typeface="Gotham"/>
                <a:sym typeface="Gotham"/>
              </a:rPr>
              <a:t>j</a:t>
            </a:r>
            <a:r>
              <a:rPr lang="en-US" sz="1899">
                <a:solidFill>
                  <a:srgbClr val="000000"/>
                </a:solidFill>
                <a:latin typeface="Gotham"/>
                <a:ea typeface="Gotham"/>
                <a:cs typeface="Gotham"/>
                <a:sym typeface="Gotham"/>
              </a:rPr>
              <a:t>emplo:</a:t>
            </a:r>
          </a:p>
          <a:p>
            <a:pPr algn="l">
              <a:lnSpc>
                <a:spcPts val="246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FDB652"/>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grpSp>
        <p:nvGrpSpPr>
          <p:cNvPr name="Group 5" id="5"/>
          <p:cNvGrpSpPr/>
          <p:nvPr/>
        </p:nvGrpSpPr>
        <p:grpSpPr>
          <a:xfrm rot="5400000">
            <a:off x="2271272" y="2210889"/>
            <a:ext cx="317834" cy="2065604"/>
            <a:chOff x="0" y="0"/>
            <a:chExt cx="97614" cy="634396"/>
          </a:xfrm>
        </p:grpSpPr>
        <p:sp>
          <p:nvSpPr>
            <p:cNvPr name="Freeform 6" id="6"/>
            <p:cNvSpPr/>
            <p:nvPr/>
          </p:nvSpPr>
          <p:spPr>
            <a:xfrm flipH="false" flipV="false" rot="0">
              <a:off x="0" y="0"/>
              <a:ext cx="97614" cy="634396"/>
            </a:xfrm>
            <a:custGeom>
              <a:avLst/>
              <a:gdLst/>
              <a:ahLst/>
              <a:cxnLst/>
              <a:rect r="r" b="b" t="t" l="l"/>
              <a:pathLst>
                <a:path h="634396" w="97614">
                  <a:moveTo>
                    <a:pt x="48807" y="0"/>
                  </a:moveTo>
                  <a:lnTo>
                    <a:pt x="48807" y="0"/>
                  </a:lnTo>
                  <a:cubicBezTo>
                    <a:pt x="75763" y="0"/>
                    <a:pt x="97614" y="21852"/>
                    <a:pt x="97614" y="48807"/>
                  </a:cubicBezTo>
                  <a:lnTo>
                    <a:pt x="97614" y="585589"/>
                  </a:lnTo>
                  <a:cubicBezTo>
                    <a:pt x="97614" y="612544"/>
                    <a:pt x="75763" y="634396"/>
                    <a:pt x="48807" y="634396"/>
                  </a:cubicBezTo>
                  <a:lnTo>
                    <a:pt x="48807" y="634396"/>
                  </a:lnTo>
                  <a:cubicBezTo>
                    <a:pt x="21852" y="634396"/>
                    <a:pt x="0" y="612544"/>
                    <a:pt x="0" y="585589"/>
                  </a:cubicBezTo>
                  <a:lnTo>
                    <a:pt x="0" y="48807"/>
                  </a:lnTo>
                  <a:cubicBezTo>
                    <a:pt x="0" y="21852"/>
                    <a:pt x="21852" y="0"/>
                    <a:pt x="48807" y="0"/>
                  </a:cubicBezTo>
                  <a:close/>
                </a:path>
              </a:pathLst>
            </a:custGeom>
            <a:solidFill>
              <a:srgbClr val="FDB652">
                <a:alpha val="55686"/>
              </a:srgbClr>
            </a:solidFill>
          </p:spPr>
        </p:sp>
        <p:sp>
          <p:nvSpPr>
            <p:cNvPr name="TextBox 7" id="7"/>
            <p:cNvSpPr txBox="true"/>
            <p:nvPr/>
          </p:nvSpPr>
          <p:spPr>
            <a:xfrm>
              <a:off x="0" y="-19050"/>
              <a:ext cx="97614" cy="653446"/>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5400000">
            <a:off x="2271272" y="3707791"/>
            <a:ext cx="317834" cy="2065604"/>
            <a:chOff x="0" y="0"/>
            <a:chExt cx="97614" cy="634396"/>
          </a:xfrm>
        </p:grpSpPr>
        <p:sp>
          <p:nvSpPr>
            <p:cNvPr name="Freeform 9" id="9"/>
            <p:cNvSpPr/>
            <p:nvPr/>
          </p:nvSpPr>
          <p:spPr>
            <a:xfrm flipH="false" flipV="false" rot="0">
              <a:off x="0" y="0"/>
              <a:ext cx="97614" cy="634396"/>
            </a:xfrm>
            <a:custGeom>
              <a:avLst/>
              <a:gdLst/>
              <a:ahLst/>
              <a:cxnLst/>
              <a:rect r="r" b="b" t="t" l="l"/>
              <a:pathLst>
                <a:path h="634396" w="97614">
                  <a:moveTo>
                    <a:pt x="48807" y="0"/>
                  </a:moveTo>
                  <a:lnTo>
                    <a:pt x="48807" y="0"/>
                  </a:lnTo>
                  <a:cubicBezTo>
                    <a:pt x="75763" y="0"/>
                    <a:pt x="97614" y="21852"/>
                    <a:pt x="97614" y="48807"/>
                  </a:cubicBezTo>
                  <a:lnTo>
                    <a:pt x="97614" y="585589"/>
                  </a:lnTo>
                  <a:cubicBezTo>
                    <a:pt x="97614" y="612544"/>
                    <a:pt x="75763" y="634396"/>
                    <a:pt x="48807" y="634396"/>
                  </a:cubicBezTo>
                  <a:lnTo>
                    <a:pt x="48807" y="634396"/>
                  </a:lnTo>
                  <a:cubicBezTo>
                    <a:pt x="21852" y="634396"/>
                    <a:pt x="0" y="612544"/>
                    <a:pt x="0" y="585589"/>
                  </a:cubicBezTo>
                  <a:lnTo>
                    <a:pt x="0" y="48807"/>
                  </a:lnTo>
                  <a:cubicBezTo>
                    <a:pt x="0" y="21852"/>
                    <a:pt x="21852" y="0"/>
                    <a:pt x="48807" y="0"/>
                  </a:cubicBezTo>
                  <a:close/>
                </a:path>
              </a:pathLst>
            </a:custGeom>
            <a:solidFill>
              <a:srgbClr val="FDB652">
                <a:alpha val="55686"/>
              </a:srgbClr>
            </a:solidFill>
          </p:spPr>
        </p:sp>
        <p:sp>
          <p:nvSpPr>
            <p:cNvPr name="TextBox 10" id="10"/>
            <p:cNvSpPr txBox="true"/>
            <p:nvPr/>
          </p:nvSpPr>
          <p:spPr>
            <a:xfrm>
              <a:off x="0" y="-19050"/>
              <a:ext cx="97614" cy="653446"/>
            </a:xfrm>
            <a:prstGeom prst="rect">
              <a:avLst/>
            </a:prstGeom>
          </p:spPr>
          <p:txBody>
            <a:bodyPr anchor="ctr" rtlCol="false" tIns="50800" lIns="50800" bIns="50800" rIns="50800"/>
            <a:lstStyle/>
            <a:p>
              <a:pPr algn="ctr">
                <a:lnSpc>
                  <a:spcPts val="2859"/>
                </a:lnSpc>
              </a:pPr>
            </a:p>
          </p:txBody>
        </p:sp>
      </p:grpSp>
      <p:grpSp>
        <p:nvGrpSpPr>
          <p:cNvPr name="Group 11" id="11"/>
          <p:cNvGrpSpPr/>
          <p:nvPr/>
        </p:nvGrpSpPr>
        <p:grpSpPr>
          <a:xfrm rot="5400000">
            <a:off x="2920864" y="3976108"/>
            <a:ext cx="303189" cy="3350142"/>
            <a:chOff x="0" y="0"/>
            <a:chExt cx="93116" cy="1028908"/>
          </a:xfrm>
        </p:grpSpPr>
        <p:sp>
          <p:nvSpPr>
            <p:cNvPr name="Freeform 12" id="12"/>
            <p:cNvSpPr/>
            <p:nvPr/>
          </p:nvSpPr>
          <p:spPr>
            <a:xfrm flipH="false" flipV="false" rot="0">
              <a:off x="0" y="0"/>
              <a:ext cx="93116" cy="1028909"/>
            </a:xfrm>
            <a:custGeom>
              <a:avLst/>
              <a:gdLst/>
              <a:ahLst/>
              <a:cxnLst/>
              <a:rect r="r" b="b" t="t" l="l"/>
              <a:pathLst>
                <a:path h="1028909" w="93116">
                  <a:moveTo>
                    <a:pt x="46558" y="0"/>
                  </a:moveTo>
                  <a:lnTo>
                    <a:pt x="46558" y="0"/>
                  </a:lnTo>
                  <a:cubicBezTo>
                    <a:pt x="58906" y="0"/>
                    <a:pt x="70748" y="4905"/>
                    <a:pt x="79480" y="13637"/>
                  </a:cubicBezTo>
                  <a:cubicBezTo>
                    <a:pt x="88211" y="22368"/>
                    <a:pt x="93116" y="34210"/>
                    <a:pt x="93116" y="46558"/>
                  </a:cubicBezTo>
                  <a:lnTo>
                    <a:pt x="93116" y="982350"/>
                  </a:lnTo>
                  <a:cubicBezTo>
                    <a:pt x="93116" y="994698"/>
                    <a:pt x="88211" y="1006541"/>
                    <a:pt x="79480" y="1015272"/>
                  </a:cubicBezTo>
                  <a:cubicBezTo>
                    <a:pt x="70748" y="1024003"/>
                    <a:pt x="58906" y="1028909"/>
                    <a:pt x="46558" y="1028909"/>
                  </a:cubicBezTo>
                  <a:lnTo>
                    <a:pt x="46558" y="1028909"/>
                  </a:lnTo>
                  <a:cubicBezTo>
                    <a:pt x="20845" y="1028909"/>
                    <a:pt x="0" y="1008064"/>
                    <a:pt x="0" y="982350"/>
                  </a:cubicBezTo>
                  <a:lnTo>
                    <a:pt x="0" y="46558"/>
                  </a:lnTo>
                  <a:cubicBezTo>
                    <a:pt x="0" y="20845"/>
                    <a:pt x="20845" y="0"/>
                    <a:pt x="46558" y="0"/>
                  </a:cubicBezTo>
                  <a:close/>
                </a:path>
              </a:pathLst>
            </a:custGeom>
            <a:solidFill>
              <a:srgbClr val="FDB652">
                <a:alpha val="55686"/>
              </a:srgbClr>
            </a:solidFill>
          </p:spPr>
        </p:sp>
        <p:sp>
          <p:nvSpPr>
            <p:cNvPr name="TextBox 13" id="13"/>
            <p:cNvSpPr txBox="true"/>
            <p:nvPr/>
          </p:nvSpPr>
          <p:spPr>
            <a:xfrm>
              <a:off x="0" y="-19050"/>
              <a:ext cx="93116" cy="1047958"/>
            </a:xfrm>
            <a:prstGeom prst="rect">
              <a:avLst/>
            </a:prstGeom>
          </p:spPr>
          <p:txBody>
            <a:bodyPr anchor="ctr" rtlCol="false" tIns="50800" lIns="50800" bIns="50800" rIns="50800"/>
            <a:lstStyle/>
            <a:p>
              <a:pPr algn="ctr">
                <a:lnSpc>
                  <a:spcPts val="2859"/>
                </a:lnSpc>
              </a:pPr>
            </a:p>
          </p:txBody>
        </p:sp>
      </p:grpSp>
      <p:grpSp>
        <p:nvGrpSpPr>
          <p:cNvPr name="Group 14" id="14"/>
          <p:cNvGrpSpPr/>
          <p:nvPr/>
        </p:nvGrpSpPr>
        <p:grpSpPr>
          <a:xfrm rot="5400000">
            <a:off x="2684254" y="5115982"/>
            <a:ext cx="317834" cy="2891567"/>
            <a:chOff x="0" y="0"/>
            <a:chExt cx="97614" cy="888069"/>
          </a:xfrm>
        </p:grpSpPr>
        <p:sp>
          <p:nvSpPr>
            <p:cNvPr name="Freeform 15" id="15"/>
            <p:cNvSpPr/>
            <p:nvPr/>
          </p:nvSpPr>
          <p:spPr>
            <a:xfrm flipH="false" flipV="false" rot="0">
              <a:off x="0" y="0"/>
              <a:ext cx="97614" cy="888069"/>
            </a:xfrm>
            <a:custGeom>
              <a:avLst/>
              <a:gdLst/>
              <a:ahLst/>
              <a:cxnLst/>
              <a:rect r="r" b="b" t="t" l="l"/>
              <a:pathLst>
                <a:path h="888069" w="97614">
                  <a:moveTo>
                    <a:pt x="48807" y="0"/>
                  </a:moveTo>
                  <a:lnTo>
                    <a:pt x="48807" y="0"/>
                  </a:lnTo>
                  <a:cubicBezTo>
                    <a:pt x="75763" y="0"/>
                    <a:pt x="97614" y="21852"/>
                    <a:pt x="97614" y="48807"/>
                  </a:cubicBezTo>
                  <a:lnTo>
                    <a:pt x="97614" y="839262"/>
                  </a:lnTo>
                  <a:cubicBezTo>
                    <a:pt x="97614" y="866218"/>
                    <a:pt x="75763" y="888069"/>
                    <a:pt x="48807" y="888069"/>
                  </a:cubicBezTo>
                  <a:lnTo>
                    <a:pt x="48807" y="888069"/>
                  </a:lnTo>
                  <a:cubicBezTo>
                    <a:pt x="21852" y="888069"/>
                    <a:pt x="0" y="866218"/>
                    <a:pt x="0" y="839262"/>
                  </a:cubicBezTo>
                  <a:lnTo>
                    <a:pt x="0" y="48807"/>
                  </a:lnTo>
                  <a:cubicBezTo>
                    <a:pt x="0" y="21852"/>
                    <a:pt x="21852" y="0"/>
                    <a:pt x="48807" y="0"/>
                  </a:cubicBezTo>
                  <a:close/>
                </a:path>
              </a:pathLst>
            </a:custGeom>
            <a:solidFill>
              <a:srgbClr val="FDB652">
                <a:alpha val="55686"/>
              </a:srgbClr>
            </a:solidFill>
          </p:spPr>
        </p:sp>
        <p:sp>
          <p:nvSpPr>
            <p:cNvPr name="TextBox 16" id="16"/>
            <p:cNvSpPr txBox="true"/>
            <p:nvPr/>
          </p:nvSpPr>
          <p:spPr>
            <a:xfrm>
              <a:off x="0" y="-19050"/>
              <a:ext cx="97614" cy="907119"/>
            </a:xfrm>
            <a:prstGeom prst="rect">
              <a:avLst/>
            </a:prstGeom>
          </p:spPr>
          <p:txBody>
            <a:bodyPr anchor="ctr" rtlCol="false" tIns="50800" lIns="50800" bIns="50800" rIns="50800"/>
            <a:lstStyle/>
            <a:p>
              <a:pPr algn="ctr">
                <a:lnSpc>
                  <a:spcPts val="2859"/>
                </a:lnSpc>
              </a:pPr>
            </a:p>
          </p:txBody>
        </p:sp>
      </p:grpSp>
      <p:sp>
        <p:nvSpPr>
          <p:cNvPr name="TextBox 17" id="17"/>
          <p:cNvSpPr txBox="true"/>
          <p:nvPr/>
        </p:nvSpPr>
        <p:spPr>
          <a:xfrm rot="0">
            <a:off x="1028700" y="2447608"/>
            <a:ext cx="15674273" cy="4566920"/>
          </a:xfrm>
          <a:prstGeom prst="rect">
            <a:avLst/>
          </a:prstGeom>
        </p:spPr>
        <p:txBody>
          <a:bodyPr anchor="t" rtlCol="false" tIns="0" lIns="0" bIns="0" rIns="0">
            <a:spAutoFit/>
          </a:bodyPr>
          <a:lstStyle/>
          <a:p>
            <a:pPr algn="l">
              <a:lnSpc>
                <a:spcPts val="2469"/>
              </a:lnSpc>
              <a:spcBef>
                <a:spcPct val="0"/>
              </a:spcBef>
            </a:pPr>
            <a:r>
              <a:rPr lang="en-US" sz="1899">
                <a:solidFill>
                  <a:srgbClr val="000000"/>
                </a:solidFill>
                <a:latin typeface="Gotham"/>
                <a:ea typeface="Gotham"/>
                <a:cs typeface="Gotham"/>
                <a:sym typeface="Gotham"/>
              </a:rPr>
              <a:t>Las </a:t>
            </a:r>
            <a:r>
              <a:rPr lang="en-US" b="true" sz="1899" u="sng">
                <a:solidFill>
                  <a:srgbClr val="000000"/>
                </a:solidFill>
                <a:latin typeface="Gotham Bold"/>
                <a:ea typeface="Gotham Bold"/>
                <a:cs typeface="Gotham Bold"/>
                <a:sym typeface="Gotham Bold"/>
              </a:rPr>
              <a:t>4 fases del pro</a:t>
            </a:r>
            <a:r>
              <a:rPr lang="en-US" b="true" sz="1899" u="sng">
                <a:solidFill>
                  <a:srgbClr val="000000"/>
                </a:solidFill>
                <a:latin typeface="Gotham Bold"/>
                <a:ea typeface="Gotham Bold"/>
                <a:cs typeface="Gotham Bold"/>
                <a:sym typeface="Gotham Bold"/>
              </a:rPr>
              <a:t>c</a:t>
            </a:r>
            <a:r>
              <a:rPr lang="en-US" b="true" sz="1899" u="sng">
                <a:solidFill>
                  <a:srgbClr val="000000"/>
                </a:solidFill>
                <a:latin typeface="Gotham Bold"/>
                <a:ea typeface="Gotham Bold"/>
                <a:cs typeface="Gotham Bold"/>
                <a:sym typeface="Gotham Bold"/>
              </a:rPr>
              <a:t>es</a:t>
            </a:r>
            <a:r>
              <a:rPr lang="en-US" b="true" sz="1899" u="sng">
                <a:solidFill>
                  <a:srgbClr val="000000"/>
                </a:solidFill>
                <a:latin typeface="Gotham Bold"/>
                <a:ea typeface="Gotham Bold"/>
                <a:cs typeface="Gotham Bold"/>
                <a:sym typeface="Gotham Bold"/>
              </a:rPr>
              <a:t>o</a:t>
            </a:r>
            <a:r>
              <a:rPr lang="en-US" b="true" sz="1899" u="sng">
                <a:solidFill>
                  <a:srgbClr val="000000"/>
                </a:solidFill>
                <a:latin typeface="Gotham Bold"/>
                <a:ea typeface="Gotham Bold"/>
                <a:cs typeface="Gotham Bold"/>
                <a:sym typeface="Gotham Bold"/>
              </a:rPr>
              <a:t> </a:t>
            </a:r>
            <a:r>
              <a:rPr lang="en-US" b="true" sz="1899" u="sng">
                <a:solidFill>
                  <a:srgbClr val="000000"/>
                </a:solidFill>
                <a:latin typeface="Gotham Bold"/>
                <a:ea typeface="Gotham Bold"/>
                <a:cs typeface="Gotham Bold"/>
                <a:sym typeface="Gotham Bold"/>
              </a:rPr>
              <a:t>d</a:t>
            </a:r>
            <a:r>
              <a:rPr lang="en-US" b="true" sz="1899" u="sng">
                <a:solidFill>
                  <a:srgbClr val="000000"/>
                </a:solidFill>
                <a:latin typeface="Gotham Bold"/>
                <a:ea typeface="Gotham Bold"/>
                <a:cs typeface="Gotham Bold"/>
                <a:sym typeface="Gotham Bold"/>
              </a:rPr>
              <a:t>e selec</a:t>
            </a:r>
            <a:r>
              <a:rPr lang="en-US" b="true" sz="1899" u="sng">
                <a:solidFill>
                  <a:srgbClr val="000000"/>
                </a:solidFill>
                <a:latin typeface="Gotham Bold"/>
                <a:ea typeface="Gotham Bold"/>
                <a:cs typeface="Gotham Bold"/>
                <a:sym typeface="Gotham Bold"/>
              </a:rPr>
              <a:t>ci</a:t>
            </a:r>
            <a:r>
              <a:rPr lang="en-US" b="true" sz="1899" u="sng">
                <a:solidFill>
                  <a:srgbClr val="000000"/>
                </a:solidFill>
                <a:latin typeface="Gotham Bold"/>
                <a:ea typeface="Gotham Bold"/>
                <a:cs typeface="Gotham Bold"/>
                <a:sym typeface="Gotham Bold"/>
              </a:rPr>
              <a:t>ó</a:t>
            </a:r>
            <a:r>
              <a:rPr lang="en-US" b="true" sz="1899" u="sng">
                <a:solidFill>
                  <a:srgbClr val="000000"/>
                </a:solidFill>
                <a:latin typeface="Gotham Bold"/>
                <a:ea typeface="Gotham Bold"/>
                <a:cs typeface="Gotham Bold"/>
                <a:sym typeface="Gotham Bold"/>
              </a:rPr>
              <a:t>n</a:t>
            </a:r>
            <a:r>
              <a:rPr lang="en-US" sz="1899">
                <a:solidFill>
                  <a:srgbClr val="000000"/>
                </a:solidFill>
                <a:latin typeface="Gotham"/>
                <a:ea typeface="Gotham"/>
                <a:cs typeface="Gotham"/>
                <a:sym typeface="Gotham"/>
              </a:rPr>
              <a:t> d</a:t>
            </a:r>
            <a:r>
              <a:rPr lang="en-US" sz="1899">
                <a:solidFill>
                  <a:srgbClr val="000000"/>
                </a:solidFill>
                <a:latin typeface="Gotham"/>
                <a:ea typeface="Gotham"/>
                <a:cs typeface="Gotham"/>
                <a:sym typeface="Gotham"/>
              </a:rPr>
              <a:t>e </a:t>
            </a:r>
            <a:r>
              <a:rPr lang="en-US" sz="1899">
                <a:solidFill>
                  <a:srgbClr val="000000"/>
                </a:solidFill>
                <a:latin typeface="Gotham"/>
                <a:ea typeface="Gotham"/>
                <a:cs typeface="Gotham"/>
                <a:sym typeface="Gotham"/>
              </a:rPr>
              <a:t>pe</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son</a:t>
            </a:r>
            <a:r>
              <a:rPr lang="en-US" sz="1899">
                <a:solidFill>
                  <a:srgbClr val="000000"/>
                </a:solidFill>
                <a:latin typeface="Gotham"/>
                <a:ea typeface="Gotham"/>
                <a:cs typeface="Gotham"/>
                <a:sym typeface="Gotham"/>
              </a:rPr>
              <a:t>al</a:t>
            </a:r>
            <a:r>
              <a:rPr lang="en-US" sz="1899">
                <a:solidFill>
                  <a:srgbClr val="000000"/>
                </a:solidFill>
                <a:latin typeface="Gotham"/>
                <a:ea typeface="Gotham"/>
                <a:cs typeface="Gotham"/>
                <a:sym typeface="Gotham"/>
              </a:rPr>
              <a:t> qu</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uelen</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lle</a:t>
            </a:r>
            <a:r>
              <a:rPr lang="en-US" sz="1899">
                <a:solidFill>
                  <a:srgbClr val="000000"/>
                </a:solidFill>
                <a:latin typeface="Gotham"/>
                <a:ea typeface="Gotham"/>
                <a:cs typeface="Gotham"/>
                <a:sym typeface="Gotham"/>
              </a:rPr>
              <a:t>va</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a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ab</a:t>
            </a:r>
            <a:r>
              <a:rPr lang="en-US" sz="1899">
                <a:solidFill>
                  <a:srgbClr val="000000"/>
                </a:solidFill>
                <a:latin typeface="Gotham"/>
                <a:ea typeface="Gotham"/>
                <a:cs typeface="Gotham"/>
                <a:sym typeface="Gotham"/>
              </a:rPr>
              <a:t>o l</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s emp</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esas son:</a:t>
            </a:r>
          </a:p>
          <a:p>
            <a:pPr algn="l">
              <a:lnSpc>
                <a:spcPts val="2469"/>
              </a:lnSpc>
              <a:spcBef>
                <a:spcPct val="0"/>
              </a:spcBef>
            </a:pP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El</a:t>
            </a:r>
            <a:r>
              <a:rPr lang="en-US" b="true" sz="1899">
                <a:solidFill>
                  <a:srgbClr val="000000"/>
                </a:solidFill>
                <a:latin typeface="Gotham Bold"/>
                <a:ea typeface="Gotham Bold"/>
                <a:cs typeface="Gotham Bold"/>
                <a:sym typeface="Gotham Bold"/>
              </a:rPr>
              <a:t> </a:t>
            </a:r>
            <a:r>
              <a:rPr lang="en-US" b="true" sz="1899">
                <a:solidFill>
                  <a:srgbClr val="000000"/>
                </a:solidFill>
                <a:latin typeface="Gotham Bold"/>
                <a:ea typeface="Gotham Bold"/>
                <a:cs typeface="Gotham Bold"/>
                <a:sym typeface="Gotham Bold"/>
              </a:rPr>
              <a:t>reclutamiento: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B</a:t>
            </a:r>
            <a:r>
              <a:rPr lang="en-US" sz="1899">
                <a:solidFill>
                  <a:srgbClr val="000000"/>
                </a:solidFill>
                <a:latin typeface="Gotham"/>
                <a:ea typeface="Gotham"/>
                <a:cs typeface="Gotham"/>
                <a:sym typeface="Gotham"/>
              </a:rPr>
              <a:t>u</a:t>
            </a:r>
            <a:r>
              <a:rPr lang="en-US" sz="1899">
                <a:solidFill>
                  <a:srgbClr val="000000"/>
                </a:solidFill>
                <a:latin typeface="Gotham"/>
                <a:ea typeface="Gotham"/>
                <a:cs typeface="Gotham"/>
                <a:sym typeface="Gotham"/>
              </a:rPr>
              <a:t>sca</a:t>
            </a:r>
            <a:r>
              <a:rPr lang="en-US" sz="1899">
                <a:solidFill>
                  <a:srgbClr val="000000"/>
                </a:solidFill>
                <a:latin typeface="Gotham"/>
                <a:ea typeface="Gotham"/>
                <a:cs typeface="Gotham"/>
                <a:sym typeface="Gotham"/>
              </a:rPr>
              <a:t> </a:t>
            </a:r>
            <a:r>
              <a:rPr lang="en-US" b="true" sz="1899">
                <a:solidFill>
                  <a:srgbClr val="000000"/>
                </a:solidFill>
                <a:latin typeface="Gotham Bold"/>
                <a:ea typeface="Gotham Bold"/>
                <a:cs typeface="Gotham Bold"/>
                <a:sym typeface="Gotham Bold"/>
              </a:rPr>
              <a:t>reu</a:t>
            </a:r>
            <a:r>
              <a:rPr lang="en-US" b="true" sz="1899">
                <a:solidFill>
                  <a:srgbClr val="000000"/>
                </a:solidFill>
                <a:latin typeface="Gotham Bold"/>
                <a:ea typeface="Gotham Bold"/>
                <a:cs typeface="Gotham Bold"/>
                <a:sym typeface="Gotham Bold"/>
              </a:rPr>
              <a:t>n</a:t>
            </a:r>
            <a:r>
              <a:rPr lang="en-US" b="true" sz="1899">
                <a:solidFill>
                  <a:srgbClr val="000000"/>
                </a:solidFill>
                <a:latin typeface="Gotham Bold"/>
                <a:ea typeface="Gotham Bold"/>
                <a:cs typeface="Gotham Bold"/>
                <a:sym typeface="Gotham Bold"/>
              </a:rPr>
              <a:t>i</a:t>
            </a:r>
            <a:r>
              <a:rPr lang="en-US" b="true" sz="1899">
                <a:solidFill>
                  <a:srgbClr val="000000"/>
                </a:solidFill>
                <a:latin typeface="Gotham Bold"/>
                <a:ea typeface="Gotham Bold"/>
                <a:cs typeface="Gotham Bold"/>
                <a:sym typeface="Gotham Bold"/>
              </a:rPr>
              <a:t>r el mayor número de cand</a:t>
            </a:r>
            <a:r>
              <a:rPr lang="en-US" b="true" sz="1899">
                <a:solidFill>
                  <a:srgbClr val="000000"/>
                </a:solidFill>
                <a:latin typeface="Gotham Bold"/>
                <a:ea typeface="Gotham Bold"/>
                <a:cs typeface="Gotham Bold"/>
                <a:sym typeface="Gotham Bold"/>
              </a:rPr>
              <a:t>i</a:t>
            </a:r>
            <a:r>
              <a:rPr lang="en-US" b="true" sz="1899">
                <a:solidFill>
                  <a:srgbClr val="000000"/>
                </a:solidFill>
                <a:latin typeface="Gotham Bold"/>
                <a:ea typeface="Gotham Bold"/>
                <a:cs typeface="Gotham Bold"/>
                <a:sym typeface="Gotham Bold"/>
              </a:rPr>
              <a:t>da</a:t>
            </a:r>
            <a:r>
              <a:rPr lang="en-US" b="true" sz="1899">
                <a:solidFill>
                  <a:srgbClr val="000000"/>
                </a:solidFill>
                <a:latin typeface="Gotham Bold"/>
                <a:ea typeface="Gotham Bold"/>
                <a:cs typeface="Gotham Bold"/>
                <a:sym typeface="Gotham Bold"/>
              </a:rPr>
              <a:t>tos </a:t>
            </a:r>
            <a:r>
              <a:rPr lang="en-US" b="true" sz="1899">
                <a:solidFill>
                  <a:srgbClr val="000000"/>
                </a:solidFill>
                <a:latin typeface="Gotham Bold"/>
                <a:ea typeface="Gotham Bold"/>
                <a:cs typeface="Gotham Bold"/>
                <a:sym typeface="Gotham Bold"/>
              </a:rPr>
              <a:t>posi</a:t>
            </a:r>
            <a:r>
              <a:rPr lang="en-US" b="true" sz="1899">
                <a:solidFill>
                  <a:srgbClr val="000000"/>
                </a:solidFill>
                <a:latin typeface="Gotham Bold"/>
                <a:ea typeface="Gotham Bold"/>
                <a:cs typeface="Gotham Bold"/>
                <a:sym typeface="Gotham Bold"/>
              </a:rPr>
              <a:t>b</a:t>
            </a:r>
            <a:r>
              <a:rPr lang="en-US" b="true" sz="1899">
                <a:solidFill>
                  <a:srgbClr val="000000"/>
                </a:solidFill>
                <a:latin typeface="Gotham Bold"/>
                <a:ea typeface="Gotham Bold"/>
                <a:cs typeface="Gotham Bold"/>
                <a:sym typeface="Gotham Bold"/>
              </a:rPr>
              <a:t>l</a:t>
            </a:r>
            <a:r>
              <a:rPr lang="en-US" b="true" sz="1899">
                <a:solidFill>
                  <a:srgbClr val="000000"/>
                </a:solidFill>
                <a:latin typeface="Gotham Bold"/>
                <a:ea typeface="Gotham Bold"/>
                <a:cs typeface="Gotham Bold"/>
                <a:sym typeface="Gotham Bold"/>
              </a:rPr>
              <a:t>e</a:t>
            </a:r>
            <a:r>
              <a:rPr lang="en-US" b="true" sz="1899">
                <a:solidFill>
                  <a:srgbClr val="000000"/>
                </a:solidFill>
                <a:latin typeface="Gotham Bold"/>
                <a:ea typeface="Gotham Bold"/>
                <a:cs typeface="Gotham Bold"/>
                <a:sym typeface="Gotham Bold"/>
              </a:rPr>
              <a:t>s</a:t>
            </a:r>
            <a:r>
              <a:rPr lang="en-US" sz="1899">
                <a:solidFill>
                  <a:srgbClr val="000000"/>
                </a:solidFill>
                <a:latin typeface="Gotham"/>
                <a:ea typeface="Gotham"/>
                <a:cs typeface="Gotham"/>
                <a:sym typeface="Gotham"/>
              </a:rPr>
              <a:t>. Cua</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tos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más candida</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os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xista</a:t>
            </a:r>
            <a:r>
              <a:rPr lang="en-US" sz="1899">
                <a:solidFill>
                  <a:srgbClr val="000000"/>
                </a:solidFill>
                <a:latin typeface="Gotham"/>
                <a:ea typeface="Gotham"/>
                <a:cs typeface="Gotham"/>
                <a:sym typeface="Gotham"/>
              </a:rPr>
              <a:t>n </a:t>
            </a:r>
            <a:r>
              <a:rPr lang="en-US" sz="1899">
                <a:solidFill>
                  <a:srgbClr val="000000"/>
                </a:solidFill>
                <a:latin typeface="Gotham"/>
                <a:ea typeface="Gotham"/>
                <a:cs typeface="Gotham"/>
                <a:sym typeface="Gotham"/>
              </a:rPr>
              <a:t>má</a:t>
            </a:r>
            <a:r>
              <a:rPr lang="en-US" sz="1899">
                <a:solidFill>
                  <a:srgbClr val="000000"/>
                </a:solidFill>
                <a:latin typeface="Gotham"/>
                <a:ea typeface="Gotham"/>
                <a:cs typeface="Gotham"/>
                <a:sym typeface="Gotham"/>
              </a:rPr>
              <a:t>s </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ba</a:t>
            </a:r>
            <a:r>
              <a:rPr lang="en-US" sz="1899">
                <a:solidFill>
                  <a:srgbClr val="000000"/>
                </a:solidFill>
                <a:latin typeface="Gotham"/>
                <a:ea typeface="Gotham"/>
                <a:cs typeface="Gotham"/>
                <a:sym typeface="Gotham"/>
              </a:rPr>
              <a:t>bilid</a:t>
            </a:r>
            <a:r>
              <a:rPr lang="en-US" sz="1899">
                <a:solidFill>
                  <a:srgbClr val="000000"/>
                </a:solidFill>
                <a:latin typeface="Gotham"/>
                <a:ea typeface="Gotham"/>
                <a:cs typeface="Gotham"/>
                <a:sym typeface="Gotham"/>
              </a:rPr>
              <a:t>ades </a:t>
            </a:r>
            <a:r>
              <a:rPr lang="en-US" sz="1899">
                <a:solidFill>
                  <a:srgbClr val="000000"/>
                </a:solidFill>
                <a:latin typeface="Gotham"/>
                <a:ea typeface="Gotham"/>
                <a:cs typeface="Gotham"/>
                <a:sym typeface="Gotham"/>
              </a:rPr>
              <a:t>h</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b</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á</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 ac</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rt</a:t>
            </a:r>
            <a:r>
              <a:rPr lang="en-US" sz="1899">
                <a:solidFill>
                  <a:srgbClr val="000000"/>
                </a:solidFill>
                <a:latin typeface="Gotham"/>
                <a:ea typeface="Gotham"/>
                <a:cs typeface="Gotham"/>
                <a:sym typeface="Gotham"/>
              </a:rPr>
              <a:t>ar c</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n la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elección</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del c</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ndidato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id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al. Hay d</a:t>
            </a:r>
            <a:r>
              <a:rPr lang="en-US" sz="1899">
                <a:solidFill>
                  <a:srgbClr val="000000"/>
                </a:solidFill>
                <a:latin typeface="Gotham"/>
                <a:ea typeface="Gotham"/>
                <a:cs typeface="Gotham"/>
                <a:sym typeface="Gotham"/>
              </a:rPr>
              <a:t>os </a:t>
            </a:r>
            <a:r>
              <a:rPr lang="en-US" sz="1899">
                <a:solidFill>
                  <a:srgbClr val="000000"/>
                </a:solidFill>
                <a:latin typeface="Gotham"/>
                <a:ea typeface="Gotham"/>
                <a:cs typeface="Gotham"/>
                <a:sym typeface="Gotham"/>
              </a:rPr>
              <a:t>f</a:t>
            </a:r>
            <a:r>
              <a:rPr lang="en-US" sz="1899">
                <a:solidFill>
                  <a:srgbClr val="000000"/>
                </a:solidFill>
                <a:latin typeface="Gotham"/>
                <a:ea typeface="Gotham"/>
                <a:cs typeface="Gotham"/>
                <a:sym typeface="Gotham"/>
              </a:rPr>
              <a:t>ue</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s </a:t>
            </a:r>
            <a:r>
              <a:rPr lang="en-US" sz="1899">
                <a:solidFill>
                  <a:srgbClr val="000000"/>
                </a:solidFill>
                <a:latin typeface="Gotham"/>
                <a:ea typeface="Gotham"/>
                <a:cs typeface="Gotham"/>
                <a:sym typeface="Gotham"/>
              </a:rPr>
              <a:t>de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reclu</a:t>
            </a:r>
            <a:r>
              <a:rPr lang="en-US" sz="1899">
                <a:solidFill>
                  <a:srgbClr val="000000"/>
                </a:solidFill>
                <a:latin typeface="Gotham"/>
                <a:ea typeface="Gotham"/>
                <a:cs typeface="Gotham"/>
                <a:sym typeface="Gotham"/>
              </a:rPr>
              <a:t>ta</a:t>
            </a:r>
            <a:r>
              <a:rPr lang="en-US" sz="1899">
                <a:solidFill>
                  <a:srgbClr val="000000"/>
                </a:solidFill>
                <a:latin typeface="Gotham"/>
                <a:ea typeface="Gotham"/>
                <a:cs typeface="Gotham"/>
                <a:sym typeface="Gotham"/>
              </a:rPr>
              <a:t>mie</a:t>
            </a:r>
            <a:r>
              <a:rPr lang="en-US" sz="1899">
                <a:solidFill>
                  <a:srgbClr val="000000"/>
                </a:solidFill>
                <a:latin typeface="Gotham"/>
                <a:ea typeface="Gotham"/>
                <a:cs typeface="Gotham"/>
                <a:sym typeface="Gotham"/>
              </a:rPr>
              <a:t>nto</a:t>
            </a:r>
            <a:r>
              <a:rPr lang="en-US" sz="1899">
                <a:solidFill>
                  <a:srgbClr val="000000"/>
                </a:solidFill>
                <a:latin typeface="Gotham"/>
                <a:ea typeface="Gotham"/>
                <a:cs typeface="Gotham"/>
                <a:sym typeface="Gotham"/>
              </a:rPr>
              <a:t>:</a:t>
            </a:r>
            <a:r>
              <a:rPr lang="en-US" sz="1899">
                <a:solidFill>
                  <a:srgbClr val="000000"/>
                </a:solidFill>
                <a:latin typeface="Gotham"/>
                <a:ea typeface="Gotham"/>
                <a:cs typeface="Gotham"/>
                <a:sym typeface="Gotham"/>
              </a:rPr>
              <a:t> o </a:t>
            </a:r>
            <a:r>
              <a:rPr lang="en-US" sz="1899">
                <a:solidFill>
                  <a:srgbClr val="000000"/>
                </a:solidFill>
                <a:latin typeface="Gotham"/>
                <a:ea typeface="Gotham"/>
                <a:cs typeface="Gotham"/>
                <a:sym typeface="Gotham"/>
              </a:rPr>
              <a:t>bi</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 re</a:t>
            </a:r>
            <a:r>
              <a:rPr lang="en-US" sz="1899">
                <a:solidFill>
                  <a:srgbClr val="000000"/>
                </a:solidFill>
                <a:latin typeface="Gotham"/>
                <a:ea typeface="Gotham"/>
                <a:cs typeface="Gotham"/>
                <a:sym typeface="Gotham"/>
              </a:rPr>
              <a:t>currir</a:t>
            </a:r>
            <a:r>
              <a:rPr lang="en-US" sz="1899">
                <a:solidFill>
                  <a:srgbClr val="000000"/>
                </a:solidFill>
                <a:latin typeface="Gotham"/>
                <a:ea typeface="Gotham"/>
                <a:cs typeface="Gotham"/>
                <a:sym typeface="Gotham"/>
              </a:rPr>
              <a:t> a</a:t>
            </a:r>
            <a:r>
              <a:rPr lang="en-US" sz="1899">
                <a:solidFill>
                  <a:srgbClr val="000000"/>
                </a:solidFill>
                <a:latin typeface="Gotham"/>
                <a:ea typeface="Gotham"/>
                <a:cs typeface="Gotham"/>
                <a:sym typeface="Gotham"/>
              </a:rPr>
              <a:t>l int</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rno y bu</a:t>
            </a:r>
            <a:r>
              <a:rPr lang="en-US" sz="1899">
                <a:solidFill>
                  <a:srgbClr val="000000"/>
                </a:solidFill>
                <a:latin typeface="Gotham"/>
                <a:ea typeface="Gotham"/>
                <a:cs typeface="Gotham"/>
                <a:sym typeface="Gotham"/>
              </a:rPr>
              <a:t>sc</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romo</a:t>
            </a:r>
            <a:r>
              <a:rPr lang="en-US" sz="1899">
                <a:solidFill>
                  <a:srgbClr val="000000"/>
                </a:solidFill>
                <a:latin typeface="Gotham"/>
                <a:ea typeface="Gotham"/>
                <a:cs typeface="Gotham"/>
                <a:sym typeface="Gotham"/>
              </a:rPr>
              <a:t>ci</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ar o cambiar</a:t>
            </a:r>
            <a:r>
              <a:rPr lang="en-US" sz="1899">
                <a:solidFill>
                  <a:srgbClr val="000000"/>
                </a:solidFill>
                <a:latin typeface="Gotham"/>
                <a:ea typeface="Gotham"/>
                <a:cs typeface="Gotham"/>
                <a:sym typeface="Gotham"/>
              </a:rPr>
              <a:t> de puesto </a:t>
            </a:r>
            <a:r>
              <a:rPr lang="en-US" sz="1899">
                <a:solidFill>
                  <a:srgbClr val="000000"/>
                </a:solidFill>
                <a:latin typeface="Gotham"/>
                <a:ea typeface="Gotham"/>
                <a:cs typeface="Gotham"/>
                <a:sym typeface="Gotham"/>
              </a:rPr>
              <a:t>a algui</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 de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em</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a, </a:t>
            </a:r>
            <a:r>
              <a:rPr lang="en-US" sz="1899">
                <a:solidFill>
                  <a:srgbClr val="000000"/>
                </a:solidFill>
                <a:latin typeface="Gotham"/>
                <a:ea typeface="Gotham"/>
                <a:cs typeface="Gotham"/>
                <a:sym typeface="Gotham"/>
              </a:rPr>
              <a:t>o </a:t>
            </a:r>
            <a:r>
              <a:rPr lang="en-US" sz="1899">
                <a:solidFill>
                  <a:srgbClr val="000000"/>
                </a:solidFill>
                <a:latin typeface="Gotham"/>
                <a:ea typeface="Gotham"/>
                <a:cs typeface="Gotham"/>
                <a:sym typeface="Gotham"/>
              </a:rPr>
              <a:t>bi</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 recurrir </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l </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eclu</a:t>
            </a:r>
            <a:r>
              <a:rPr lang="en-US" sz="1899">
                <a:solidFill>
                  <a:srgbClr val="000000"/>
                </a:solidFill>
                <a:latin typeface="Gotham"/>
                <a:ea typeface="Gotham"/>
                <a:cs typeface="Gotham"/>
                <a:sym typeface="Gotham"/>
              </a:rPr>
              <a:t>tam</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ento </a:t>
            </a:r>
            <a:r>
              <a:rPr lang="en-US" sz="1899">
                <a:solidFill>
                  <a:srgbClr val="000000"/>
                </a:solidFill>
                <a:latin typeface="Gotham"/>
                <a:ea typeface="Gotham"/>
                <a:cs typeface="Gotham"/>
                <a:sym typeface="Gotham"/>
              </a:rPr>
              <a:t>extern</a:t>
            </a:r>
            <a:r>
              <a:rPr lang="en-US" sz="1899">
                <a:solidFill>
                  <a:srgbClr val="000000"/>
                </a:solidFill>
                <a:latin typeface="Gotham"/>
                <a:ea typeface="Gotham"/>
                <a:cs typeface="Gotham"/>
                <a:sym typeface="Gotham"/>
              </a:rPr>
              <a:t>o </a:t>
            </a:r>
            <a:r>
              <a:rPr lang="en-US" sz="1899">
                <a:solidFill>
                  <a:srgbClr val="000000"/>
                </a:solidFill>
                <a:latin typeface="Gotham"/>
                <a:ea typeface="Gotham"/>
                <a:cs typeface="Gotham"/>
                <a:sym typeface="Gotham"/>
              </a:rPr>
              <a:t>y of</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rt</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l </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uest</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d</a:t>
            </a:r>
            <a:r>
              <a:rPr lang="en-US" sz="1899">
                <a:solidFill>
                  <a:srgbClr val="000000"/>
                </a:solidFill>
                <a:latin typeface="Gotham"/>
                <a:ea typeface="Gotham"/>
                <a:cs typeface="Gotham"/>
                <a:sym typeface="Gotham"/>
              </a:rPr>
              <a:t>e </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rabaj</a:t>
            </a:r>
            <a:r>
              <a:rPr lang="en-US" sz="1899">
                <a:solidFill>
                  <a:srgbClr val="000000"/>
                </a:solidFill>
                <a:latin typeface="Gotham"/>
                <a:ea typeface="Gotham"/>
                <a:cs typeface="Gotham"/>
                <a:sym typeface="Gotham"/>
              </a:rPr>
              <a:t>o </a:t>
            </a:r>
            <a:r>
              <a:rPr lang="en-US" sz="1899">
                <a:solidFill>
                  <a:srgbClr val="000000"/>
                </a:solidFill>
                <a:latin typeface="Gotham"/>
                <a:ea typeface="Gotham"/>
                <a:cs typeface="Gotham"/>
                <a:sym typeface="Gotham"/>
              </a:rPr>
              <a:t>para</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qu</a:t>
            </a:r>
            <a:r>
              <a:rPr lang="en-US" sz="1899">
                <a:solidFill>
                  <a:srgbClr val="000000"/>
                </a:solidFill>
                <a:latin typeface="Gotham"/>
                <a:ea typeface="Gotham"/>
                <a:cs typeface="Gotham"/>
                <a:sym typeface="Gotham"/>
              </a:rPr>
              <a:t>e a</a:t>
            </a:r>
            <a:r>
              <a:rPr lang="en-US" sz="1899">
                <a:solidFill>
                  <a:srgbClr val="000000"/>
                </a:solidFill>
                <a:latin typeface="Gotham"/>
                <a:ea typeface="Gotham"/>
                <a:cs typeface="Gotham"/>
                <a:sym typeface="Gotham"/>
              </a:rPr>
              <a:t>cuda</a:t>
            </a:r>
            <a:r>
              <a:rPr lang="en-US" sz="1899">
                <a:solidFill>
                  <a:srgbClr val="000000"/>
                </a:solidFill>
                <a:latin typeface="Gotham"/>
                <a:ea typeface="Gotham"/>
                <a:cs typeface="Gotham"/>
                <a:sym typeface="Gotham"/>
              </a:rPr>
              <a:t>n ca</a:t>
            </a:r>
            <a:r>
              <a:rPr lang="en-US" sz="1899">
                <a:solidFill>
                  <a:srgbClr val="000000"/>
                </a:solidFill>
                <a:latin typeface="Gotham"/>
                <a:ea typeface="Gotham"/>
                <a:cs typeface="Gotham"/>
                <a:sym typeface="Gotham"/>
              </a:rPr>
              <a:t>ndidat</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de </a:t>
            </a:r>
            <a:r>
              <a:rPr lang="en-US" sz="1899">
                <a:solidFill>
                  <a:srgbClr val="000000"/>
                </a:solidFill>
                <a:latin typeface="Gotham"/>
                <a:ea typeface="Gotham"/>
                <a:cs typeface="Gotham"/>
                <a:sym typeface="Gotham"/>
              </a:rPr>
              <a:t>fue</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a 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la em</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re</a:t>
            </a:r>
            <a:r>
              <a:rPr lang="en-US" sz="1899">
                <a:solidFill>
                  <a:srgbClr val="000000"/>
                </a:solidFill>
                <a:latin typeface="Gotham"/>
                <a:ea typeface="Gotham"/>
                <a:cs typeface="Gotham"/>
                <a:sym typeface="Gotham"/>
              </a:rPr>
              <a:t>sa</a:t>
            </a:r>
            <a:r>
              <a:rPr lang="en-US" sz="1899">
                <a:solidFill>
                  <a:srgbClr val="000000"/>
                </a:solidFill>
                <a:latin typeface="Gotham"/>
                <a:ea typeface="Gotham"/>
                <a:cs typeface="Gotham"/>
                <a:sym typeface="Gotham"/>
              </a:rPr>
              <a:t>.</a:t>
            </a:r>
          </a:p>
          <a:p>
            <a:pPr algn="l">
              <a:lnSpc>
                <a:spcPts val="2469"/>
              </a:lnSpc>
              <a:spcBef>
                <a:spcPct val="0"/>
              </a:spcBef>
            </a:pP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La prese</a:t>
            </a:r>
            <a:r>
              <a:rPr lang="en-US" b="true" sz="1899">
                <a:solidFill>
                  <a:srgbClr val="000000"/>
                </a:solidFill>
                <a:latin typeface="Gotham Bold"/>
                <a:ea typeface="Gotham Bold"/>
                <a:cs typeface="Gotham Bold"/>
                <a:sym typeface="Gotham Bold"/>
              </a:rPr>
              <a:t>l</a:t>
            </a:r>
            <a:r>
              <a:rPr lang="en-US" b="true" sz="1899">
                <a:solidFill>
                  <a:srgbClr val="000000"/>
                </a:solidFill>
                <a:latin typeface="Gotham Bold"/>
                <a:ea typeface="Gotham Bold"/>
                <a:cs typeface="Gotham Bold"/>
                <a:sym typeface="Gotham Bold"/>
              </a:rPr>
              <a:t>ecc</a:t>
            </a:r>
            <a:r>
              <a:rPr lang="en-US" b="true" sz="1899">
                <a:solidFill>
                  <a:srgbClr val="000000"/>
                </a:solidFill>
                <a:latin typeface="Gotham Bold"/>
                <a:ea typeface="Gotham Bold"/>
                <a:cs typeface="Gotham Bold"/>
                <a:sym typeface="Gotham Bold"/>
              </a:rPr>
              <a:t>i</a:t>
            </a:r>
            <a:r>
              <a:rPr lang="en-US" b="true" sz="1899">
                <a:solidFill>
                  <a:srgbClr val="000000"/>
                </a:solidFill>
                <a:latin typeface="Gotham Bold"/>
                <a:ea typeface="Gotham Bold"/>
                <a:cs typeface="Gotham Bold"/>
                <a:sym typeface="Gotham Bold"/>
              </a:rPr>
              <a:t>ón: </a:t>
            </a:r>
            <a:r>
              <a:rPr lang="en-US" sz="1899">
                <a:solidFill>
                  <a:srgbClr val="000000"/>
                </a:solidFill>
                <a:latin typeface="Gotham"/>
                <a:ea typeface="Gotham"/>
                <a:cs typeface="Gotham"/>
                <a:sym typeface="Gotham"/>
              </a:rPr>
              <a:t>De to</a:t>
            </a:r>
            <a:r>
              <a:rPr lang="en-US" sz="1899">
                <a:solidFill>
                  <a:srgbClr val="000000"/>
                </a:solidFill>
                <a:latin typeface="Gotham"/>
                <a:ea typeface="Gotham"/>
                <a:cs typeface="Gotham"/>
                <a:sym typeface="Gotham"/>
              </a:rPr>
              <a:t>da</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las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licitude</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rec</a:t>
            </a:r>
            <a:r>
              <a:rPr lang="en-US" sz="1899">
                <a:solidFill>
                  <a:srgbClr val="000000"/>
                </a:solidFill>
                <a:latin typeface="Gotham"/>
                <a:ea typeface="Gotham"/>
                <a:cs typeface="Gotham"/>
                <a:sym typeface="Gotham"/>
              </a:rPr>
              <a:t>ibida</a:t>
            </a:r>
            <a:r>
              <a:rPr lang="en-US" sz="1899">
                <a:solidFill>
                  <a:srgbClr val="000000"/>
                </a:solidFill>
                <a:latin typeface="Gotham"/>
                <a:ea typeface="Gotham"/>
                <a:cs typeface="Gotham"/>
                <a:sym typeface="Gotham"/>
              </a:rPr>
              <a:t>s, la empr</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 e</a:t>
            </a:r>
            <a:r>
              <a:rPr lang="en-US" sz="1899">
                <a:solidFill>
                  <a:srgbClr val="000000"/>
                </a:solidFill>
                <a:latin typeface="Gotham"/>
                <a:ea typeface="Gotham"/>
                <a:cs typeface="Gotham"/>
                <a:sym typeface="Gotham"/>
              </a:rPr>
              <a:t>limina</a:t>
            </a:r>
            <a:r>
              <a:rPr lang="en-US" sz="1899">
                <a:solidFill>
                  <a:srgbClr val="000000"/>
                </a:solidFill>
                <a:latin typeface="Gotham"/>
                <a:ea typeface="Gotham"/>
                <a:cs typeface="Gotham"/>
                <a:sym typeface="Gotham"/>
              </a:rPr>
              <a:t> a</a:t>
            </a:r>
            <a:r>
              <a:rPr lang="en-US" sz="1899">
                <a:solidFill>
                  <a:srgbClr val="000000"/>
                </a:solidFill>
                <a:latin typeface="Gotham"/>
                <a:ea typeface="Gotham"/>
                <a:cs typeface="Gotham"/>
                <a:sym typeface="Gotham"/>
              </a:rPr>
              <a:t>quella</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que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laram</a:t>
            </a:r>
            <a:r>
              <a:rPr lang="en-US" sz="1899">
                <a:solidFill>
                  <a:srgbClr val="000000"/>
                </a:solidFill>
                <a:latin typeface="Gotham"/>
                <a:ea typeface="Gotham"/>
                <a:cs typeface="Gotham"/>
                <a:sym typeface="Gotham"/>
              </a:rPr>
              <a:t>en</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no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cumpl</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 con lo</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req</a:t>
            </a:r>
            <a:r>
              <a:rPr lang="en-US" sz="1899">
                <a:solidFill>
                  <a:srgbClr val="000000"/>
                </a:solidFill>
                <a:latin typeface="Gotham"/>
                <a:ea typeface="Gotham"/>
                <a:cs typeface="Gotham"/>
                <a:sym typeface="Gotham"/>
              </a:rPr>
              <a:t>u</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itos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el </a:t>
            </a:r>
            <a:r>
              <a:rPr lang="en-US" sz="1899">
                <a:solidFill>
                  <a:srgbClr val="000000"/>
                </a:solidFill>
                <a:latin typeface="Gotham"/>
                <a:ea typeface="Gotham"/>
                <a:cs typeface="Gotham"/>
                <a:sym typeface="Gotham"/>
              </a:rPr>
              <a:t>pue</a:t>
            </a:r>
            <a:r>
              <a:rPr lang="en-US" sz="1899">
                <a:solidFill>
                  <a:srgbClr val="000000"/>
                </a:solidFill>
                <a:latin typeface="Gotham"/>
                <a:ea typeface="Gotham"/>
                <a:cs typeface="Gotham"/>
                <a:sym typeface="Gotham"/>
              </a:rPr>
              <a:t>sto</a:t>
            </a:r>
            <a:r>
              <a:rPr lang="en-US" sz="1899">
                <a:solidFill>
                  <a:srgbClr val="000000"/>
                </a:solidFill>
                <a:latin typeface="Gotham"/>
                <a:ea typeface="Gotham"/>
                <a:cs typeface="Gotham"/>
                <a:sym typeface="Gotham"/>
              </a:rPr>
              <a:t>: falta</a:t>
            </a:r>
            <a:r>
              <a:rPr lang="en-US" sz="1899">
                <a:solidFill>
                  <a:srgbClr val="000000"/>
                </a:solidFill>
                <a:latin typeface="Gotham"/>
                <a:ea typeface="Gotham"/>
                <a:cs typeface="Gotham"/>
                <a:sym typeface="Gotham"/>
              </a:rPr>
              <a:t> de t</a:t>
            </a:r>
            <a:r>
              <a:rPr lang="en-US" sz="1899">
                <a:solidFill>
                  <a:srgbClr val="000000"/>
                </a:solidFill>
                <a:latin typeface="Gotham"/>
                <a:ea typeface="Gotham"/>
                <a:cs typeface="Gotham"/>
                <a:sym typeface="Gotham"/>
              </a:rPr>
              <a:t>itul</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ción, expe</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nci</a:t>
            </a:r>
            <a:r>
              <a:rPr lang="en-US" sz="1899">
                <a:solidFill>
                  <a:srgbClr val="000000"/>
                </a:solidFill>
                <a:latin typeface="Gotham"/>
                <a:ea typeface="Gotham"/>
                <a:cs typeface="Gotham"/>
                <a:sym typeface="Gotham"/>
              </a:rPr>
              <a:t>a </a:t>
            </a:r>
            <a:r>
              <a:rPr lang="en-US" sz="1899">
                <a:solidFill>
                  <a:srgbClr val="000000"/>
                </a:solidFill>
                <a:latin typeface="Gotham"/>
                <a:ea typeface="Gotham"/>
                <a:cs typeface="Gotham"/>
                <a:sym typeface="Gotham"/>
              </a:rPr>
              <a:t>mínima,</a:t>
            </a:r>
            <a:r>
              <a:rPr lang="en-US" sz="1899">
                <a:solidFill>
                  <a:srgbClr val="000000"/>
                </a:solidFill>
                <a:latin typeface="Gotham"/>
                <a:ea typeface="Gotham"/>
                <a:cs typeface="Gotham"/>
                <a:sym typeface="Gotham"/>
              </a:rPr>
              <a:t> e</a:t>
            </a:r>
            <a:r>
              <a:rPr lang="en-US" sz="1899">
                <a:solidFill>
                  <a:srgbClr val="000000"/>
                </a:solidFill>
                <a:latin typeface="Gotham"/>
                <a:ea typeface="Gotham"/>
                <a:cs typeface="Gotham"/>
                <a:sym typeface="Gotham"/>
              </a:rPr>
              <a:t>tc.</a:t>
            </a:r>
          </a:p>
          <a:p>
            <a:pPr algn="l">
              <a:lnSpc>
                <a:spcPts val="2469"/>
              </a:lnSpc>
              <a:spcBef>
                <a:spcPct val="0"/>
              </a:spcBef>
            </a:pP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La</a:t>
            </a:r>
            <a:r>
              <a:rPr lang="en-US" b="true" sz="1899">
                <a:solidFill>
                  <a:srgbClr val="000000"/>
                </a:solidFill>
                <a:latin typeface="Gotham Bold"/>
                <a:ea typeface="Gotham Bold"/>
                <a:cs typeface="Gotham Bold"/>
                <a:sym typeface="Gotham Bold"/>
              </a:rPr>
              <a:t> realizaci</a:t>
            </a:r>
            <a:r>
              <a:rPr lang="en-US" b="true" sz="1899">
                <a:solidFill>
                  <a:srgbClr val="000000"/>
                </a:solidFill>
                <a:latin typeface="Gotham Bold"/>
                <a:ea typeface="Gotham Bold"/>
                <a:cs typeface="Gotham Bold"/>
                <a:sym typeface="Gotham Bold"/>
              </a:rPr>
              <a:t>ó</a:t>
            </a:r>
            <a:r>
              <a:rPr lang="en-US" b="true" sz="1899">
                <a:solidFill>
                  <a:srgbClr val="000000"/>
                </a:solidFill>
                <a:latin typeface="Gotham Bold"/>
                <a:ea typeface="Gotham Bold"/>
                <a:cs typeface="Gotham Bold"/>
                <a:sym typeface="Gotham Bold"/>
              </a:rPr>
              <a:t>n</a:t>
            </a:r>
            <a:r>
              <a:rPr lang="en-US" b="true" sz="1899">
                <a:solidFill>
                  <a:srgbClr val="000000"/>
                </a:solidFill>
                <a:latin typeface="Gotham Bold"/>
                <a:ea typeface="Gotham Bold"/>
                <a:cs typeface="Gotham Bold"/>
                <a:sym typeface="Gotham Bold"/>
              </a:rPr>
              <a:t> d</a:t>
            </a:r>
            <a:r>
              <a:rPr lang="en-US" b="true" sz="1899">
                <a:solidFill>
                  <a:srgbClr val="000000"/>
                </a:solidFill>
                <a:latin typeface="Gotham Bold"/>
                <a:ea typeface="Gotham Bold"/>
                <a:cs typeface="Gotham Bold"/>
                <a:sym typeface="Gotham Bold"/>
              </a:rPr>
              <a:t>e </a:t>
            </a:r>
            <a:r>
              <a:rPr lang="en-US" b="true" sz="1899">
                <a:solidFill>
                  <a:srgbClr val="000000"/>
                </a:solidFill>
                <a:latin typeface="Gotham Bold"/>
                <a:ea typeface="Gotham Bold"/>
                <a:cs typeface="Gotham Bold"/>
                <a:sym typeface="Gotham Bold"/>
              </a:rPr>
              <a:t>p</a:t>
            </a:r>
            <a:r>
              <a:rPr lang="en-US" b="true" sz="1899">
                <a:solidFill>
                  <a:srgbClr val="000000"/>
                </a:solidFill>
                <a:latin typeface="Gotham Bold"/>
                <a:ea typeface="Gotham Bold"/>
                <a:cs typeface="Gotham Bold"/>
                <a:sym typeface="Gotham Bold"/>
              </a:rPr>
              <a:t>r</a:t>
            </a:r>
            <a:r>
              <a:rPr lang="en-US" b="true" sz="1899">
                <a:solidFill>
                  <a:srgbClr val="000000"/>
                </a:solidFill>
                <a:latin typeface="Gotham Bold"/>
                <a:ea typeface="Gotham Bold"/>
                <a:cs typeface="Gotham Bold"/>
                <a:sym typeface="Gotham Bold"/>
              </a:rPr>
              <a:t>ueb</a:t>
            </a:r>
            <a:r>
              <a:rPr lang="en-US" b="true" sz="1899">
                <a:solidFill>
                  <a:srgbClr val="000000"/>
                </a:solidFill>
                <a:latin typeface="Gotham Bold"/>
                <a:ea typeface="Gotham Bold"/>
                <a:cs typeface="Gotham Bold"/>
                <a:sym typeface="Gotham Bold"/>
              </a:rPr>
              <a:t>as: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Las pers</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s p</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eselecc</a:t>
            </a:r>
            <a:r>
              <a:rPr lang="en-US" sz="1899">
                <a:solidFill>
                  <a:srgbClr val="000000"/>
                </a:solidFill>
                <a:latin typeface="Gotham"/>
                <a:ea typeface="Gotham"/>
                <a:cs typeface="Gotham"/>
                <a:sym typeface="Gotham"/>
              </a:rPr>
              <a:t>ionada</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pa</a:t>
            </a:r>
            <a:r>
              <a:rPr lang="en-US" sz="1899">
                <a:solidFill>
                  <a:srgbClr val="000000"/>
                </a:solidFill>
                <a:latin typeface="Gotham"/>
                <a:ea typeface="Gotham"/>
                <a:cs typeface="Gotham"/>
                <a:sym typeface="Gotham"/>
              </a:rPr>
              <a:t>sa</a:t>
            </a:r>
            <a:r>
              <a:rPr lang="en-US" sz="1899">
                <a:solidFill>
                  <a:srgbClr val="000000"/>
                </a:solidFill>
                <a:latin typeface="Gotham"/>
                <a:ea typeface="Gotham"/>
                <a:cs typeface="Gotham"/>
                <a:sym typeface="Gotham"/>
              </a:rPr>
              <a:t>n </a:t>
            </a:r>
            <a:r>
              <a:rPr lang="en-US" sz="1899">
                <a:solidFill>
                  <a:srgbClr val="000000"/>
                </a:solidFill>
                <a:latin typeface="Gotham"/>
                <a:ea typeface="Gotham"/>
                <a:cs typeface="Gotham"/>
                <a:sym typeface="Gotham"/>
              </a:rPr>
              <a:t>la</a:t>
            </a:r>
            <a:r>
              <a:rPr lang="en-US" sz="1899">
                <a:solidFill>
                  <a:srgbClr val="000000"/>
                </a:solidFill>
                <a:latin typeface="Gotham"/>
                <a:ea typeface="Gotham"/>
                <a:cs typeface="Gotham"/>
                <a:sym typeface="Gotham"/>
              </a:rPr>
              <a:t>s p</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uebas</a:t>
            </a:r>
            <a:r>
              <a:rPr lang="en-US" sz="1899">
                <a:solidFill>
                  <a:srgbClr val="000000"/>
                </a:solidFill>
                <a:latin typeface="Gotham"/>
                <a:ea typeface="Gotham"/>
                <a:cs typeface="Gotham"/>
                <a:sym typeface="Gotham"/>
              </a:rPr>
              <a:t> que </a:t>
            </a:r>
            <a:r>
              <a:rPr lang="en-US" sz="1899">
                <a:solidFill>
                  <a:srgbClr val="000000"/>
                </a:solidFill>
                <a:latin typeface="Gotham"/>
                <a:ea typeface="Gotham"/>
                <a:cs typeface="Gotham"/>
                <a:sym typeface="Gotham"/>
              </a:rPr>
              <a:t>estab</a:t>
            </a:r>
            <a:r>
              <a:rPr lang="en-US" sz="1899">
                <a:solidFill>
                  <a:srgbClr val="000000"/>
                </a:solidFill>
                <a:latin typeface="Gotham"/>
                <a:ea typeface="Gotham"/>
                <a:cs typeface="Gotham"/>
                <a:sym typeface="Gotham"/>
              </a:rPr>
              <a:t>le</a:t>
            </a:r>
            <a:r>
              <a:rPr lang="en-US" sz="1899">
                <a:solidFill>
                  <a:srgbClr val="000000"/>
                </a:solidFill>
                <a:latin typeface="Gotham"/>
                <a:ea typeface="Gotham"/>
                <a:cs typeface="Gotham"/>
                <a:sym typeface="Gotham"/>
              </a:rPr>
              <a:t>z</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a la emp</a:t>
            </a:r>
            <a:r>
              <a:rPr lang="en-US" sz="1899">
                <a:solidFill>
                  <a:srgbClr val="000000"/>
                </a:solidFill>
                <a:latin typeface="Gotham"/>
                <a:ea typeface="Gotham"/>
                <a:cs typeface="Gotham"/>
                <a:sym typeface="Gotham"/>
              </a:rPr>
              <a:t>res</a:t>
            </a:r>
            <a:r>
              <a:rPr lang="en-US" sz="1899">
                <a:solidFill>
                  <a:srgbClr val="000000"/>
                </a:solidFill>
                <a:latin typeface="Gotham"/>
                <a:ea typeface="Gotham"/>
                <a:cs typeface="Gotham"/>
                <a:sym typeface="Gotham"/>
              </a:rPr>
              <a:t>a: e</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tr</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vistas</a:t>
            </a:r>
            <a:r>
              <a:rPr lang="en-US" sz="1899">
                <a:solidFill>
                  <a:srgbClr val="000000"/>
                </a:solidFill>
                <a:latin typeface="Gotham"/>
                <a:ea typeface="Gotham"/>
                <a:cs typeface="Gotham"/>
                <a:sym typeface="Gotham"/>
              </a:rPr>
              <a:t>, p</a:t>
            </a:r>
            <a:r>
              <a:rPr lang="en-US" sz="1899">
                <a:solidFill>
                  <a:srgbClr val="000000"/>
                </a:solidFill>
                <a:latin typeface="Gotham"/>
                <a:ea typeface="Gotham"/>
                <a:cs typeface="Gotham"/>
                <a:sym typeface="Gotham"/>
              </a:rPr>
              <a:t>ruebas p</a:t>
            </a:r>
            <a:r>
              <a:rPr lang="en-US" sz="1899">
                <a:solidFill>
                  <a:srgbClr val="000000"/>
                </a:solidFill>
                <a:latin typeface="Gotham"/>
                <a:ea typeface="Gotham"/>
                <a:cs typeface="Gotham"/>
                <a:sym typeface="Gotham"/>
              </a:rPr>
              <a:t>si</a:t>
            </a:r>
            <a:r>
              <a:rPr lang="en-US" sz="1899">
                <a:solidFill>
                  <a:srgbClr val="000000"/>
                </a:solidFill>
                <a:latin typeface="Gotham"/>
                <a:ea typeface="Gotham"/>
                <a:cs typeface="Gotham"/>
                <a:sym typeface="Gotham"/>
              </a:rPr>
              <a:t>cotécnicas, pru</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ba</a:t>
            </a:r>
            <a:r>
              <a:rPr lang="en-US" sz="1899">
                <a:solidFill>
                  <a:srgbClr val="000000"/>
                </a:solidFill>
                <a:latin typeface="Gotham"/>
                <a:ea typeface="Gotham"/>
                <a:cs typeface="Gotham"/>
                <a:sym typeface="Gotham"/>
              </a:rPr>
              <a:t>s </a:t>
            </a:r>
            <a:r>
              <a:rPr lang="en-US" sz="1899">
                <a:solidFill>
                  <a:srgbClr val="000000"/>
                </a:solidFill>
                <a:latin typeface="Gotham"/>
                <a:ea typeface="Gotham"/>
                <a:cs typeface="Gotham"/>
                <a:sym typeface="Gotham"/>
              </a:rPr>
              <a:t>práct</a:t>
            </a:r>
            <a:r>
              <a:rPr lang="en-US" sz="1899">
                <a:solidFill>
                  <a:srgbClr val="000000"/>
                </a:solidFill>
                <a:latin typeface="Gotham"/>
                <a:ea typeface="Gotham"/>
                <a:cs typeface="Gotham"/>
                <a:sym typeface="Gotham"/>
              </a:rPr>
              <a:t>ic</a:t>
            </a:r>
            <a:r>
              <a:rPr lang="en-US" sz="1899">
                <a:solidFill>
                  <a:srgbClr val="000000"/>
                </a:solidFill>
                <a:latin typeface="Gotham"/>
                <a:ea typeface="Gotham"/>
                <a:cs typeface="Gotham"/>
                <a:sym typeface="Gotham"/>
              </a:rPr>
              <a:t>as,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tc.</a:t>
            </a:r>
          </a:p>
          <a:p>
            <a:pPr algn="l">
              <a:lnSpc>
                <a:spcPts val="2469"/>
              </a:lnSpc>
              <a:spcBef>
                <a:spcPct val="0"/>
              </a:spcBef>
            </a:pP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La </a:t>
            </a:r>
            <a:r>
              <a:rPr lang="en-US" b="true" sz="1899">
                <a:solidFill>
                  <a:srgbClr val="000000"/>
                </a:solidFill>
                <a:latin typeface="Gotham Bold"/>
                <a:ea typeface="Gotham Bold"/>
                <a:cs typeface="Gotham Bold"/>
                <a:sym typeface="Gotham Bold"/>
              </a:rPr>
              <a:t>t</a:t>
            </a:r>
            <a:r>
              <a:rPr lang="en-US" b="true" sz="1899">
                <a:solidFill>
                  <a:srgbClr val="000000"/>
                </a:solidFill>
                <a:latin typeface="Gotham Bold"/>
                <a:ea typeface="Gotham Bold"/>
                <a:cs typeface="Gotham Bold"/>
                <a:sym typeface="Gotham Bold"/>
              </a:rPr>
              <a:t>oma de dec</a:t>
            </a:r>
            <a:r>
              <a:rPr lang="en-US" b="true" sz="1899">
                <a:solidFill>
                  <a:srgbClr val="000000"/>
                </a:solidFill>
                <a:latin typeface="Gotham Bold"/>
                <a:ea typeface="Gotham Bold"/>
                <a:cs typeface="Gotham Bold"/>
                <a:sym typeface="Gotham Bold"/>
              </a:rPr>
              <a:t>i</a:t>
            </a:r>
            <a:r>
              <a:rPr lang="en-US" b="true" sz="1899">
                <a:solidFill>
                  <a:srgbClr val="000000"/>
                </a:solidFill>
                <a:latin typeface="Gotham Bold"/>
                <a:ea typeface="Gotham Bold"/>
                <a:cs typeface="Gotham Bold"/>
                <a:sym typeface="Gotham Bold"/>
              </a:rPr>
              <a:t>si</a:t>
            </a:r>
            <a:r>
              <a:rPr lang="en-US" b="true" sz="1899">
                <a:solidFill>
                  <a:srgbClr val="000000"/>
                </a:solidFill>
                <a:latin typeface="Gotham Bold"/>
                <a:ea typeface="Gotham Bold"/>
                <a:cs typeface="Gotham Bold"/>
                <a:sym typeface="Gotham Bold"/>
              </a:rPr>
              <a:t>o</a:t>
            </a:r>
            <a:r>
              <a:rPr lang="en-US" b="true" sz="1899">
                <a:solidFill>
                  <a:srgbClr val="000000"/>
                </a:solidFill>
                <a:latin typeface="Gotham Bold"/>
                <a:ea typeface="Gotham Bold"/>
                <a:cs typeface="Gotham Bold"/>
                <a:sym typeface="Gotham Bold"/>
              </a:rPr>
              <a:t>ne</a:t>
            </a:r>
            <a:r>
              <a:rPr lang="en-US" b="true" sz="1899">
                <a:solidFill>
                  <a:srgbClr val="000000"/>
                </a:solidFill>
                <a:latin typeface="Gotham Bold"/>
                <a:ea typeface="Gotham Bold"/>
                <a:cs typeface="Gotham Bold"/>
                <a:sym typeface="Gotham Bold"/>
              </a:rPr>
              <a:t>s</a:t>
            </a:r>
            <a:r>
              <a:rPr lang="en-US" b="true" sz="1899">
                <a:solidFill>
                  <a:srgbClr val="000000"/>
                </a:solidFill>
                <a:latin typeface="Gotham Bold"/>
                <a:ea typeface="Gotham Bold"/>
                <a:cs typeface="Gotham Bold"/>
                <a:sym typeface="Gotham Bold"/>
              </a:rPr>
              <a:t>:</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 responsable del dep</a:t>
            </a:r>
            <a:r>
              <a:rPr lang="en-US" sz="1899">
                <a:solidFill>
                  <a:srgbClr val="000000"/>
                </a:solidFill>
                <a:latin typeface="Gotham"/>
                <a:ea typeface="Gotham"/>
                <a:cs typeface="Gotham"/>
                <a:sym typeface="Gotham"/>
              </a:rPr>
              <a:t>ar</a:t>
            </a:r>
            <a:r>
              <a:rPr lang="en-US" sz="1899">
                <a:solidFill>
                  <a:srgbClr val="000000"/>
                </a:solidFill>
                <a:latin typeface="Gotham"/>
                <a:ea typeface="Gotham"/>
                <a:cs typeface="Gotham"/>
                <a:sym typeface="Gotham"/>
              </a:rPr>
              <a:t>tamento</a:t>
            </a:r>
            <a:r>
              <a:rPr lang="en-US" sz="1899">
                <a:solidFill>
                  <a:srgbClr val="000000"/>
                </a:solidFill>
                <a:latin typeface="Gotham"/>
                <a:ea typeface="Gotham"/>
                <a:cs typeface="Gotham"/>
                <a:sym typeface="Gotham"/>
              </a:rPr>
              <a:t> d</a:t>
            </a:r>
            <a:r>
              <a:rPr lang="en-US" sz="1899">
                <a:solidFill>
                  <a:srgbClr val="000000"/>
                </a:solidFill>
                <a:latin typeface="Gotham"/>
                <a:ea typeface="Gotham"/>
                <a:cs typeface="Gotham"/>
                <a:sym typeface="Gotham"/>
              </a:rPr>
              <a:t>ond</a:t>
            </a:r>
            <a:r>
              <a:rPr lang="en-US" sz="1899">
                <a:solidFill>
                  <a:srgbClr val="000000"/>
                </a:solidFill>
                <a:latin typeface="Gotham"/>
                <a:ea typeface="Gotham"/>
                <a:cs typeface="Gotham"/>
                <a:sym typeface="Gotham"/>
              </a:rPr>
              <a:t>e trabaj</a:t>
            </a:r>
            <a:r>
              <a:rPr lang="en-US" sz="1899">
                <a:solidFill>
                  <a:srgbClr val="000000"/>
                </a:solidFill>
                <a:latin typeface="Gotham"/>
                <a:ea typeface="Gotham"/>
                <a:cs typeface="Gotham"/>
                <a:sym typeface="Gotham"/>
              </a:rPr>
              <a:t>ará el candidat</a:t>
            </a:r>
            <a:r>
              <a:rPr lang="en-US" sz="1899">
                <a:solidFill>
                  <a:srgbClr val="000000"/>
                </a:solidFill>
                <a:latin typeface="Gotham"/>
                <a:ea typeface="Gotham"/>
                <a:cs typeface="Gotham"/>
                <a:sym typeface="Gotham"/>
              </a:rPr>
              <a:t>o </a:t>
            </a:r>
            <a:r>
              <a:rPr lang="en-US" sz="1899">
                <a:solidFill>
                  <a:srgbClr val="000000"/>
                </a:solidFill>
                <a:latin typeface="Gotham"/>
                <a:ea typeface="Gotham"/>
                <a:cs typeface="Gotham"/>
                <a:sym typeface="Gotham"/>
              </a:rPr>
              <a:t>jun</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o con el res</a:t>
            </a:r>
            <a:r>
              <a:rPr lang="en-US" sz="1899">
                <a:solidFill>
                  <a:srgbClr val="000000"/>
                </a:solidFill>
                <a:latin typeface="Gotham"/>
                <a:ea typeface="Gotham"/>
                <a:cs typeface="Gotham"/>
                <a:sym typeface="Gotham"/>
              </a:rPr>
              <a:t>po</a:t>
            </a:r>
            <a:r>
              <a:rPr lang="en-US" sz="1899">
                <a:solidFill>
                  <a:srgbClr val="000000"/>
                </a:solidFill>
                <a:latin typeface="Gotham"/>
                <a:ea typeface="Gotham"/>
                <a:cs typeface="Gotham"/>
                <a:sym typeface="Gotham"/>
              </a:rPr>
              <a:t>nsable</a:t>
            </a:r>
            <a:r>
              <a:rPr lang="en-US" sz="1899">
                <a:solidFill>
                  <a:srgbClr val="000000"/>
                </a:solidFill>
                <a:latin typeface="Gotham"/>
                <a:ea typeface="Gotham"/>
                <a:cs typeface="Gotham"/>
                <a:sym typeface="Gotham"/>
              </a:rPr>
              <a:t> de </a:t>
            </a:r>
            <a:r>
              <a:rPr lang="en-US" sz="1899">
                <a:solidFill>
                  <a:srgbClr val="000000"/>
                </a:solidFill>
                <a:latin typeface="Gotham"/>
                <a:ea typeface="Gotham"/>
                <a:cs typeface="Gotham"/>
                <a:sym typeface="Gotham"/>
              </a:rPr>
              <a:t>re</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urs</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s humanos, e</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 úl</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im</a:t>
            </a:r>
            <a:r>
              <a:rPr lang="en-US" sz="1899">
                <a:solidFill>
                  <a:srgbClr val="000000"/>
                </a:solidFill>
                <a:latin typeface="Gotham"/>
                <a:ea typeface="Gotham"/>
                <a:cs typeface="Gotham"/>
                <a:sym typeface="Gotham"/>
              </a:rPr>
              <a:t>a </a:t>
            </a:r>
            <a:r>
              <a:rPr lang="en-US" sz="1899">
                <a:solidFill>
                  <a:srgbClr val="000000"/>
                </a:solidFill>
                <a:latin typeface="Gotham"/>
                <a:ea typeface="Gotham"/>
                <a:cs typeface="Gotham"/>
                <a:sym typeface="Gotham"/>
              </a:rPr>
              <a:t>inst</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nci</a:t>
            </a:r>
            <a:r>
              <a:rPr lang="en-US" sz="1899">
                <a:solidFill>
                  <a:srgbClr val="000000"/>
                </a:solidFill>
                <a:latin typeface="Gotham"/>
                <a:ea typeface="Gotham"/>
                <a:cs typeface="Gotham"/>
                <a:sym typeface="Gotham"/>
              </a:rPr>
              <a:t>a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ciden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obr</a:t>
            </a:r>
            <a:r>
              <a:rPr lang="en-US" sz="1899">
                <a:solidFill>
                  <a:srgbClr val="000000"/>
                </a:solidFill>
                <a:latin typeface="Gotham"/>
                <a:ea typeface="Gotham"/>
                <a:cs typeface="Gotham"/>
                <a:sym typeface="Gotham"/>
              </a:rPr>
              <a:t>e e</a:t>
            </a:r>
            <a:r>
              <a:rPr lang="en-US" sz="1899">
                <a:solidFill>
                  <a:srgbClr val="000000"/>
                </a:solidFill>
                <a:latin typeface="Gotham"/>
                <a:ea typeface="Gotham"/>
                <a:cs typeface="Gotham"/>
                <a:sym typeface="Gotham"/>
              </a:rPr>
              <a:t>l candida</a:t>
            </a:r>
            <a:r>
              <a:rPr lang="en-US" sz="1899">
                <a:solidFill>
                  <a:srgbClr val="000000"/>
                </a:solidFill>
                <a:latin typeface="Gotham"/>
                <a:ea typeface="Gotham"/>
                <a:cs typeface="Gotham"/>
                <a:sym typeface="Gotham"/>
              </a:rPr>
              <a:t>to </a:t>
            </a:r>
            <a:r>
              <a:rPr lang="en-US" sz="1899">
                <a:solidFill>
                  <a:srgbClr val="000000"/>
                </a:solidFill>
                <a:latin typeface="Gotham"/>
                <a:ea typeface="Gotham"/>
                <a:cs typeface="Gotham"/>
                <a:sym typeface="Gotham"/>
              </a:rPr>
              <a:t>que s</a:t>
            </a:r>
            <a:r>
              <a:rPr lang="en-US" sz="1899">
                <a:solidFill>
                  <a:srgbClr val="000000"/>
                </a:solidFill>
                <a:latin typeface="Gotham"/>
                <a:ea typeface="Gotham"/>
                <a:cs typeface="Gotham"/>
                <a:sym typeface="Gotham"/>
              </a:rPr>
              <a:t>er</a:t>
            </a:r>
            <a:r>
              <a:rPr lang="en-US" sz="1899">
                <a:solidFill>
                  <a:srgbClr val="000000"/>
                </a:solidFill>
                <a:latin typeface="Gotham"/>
                <a:ea typeface="Gotham"/>
                <a:cs typeface="Gotham"/>
                <a:sym typeface="Gotham"/>
              </a:rPr>
              <a:t>á seleccion</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do.</a:t>
            </a:r>
          </a:p>
        </p:txBody>
      </p:sp>
      <p:sp>
        <p:nvSpPr>
          <p:cNvPr name="TextBox 18" id="18"/>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3. LA ORGANIZACIÓN DE LA EMPRESA</a:t>
            </a:r>
          </a:p>
        </p:txBody>
      </p:sp>
      <p:sp>
        <p:nvSpPr>
          <p:cNvPr name="TextBox 19" id="19"/>
          <p:cNvSpPr txBox="true"/>
          <p:nvPr/>
        </p:nvSpPr>
        <p:spPr>
          <a:xfrm rot="0">
            <a:off x="1028700" y="1514136"/>
            <a:ext cx="11457491"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D) LA SELECCIÓN DE PERSONAL</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199597"/>
            <a:ext cx="15999652" cy="8834120"/>
          </a:xfrm>
          <a:prstGeom prst="rect">
            <a:avLst/>
          </a:prstGeom>
        </p:spPr>
        <p:txBody>
          <a:bodyPr anchor="t" rtlCol="false" tIns="0" lIns="0" bIns="0" rIns="0">
            <a:spAutoFit/>
          </a:bodyPr>
          <a:lstStyle/>
          <a:p>
            <a:pPr algn="l">
              <a:lnSpc>
                <a:spcPts val="2469"/>
              </a:lnSpc>
              <a:spcBef>
                <a:spcPct val="0"/>
              </a:spcBef>
            </a:pPr>
          </a:p>
          <a:p>
            <a:pPr algn="l">
              <a:lnSpc>
                <a:spcPts val="2469"/>
              </a:lnSpc>
              <a:spcBef>
                <a:spcPct val="0"/>
              </a:spcBef>
            </a:pPr>
          </a:p>
          <a:p>
            <a:pPr algn="l">
              <a:lnSpc>
                <a:spcPts val="2469"/>
              </a:lnSpc>
              <a:spcBef>
                <a:spcPct val="0"/>
              </a:spcBef>
            </a:pPr>
            <a:r>
              <a:rPr lang="en-US" b="true" sz="1899">
                <a:solidFill>
                  <a:srgbClr val="000000"/>
                </a:solidFill>
                <a:latin typeface="Gotham Bold"/>
                <a:ea typeface="Gotham Bold"/>
                <a:cs typeface="Gotham Bold"/>
                <a:sym typeface="Gotham Bold"/>
              </a:rPr>
              <a:t>C</a:t>
            </a:r>
            <a:r>
              <a:rPr lang="en-US" b="true" sz="1899">
                <a:solidFill>
                  <a:srgbClr val="000000"/>
                </a:solidFill>
                <a:latin typeface="Gotham Bold"/>
                <a:ea typeface="Gotham Bold"/>
                <a:cs typeface="Gotham Bold"/>
                <a:sym typeface="Gotham Bold"/>
              </a:rPr>
              <a:t>on</a:t>
            </a:r>
            <a:r>
              <a:rPr lang="en-US" b="true" sz="1899">
                <a:solidFill>
                  <a:srgbClr val="000000"/>
                </a:solidFill>
                <a:latin typeface="Gotham Bold"/>
                <a:ea typeface="Gotham Bold"/>
                <a:cs typeface="Gotham Bold"/>
                <a:sym typeface="Gotham Bold"/>
              </a:rPr>
              <a:t>tr</a:t>
            </a:r>
            <a:r>
              <a:rPr lang="en-US" b="true" sz="1899">
                <a:solidFill>
                  <a:srgbClr val="000000"/>
                </a:solidFill>
                <a:latin typeface="Gotham Bold"/>
                <a:ea typeface="Gotham Bold"/>
                <a:cs typeface="Gotham Bold"/>
                <a:sym typeface="Gotham Bold"/>
              </a:rPr>
              <a:t>a</a:t>
            </a:r>
            <a:r>
              <a:rPr lang="en-US" b="true" sz="1899">
                <a:solidFill>
                  <a:srgbClr val="000000"/>
                </a:solidFill>
                <a:latin typeface="Gotham Bold"/>
                <a:ea typeface="Gotham Bold"/>
                <a:cs typeface="Gotham Bold"/>
                <a:sym typeface="Gotham Bold"/>
              </a:rPr>
              <a:t>tación</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l </a:t>
            </a:r>
            <a:r>
              <a:rPr lang="en-US" b="true" sz="1899">
                <a:solidFill>
                  <a:srgbClr val="000000"/>
                </a:solidFill>
                <a:latin typeface="Gotham Bold"/>
                <a:ea typeface="Gotham Bold"/>
                <a:cs typeface="Gotham Bold"/>
                <a:sym typeface="Gotham Bold"/>
              </a:rPr>
              <a:t>pe</a:t>
            </a:r>
            <a:r>
              <a:rPr lang="en-US" b="true" sz="1899">
                <a:solidFill>
                  <a:srgbClr val="000000"/>
                </a:solidFill>
                <a:latin typeface="Gotham Bold"/>
                <a:ea typeface="Gotham Bold"/>
                <a:cs typeface="Gotham Bold"/>
                <a:sym typeface="Gotham Bold"/>
              </a:rPr>
              <a:t>r</a:t>
            </a:r>
            <a:r>
              <a:rPr lang="en-US" b="true" sz="1899">
                <a:solidFill>
                  <a:srgbClr val="000000"/>
                </a:solidFill>
                <a:latin typeface="Gotham Bold"/>
                <a:ea typeface="Gotham Bold"/>
                <a:cs typeface="Gotham Bold"/>
                <a:sym typeface="Gotham Bold"/>
              </a:rPr>
              <a:t>i</a:t>
            </a:r>
            <a:r>
              <a:rPr lang="en-US" b="true" sz="1899">
                <a:solidFill>
                  <a:srgbClr val="000000"/>
                </a:solidFill>
                <a:latin typeface="Gotham Bold"/>
                <a:ea typeface="Gotham Bold"/>
                <a:cs typeface="Gotham Bold"/>
                <a:sym typeface="Gotham Bold"/>
              </a:rPr>
              <a:t>o</a:t>
            </a:r>
            <a:r>
              <a:rPr lang="en-US" b="true" sz="1899">
                <a:solidFill>
                  <a:srgbClr val="000000"/>
                </a:solidFill>
                <a:latin typeface="Gotham Bold"/>
                <a:ea typeface="Gotham Bold"/>
                <a:cs typeface="Gotham Bold"/>
                <a:sym typeface="Gotham Bold"/>
              </a:rPr>
              <a:t>do</a:t>
            </a:r>
            <a:r>
              <a:rPr lang="en-US" b="true" sz="1899">
                <a:solidFill>
                  <a:srgbClr val="000000"/>
                </a:solidFill>
                <a:latin typeface="Gotham Bold"/>
                <a:ea typeface="Gotham Bold"/>
                <a:cs typeface="Gotham Bold"/>
                <a:sym typeface="Gotham Bold"/>
              </a:rPr>
              <a:t> de p</a:t>
            </a:r>
            <a:r>
              <a:rPr lang="en-US" b="true" sz="1899">
                <a:solidFill>
                  <a:srgbClr val="000000"/>
                </a:solidFill>
                <a:latin typeface="Gotham Bold"/>
                <a:ea typeface="Gotham Bold"/>
                <a:cs typeface="Gotham Bold"/>
                <a:sym typeface="Gotham Bold"/>
              </a:rPr>
              <a:t>ru</a:t>
            </a:r>
            <a:r>
              <a:rPr lang="en-US" b="true" sz="1899">
                <a:solidFill>
                  <a:srgbClr val="000000"/>
                </a:solidFill>
                <a:latin typeface="Gotham Bold"/>
                <a:ea typeface="Gotham Bold"/>
                <a:cs typeface="Gotham Bold"/>
                <a:sym typeface="Gotham Bold"/>
              </a:rPr>
              <a:t>e</a:t>
            </a:r>
            <a:r>
              <a:rPr lang="en-US" b="true" sz="1899">
                <a:solidFill>
                  <a:srgbClr val="000000"/>
                </a:solidFill>
                <a:latin typeface="Gotham Bold"/>
                <a:ea typeface="Gotham Bold"/>
                <a:cs typeface="Gotham Bold"/>
                <a:sym typeface="Gotham Bold"/>
              </a:rPr>
              <a:t>ba</a:t>
            </a:r>
            <a:r>
              <a:rPr lang="en-US" sz="1899">
                <a:solidFill>
                  <a:srgbClr val="000000"/>
                </a:solidFill>
                <a:latin typeface="Gotham"/>
                <a:ea typeface="Gotham"/>
                <a:cs typeface="Gotham"/>
                <a:sym typeface="Gotham"/>
              </a:rPr>
              <a:t> fo</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ma parte del c</a:t>
            </a:r>
            <a:r>
              <a:rPr lang="en-US" sz="1899">
                <a:solidFill>
                  <a:srgbClr val="000000"/>
                </a:solidFill>
                <a:latin typeface="Gotham"/>
                <a:ea typeface="Gotham"/>
                <a:cs typeface="Gotham"/>
                <a:sym typeface="Gotham"/>
              </a:rPr>
              <a:t>on</a:t>
            </a:r>
            <a:r>
              <a:rPr lang="en-US" sz="1899">
                <a:solidFill>
                  <a:srgbClr val="000000"/>
                </a:solidFill>
                <a:latin typeface="Gotham"/>
                <a:ea typeface="Gotham"/>
                <a:cs typeface="Gotham"/>
                <a:sym typeface="Gotham"/>
              </a:rPr>
              <a:t>tr</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to, está inc</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u</a:t>
            </a:r>
            <a:r>
              <a:rPr lang="en-US" sz="1899">
                <a:solidFill>
                  <a:srgbClr val="000000"/>
                </a:solidFill>
                <a:latin typeface="Gotham"/>
                <a:ea typeface="Gotham"/>
                <a:cs typeface="Gotham"/>
                <a:sym typeface="Gotham"/>
              </a:rPr>
              <a:t>id</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den</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ro </a:t>
            </a:r>
            <a:r>
              <a:rPr lang="en-US" sz="1899">
                <a:solidFill>
                  <a:srgbClr val="000000"/>
                </a:solidFill>
                <a:latin typeface="Gotham"/>
                <a:ea typeface="Gotham"/>
                <a:cs typeface="Gotham"/>
                <a:sym typeface="Gotham"/>
              </a:rPr>
              <a:t>de</a:t>
            </a:r>
            <a:r>
              <a:rPr lang="en-US" sz="1899">
                <a:solidFill>
                  <a:srgbClr val="000000"/>
                </a:solidFill>
                <a:latin typeface="Gotham"/>
                <a:ea typeface="Gotham"/>
                <a:cs typeface="Gotham"/>
                <a:sym typeface="Gotham"/>
              </a:rPr>
              <a:t> é</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te.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H</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y que d</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a</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ta a los</a:t>
            </a:r>
            <a:r>
              <a:rPr lang="en-US" sz="1899">
                <a:solidFill>
                  <a:srgbClr val="000000"/>
                </a:solidFill>
                <a:latin typeface="Gotham"/>
                <a:ea typeface="Gotham"/>
                <a:cs typeface="Gotham"/>
                <a:sym typeface="Gotham"/>
              </a:rPr>
              <a:t> trabaj</a:t>
            </a:r>
            <a:r>
              <a:rPr lang="en-US" sz="1899">
                <a:solidFill>
                  <a:srgbClr val="000000"/>
                </a:solidFill>
                <a:latin typeface="Gotham"/>
                <a:ea typeface="Gotham"/>
                <a:cs typeface="Gotham"/>
                <a:sym typeface="Gotham"/>
              </a:rPr>
              <a:t>ad</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res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en</a:t>
            </a:r>
            <a:r>
              <a:rPr lang="en-US" sz="1899">
                <a:solidFill>
                  <a:srgbClr val="000000"/>
                </a:solidFill>
                <a:latin typeface="Gotham"/>
                <a:ea typeface="Gotham"/>
                <a:cs typeface="Gotham"/>
                <a:sym typeface="Gotham"/>
              </a:rPr>
              <a:t> l</a:t>
            </a:r>
            <a:r>
              <a:rPr lang="en-US" sz="1899">
                <a:solidFill>
                  <a:srgbClr val="000000"/>
                </a:solidFill>
                <a:latin typeface="Gotham"/>
                <a:ea typeface="Gotham"/>
                <a:cs typeface="Gotham"/>
                <a:sym typeface="Gotham"/>
              </a:rPr>
              <a:t>a segur</a:t>
            </a:r>
            <a:r>
              <a:rPr lang="en-US" sz="1899">
                <a:solidFill>
                  <a:srgbClr val="000000"/>
                </a:solidFill>
                <a:latin typeface="Gotham"/>
                <a:ea typeface="Gotham"/>
                <a:cs typeface="Gotham"/>
                <a:sym typeface="Gotham"/>
              </a:rPr>
              <a:t>idad so</a:t>
            </a:r>
            <a:r>
              <a:rPr lang="en-US" sz="1899">
                <a:solidFill>
                  <a:srgbClr val="000000"/>
                </a:solidFill>
                <a:latin typeface="Gotham"/>
                <a:ea typeface="Gotham"/>
                <a:cs typeface="Gotham"/>
                <a:sym typeface="Gotham"/>
              </a:rPr>
              <a:t>ci</a:t>
            </a:r>
            <a:r>
              <a:rPr lang="en-US" sz="1899">
                <a:solidFill>
                  <a:srgbClr val="000000"/>
                </a:solidFill>
                <a:latin typeface="Gotham"/>
                <a:ea typeface="Gotham"/>
                <a:cs typeface="Gotham"/>
                <a:sym typeface="Gotham"/>
              </a:rPr>
              <a:t>al </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tes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emp</a:t>
            </a:r>
            <a:r>
              <a:rPr lang="en-US" sz="1899">
                <a:solidFill>
                  <a:srgbClr val="000000"/>
                </a:solidFill>
                <a:latin typeface="Gotham"/>
                <a:ea typeface="Gotham"/>
                <a:cs typeface="Gotham"/>
                <a:sym typeface="Gotham"/>
              </a:rPr>
              <a:t>ezar a</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trabaj</a:t>
            </a:r>
            <a:r>
              <a:rPr lang="en-US" sz="1899">
                <a:solidFill>
                  <a:srgbClr val="000000"/>
                </a:solidFill>
                <a:latin typeface="Gotham"/>
                <a:ea typeface="Gotham"/>
                <a:cs typeface="Gotham"/>
                <a:sym typeface="Gotham"/>
              </a:rPr>
              <a:t>ar</a:t>
            </a:r>
            <a:r>
              <a:rPr lang="en-US" sz="1899">
                <a:solidFill>
                  <a:srgbClr val="000000"/>
                </a:solidFill>
                <a:latin typeface="Gotham"/>
                <a:ea typeface="Gotham"/>
                <a:cs typeface="Gotham"/>
                <a:sym typeface="Gotham"/>
              </a:rPr>
              <a:t>.</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si</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todos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lo</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contra</a:t>
            </a:r>
            <a:r>
              <a:rPr lang="en-US" sz="1899">
                <a:solidFill>
                  <a:srgbClr val="000000"/>
                </a:solidFill>
                <a:latin typeface="Gotham"/>
                <a:ea typeface="Gotham"/>
                <a:cs typeface="Gotham"/>
                <a:sym typeface="Gotham"/>
              </a:rPr>
              <a:t>to</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de trabajo de</a:t>
            </a:r>
            <a:r>
              <a:rPr lang="en-US" sz="1899">
                <a:solidFill>
                  <a:srgbClr val="000000"/>
                </a:solidFill>
                <a:latin typeface="Gotham"/>
                <a:ea typeface="Gotham"/>
                <a:cs typeface="Gotham"/>
                <a:sym typeface="Gotham"/>
              </a:rPr>
              <a:t>ben</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alizar</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e </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or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to, y s</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empre</a:t>
            </a:r>
            <a:r>
              <a:rPr lang="en-US" sz="1899">
                <a:solidFill>
                  <a:srgbClr val="000000"/>
                </a:solidFill>
                <a:latin typeface="Gotham"/>
                <a:ea typeface="Gotham"/>
                <a:cs typeface="Gotham"/>
                <a:sym typeface="Gotham"/>
              </a:rPr>
              <a:t> e</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pr</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f</a:t>
            </a:r>
            <a:r>
              <a:rPr lang="en-US" sz="1899">
                <a:solidFill>
                  <a:srgbClr val="000000"/>
                </a:solidFill>
                <a:latin typeface="Gotham"/>
                <a:ea typeface="Gotham"/>
                <a:cs typeface="Gotham"/>
                <a:sym typeface="Gotham"/>
              </a:rPr>
              <a:t>eri</a:t>
            </a:r>
            <a:r>
              <a:rPr lang="en-US" sz="1899">
                <a:solidFill>
                  <a:srgbClr val="000000"/>
                </a:solidFill>
                <a:latin typeface="Gotham"/>
                <a:ea typeface="Gotham"/>
                <a:cs typeface="Gotham"/>
                <a:sym typeface="Gotham"/>
              </a:rPr>
              <a:t>ble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qu</a:t>
            </a:r>
            <a:r>
              <a:rPr lang="en-US" sz="1899">
                <a:solidFill>
                  <a:srgbClr val="000000"/>
                </a:solidFill>
                <a:latin typeface="Gotham"/>
                <a:ea typeface="Gotham"/>
                <a:cs typeface="Gotham"/>
                <a:sym typeface="Gotham"/>
              </a:rPr>
              <a:t>e se haga así.</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Los </a:t>
            </a:r>
            <a:r>
              <a:rPr lang="en-US" b="true" sz="1899">
                <a:solidFill>
                  <a:srgbClr val="000000"/>
                </a:solidFill>
                <a:latin typeface="Gotham Bold"/>
                <a:ea typeface="Gotham Bold"/>
                <a:cs typeface="Gotham Bold"/>
                <a:sym typeface="Gotham Bold"/>
              </a:rPr>
              <a:t>c</a:t>
            </a:r>
            <a:r>
              <a:rPr lang="en-US" b="true" sz="1899">
                <a:solidFill>
                  <a:srgbClr val="000000"/>
                </a:solidFill>
                <a:latin typeface="Gotham Bold"/>
                <a:ea typeface="Gotham Bold"/>
                <a:cs typeface="Gotham Bold"/>
                <a:sym typeface="Gotham Bold"/>
              </a:rPr>
              <a:t>ontratos tempor</a:t>
            </a:r>
            <a:r>
              <a:rPr lang="en-US" b="true" sz="1899">
                <a:solidFill>
                  <a:srgbClr val="000000"/>
                </a:solidFill>
                <a:latin typeface="Gotham Bold"/>
                <a:ea typeface="Gotham Bold"/>
                <a:cs typeface="Gotham Bold"/>
                <a:sym typeface="Gotham Bold"/>
              </a:rPr>
              <a:t>al</a:t>
            </a:r>
            <a:r>
              <a:rPr lang="en-US" b="true" sz="1899">
                <a:solidFill>
                  <a:srgbClr val="000000"/>
                </a:solidFill>
                <a:latin typeface="Gotham Bold"/>
                <a:ea typeface="Gotham Bold"/>
                <a:cs typeface="Gotham Bold"/>
                <a:sym typeface="Gotham Bold"/>
              </a:rPr>
              <a:t>e</a:t>
            </a:r>
            <a:r>
              <a:rPr lang="en-US" b="true" sz="1899">
                <a:solidFill>
                  <a:srgbClr val="000000"/>
                </a:solidFill>
                <a:latin typeface="Gotham Bold"/>
                <a:ea typeface="Gotham Bold"/>
                <a:cs typeface="Gotham Bold"/>
                <a:sym typeface="Gotham Bold"/>
              </a:rPr>
              <a:t>s** </a:t>
            </a:r>
            <a:r>
              <a:rPr lang="en-US" sz="1899">
                <a:solidFill>
                  <a:srgbClr val="000000"/>
                </a:solidFill>
                <a:latin typeface="Gotham"/>
                <a:ea typeface="Gotham"/>
                <a:cs typeface="Gotham"/>
                <a:sym typeface="Gotham"/>
              </a:rPr>
              <a:t>más u</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iliz</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dos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so</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a:t>
            </a:r>
            <a:r>
              <a:rPr lang="en-US" sz="1899">
                <a:solidFill>
                  <a:srgbClr val="000000"/>
                </a:solidFill>
                <a:latin typeface="Gotham"/>
                <a:ea typeface="Gotham"/>
                <a:cs typeface="Gotham"/>
                <a:sym typeface="Gotham"/>
              </a:rPr>
              <a:t>  el </a:t>
            </a:r>
            <a:r>
              <a:rPr lang="en-US" sz="1899">
                <a:solidFill>
                  <a:srgbClr val="000000"/>
                </a:solidFill>
                <a:latin typeface="Gotham"/>
                <a:ea typeface="Gotham"/>
                <a:cs typeface="Gotham"/>
                <a:sym typeface="Gotham"/>
              </a:rPr>
              <a:t>contr</a:t>
            </a:r>
            <a:r>
              <a:rPr lang="en-US" sz="1899">
                <a:solidFill>
                  <a:srgbClr val="000000"/>
                </a:solidFill>
                <a:latin typeface="Gotham"/>
                <a:ea typeface="Gotham"/>
                <a:cs typeface="Gotham"/>
                <a:sym typeface="Gotham"/>
              </a:rPr>
              <a:t>ato</a:t>
            </a:r>
            <a:r>
              <a:rPr lang="en-US" sz="1899">
                <a:solidFill>
                  <a:srgbClr val="000000"/>
                </a:solidFill>
                <a:latin typeface="Gotham"/>
                <a:ea typeface="Gotham"/>
                <a:cs typeface="Gotham"/>
                <a:sym typeface="Gotham"/>
              </a:rPr>
              <a:t> e</a:t>
            </a:r>
            <a:r>
              <a:rPr lang="en-US" sz="1899">
                <a:solidFill>
                  <a:srgbClr val="000000"/>
                </a:solidFill>
                <a:latin typeface="Gotham"/>
                <a:ea typeface="Gotham"/>
                <a:cs typeface="Gotham"/>
                <a:sym typeface="Gotham"/>
              </a:rPr>
              <a:t>ve</a:t>
            </a:r>
            <a:r>
              <a:rPr lang="en-US" sz="1899">
                <a:solidFill>
                  <a:srgbClr val="000000"/>
                </a:solidFill>
                <a:latin typeface="Gotham"/>
                <a:ea typeface="Gotham"/>
                <a:cs typeface="Gotham"/>
                <a:sym typeface="Gotham"/>
              </a:rPr>
              <a:t>ntu</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l po</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circuns</a:t>
            </a:r>
            <a:r>
              <a:rPr lang="en-US" sz="1899">
                <a:solidFill>
                  <a:srgbClr val="000000"/>
                </a:solidFill>
                <a:latin typeface="Gotham"/>
                <a:ea typeface="Gotham"/>
                <a:cs typeface="Gotham"/>
                <a:sym typeface="Gotham"/>
              </a:rPr>
              <a:t>tan</a:t>
            </a:r>
            <a:r>
              <a:rPr lang="en-US" sz="1899">
                <a:solidFill>
                  <a:srgbClr val="000000"/>
                </a:solidFill>
                <a:latin typeface="Gotham"/>
                <a:ea typeface="Gotham"/>
                <a:cs typeface="Gotham"/>
                <a:sym typeface="Gotham"/>
              </a:rPr>
              <a:t>cias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de la p</a:t>
            </a:r>
            <a:r>
              <a:rPr lang="en-US" sz="1899">
                <a:solidFill>
                  <a:srgbClr val="000000"/>
                </a:solidFill>
                <a:latin typeface="Gotham"/>
                <a:ea typeface="Gotham"/>
                <a:cs typeface="Gotham"/>
                <a:sym typeface="Gotham"/>
              </a:rPr>
              <a:t>roducción </a:t>
            </a:r>
            <a:r>
              <a:rPr lang="en-US" sz="1899">
                <a:solidFill>
                  <a:srgbClr val="000000"/>
                </a:solidFill>
                <a:latin typeface="Gotham"/>
                <a:ea typeface="Gotham"/>
                <a:cs typeface="Gotham"/>
                <a:sym typeface="Gotham"/>
              </a:rPr>
              <a:t>y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l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ra</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sustitución.</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os c</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ra</a:t>
            </a:r>
            <a:r>
              <a:rPr lang="en-US" sz="1899">
                <a:solidFill>
                  <a:srgbClr val="000000"/>
                </a:solidFill>
                <a:latin typeface="Gotham"/>
                <a:ea typeface="Gotham"/>
                <a:cs typeface="Gotham"/>
                <a:sym typeface="Gotham"/>
              </a:rPr>
              <a:t>to</a:t>
            </a:r>
            <a:r>
              <a:rPr lang="en-US" sz="1899">
                <a:solidFill>
                  <a:srgbClr val="000000"/>
                </a:solidFill>
                <a:latin typeface="Gotham"/>
                <a:ea typeface="Gotham"/>
                <a:cs typeface="Gotham"/>
                <a:sym typeface="Gotham"/>
              </a:rPr>
              <a:t>s </a:t>
            </a:r>
            <a:r>
              <a:rPr lang="en-US" sz="1899">
                <a:solidFill>
                  <a:srgbClr val="000000"/>
                </a:solidFill>
                <a:latin typeface="Gotham"/>
                <a:ea typeface="Gotham"/>
                <a:cs typeface="Gotham"/>
                <a:sym typeface="Gotham"/>
              </a:rPr>
              <a:t>fo</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m</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vos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son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l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ontrato 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rá</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cas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y</a:t>
            </a:r>
            <a:r>
              <a:rPr lang="en-US" sz="1899">
                <a:solidFill>
                  <a:srgbClr val="000000"/>
                </a:solidFill>
                <a:latin typeface="Gotham"/>
                <a:ea typeface="Gotham"/>
                <a:cs typeface="Gotham"/>
                <a:sym typeface="Gotham"/>
              </a:rPr>
              <a:t> el </a:t>
            </a:r>
            <a:r>
              <a:rPr lang="en-US" sz="1899">
                <a:solidFill>
                  <a:srgbClr val="000000"/>
                </a:solidFill>
                <a:latin typeface="Gotham"/>
                <a:ea typeface="Gotham"/>
                <a:cs typeface="Gotham"/>
                <a:sym typeface="Gotham"/>
              </a:rPr>
              <a:t>co</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trat</a:t>
            </a:r>
            <a:r>
              <a:rPr lang="en-US" sz="1899">
                <a:solidFill>
                  <a:srgbClr val="000000"/>
                </a:solidFill>
                <a:latin typeface="Gotham"/>
                <a:ea typeface="Gotham"/>
                <a:cs typeface="Gotham"/>
                <a:sym typeface="Gotham"/>
              </a:rPr>
              <a:t>o para</a:t>
            </a:r>
            <a:r>
              <a:rPr lang="en-US" sz="1899">
                <a:solidFill>
                  <a:srgbClr val="000000"/>
                </a:solidFill>
                <a:latin typeface="Gotham"/>
                <a:ea typeface="Gotham"/>
                <a:cs typeface="Gotham"/>
                <a:sym typeface="Gotham"/>
              </a:rPr>
              <a:t> la forma</a:t>
            </a:r>
            <a:r>
              <a:rPr lang="en-US" sz="1899">
                <a:solidFill>
                  <a:srgbClr val="000000"/>
                </a:solidFill>
                <a:latin typeface="Gotham"/>
                <a:ea typeface="Gotham"/>
                <a:cs typeface="Gotham"/>
                <a:sym typeface="Gotham"/>
              </a:rPr>
              <a:t>ción en alternancia.</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Lo</a:t>
            </a:r>
            <a:r>
              <a:rPr lang="en-US" sz="1899">
                <a:solidFill>
                  <a:srgbClr val="000000"/>
                </a:solidFill>
                <a:latin typeface="Gotham"/>
                <a:ea typeface="Gotham"/>
                <a:cs typeface="Gotham"/>
                <a:sym typeface="Gotham"/>
              </a:rPr>
              <a:t>s c</a:t>
            </a:r>
            <a:r>
              <a:rPr lang="en-US" sz="1899">
                <a:solidFill>
                  <a:srgbClr val="000000"/>
                </a:solidFill>
                <a:latin typeface="Gotham"/>
                <a:ea typeface="Gotham"/>
                <a:cs typeface="Gotham"/>
                <a:sym typeface="Gotham"/>
              </a:rPr>
              <a:t>on</a:t>
            </a:r>
            <a:r>
              <a:rPr lang="en-US" sz="1899">
                <a:solidFill>
                  <a:srgbClr val="000000"/>
                </a:solidFill>
                <a:latin typeface="Gotham"/>
                <a:ea typeface="Gotham"/>
                <a:cs typeface="Gotham"/>
                <a:sym typeface="Gotham"/>
              </a:rPr>
              <a:t>tr</a:t>
            </a:r>
            <a:r>
              <a:rPr lang="en-US" sz="1899">
                <a:solidFill>
                  <a:srgbClr val="000000"/>
                </a:solidFill>
                <a:latin typeface="Gotham"/>
                <a:ea typeface="Gotham"/>
                <a:cs typeface="Gotham"/>
                <a:sym typeface="Gotham"/>
              </a:rPr>
              <a:t>at</a:t>
            </a:r>
            <a:r>
              <a:rPr lang="en-US" sz="1899">
                <a:solidFill>
                  <a:srgbClr val="000000"/>
                </a:solidFill>
                <a:latin typeface="Gotham"/>
                <a:ea typeface="Gotham"/>
                <a:cs typeface="Gotham"/>
                <a:sym typeface="Gotham"/>
              </a:rPr>
              <a:t>os </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definido</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suelen </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ener</a:t>
            </a:r>
            <a:r>
              <a:rPr lang="en-US" b="true" sz="1899">
                <a:solidFill>
                  <a:srgbClr val="000000"/>
                </a:solidFill>
                <a:latin typeface="Gotham Bold"/>
                <a:ea typeface="Gotham Bold"/>
                <a:cs typeface="Gotham Bold"/>
                <a:sym typeface="Gotham Bold"/>
              </a:rPr>
              <a:t> bonificaciones</a:t>
            </a:r>
            <a:r>
              <a:rPr lang="en-US" sz="1899">
                <a:solidFill>
                  <a:srgbClr val="000000"/>
                </a:solidFill>
                <a:latin typeface="Gotham"/>
                <a:ea typeface="Gotham"/>
                <a:cs typeface="Gotham"/>
                <a:sym typeface="Gotham"/>
              </a:rPr>
              <a:t> a </a:t>
            </a:r>
            <a:r>
              <a:rPr lang="en-US" sz="1899">
                <a:solidFill>
                  <a:srgbClr val="000000"/>
                </a:solidFill>
                <a:latin typeface="Gotham"/>
                <a:ea typeface="Gotham"/>
                <a:cs typeface="Gotham"/>
                <a:sym typeface="Gotham"/>
              </a:rPr>
              <a:t>la</a:t>
            </a:r>
            <a:r>
              <a:rPr lang="en-US" sz="1899">
                <a:solidFill>
                  <a:srgbClr val="000000"/>
                </a:solidFill>
                <a:latin typeface="Gotham"/>
                <a:ea typeface="Gotham"/>
                <a:cs typeface="Gotham"/>
                <a:sym typeface="Gotham"/>
              </a:rPr>
              <a:t> cotiza</a:t>
            </a:r>
            <a:r>
              <a:rPr lang="en-US" sz="1899">
                <a:solidFill>
                  <a:srgbClr val="000000"/>
                </a:solidFill>
                <a:latin typeface="Gotham"/>
                <a:ea typeface="Gotham"/>
                <a:cs typeface="Gotham"/>
                <a:sym typeface="Gotham"/>
              </a:rPr>
              <a:t>ción de </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 empr</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a a la segu</a:t>
            </a:r>
            <a:r>
              <a:rPr lang="en-US" sz="1899">
                <a:solidFill>
                  <a:srgbClr val="000000"/>
                </a:solidFill>
                <a:latin typeface="Gotham"/>
                <a:ea typeface="Gotham"/>
                <a:cs typeface="Gotham"/>
                <a:sym typeface="Gotham"/>
              </a:rPr>
              <a:t>ri</a:t>
            </a:r>
            <a:r>
              <a:rPr lang="en-US" sz="1899">
                <a:solidFill>
                  <a:srgbClr val="000000"/>
                </a:solidFill>
                <a:latin typeface="Gotham"/>
                <a:ea typeface="Gotham"/>
                <a:cs typeface="Gotham"/>
                <a:sym typeface="Gotham"/>
              </a:rPr>
              <a:t>dad </a:t>
            </a:r>
            <a:r>
              <a:rPr lang="en-US" sz="1899">
                <a:solidFill>
                  <a:srgbClr val="000000"/>
                </a:solidFill>
                <a:latin typeface="Gotham"/>
                <a:ea typeface="Gotham"/>
                <a:cs typeface="Gotham"/>
                <a:sym typeface="Gotham"/>
              </a:rPr>
              <a:t>soci</a:t>
            </a:r>
            <a:r>
              <a:rPr lang="en-US" sz="1899">
                <a:solidFill>
                  <a:srgbClr val="000000"/>
                </a:solidFill>
                <a:latin typeface="Gotham"/>
                <a:ea typeface="Gotham"/>
                <a:cs typeface="Gotham"/>
                <a:sym typeface="Gotham"/>
              </a:rPr>
              <a:t>al.</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s </a:t>
            </a:r>
            <a:r>
              <a:rPr lang="en-US" sz="1899">
                <a:solidFill>
                  <a:srgbClr val="000000"/>
                </a:solidFill>
                <a:latin typeface="Gotham"/>
                <a:ea typeface="Gotham"/>
                <a:cs typeface="Gotham"/>
                <a:sym typeface="Gotham"/>
              </a:rPr>
              <a:t>posi</a:t>
            </a:r>
            <a:r>
              <a:rPr lang="en-US" sz="1899">
                <a:solidFill>
                  <a:srgbClr val="000000"/>
                </a:solidFill>
                <a:latin typeface="Gotham"/>
                <a:ea typeface="Gotham"/>
                <a:cs typeface="Gotham"/>
                <a:sym typeface="Gotham"/>
              </a:rPr>
              <a:t>ble </a:t>
            </a:r>
            <a:r>
              <a:rPr lang="en-US" sz="1899">
                <a:solidFill>
                  <a:srgbClr val="000000"/>
                </a:solidFill>
                <a:latin typeface="Gotham"/>
                <a:ea typeface="Gotham"/>
                <a:cs typeface="Gotham"/>
                <a:sym typeface="Gotham"/>
              </a:rPr>
              <a:t>contr</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ar </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 t</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m</a:t>
            </a:r>
            <a:r>
              <a:rPr lang="en-US" sz="1899">
                <a:solidFill>
                  <a:srgbClr val="000000"/>
                </a:solidFill>
                <a:latin typeface="Gotham"/>
                <a:ea typeface="Gotham"/>
                <a:cs typeface="Gotham"/>
                <a:sym typeface="Gotham"/>
              </a:rPr>
              <a:t>po</a:t>
            </a:r>
            <a:r>
              <a:rPr lang="en-US" sz="1899">
                <a:solidFill>
                  <a:srgbClr val="000000"/>
                </a:solidFill>
                <a:latin typeface="Gotham"/>
                <a:ea typeface="Gotham"/>
                <a:cs typeface="Gotham"/>
                <a:sym typeface="Gotham"/>
              </a:rPr>
              <a:t> p</a:t>
            </a:r>
            <a:r>
              <a:rPr lang="en-US" sz="1899">
                <a:solidFill>
                  <a:srgbClr val="000000"/>
                </a:solidFill>
                <a:latin typeface="Gotham"/>
                <a:ea typeface="Gotham"/>
                <a:cs typeface="Gotham"/>
                <a:sym typeface="Gotham"/>
              </a:rPr>
              <a:t>ar</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al p</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una</a:t>
            </a:r>
            <a:r>
              <a:rPr lang="en-US" sz="1899">
                <a:solidFill>
                  <a:srgbClr val="000000"/>
                </a:solidFill>
                <a:latin typeface="Gotham"/>
                <a:ea typeface="Gotham"/>
                <a:cs typeface="Gotham"/>
                <a:sym typeface="Gotham"/>
              </a:rPr>
              <a:t> jornada </a:t>
            </a:r>
            <a:r>
              <a:rPr lang="en-US" sz="1899">
                <a:solidFill>
                  <a:srgbClr val="000000"/>
                </a:solidFill>
                <a:latin typeface="Gotham"/>
                <a:ea typeface="Gotham"/>
                <a:cs typeface="Gotham"/>
                <a:sym typeface="Gotham"/>
              </a:rPr>
              <a:t>inf</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rior</a:t>
            </a:r>
            <a:r>
              <a:rPr lang="en-US" sz="1899">
                <a:solidFill>
                  <a:srgbClr val="000000"/>
                </a:solidFill>
                <a:latin typeface="Gotham"/>
                <a:ea typeface="Gotham"/>
                <a:cs typeface="Gotham"/>
                <a:sym typeface="Gotham"/>
              </a:rPr>
              <a:t> a </a:t>
            </a:r>
            <a:r>
              <a:rPr lang="en-US" sz="1899">
                <a:solidFill>
                  <a:srgbClr val="000000"/>
                </a:solidFill>
                <a:latin typeface="Gotham"/>
                <a:ea typeface="Gotham"/>
                <a:cs typeface="Gotham"/>
                <a:sym typeface="Gotham"/>
              </a:rPr>
              <a:t>la</a:t>
            </a:r>
            <a:r>
              <a:rPr lang="en-US" sz="1899">
                <a:solidFill>
                  <a:srgbClr val="000000"/>
                </a:solidFill>
                <a:latin typeface="Gotham"/>
                <a:ea typeface="Gotham"/>
                <a:cs typeface="Gotham"/>
                <a:sym typeface="Gotham"/>
              </a:rPr>
              <a:t> de u</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 trabaj</a:t>
            </a:r>
            <a:r>
              <a:rPr lang="en-US" sz="1899">
                <a:solidFill>
                  <a:srgbClr val="000000"/>
                </a:solidFill>
                <a:latin typeface="Gotham"/>
                <a:ea typeface="Gotham"/>
                <a:cs typeface="Gotham"/>
                <a:sym typeface="Gotham"/>
              </a:rPr>
              <a:t>ad</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comp</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rab</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e de</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 conv</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nio.</a:t>
            </a:r>
          </a:p>
          <a:p>
            <a:pPr algn="l">
              <a:lnSpc>
                <a:spcPts val="2469"/>
              </a:lnSpc>
              <a:spcBef>
                <a:spcPct val="0"/>
              </a:spcBef>
            </a:pPr>
            <a:r>
              <a:rPr lang="en-US" b="true" sz="1899">
                <a:solidFill>
                  <a:srgbClr val="000000"/>
                </a:solidFill>
                <a:latin typeface="Gotham Bold"/>
                <a:ea typeface="Gotham Bold"/>
                <a:cs typeface="Gotham Bold"/>
                <a:sym typeface="Gotham Bold"/>
              </a:rPr>
              <a:t>Conven</a:t>
            </a:r>
            <a:r>
              <a:rPr lang="en-US" b="true" sz="1899">
                <a:solidFill>
                  <a:srgbClr val="000000"/>
                </a:solidFill>
                <a:latin typeface="Gotham Bold"/>
                <a:ea typeface="Gotham Bold"/>
                <a:cs typeface="Gotham Bold"/>
                <a:sym typeface="Gotham Bold"/>
              </a:rPr>
              <a:t>io </a:t>
            </a:r>
            <a:r>
              <a:rPr lang="en-US" b="true" sz="1899">
                <a:solidFill>
                  <a:srgbClr val="000000"/>
                </a:solidFill>
                <a:latin typeface="Gotham Bold"/>
                <a:ea typeface="Gotham Bold"/>
                <a:cs typeface="Gotham Bold"/>
                <a:sym typeface="Gotham Bold"/>
              </a:rPr>
              <a:t>col</a:t>
            </a:r>
            <a:r>
              <a:rPr lang="en-US" b="true" sz="1899">
                <a:solidFill>
                  <a:srgbClr val="000000"/>
                </a:solidFill>
                <a:latin typeface="Gotham Bold"/>
                <a:ea typeface="Gotham Bold"/>
                <a:cs typeface="Gotham Bold"/>
                <a:sym typeface="Gotham Bold"/>
              </a:rPr>
              <a:t>e</a:t>
            </a:r>
            <a:r>
              <a:rPr lang="en-US" b="true" sz="1899">
                <a:solidFill>
                  <a:srgbClr val="000000"/>
                </a:solidFill>
                <a:latin typeface="Gotham Bold"/>
                <a:ea typeface="Gotham Bold"/>
                <a:cs typeface="Gotham Bold"/>
                <a:sym typeface="Gotham Bold"/>
              </a:rPr>
              <a:t>ctivo</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Debes</a:t>
            </a:r>
            <a:r>
              <a:rPr lang="en-US" sz="1899">
                <a:solidFill>
                  <a:srgbClr val="000000"/>
                </a:solidFill>
                <a:latin typeface="Gotham"/>
                <a:ea typeface="Gotham"/>
                <a:cs typeface="Gotham"/>
                <a:sym typeface="Gotham"/>
              </a:rPr>
              <a:t> con</a:t>
            </a:r>
            <a:r>
              <a:rPr lang="en-US" sz="1899">
                <a:solidFill>
                  <a:srgbClr val="000000"/>
                </a:solidFill>
                <a:latin typeface="Gotham"/>
                <a:ea typeface="Gotham"/>
                <a:cs typeface="Gotham"/>
                <a:sym typeface="Gotham"/>
              </a:rPr>
              <a:t>oce</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el </a:t>
            </a:r>
            <a:r>
              <a:rPr lang="en-US" b="true" sz="1899">
                <a:solidFill>
                  <a:srgbClr val="000000"/>
                </a:solidFill>
                <a:latin typeface="Gotham Bold"/>
                <a:ea typeface="Gotham Bold"/>
                <a:cs typeface="Gotham Bold"/>
                <a:sym typeface="Gotham Bold"/>
              </a:rPr>
              <a:t>convenio colec</a:t>
            </a:r>
            <a:r>
              <a:rPr lang="en-US" b="true" sz="1899">
                <a:solidFill>
                  <a:srgbClr val="000000"/>
                </a:solidFill>
                <a:latin typeface="Gotham Bold"/>
                <a:ea typeface="Gotham Bold"/>
                <a:cs typeface="Gotham Bold"/>
                <a:sym typeface="Gotham Bold"/>
              </a:rPr>
              <a:t>t</a:t>
            </a:r>
            <a:r>
              <a:rPr lang="en-US" b="true" sz="1899">
                <a:solidFill>
                  <a:srgbClr val="000000"/>
                </a:solidFill>
                <a:latin typeface="Gotham Bold"/>
                <a:ea typeface="Gotham Bold"/>
                <a:cs typeface="Gotham Bold"/>
                <a:sym typeface="Gotham Bold"/>
              </a:rPr>
              <a:t>iv</a:t>
            </a:r>
            <a:r>
              <a:rPr lang="en-US" b="true" sz="1899">
                <a:solidFill>
                  <a:srgbClr val="000000"/>
                </a:solidFill>
                <a:latin typeface="Gotham Bold"/>
                <a:ea typeface="Gotham Bold"/>
                <a:cs typeface="Gotham Bold"/>
                <a:sym typeface="Gotham Bold"/>
              </a:rPr>
              <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l sect</a:t>
            </a:r>
            <a:r>
              <a:rPr lang="en-US" sz="1899">
                <a:solidFill>
                  <a:srgbClr val="000000"/>
                </a:solidFill>
                <a:latin typeface="Gotham"/>
                <a:ea typeface="Gotham"/>
                <a:cs typeface="Gotham"/>
                <a:sym typeface="Gotham"/>
              </a:rPr>
              <a:t>or</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al </a:t>
            </a:r>
            <a:r>
              <a:rPr lang="en-US" sz="1899">
                <a:solidFill>
                  <a:srgbClr val="000000"/>
                </a:solidFill>
                <a:latin typeface="Gotham"/>
                <a:ea typeface="Gotham"/>
                <a:cs typeface="Gotham"/>
                <a:sym typeface="Gotham"/>
              </a:rPr>
              <a:t>que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pertenece tu e</a:t>
            </a:r>
            <a:r>
              <a:rPr lang="en-US" sz="1899">
                <a:solidFill>
                  <a:srgbClr val="000000"/>
                </a:solidFill>
                <a:latin typeface="Gotham"/>
                <a:ea typeface="Gotham"/>
                <a:cs typeface="Gotham"/>
                <a:sym typeface="Gotham"/>
              </a:rPr>
              <a:t>m</a:t>
            </a:r>
            <a:r>
              <a:rPr lang="en-US" sz="1899">
                <a:solidFill>
                  <a:srgbClr val="000000"/>
                </a:solidFill>
                <a:latin typeface="Gotham"/>
                <a:ea typeface="Gotham"/>
                <a:cs typeface="Gotham"/>
                <a:sym typeface="Gotham"/>
              </a:rPr>
              <a:t>pr</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a. En él </a:t>
            </a:r>
            <a:r>
              <a:rPr lang="en-US" sz="1899">
                <a:solidFill>
                  <a:srgbClr val="000000"/>
                </a:solidFill>
                <a:latin typeface="Gotham"/>
                <a:ea typeface="Gotham"/>
                <a:cs typeface="Gotham"/>
                <a:sym typeface="Gotham"/>
              </a:rPr>
              <a:t>se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egu</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an</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ecí</a:t>
            </a:r>
            <a:r>
              <a:rPr lang="en-US" sz="1899">
                <a:solidFill>
                  <a:srgbClr val="000000"/>
                </a:solidFill>
                <a:latin typeface="Gotham"/>
                <a:ea typeface="Gotham"/>
                <a:cs typeface="Gotham"/>
                <a:sym typeface="Gotham"/>
              </a:rPr>
              <a:t>f</a:t>
            </a:r>
            <a:r>
              <a:rPr lang="en-US" sz="1899">
                <a:solidFill>
                  <a:srgbClr val="000000"/>
                </a:solidFill>
                <a:latin typeface="Gotham"/>
                <a:ea typeface="Gotham"/>
                <a:cs typeface="Gotham"/>
                <a:sym typeface="Gotham"/>
              </a:rPr>
              <a:t>icam</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nte lo</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días de perm</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l</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b</a:t>
            </a:r>
            <a:r>
              <a:rPr lang="en-US" sz="1899">
                <a:solidFill>
                  <a:srgbClr val="000000"/>
                </a:solidFill>
                <a:latin typeface="Gotham"/>
                <a:ea typeface="Gotham"/>
                <a:cs typeface="Gotham"/>
                <a:sym typeface="Gotham"/>
              </a:rPr>
              <a:t>ora</a:t>
            </a:r>
            <a:r>
              <a:rPr lang="en-US" sz="1899">
                <a:solidFill>
                  <a:srgbClr val="000000"/>
                </a:solidFill>
                <a:latin typeface="Gotham"/>
                <a:ea typeface="Gotham"/>
                <a:cs typeface="Gotham"/>
                <a:sym typeface="Gotham"/>
              </a:rPr>
              <a:t>les,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uest</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sobre</a:t>
            </a:r>
            <a:r>
              <a:rPr lang="en-US" sz="1899">
                <a:solidFill>
                  <a:srgbClr val="000000"/>
                </a:solidFill>
                <a:latin typeface="Gotham"/>
                <a:ea typeface="Gotham"/>
                <a:cs typeface="Gotham"/>
                <a:sym typeface="Gotham"/>
              </a:rPr>
              <a:t> la</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va</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nes,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mejo</a:t>
            </a:r>
            <a:r>
              <a:rPr lang="en-US" sz="1899">
                <a:solidFill>
                  <a:srgbClr val="000000"/>
                </a:solidFill>
                <a:latin typeface="Gotham"/>
                <a:ea typeface="Gotham"/>
                <a:cs typeface="Gotham"/>
                <a:sym typeface="Gotham"/>
              </a:rPr>
              <a:t>ra</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bre</a:t>
            </a:r>
            <a:r>
              <a:rPr lang="en-US" sz="1899">
                <a:solidFill>
                  <a:srgbClr val="000000"/>
                </a:solidFill>
                <a:latin typeface="Gotham"/>
                <a:ea typeface="Gotham"/>
                <a:cs typeface="Gotham"/>
                <a:sym typeface="Gotham"/>
              </a:rPr>
              <a:t> l</a:t>
            </a:r>
            <a:r>
              <a:rPr lang="en-US" sz="1899">
                <a:solidFill>
                  <a:srgbClr val="000000"/>
                </a:solidFill>
                <a:latin typeface="Gotham"/>
                <a:ea typeface="Gotham"/>
                <a:cs typeface="Gotham"/>
                <a:sym typeface="Gotham"/>
              </a:rPr>
              <a:t>os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on</a:t>
            </a:r>
            <a:r>
              <a:rPr lang="en-US" sz="1899">
                <a:solidFill>
                  <a:srgbClr val="000000"/>
                </a:solidFill>
                <a:latin typeface="Gotham"/>
                <a:ea typeface="Gotham"/>
                <a:cs typeface="Gotham"/>
                <a:sym typeface="Gotham"/>
              </a:rPr>
              <a:t>tr</a:t>
            </a:r>
            <a:r>
              <a:rPr lang="en-US" sz="1899">
                <a:solidFill>
                  <a:srgbClr val="000000"/>
                </a:solidFill>
                <a:latin typeface="Gotham"/>
                <a:ea typeface="Gotham"/>
                <a:cs typeface="Gotham"/>
                <a:sym typeface="Gotham"/>
              </a:rPr>
              <a:t>at</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s, esp</a:t>
            </a:r>
            <a:r>
              <a:rPr lang="en-US" sz="1899">
                <a:solidFill>
                  <a:srgbClr val="000000"/>
                </a:solidFill>
                <a:latin typeface="Gotham"/>
                <a:ea typeface="Gotham"/>
                <a:cs typeface="Gotham"/>
                <a:sym typeface="Gotham"/>
              </a:rPr>
              <a:t>ecia</a:t>
            </a:r>
            <a:r>
              <a:rPr lang="en-US" sz="1899">
                <a:solidFill>
                  <a:srgbClr val="000000"/>
                </a:solidFill>
                <a:latin typeface="Gotham"/>
                <a:ea typeface="Gotham"/>
                <a:cs typeface="Gotham"/>
                <a:sym typeface="Gotham"/>
              </a:rPr>
              <a:t>lmente</a:t>
            </a:r>
            <a:r>
              <a:rPr lang="en-US" sz="1899">
                <a:solidFill>
                  <a:srgbClr val="000000"/>
                </a:solidFill>
                <a:latin typeface="Gotham"/>
                <a:ea typeface="Gotham"/>
                <a:cs typeface="Gotham"/>
                <a:sym typeface="Gotham"/>
              </a:rPr>
              <a:t> e</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salario por cat</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gor</a:t>
            </a:r>
            <a:r>
              <a:rPr lang="en-US" sz="1899">
                <a:solidFill>
                  <a:srgbClr val="000000"/>
                </a:solidFill>
                <a:latin typeface="Gotham"/>
                <a:ea typeface="Gotham"/>
                <a:cs typeface="Gotham"/>
                <a:sym typeface="Gotham"/>
              </a:rPr>
              <a:t>í</a:t>
            </a:r>
            <a:r>
              <a:rPr lang="en-US" sz="1899">
                <a:solidFill>
                  <a:srgbClr val="000000"/>
                </a:solidFill>
                <a:latin typeface="Gotham"/>
                <a:ea typeface="Gotham"/>
                <a:cs typeface="Gotham"/>
                <a:sym typeface="Gotham"/>
              </a:rPr>
              <a:t>a profesional y </a:t>
            </a:r>
            <a:r>
              <a:rPr lang="en-US" sz="1899">
                <a:solidFill>
                  <a:srgbClr val="000000"/>
                </a:solidFill>
                <a:latin typeface="Gotham"/>
                <a:ea typeface="Gotham"/>
                <a:cs typeface="Gotham"/>
                <a:sym typeface="Gotham"/>
              </a:rPr>
              <a:t>los</a:t>
            </a:r>
            <a:r>
              <a:rPr lang="en-US" sz="1899">
                <a:solidFill>
                  <a:srgbClr val="000000"/>
                </a:solidFill>
                <a:latin typeface="Gotham"/>
                <a:ea typeface="Gotham"/>
                <a:cs typeface="Gotham"/>
                <a:sym typeface="Gotham"/>
              </a:rPr>
              <a:t> pluses</a:t>
            </a:r>
            <a:r>
              <a:rPr lang="en-US" sz="1899">
                <a:solidFill>
                  <a:srgbClr val="000000"/>
                </a:solidFill>
                <a:latin typeface="Gotham"/>
                <a:ea typeface="Gotham"/>
                <a:cs typeface="Gotham"/>
                <a:sym typeface="Gotham"/>
              </a:rPr>
              <a:t>.</a:t>
            </a:r>
          </a:p>
          <a:p>
            <a:pPr algn="l" marL="410209" indent="-205105" lvl="1">
              <a:lnSpc>
                <a:spcPts val="2469"/>
              </a:lnSpc>
              <a:spcBef>
                <a:spcPct val="0"/>
              </a:spcBef>
              <a:buFont typeface="Arial"/>
              <a:buChar char="•"/>
            </a:pPr>
            <a:r>
              <a:rPr lang="en-US" b="true" sz="1899">
                <a:solidFill>
                  <a:srgbClr val="000000"/>
                </a:solidFill>
                <a:latin typeface="Gotham Bold"/>
                <a:ea typeface="Gotham Bold"/>
                <a:cs typeface="Gotham Bold"/>
                <a:sym typeface="Gotham Bold"/>
              </a:rPr>
              <a:t>Las tablas salariales</a:t>
            </a:r>
            <a:r>
              <a:rPr lang="en-US" sz="1899">
                <a:solidFill>
                  <a:srgbClr val="000000"/>
                </a:solidFill>
                <a:latin typeface="Gotham"/>
                <a:ea typeface="Gotham"/>
                <a:cs typeface="Gotham"/>
                <a:sym typeface="Gotham"/>
              </a:rPr>
              <a:t>: El c</a:t>
            </a:r>
            <a:r>
              <a:rPr lang="en-US" sz="1899">
                <a:solidFill>
                  <a:srgbClr val="000000"/>
                </a:solidFill>
                <a:latin typeface="Gotham"/>
                <a:ea typeface="Gotham"/>
                <a:cs typeface="Gotham"/>
                <a:sym typeface="Gotham"/>
              </a:rPr>
              <a:t>on</a:t>
            </a:r>
            <a:r>
              <a:rPr lang="en-US" sz="1899">
                <a:solidFill>
                  <a:srgbClr val="000000"/>
                </a:solidFill>
                <a:latin typeface="Gotham"/>
                <a:ea typeface="Gotham"/>
                <a:cs typeface="Gotham"/>
                <a:sym typeface="Gotham"/>
              </a:rPr>
              <a:t>veni</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ol</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iv</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s</a:t>
            </a:r>
            <a:r>
              <a:rPr lang="en-US" sz="1899">
                <a:solidFill>
                  <a:srgbClr val="000000"/>
                </a:solidFill>
                <a:latin typeface="Gotham"/>
                <a:ea typeface="Gotham"/>
                <a:cs typeface="Gotham"/>
                <a:sym typeface="Gotham"/>
              </a:rPr>
              <a:t>uel</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fi</a:t>
            </a:r>
            <a:r>
              <a:rPr lang="en-US" sz="1899">
                <a:solidFill>
                  <a:srgbClr val="000000"/>
                </a:solidFill>
                <a:latin typeface="Gotham"/>
                <a:ea typeface="Gotham"/>
                <a:cs typeface="Gotham"/>
                <a:sym typeface="Gotham"/>
              </a:rPr>
              <a:t>rmar el primer año del </a:t>
            </a:r>
            <a:r>
              <a:rPr lang="en-US" sz="1899">
                <a:solidFill>
                  <a:srgbClr val="000000"/>
                </a:solidFill>
                <a:latin typeface="Gotham"/>
                <a:ea typeface="Gotham"/>
                <a:cs typeface="Gotham"/>
                <a:sym typeface="Gotham"/>
              </a:rPr>
              <a:t>co</a:t>
            </a:r>
            <a:r>
              <a:rPr lang="en-US" sz="1899">
                <a:solidFill>
                  <a:srgbClr val="000000"/>
                </a:solidFill>
                <a:latin typeface="Gotham"/>
                <a:ea typeface="Gotham"/>
                <a:cs typeface="Gotham"/>
                <a:sym typeface="Gotham"/>
              </a:rPr>
              <a:t>ntrato,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ro </a:t>
            </a:r>
            <a:r>
              <a:rPr lang="en-US" sz="1899">
                <a:solidFill>
                  <a:srgbClr val="000000"/>
                </a:solidFill>
                <a:latin typeface="Gotham"/>
                <a:ea typeface="Gotham"/>
                <a:cs typeface="Gotham"/>
                <a:sym typeface="Gotham"/>
              </a:rPr>
              <a:t>para</a:t>
            </a:r>
            <a:r>
              <a:rPr lang="en-US" sz="1899">
                <a:solidFill>
                  <a:srgbClr val="000000"/>
                </a:solidFill>
                <a:latin typeface="Gotham"/>
                <a:ea typeface="Gotham"/>
                <a:cs typeface="Gotham"/>
                <a:sym typeface="Gotham"/>
              </a:rPr>
              <a:t> los</a:t>
            </a:r>
            <a:r>
              <a:rPr lang="en-US" sz="1899">
                <a:solidFill>
                  <a:srgbClr val="000000"/>
                </a:solidFill>
                <a:latin typeface="Gotham"/>
                <a:ea typeface="Gotham"/>
                <a:cs typeface="Gotham"/>
                <a:sym typeface="Gotham"/>
              </a:rPr>
              <a:t> de</a:t>
            </a:r>
            <a:r>
              <a:rPr lang="en-US" sz="1899">
                <a:solidFill>
                  <a:srgbClr val="000000"/>
                </a:solidFill>
                <a:latin typeface="Gotham"/>
                <a:ea typeface="Gotham"/>
                <a:cs typeface="Gotham"/>
                <a:sym typeface="Gotham"/>
              </a:rPr>
              <a:t>más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año</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deberás acud</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r a la</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abl</a:t>
            </a:r>
            <a:r>
              <a:rPr lang="en-US" sz="1899">
                <a:solidFill>
                  <a:srgbClr val="000000"/>
                </a:solidFill>
                <a:latin typeface="Gotham"/>
                <a:ea typeface="Gotham"/>
                <a:cs typeface="Gotham"/>
                <a:sym typeface="Gotham"/>
              </a:rPr>
              <a:t>as </a:t>
            </a:r>
            <a:r>
              <a:rPr lang="en-US" sz="1899">
                <a:solidFill>
                  <a:srgbClr val="000000"/>
                </a:solidFill>
                <a:latin typeface="Gotham"/>
                <a:ea typeface="Gotham"/>
                <a:cs typeface="Gotham"/>
                <a:sym typeface="Gotham"/>
              </a:rPr>
              <a:t>sa</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ri</a:t>
            </a:r>
            <a:r>
              <a:rPr lang="en-US" sz="1899">
                <a:solidFill>
                  <a:srgbClr val="000000"/>
                </a:solidFill>
                <a:latin typeface="Gotham"/>
                <a:ea typeface="Gotham"/>
                <a:cs typeface="Gotham"/>
                <a:sym typeface="Gotham"/>
              </a:rPr>
              <a:t>ale</a:t>
            </a:r>
            <a:r>
              <a:rPr lang="en-US" sz="1899">
                <a:solidFill>
                  <a:srgbClr val="000000"/>
                </a:solidFill>
                <a:latin typeface="Gotham"/>
                <a:ea typeface="Gotham"/>
                <a:cs typeface="Gotham"/>
                <a:sym typeface="Gotham"/>
              </a:rPr>
              <a:t>s </a:t>
            </a:r>
            <a:r>
              <a:rPr lang="en-US" sz="1899">
                <a:solidFill>
                  <a:srgbClr val="000000"/>
                </a:solidFill>
                <a:latin typeface="Gotham"/>
                <a:ea typeface="Gotham"/>
                <a:cs typeface="Gotham"/>
                <a:sym typeface="Gotham"/>
              </a:rPr>
              <a:t>que se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publ</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an</a:t>
            </a:r>
            <a:r>
              <a:rPr lang="en-US" sz="1899">
                <a:solidFill>
                  <a:srgbClr val="000000"/>
                </a:solidFill>
                <a:latin typeface="Gotham"/>
                <a:ea typeface="Gotham"/>
                <a:cs typeface="Gotham"/>
                <a:sym typeface="Gotham"/>
              </a:rPr>
              <a:t> cada añ</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con las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ub</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da</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de salario.</a:t>
            </a:r>
          </a:p>
          <a:p>
            <a:pPr algn="l">
              <a:lnSpc>
                <a:spcPts val="2469"/>
              </a:lnSpc>
              <a:spcBef>
                <a:spcPct val="0"/>
              </a:spcBef>
            </a:pPr>
            <a:r>
              <a:rPr lang="en-US" b="true" sz="1899">
                <a:solidFill>
                  <a:srgbClr val="000000"/>
                </a:solidFill>
                <a:latin typeface="Gotham Bold"/>
                <a:ea typeface="Gotham Bold"/>
                <a:cs typeface="Gotham Bold"/>
                <a:sym typeface="Gotham Bold"/>
              </a:rPr>
              <a:t>S</a:t>
            </a:r>
            <a:r>
              <a:rPr lang="en-US" b="true" sz="1899">
                <a:solidFill>
                  <a:srgbClr val="000000"/>
                </a:solidFill>
                <a:latin typeface="Gotham Bold"/>
                <a:ea typeface="Gotham Bold"/>
                <a:cs typeface="Gotham Bold"/>
                <a:sym typeface="Gotham Bold"/>
              </a:rPr>
              <a:t>e</a:t>
            </a:r>
            <a:r>
              <a:rPr lang="en-US" b="true" sz="1899">
                <a:solidFill>
                  <a:srgbClr val="000000"/>
                </a:solidFill>
                <a:latin typeface="Gotham Bold"/>
                <a:ea typeface="Gotham Bold"/>
                <a:cs typeface="Gotham Bold"/>
                <a:sym typeface="Gotham Bold"/>
              </a:rPr>
              <a:t>gu</a:t>
            </a:r>
            <a:r>
              <a:rPr lang="en-US" b="true" sz="1899">
                <a:solidFill>
                  <a:srgbClr val="000000"/>
                </a:solidFill>
                <a:latin typeface="Gotham Bold"/>
                <a:ea typeface="Gotham Bold"/>
                <a:cs typeface="Gotham Bold"/>
                <a:sym typeface="Gotham Bold"/>
              </a:rPr>
              <a:t>ri</a:t>
            </a:r>
            <a:r>
              <a:rPr lang="en-US" b="true" sz="1899">
                <a:solidFill>
                  <a:srgbClr val="000000"/>
                </a:solidFill>
                <a:latin typeface="Gotham Bold"/>
                <a:ea typeface="Gotham Bold"/>
                <a:cs typeface="Gotham Bold"/>
                <a:sym typeface="Gotham Bold"/>
              </a:rPr>
              <a:t>dad social</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Al trabajador la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mpresa le quita u</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a</a:t>
            </a:r>
            <a:r>
              <a:rPr lang="en-US" b="true" sz="1899">
                <a:solidFill>
                  <a:srgbClr val="000000"/>
                </a:solidFill>
                <a:latin typeface="Gotham Bold"/>
                <a:ea typeface="Gotham Bold"/>
                <a:cs typeface="Gotham Bold"/>
                <a:sym typeface="Gotham Bold"/>
              </a:rPr>
              <a:t> parte de seguridad so</a:t>
            </a:r>
            <a:r>
              <a:rPr lang="en-US" b="true" sz="1899">
                <a:solidFill>
                  <a:srgbClr val="000000"/>
                </a:solidFill>
                <a:latin typeface="Gotham Bold"/>
                <a:ea typeface="Gotham Bold"/>
                <a:cs typeface="Gotham Bold"/>
                <a:sym typeface="Gotham Bold"/>
              </a:rPr>
              <a:t>cia</a:t>
            </a:r>
            <a:r>
              <a:rPr lang="en-US" b="true" sz="1899">
                <a:solidFill>
                  <a:srgbClr val="000000"/>
                </a:solidFill>
                <a:latin typeface="Gotham Bold"/>
                <a:ea typeface="Gotham Bold"/>
                <a:cs typeface="Gotham Bold"/>
                <a:sym typeface="Gotham Bold"/>
              </a:rPr>
              <a:t>l de la nómina</a:t>
            </a:r>
            <a:r>
              <a:rPr lang="en-US" sz="1899">
                <a:solidFill>
                  <a:srgbClr val="000000"/>
                </a:solidFill>
                <a:latin typeface="Gotham"/>
                <a:ea typeface="Gotham"/>
                <a:cs typeface="Gotham"/>
                <a:sym typeface="Gotham"/>
              </a:rPr>
              <a:t>,</a:t>
            </a:r>
            <a:r>
              <a:rPr lang="en-US" sz="1899">
                <a:solidFill>
                  <a:srgbClr val="000000"/>
                </a:solidFill>
                <a:latin typeface="Gotham"/>
                <a:ea typeface="Gotham"/>
                <a:cs typeface="Gotham"/>
                <a:sym typeface="Gotham"/>
              </a:rPr>
              <a:t> p</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ro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 para </a:t>
            </a:r>
            <a:r>
              <a:rPr lang="en-US" sz="1899">
                <a:solidFill>
                  <a:srgbClr val="000000"/>
                </a:solidFill>
                <a:latin typeface="Gotham"/>
                <a:ea typeface="Gotham"/>
                <a:cs typeface="Gotham"/>
                <a:sym typeface="Gotham"/>
              </a:rPr>
              <a:t>in</a:t>
            </a:r>
            <a:r>
              <a:rPr lang="en-US" sz="1899">
                <a:solidFill>
                  <a:srgbClr val="000000"/>
                </a:solidFill>
                <a:latin typeface="Gotham"/>
                <a:ea typeface="Gotham"/>
                <a:cs typeface="Gotham"/>
                <a:sym typeface="Gotham"/>
              </a:rPr>
              <a:t>gres</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 la segur</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dad s</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cial</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el</a:t>
            </a:r>
            <a:r>
              <a:rPr lang="en-US" sz="1899">
                <a:solidFill>
                  <a:srgbClr val="000000"/>
                </a:solidFill>
                <a:latin typeface="Gotham"/>
                <a:ea typeface="Gotham"/>
                <a:cs typeface="Gotham"/>
                <a:sym typeface="Gotham"/>
              </a:rPr>
              <a:t> mes s</a:t>
            </a:r>
            <a:r>
              <a:rPr lang="en-US" sz="1899">
                <a:solidFill>
                  <a:srgbClr val="000000"/>
                </a:solidFill>
                <a:latin typeface="Gotham"/>
                <a:ea typeface="Gotham"/>
                <a:cs typeface="Gotham"/>
                <a:sym typeface="Gotham"/>
              </a:rPr>
              <a:t>igui</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nte.</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Igu</a:t>
            </a:r>
            <a:r>
              <a:rPr lang="en-US" sz="1899">
                <a:solidFill>
                  <a:srgbClr val="000000"/>
                </a:solidFill>
                <a:latin typeface="Gotham"/>
                <a:ea typeface="Gotham"/>
                <a:cs typeface="Gotham"/>
                <a:sym typeface="Gotham"/>
              </a:rPr>
              <a:t>al</a:t>
            </a:r>
            <a:r>
              <a:rPr lang="en-US" sz="1899">
                <a:solidFill>
                  <a:srgbClr val="000000"/>
                </a:solidFill>
                <a:latin typeface="Gotham"/>
                <a:ea typeface="Gotham"/>
                <a:cs typeface="Gotham"/>
                <a:sym typeface="Gotham"/>
              </a:rPr>
              <a:t>mente, </a:t>
            </a:r>
            <a:r>
              <a:rPr lang="en-US" b="true" sz="1899">
                <a:solidFill>
                  <a:srgbClr val="000000"/>
                </a:solidFill>
                <a:latin typeface="Gotham Bold"/>
                <a:ea typeface="Gotham Bold"/>
                <a:cs typeface="Gotham Bold"/>
                <a:sym typeface="Gotham Bold"/>
              </a:rPr>
              <a:t>la emp</a:t>
            </a:r>
            <a:r>
              <a:rPr lang="en-US" b="true" sz="1899">
                <a:solidFill>
                  <a:srgbClr val="000000"/>
                </a:solidFill>
                <a:latin typeface="Gotham Bold"/>
                <a:ea typeface="Gotham Bold"/>
                <a:cs typeface="Gotham Bold"/>
                <a:sym typeface="Gotham Bold"/>
              </a:rPr>
              <a:t>r</a:t>
            </a:r>
            <a:r>
              <a:rPr lang="en-US" b="true" sz="1899">
                <a:solidFill>
                  <a:srgbClr val="000000"/>
                </a:solidFill>
                <a:latin typeface="Gotham Bold"/>
                <a:ea typeface="Gotham Bold"/>
                <a:cs typeface="Gotham Bold"/>
                <a:sym typeface="Gotham Bold"/>
              </a:rPr>
              <a:t>es</a:t>
            </a:r>
            <a:r>
              <a:rPr lang="en-US" b="true" sz="1899">
                <a:solidFill>
                  <a:srgbClr val="000000"/>
                </a:solidFill>
                <a:latin typeface="Gotham Bold"/>
                <a:ea typeface="Gotham Bold"/>
                <a:cs typeface="Gotham Bold"/>
                <a:sym typeface="Gotham Bold"/>
              </a:rPr>
              <a:t>a </a:t>
            </a:r>
            <a:r>
              <a:rPr lang="en-US" b="true" sz="1899">
                <a:solidFill>
                  <a:srgbClr val="000000"/>
                </a:solidFill>
                <a:latin typeface="Gotham Bold"/>
                <a:ea typeface="Gotham Bold"/>
                <a:cs typeface="Gotham Bold"/>
                <a:sym typeface="Gotham Bold"/>
              </a:rPr>
              <a:t>p</a:t>
            </a:r>
            <a:r>
              <a:rPr lang="en-US" b="true" sz="1899">
                <a:solidFill>
                  <a:srgbClr val="000000"/>
                </a:solidFill>
                <a:latin typeface="Gotham Bold"/>
                <a:ea typeface="Gotham Bold"/>
                <a:cs typeface="Gotham Bold"/>
                <a:sym typeface="Gotham Bold"/>
              </a:rPr>
              <a:t>a</a:t>
            </a:r>
            <a:r>
              <a:rPr lang="en-US" b="true" sz="1899">
                <a:solidFill>
                  <a:srgbClr val="000000"/>
                </a:solidFill>
                <a:latin typeface="Gotham Bold"/>
                <a:ea typeface="Gotham Bold"/>
                <a:cs typeface="Gotham Bold"/>
                <a:sym typeface="Gotham Bold"/>
              </a:rPr>
              <a:t>g</a:t>
            </a:r>
            <a:r>
              <a:rPr lang="en-US" b="true" sz="1899">
                <a:solidFill>
                  <a:srgbClr val="000000"/>
                </a:solidFill>
                <a:latin typeface="Gotham Bold"/>
                <a:ea typeface="Gotham Bold"/>
                <a:cs typeface="Gotham Bold"/>
                <a:sym typeface="Gotham Bold"/>
              </a:rPr>
              <a:t>a</a:t>
            </a:r>
            <a:r>
              <a:rPr lang="en-US" b="true" sz="1899">
                <a:solidFill>
                  <a:srgbClr val="000000"/>
                </a:solidFill>
                <a:latin typeface="Gotham Bold"/>
                <a:ea typeface="Gotham Bold"/>
                <a:cs typeface="Gotham Bold"/>
                <a:sym typeface="Gotham Bold"/>
              </a:rPr>
              <a:t> </a:t>
            </a:r>
            <a:r>
              <a:rPr lang="en-US" b="true" sz="1899">
                <a:solidFill>
                  <a:srgbClr val="000000"/>
                </a:solidFill>
                <a:latin typeface="Gotham Bold"/>
                <a:ea typeface="Gotham Bold"/>
                <a:cs typeface="Gotham Bold"/>
                <a:sym typeface="Gotham Bold"/>
              </a:rPr>
              <a:t>s</a:t>
            </a:r>
            <a:r>
              <a:rPr lang="en-US" b="true" sz="1899">
                <a:solidFill>
                  <a:srgbClr val="000000"/>
                </a:solidFill>
                <a:latin typeface="Gotham Bold"/>
                <a:ea typeface="Gotham Bold"/>
                <a:cs typeface="Gotham Bold"/>
                <a:sym typeface="Gotham Bold"/>
              </a:rPr>
              <a:t>u</a:t>
            </a:r>
            <a:r>
              <a:rPr lang="en-US" b="true" sz="1899">
                <a:solidFill>
                  <a:srgbClr val="000000"/>
                </a:solidFill>
                <a:latin typeface="Gotham Bold"/>
                <a:ea typeface="Gotham Bold"/>
                <a:cs typeface="Gotham Bold"/>
                <a:sym typeface="Gotham Bold"/>
              </a:rPr>
              <a:t> p</a:t>
            </a:r>
            <a:r>
              <a:rPr lang="en-US" b="true" sz="1899">
                <a:solidFill>
                  <a:srgbClr val="000000"/>
                </a:solidFill>
                <a:latin typeface="Gotham Bold"/>
                <a:ea typeface="Gotham Bold"/>
                <a:cs typeface="Gotham Bold"/>
                <a:sym typeface="Gotham Bold"/>
              </a:rPr>
              <a:t>a</a:t>
            </a:r>
            <a:r>
              <a:rPr lang="en-US" b="true" sz="1899">
                <a:solidFill>
                  <a:srgbClr val="000000"/>
                </a:solidFill>
                <a:latin typeface="Gotham Bold"/>
                <a:ea typeface="Gotham Bold"/>
                <a:cs typeface="Gotham Bold"/>
                <a:sym typeface="Gotham Bold"/>
              </a:rPr>
              <a:t>r</a:t>
            </a:r>
            <a:r>
              <a:rPr lang="en-US" b="true" sz="1899">
                <a:solidFill>
                  <a:srgbClr val="000000"/>
                </a:solidFill>
                <a:latin typeface="Gotham Bold"/>
                <a:ea typeface="Gotham Bold"/>
                <a:cs typeface="Gotham Bold"/>
                <a:sym typeface="Gotham Bold"/>
              </a:rPr>
              <a:t>te d</a:t>
            </a:r>
            <a:r>
              <a:rPr lang="en-US" b="true" sz="1899">
                <a:solidFill>
                  <a:srgbClr val="000000"/>
                </a:solidFill>
                <a:latin typeface="Gotham Bold"/>
                <a:ea typeface="Gotham Bold"/>
                <a:cs typeface="Gotham Bold"/>
                <a:sym typeface="Gotham Bold"/>
              </a:rPr>
              <a:t>e</a:t>
            </a:r>
            <a:r>
              <a:rPr lang="en-US" b="true" sz="1899">
                <a:solidFill>
                  <a:srgbClr val="000000"/>
                </a:solidFill>
                <a:latin typeface="Gotham Bold"/>
                <a:ea typeface="Gotham Bold"/>
                <a:cs typeface="Gotham Bold"/>
                <a:sym typeface="Gotham Bold"/>
              </a:rPr>
              <a:t> </a:t>
            </a:r>
            <a:r>
              <a:rPr lang="en-US" b="true" sz="1899">
                <a:solidFill>
                  <a:srgbClr val="000000"/>
                </a:solidFill>
                <a:latin typeface="Gotham Bold"/>
                <a:ea typeface="Gotham Bold"/>
                <a:cs typeface="Gotham Bold"/>
                <a:sym typeface="Gotham Bold"/>
              </a:rPr>
              <a:t>s</a:t>
            </a:r>
            <a:r>
              <a:rPr lang="en-US" b="true" sz="1899">
                <a:solidFill>
                  <a:srgbClr val="000000"/>
                </a:solidFill>
                <a:latin typeface="Gotham Bold"/>
                <a:ea typeface="Gotham Bold"/>
                <a:cs typeface="Gotham Bold"/>
                <a:sym typeface="Gotham Bold"/>
              </a:rPr>
              <a:t>egur</a:t>
            </a:r>
            <a:r>
              <a:rPr lang="en-US" b="true" sz="1899">
                <a:solidFill>
                  <a:srgbClr val="000000"/>
                </a:solidFill>
                <a:latin typeface="Gotham Bold"/>
                <a:ea typeface="Gotham Bold"/>
                <a:cs typeface="Gotham Bold"/>
                <a:sym typeface="Gotham Bold"/>
              </a:rPr>
              <a:t>i</a:t>
            </a:r>
            <a:r>
              <a:rPr lang="en-US" b="true" sz="1899">
                <a:solidFill>
                  <a:srgbClr val="000000"/>
                </a:solidFill>
                <a:latin typeface="Gotham Bold"/>
                <a:ea typeface="Gotham Bold"/>
                <a:cs typeface="Gotham Bold"/>
                <a:sym typeface="Gotham Bold"/>
              </a:rPr>
              <a:t>dad s</a:t>
            </a:r>
            <a:r>
              <a:rPr lang="en-US" b="true" sz="1899">
                <a:solidFill>
                  <a:srgbClr val="000000"/>
                </a:solidFill>
                <a:latin typeface="Gotham Bold"/>
                <a:ea typeface="Gotham Bold"/>
                <a:cs typeface="Gotham Bold"/>
                <a:sym typeface="Gotham Bold"/>
              </a:rPr>
              <a:t>o</a:t>
            </a:r>
            <a:r>
              <a:rPr lang="en-US" b="true" sz="1899">
                <a:solidFill>
                  <a:srgbClr val="000000"/>
                </a:solidFill>
                <a:latin typeface="Gotham Bold"/>
                <a:ea typeface="Gotham Bold"/>
                <a:cs typeface="Gotham Bold"/>
                <a:sym typeface="Gotham Bold"/>
              </a:rPr>
              <a:t>ci</a:t>
            </a:r>
            <a:r>
              <a:rPr lang="en-US" b="true" sz="1899">
                <a:solidFill>
                  <a:srgbClr val="000000"/>
                </a:solidFill>
                <a:latin typeface="Gotham Bold"/>
                <a:ea typeface="Gotham Bold"/>
                <a:cs typeface="Gotham Bold"/>
                <a:sym typeface="Gotham Bold"/>
              </a:rPr>
              <a:t>al</a:t>
            </a:r>
            <a:r>
              <a:rPr lang="en-US" sz="1899">
                <a:solidFill>
                  <a:srgbClr val="000000"/>
                </a:solidFill>
                <a:latin typeface="Gotham"/>
                <a:ea typeface="Gotham"/>
                <a:cs typeface="Gotham"/>
                <a:sym typeface="Gotham"/>
              </a:rPr>
              <a:t>,</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la </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u</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ingr</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sa, ju</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to a</a:t>
            </a:r>
            <a:r>
              <a:rPr lang="en-US" sz="1899">
                <a:solidFill>
                  <a:srgbClr val="000000"/>
                </a:solidFill>
                <a:latin typeface="Gotham"/>
                <a:ea typeface="Gotham"/>
                <a:cs typeface="Gotham"/>
                <a:sym typeface="Gotham"/>
              </a:rPr>
              <a:t> la </a:t>
            </a:r>
            <a:r>
              <a:rPr lang="en-US" sz="1899">
                <a:solidFill>
                  <a:srgbClr val="000000"/>
                </a:solidFill>
                <a:latin typeface="Gotham"/>
                <a:ea typeface="Gotham"/>
                <a:cs typeface="Gotham"/>
                <a:sym typeface="Gotham"/>
              </a:rPr>
              <a:t>seguri</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ad soc</a:t>
            </a:r>
            <a:r>
              <a:rPr lang="en-US" sz="1899">
                <a:solidFill>
                  <a:srgbClr val="000000"/>
                </a:solidFill>
                <a:latin typeface="Gotham"/>
                <a:ea typeface="Gotham"/>
                <a:cs typeface="Gotham"/>
                <a:sym typeface="Gotham"/>
              </a:rPr>
              <a:t>ia</a:t>
            </a:r>
            <a:r>
              <a:rPr lang="en-US" sz="1899">
                <a:solidFill>
                  <a:srgbClr val="000000"/>
                </a:solidFill>
                <a:latin typeface="Gotham"/>
                <a:ea typeface="Gotham"/>
                <a:cs typeface="Gotham"/>
                <a:sym typeface="Gotham"/>
              </a:rPr>
              <a:t>l del trabajad</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r, en el mes </a:t>
            </a:r>
            <a:r>
              <a:rPr lang="en-US" sz="1899">
                <a:solidFill>
                  <a:srgbClr val="000000"/>
                </a:solidFill>
                <a:latin typeface="Gotham"/>
                <a:ea typeface="Gotham"/>
                <a:cs typeface="Gotham"/>
                <a:sym typeface="Gotham"/>
              </a:rPr>
              <a:t>si</a:t>
            </a:r>
            <a:r>
              <a:rPr lang="en-US" sz="1899">
                <a:solidFill>
                  <a:srgbClr val="000000"/>
                </a:solidFill>
                <a:latin typeface="Gotham"/>
                <a:ea typeface="Gotham"/>
                <a:cs typeface="Gotham"/>
                <a:sym typeface="Gotham"/>
              </a:rPr>
              <a:t>guiente.</a:t>
            </a:r>
          </a:p>
          <a:p>
            <a:pPr algn="l">
              <a:lnSpc>
                <a:spcPts val="2469"/>
              </a:lnSpc>
              <a:spcBef>
                <a:spcPct val="0"/>
              </a:spcBef>
            </a:pPr>
            <a:r>
              <a:rPr lang="en-US" b="true" sz="1899">
                <a:solidFill>
                  <a:srgbClr val="000000"/>
                </a:solidFill>
                <a:latin typeface="Gotham Bold"/>
                <a:ea typeface="Gotham Bold"/>
                <a:cs typeface="Gotham Bold"/>
                <a:sym typeface="Gotham Bold"/>
              </a:rPr>
              <a:t>Prevención</a:t>
            </a:r>
            <a:r>
              <a:rPr lang="en-US" b="true" sz="1899">
                <a:solidFill>
                  <a:srgbClr val="000000"/>
                </a:solidFill>
                <a:latin typeface="Gotham Bold"/>
                <a:ea typeface="Gotham Bold"/>
                <a:cs typeface="Gotham Bold"/>
                <a:sym typeface="Gotham Bold"/>
              </a:rPr>
              <a:t> de r</a:t>
            </a:r>
            <a:r>
              <a:rPr lang="en-US" b="true" sz="1899">
                <a:solidFill>
                  <a:srgbClr val="000000"/>
                </a:solidFill>
                <a:latin typeface="Gotham Bold"/>
                <a:ea typeface="Gotham Bold"/>
                <a:cs typeface="Gotham Bold"/>
                <a:sym typeface="Gotham Bold"/>
              </a:rPr>
              <a:t>iesg</a:t>
            </a:r>
            <a:r>
              <a:rPr lang="en-US" b="true" sz="1899">
                <a:solidFill>
                  <a:srgbClr val="000000"/>
                </a:solidFill>
                <a:latin typeface="Gotham Bold"/>
                <a:ea typeface="Gotham Bold"/>
                <a:cs typeface="Gotham Bold"/>
                <a:sym typeface="Gotham Bold"/>
              </a:rPr>
              <a:t>o</a:t>
            </a:r>
            <a:r>
              <a:rPr lang="en-US" b="true" sz="1899">
                <a:solidFill>
                  <a:srgbClr val="000000"/>
                </a:solidFill>
                <a:latin typeface="Gotham Bold"/>
                <a:ea typeface="Gotham Bold"/>
                <a:cs typeface="Gotham Bold"/>
                <a:sym typeface="Gotham Bold"/>
              </a:rPr>
              <a:t>s la</a:t>
            </a:r>
            <a:r>
              <a:rPr lang="en-US" b="true" sz="1899">
                <a:solidFill>
                  <a:srgbClr val="000000"/>
                </a:solidFill>
                <a:latin typeface="Gotham Bold"/>
                <a:ea typeface="Gotham Bold"/>
                <a:cs typeface="Gotham Bold"/>
                <a:sym typeface="Gotham Bold"/>
              </a:rPr>
              <a:t>b</a:t>
            </a:r>
            <a:r>
              <a:rPr lang="en-US" b="true" sz="1899">
                <a:solidFill>
                  <a:srgbClr val="000000"/>
                </a:solidFill>
                <a:latin typeface="Gotham Bold"/>
                <a:ea typeface="Gotham Bold"/>
                <a:cs typeface="Gotham Bold"/>
                <a:sym typeface="Gotham Bold"/>
              </a:rPr>
              <a:t>ora</a:t>
            </a:r>
            <a:r>
              <a:rPr lang="en-US" b="true" sz="1899">
                <a:solidFill>
                  <a:srgbClr val="000000"/>
                </a:solidFill>
                <a:latin typeface="Gotham Bold"/>
                <a:ea typeface="Gotham Bold"/>
                <a:cs typeface="Gotham Bold"/>
                <a:sym typeface="Gotham Bold"/>
              </a:rPr>
              <a:t>le</a:t>
            </a:r>
            <a:r>
              <a:rPr lang="en-US" b="true" sz="1899">
                <a:solidFill>
                  <a:srgbClr val="000000"/>
                </a:solidFill>
                <a:latin typeface="Gotham Bold"/>
                <a:ea typeface="Gotham Bold"/>
                <a:cs typeface="Gotham Bold"/>
                <a:sym typeface="Gotham Bold"/>
              </a:rPr>
              <a:t>s</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Si tu e</a:t>
            </a:r>
            <a:r>
              <a:rPr lang="en-US" sz="1899">
                <a:solidFill>
                  <a:srgbClr val="000000"/>
                </a:solidFill>
                <a:latin typeface="Gotham"/>
                <a:ea typeface="Gotham"/>
                <a:cs typeface="Gotham"/>
                <a:sym typeface="Gotham"/>
              </a:rPr>
              <a:t>m</a:t>
            </a:r>
            <a:r>
              <a:rPr lang="en-US" sz="1899">
                <a:solidFill>
                  <a:srgbClr val="000000"/>
                </a:solidFill>
                <a:latin typeface="Gotham"/>
                <a:ea typeface="Gotham"/>
                <a:cs typeface="Gotham"/>
                <a:sym typeface="Gotham"/>
              </a:rPr>
              <a:t>pres</a:t>
            </a:r>
            <a:r>
              <a:rPr lang="en-US" sz="1899">
                <a:solidFill>
                  <a:srgbClr val="000000"/>
                </a:solidFill>
                <a:latin typeface="Gotham"/>
                <a:ea typeface="Gotham"/>
                <a:cs typeface="Gotham"/>
                <a:sym typeface="Gotham"/>
              </a:rPr>
              <a:t>a e</a:t>
            </a:r>
            <a:r>
              <a:rPr lang="en-US" sz="1899">
                <a:solidFill>
                  <a:srgbClr val="000000"/>
                </a:solidFill>
                <a:latin typeface="Gotham"/>
                <a:ea typeface="Gotham"/>
                <a:cs typeface="Gotham"/>
                <a:sym typeface="Gotham"/>
              </a:rPr>
              <a:t>s menor de 25 </a:t>
            </a:r>
            <a:r>
              <a:rPr lang="en-US" sz="1899">
                <a:solidFill>
                  <a:srgbClr val="000000"/>
                </a:solidFill>
                <a:latin typeface="Gotham"/>
                <a:ea typeface="Gotham"/>
                <a:cs typeface="Gotham"/>
                <a:sym typeface="Gotham"/>
              </a:rPr>
              <a:t>tr</a:t>
            </a:r>
            <a:r>
              <a:rPr lang="en-US" sz="1899">
                <a:solidFill>
                  <a:srgbClr val="000000"/>
                </a:solidFill>
                <a:latin typeface="Gotham"/>
                <a:ea typeface="Gotham"/>
                <a:cs typeface="Gotham"/>
                <a:sym typeface="Gotham"/>
              </a:rPr>
              <a:t>abajad</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res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el p</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pi</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e</a:t>
            </a:r>
            <a:r>
              <a:rPr lang="en-US" sz="1899">
                <a:solidFill>
                  <a:srgbClr val="000000"/>
                </a:solidFill>
                <a:latin typeface="Gotham"/>
                <a:ea typeface="Gotham"/>
                <a:cs typeface="Gotham"/>
                <a:sym typeface="Gotham"/>
              </a:rPr>
              <a:t>m</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res</a:t>
            </a:r>
            <a:r>
              <a:rPr lang="en-US" sz="1899">
                <a:solidFill>
                  <a:srgbClr val="000000"/>
                </a:solidFill>
                <a:latin typeface="Gotham"/>
                <a:ea typeface="Gotham"/>
                <a:cs typeface="Gotham"/>
                <a:sym typeface="Gotham"/>
              </a:rPr>
              <a:t>ari</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p</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á </a:t>
            </a:r>
            <a:r>
              <a:rPr lang="en-US" b="true" sz="1899">
                <a:solidFill>
                  <a:srgbClr val="000000"/>
                </a:solidFill>
                <a:latin typeface="Gotham Bold"/>
                <a:ea typeface="Gotham Bold"/>
                <a:cs typeface="Gotham Bold"/>
                <a:sym typeface="Gotham Bold"/>
              </a:rPr>
              <a:t>asumir la p</a:t>
            </a:r>
            <a:r>
              <a:rPr lang="en-US" b="true" sz="1899">
                <a:solidFill>
                  <a:srgbClr val="000000"/>
                </a:solidFill>
                <a:latin typeface="Gotham Bold"/>
                <a:ea typeface="Gotham Bold"/>
                <a:cs typeface="Gotham Bold"/>
                <a:sym typeface="Gotham Bold"/>
              </a:rPr>
              <a:t>re</a:t>
            </a:r>
            <a:r>
              <a:rPr lang="en-US" b="true" sz="1899">
                <a:solidFill>
                  <a:srgbClr val="000000"/>
                </a:solidFill>
                <a:latin typeface="Gotham Bold"/>
                <a:ea typeface="Gotham Bold"/>
                <a:cs typeface="Gotham Bold"/>
                <a:sym typeface="Gotham Bold"/>
              </a:rPr>
              <a:t>ven</a:t>
            </a:r>
            <a:r>
              <a:rPr lang="en-US" b="true" sz="1899">
                <a:solidFill>
                  <a:srgbClr val="000000"/>
                </a:solidFill>
                <a:latin typeface="Gotham Bold"/>
                <a:ea typeface="Gotham Bold"/>
                <a:cs typeface="Gotham Bold"/>
                <a:sym typeface="Gotham Bold"/>
              </a:rPr>
              <a:t>c</a:t>
            </a:r>
            <a:r>
              <a:rPr lang="en-US" b="true" sz="1899">
                <a:solidFill>
                  <a:srgbClr val="000000"/>
                </a:solidFill>
                <a:latin typeface="Gotham Bold"/>
                <a:ea typeface="Gotham Bold"/>
                <a:cs typeface="Gotham Bold"/>
                <a:sym typeface="Gotham Bold"/>
              </a:rPr>
              <a:t>ión</a:t>
            </a:r>
            <a:r>
              <a:rPr lang="en-US" b="true" sz="1899">
                <a:solidFill>
                  <a:srgbClr val="000000"/>
                </a:solidFill>
                <a:latin typeface="Gotham Bold"/>
                <a:ea typeface="Gotham Bold"/>
                <a:cs typeface="Gotham Bold"/>
                <a:sym typeface="Gotham Bold"/>
              </a:rPr>
              <a:t> de </a:t>
            </a:r>
            <a:r>
              <a:rPr lang="en-US" b="true" sz="1899">
                <a:solidFill>
                  <a:srgbClr val="000000"/>
                </a:solidFill>
                <a:latin typeface="Gotham Bold"/>
                <a:ea typeface="Gotham Bold"/>
                <a:cs typeface="Gotham Bold"/>
                <a:sym typeface="Gotham Bold"/>
              </a:rPr>
              <a:t>r</a:t>
            </a:r>
            <a:r>
              <a:rPr lang="en-US" b="true" sz="1899">
                <a:solidFill>
                  <a:srgbClr val="000000"/>
                </a:solidFill>
                <a:latin typeface="Gotham Bold"/>
                <a:ea typeface="Gotham Bold"/>
                <a:cs typeface="Gotham Bold"/>
                <a:sym typeface="Gotham Bold"/>
              </a:rPr>
              <a:t>i</a:t>
            </a:r>
            <a:r>
              <a:rPr lang="en-US" b="true" sz="1899">
                <a:solidFill>
                  <a:srgbClr val="000000"/>
                </a:solidFill>
                <a:latin typeface="Gotham Bold"/>
                <a:ea typeface="Gotham Bold"/>
                <a:cs typeface="Gotham Bold"/>
                <a:sym typeface="Gotham Bold"/>
              </a:rPr>
              <a:t>esgo</a:t>
            </a:r>
            <a:r>
              <a:rPr lang="en-US" b="true" sz="1899">
                <a:solidFill>
                  <a:srgbClr val="000000"/>
                </a:solidFill>
                <a:latin typeface="Gotham Bold"/>
                <a:ea typeface="Gotham Bold"/>
                <a:cs typeface="Gotham Bold"/>
                <a:sym typeface="Gotham Bold"/>
              </a:rPr>
              <a:t>s</a:t>
            </a:r>
            <a:r>
              <a:rPr lang="en-US" b="true" sz="1899">
                <a:solidFill>
                  <a:srgbClr val="000000"/>
                </a:solidFill>
                <a:latin typeface="Gotham Bold"/>
                <a:ea typeface="Gotham Bold"/>
                <a:cs typeface="Gotham Bold"/>
                <a:sym typeface="Gotham Bold"/>
              </a:rPr>
              <a:t>, </a:t>
            </a:r>
            <a:r>
              <a:rPr lang="en-US" sz="1899">
                <a:solidFill>
                  <a:srgbClr val="000000"/>
                </a:solidFill>
                <a:latin typeface="Gotham"/>
                <a:ea typeface="Gotham"/>
                <a:cs typeface="Gotham"/>
                <a:sym typeface="Gotham"/>
              </a:rPr>
              <a:t>si</a:t>
            </a:r>
            <a:r>
              <a:rPr lang="en-US" sz="1899">
                <a:solidFill>
                  <a:srgbClr val="000000"/>
                </a:solidFill>
                <a:latin typeface="Gotham"/>
                <a:ea typeface="Gotham"/>
                <a:cs typeface="Gotham"/>
                <a:sym typeface="Gotham"/>
              </a:rPr>
              <a:t>em</a:t>
            </a:r>
            <a:r>
              <a:rPr lang="en-US" sz="1899">
                <a:solidFill>
                  <a:srgbClr val="000000"/>
                </a:solidFill>
                <a:latin typeface="Gotham"/>
                <a:ea typeface="Gotham"/>
                <a:cs typeface="Gotham"/>
                <a:sym typeface="Gotham"/>
              </a:rPr>
              <a:t>pre que no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e</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c</a:t>
            </a:r>
            <a:r>
              <a:rPr lang="en-US" sz="1899">
                <a:solidFill>
                  <a:srgbClr val="000000"/>
                </a:solidFill>
                <a:latin typeface="Gotham"/>
                <a:ea typeface="Gotham"/>
                <a:cs typeface="Gotham"/>
                <a:sym typeface="Gotham"/>
              </a:rPr>
              <a:t>uen</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ren en </a:t>
            </a:r>
            <a:r>
              <a:rPr lang="en-US" sz="1899">
                <a:solidFill>
                  <a:srgbClr val="000000"/>
                </a:solidFill>
                <a:latin typeface="Gotham"/>
                <a:ea typeface="Gotham"/>
                <a:cs typeface="Gotham"/>
                <a:sym typeface="Gotham"/>
              </a:rPr>
              <a:t>ri</a:t>
            </a:r>
            <a:r>
              <a:rPr lang="en-US" sz="1899">
                <a:solidFill>
                  <a:srgbClr val="000000"/>
                </a:solidFill>
                <a:latin typeface="Gotham"/>
                <a:ea typeface="Gotham"/>
                <a:cs typeface="Gotham"/>
                <a:sym typeface="Gotham"/>
              </a:rPr>
              <a:t>esg</a:t>
            </a:r>
            <a:r>
              <a:rPr lang="en-US" sz="1899">
                <a:solidFill>
                  <a:srgbClr val="000000"/>
                </a:solidFill>
                <a:latin typeface="Gotham"/>
                <a:ea typeface="Gotham"/>
                <a:cs typeface="Gotham"/>
                <a:sym typeface="Gotham"/>
              </a:rPr>
              <a:t>os</a:t>
            </a:r>
            <a:r>
              <a:rPr lang="en-US" sz="1899">
                <a:solidFill>
                  <a:srgbClr val="000000"/>
                </a:solidFill>
                <a:latin typeface="Gotham"/>
                <a:ea typeface="Gotham"/>
                <a:cs typeface="Gotham"/>
                <a:sym typeface="Gotham"/>
              </a:rPr>
              <a:t> espe</a:t>
            </a:r>
            <a:r>
              <a:rPr lang="en-US" sz="1899">
                <a:solidFill>
                  <a:srgbClr val="000000"/>
                </a:solidFill>
                <a:latin typeface="Gotham"/>
                <a:ea typeface="Gotham"/>
                <a:cs typeface="Gotham"/>
                <a:sym typeface="Gotham"/>
              </a:rPr>
              <a:t>ci</a:t>
            </a:r>
            <a:r>
              <a:rPr lang="en-US" sz="1899">
                <a:solidFill>
                  <a:srgbClr val="000000"/>
                </a:solidFill>
                <a:latin typeface="Gotham"/>
                <a:ea typeface="Gotham"/>
                <a:cs typeface="Gotham"/>
                <a:sym typeface="Gotham"/>
              </a:rPr>
              <a:t>ales, </a:t>
            </a:r>
            <a:r>
              <a:rPr lang="en-US" sz="1899">
                <a:solidFill>
                  <a:srgbClr val="000000"/>
                </a:solidFill>
                <a:latin typeface="Gotham"/>
                <a:ea typeface="Gotham"/>
                <a:cs typeface="Gotham"/>
                <a:sym typeface="Gotham"/>
              </a:rPr>
              <a:t>te</a:t>
            </a:r>
            <a:r>
              <a:rPr lang="en-US" sz="1899">
                <a:solidFill>
                  <a:srgbClr val="000000"/>
                </a:solidFill>
                <a:latin typeface="Gotham"/>
                <a:ea typeface="Gotham"/>
                <a:cs typeface="Gotham"/>
                <a:sym typeface="Gotham"/>
              </a:rPr>
              <a:t>nga un </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olo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centro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de tr</a:t>
            </a:r>
            <a:r>
              <a:rPr lang="en-US" sz="1899">
                <a:solidFill>
                  <a:srgbClr val="000000"/>
                </a:solidFill>
                <a:latin typeface="Gotham"/>
                <a:ea typeface="Gotham"/>
                <a:cs typeface="Gotham"/>
                <a:sym typeface="Gotham"/>
              </a:rPr>
              <a:t>ab</a:t>
            </a:r>
            <a:r>
              <a:rPr lang="en-US" sz="1899">
                <a:solidFill>
                  <a:srgbClr val="000000"/>
                </a:solidFill>
                <a:latin typeface="Gotham"/>
                <a:ea typeface="Gotham"/>
                <a:cs typeface="Gotham"/>
                <a:sym typeface="Gotham"/>
              </a:rPr>
              <a:t>ajo, tenga </a:t>
            </a:r>
            <a:r>
              <a:rPr lang="en-US" sz="1899">
                <a:solidFill>
                  <a:srgbClr val="000000"/>
                </a:solidFill>
                <a:latin typeface="Gotham"/>
                <a:ea typeface="Gotham"/>
                <a:cs typeface="Gotham"/>
                <a:sym typeface="Gotham"/>
              </a:rPr>
              <a:t>l</a:t>
            </a:r>
            <a:r>
              <a:rPr lang="en-US" sz="1899">
                <a:solidFill>
                  <a:srgbClr val="000000"/>
                </a:solidFill>
                <a:latin typeface="Gotham"/>
                <a:ea typeface="Gotham"/>
                <a:cs typeface="Gotham"/>
                <a:sym typeface="Gotham"/>
              </a:rPr>
              <a:t>a capac</a:t>
            </a:r>
            <a:r>
              <a:rPr lang="en-US" sz="1899">
                <a:solidFill>
                  <a:srgbClr val="000000"/>
                </a:solidFill>
                <a:latin typeface="Gotham"/>
                <a:ea typeface="Gotham"/>
                <a:cs typeface="Gotham"/>
                <a:sym typeface="Gotham"/>
              </a:rPr>
              <a:t>idad</a:t>
            </a:r>
            <a:r>
              <a:rPr lang="en-US" sz="1899">
                <a:solidFill>
                  <a:srgbClr val="000000"/>
                </a:solidFill>
                <a:latin typeface="Gotham"/>
                <a:ea typeface="Gotham"/>
                <a:cs typeface="Gotham"/>
                <a:sym typeface="Gotham"/>
              </a:rPr>
              <a:t> nec</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aria y asuma</a:t>
            </a:r>
            <a:r>
              <a:rPr lang="en-US" sz="1899">
                <a:solidFill>
                  <a:srgbClr val="000000"/>
                </a:solidFill>
                <a:latin typeface="Gotham"/>
                <a:ea typeface="Gotham"/>
                <a:cs typeface="Gotham"/>
                <a:sym typeface="Gotham"/>
              </a:rPr>
              <a:t> personal</a:t>
            </a:r>
            <a:r>
              <a:rPr lang="en-US" sz="1899">
                <a:solidFill>
                  <a:srgbClr val="000000"/>
                </a:solidFill>
                <a:latin typeface="Gotham"/>
                <a:ea typeface="Gotham"/>
                <a:cs typeface="Gotham"/>
                <a:sym typeface="Gotham"/>
              </a:rPr>
              <a:t>mente </a:t>
            </a:r>
            <a:r>
              <a:rPr lang="en-US" sz="1899">
                <a:solidFill>
                  <a:srgbClr val="000000"/>
                </a:solidFill>
                <a:latin typeface="Gotham"/>
                <a:ea typeface="Gotham"/>
                <a:cs typeface="Gotham"/>
                <a:sym typeface="Gotham"/>
              </a:rPr>
              <a:t>es</a:t>
            </a:r>
            <a:r>
              <a:rPr lang="en-US" sz="1899">
                <a:solidFill>
                  <a:srgbClr val="000000"/>
                </a:solidFill>
                <a:latin typeface="Gotham"/>
                <a:ea typeface="Gotham"/>
                <a:cs typeface="Gotham"/>
                <a:sym typeface="Gotham"/>
              </a:rPr>
              <a:t>ta</a:t>
            </a:r>
            <a:r>
              <a:rPr lang="en-US" sz="1899">
                <a:solidFill>
                  <a:srgbClr val="000000"/>
                </a:solidFill>
                <a:latin typeface="Gotham"/>
                <a:ea typeface="Gotham"/>
                <a:cs typeface="Gotham"/>
                <a:sym typeface="Gotham"/>
              </a:rPr>
              <a:t> a</a:t>
            </a:r>
            <a:r>
              <a:rPr lang="en-US" sz="1899">
                <a:solidFill>
                  <a:srgbClr val="000000"/>
                </a:solidFill>
                <a:latin typeface="Gotham"/>
                <a:ea typeface="Gotham"/>
                <a:cs typeface="Gotham"/>
                <a:sym typeface="Gotham"/>
              </a:rPr>
              <a:t>ctivid</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en</a:t>
            </a:r>
            <a:r>
              <a:rPr lang="en-US" sz="1899">
                <a:solidFill>
                  <a:srgbClr val="000000"/>
                </a:solidFill>
                <a:latin typeface="Gotham"/>
                <a:ea typeface="Gotham"/>
                <a:cs typeface="Gotham"/>
                <a:sym typeface="Gotham"/>
              </a:rPr>
              <a:t>drá</a:t>
            </a:r>
            <a:r>
              <a:rPr lang="en-US" sz="1899">
                <a:solidFill>
                  <a:srgbClr val="000000"/>
                </a:solidFill>
                <a:latin typeface="Gotham"/>
                <a:ea typeface="Gotham"/>
                <a:cs typeface="Gotham"/>
                <a:sym typeface="Gotham"/>
              </a:rPr>
              <a:t> qu</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sub</a:t>
            </a:r>
            <a:r>
              <a:rPr lang="en-US" sz="1899">
                <a:solidFill>
                  <a:srgbClr val="000000"/>
                </a:solidFill>
                <a:latin typeface="Gotham"/>
                <a:ea typeface="Gotham"/>
                <a:cs typeface="Gotham"/>
                <a:sym typeface="Gotham"/>
              </a:rPr>
              <a:t>con</a:t>
            </a:r>
            <a:r>
              <a:rPr lang="en-US" sz="1899">
                <a:solidFill>
                  <a:srgbClr val="000000"/>
                </a:solidFill>
                <a:latin typeface="Gotham"/>
                <a:ea typeface="Gotham"/>
                <a:cs typeface="Gotham"/>
                <a:sym typeface="Gotham"/>
              </a:rPr>
              <a:t>tratar esta activ</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a</a:t>
            </a:r>
            <a:r>
              <a:rPr lang="en-US" sz="1899">
                <a:solidFill>
                  <a:srgbClr val="000000"/>
                </a:solidFill>
                <a:latin typeface="Gotham"/>
                <a:ea typeface="Gotham"/>
                <a:cs typeface="Gotham"/>
                <a:sym typeface="Gotham"/>
              </a:rPr>
              <a:t>d si </a:t>
            </a:r>
            <a:r>
              <a:rPr lang="en-US" sz="1899">
                <a:solidFill>
                  <a:srgbClr val="000000"/>
                </a:solidFill>
                <a:latin typeface="Gotham"/>
                <a:ea typeface="Gotham"/>
                <a:cs typeface="Gotham"/>
                <a:sym typeface="Gotham"/>
              </a:rPr>
              <a:t>n</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cumpl</a:t>
            </a:r>
            <a:r>
              <a:rPr lang="en-US" sz="1899">
                <a:solidFill>
                  <a:srgbClr val="000000"/>
                </a:solidFill>
                <a:latin typeface="Gotham"/>
                <a:ea typeface="Gotham"/>
                <a:cs typeface="Gotham"/>
                <a:sym typeface="Gotham"/>
              </a:rPr>
              <a:t>e </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tos</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requ</a:t>
            </a:r>
            <a:r>
              <a:rPr lang="en-US" sz="1899">
                <a:solidFill>
                  <a:srgbClr val="000000"/>
                </a:solidFill>
                <a:latin typeface="Gotham"/>
                <a:ea typeface="Gotham"/>
                <a:cs typeface="Gotham"/>
                <a:sym typeface="Gotham"/>
              </a:rPr>
              <a:t>is</a:t>
            </a:r>
            <a:r>
              <a:rPr lang="en-US" sz="1899">
                <a:solidFill>
                  <a:srgbClr val="000000"/>
                </a:solidFill>
                <a:latin typeface="Gotham"/>
                <a:ea typeface="Gotham"/>
                <a:cs typeface="Gotham"/>
                <a:sym typeface="Gotham"/>
              </a:rPr>
              <a:t>itos.</a:t>
            </a:r>
          </a:p>
          <a:p>
            <a:pPr algn="l" marL="410209" indent="-205105" lvl="1">
              <a:lnSpc>
                <a:spcPts val="2469"/>
              </a:lnSpc>
              <a:spcBef>
                <a:spcPct val="0"/>
              </a:spcBef>
              <a:buFont typeface="Arial"/>
              <a:buChar char="•"/>
            </a:pPr>
            <a:r>
              <a:rPr lang="en-US" sz="1899">
                <a:solidFill>
                  <a:srgbClr val="000000"/>
                </a:solidFill>
                <a:latin typeface="Gotham"/>
                <a:ea typeface="Gotham"/>
                <a:cs typeface="Gotham"/>
                <a:sym typeface="Gotham"/>
              </a:rPr>
              <a:t>Si es una e</a:t>
            </a:r>
            <a:r>
              <a:rPr lang="en-US" sz="1899">
                <a:solidFill>
                  <a:srgbClr val="000000"/>
                </a:solidFill>
                <a:latin typeface="Gotham"/>
                <a:ea typeface="Gotham"/>
                <a:cs typeface="Gotham"/>
                <a:sym typeface="Gotham"/>
              </a:rPr>
              <a:t>m</a:t>
            </a:r>
            <a:r>
              <a:rPr lang="en-US" sz="1899">
                <a:solidFill>
                  <a:srgbClr val="000000"/>
                </a:solidFill>
                <a:latin typeface="Gotham"/>
                <a:ea typeface="Gotham"/>
                <a:cs typeface="Gotham"/>
                <a:sym typeface="Gotham"/>
              </a:rPr>
              <a:t>presa may</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hay </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t</a:t>
            </a:r>
            <a:r>
              <a:rPr lang="en-US" sz="1899">
                <a:solidFill>
                  <a:srgbClr val="000000"/>
                </a:solidFill>
                <a:latin typeface="Gotham"/>
                <a:ea typeface="Gotham"/>
                <a:cs typeface="Gotham"/>
                <a:sym typeface="Gotham"/>
              </a:rPr>
              <a:t>r</a:t>
            </a:r>
            <a:r>
              <a:rPr lang="en-US" sz="1899">
                <a:solidFill>
                  <a:srgbClr val="000000"/>
                </a:solidFill>
                <a:latin typeface="Gotham"/>
                <a:ea typeface="Gotham"/>
                <a:cs typeface="Gotham"/>
                <a:sym typeface="Gotham"/>
              </a:rPr>
              <a:t>as mo</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alidades de prev</a:t>
            </a:r>
            <a:r>
              <a:rPr lang="en-US" sz="1899">
                <a:solidFill>
                  <a:srgbClr val="000000"/>
                </a:solidFill>
                <a:latin typeface="Gotham"/>
                <a:ea typeface="Gotham"/>
                <a:cs typeface="Gotham"/>
                <a:sym typeface="Gotham"/>
              </a:rPr>
              <a:t>en</a:t>
            </a:r>
            <a:r>
              <a:rPr lang="en-US" sz="1899">
                <a:solidFill>
                  <a:srgbClr val="000000"/>
                </a:solidFill>
                <a:latin typeface="Gotham"/>
                <a:ea typeface="Gotham"/>
                <a:cs typeface="Gotham"/>
                <a:sym typeface="Gotham"/>
              </a:rPr>
              <a:t>ción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a:t>
            </a:r>
            <a:r>
              <a:rPr lang="en-US" sz="1899">
                <a:solidFill>
                  <a:srgbClr val="000000"/>
                </a:solidFill>
                <a:latin typeface="Gotham"/>
                <a:ea typeface="Gotham"/>
                <a:cs typeface="Gotham"/>
                <a:sym typeface="Gotham"/>
              </a:rPr>
              <a:t> </a:t>
            </a:r>
            <a:r>
              <a:rPr lang="en-US" sz="1899">
                <a:solidFill>
                  <a:srgbClr val="000000"/>
                </a:solidFill>
                <a:latin typeface="Gotham"/>
                <a:ea typeface="Gotham"/>
                <a:cs typeface="Gotham"/>
                <a:sym typeface="Gotham"/>
              </a:rPr>
              <a:t>rie</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g</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s l</a:t>
            </a:r>
            <a:r>
              <a:rPr lang="en-US" sz="1899">
                <a:solidFill>
                  <a:srgbClr val="000000"/>
                </a:solidFill>
                <a:latin typeface="Gotham"/>
                <a:ea typeface="Gotham"/>
                <a:cs typeface="Gotham"/>
                <a:sym typeface="Gotham"/>
              </a:rPr>
              <a:t>ab</a:t>
            </a:r>
            <a:r>
              <a:rPr lang="en-US" sz="1899">
                <a:solidFill>
                  <a:srgbClr val="000000"/>
                </a:solidFill>
                <a:latin typeface="Gotham"/>
                <a:ea typeface="Gotham"/>
                <a:cs typeface="Gotham"/>
                <a:sym typeface="Gotham"/>
              </a:rPr>
              <a:t>ora</a:t>
            </a:r>
            <a:r>
              <a:rPr lang="en-US" sz="1899">
                <a:solidFill>
                  <a:srgbClr val="000000"/>
                </a:solidFill>
                <a:latin typeface="Gotham"/>
                <a:ea typeface="Gotham"/>
                <a:cs typeface="Gotham"/>
                <a:sym typeface="Gotham"/>
              </a:rPr>
              <a:t>le</a:t>
            </a:r>
            <a:r>
              <a:rPr lang="en-US" sz="1899">
                <a:solidFill>
                  <a:srgbClr val="000000"/>
                </a:solidFill>
                <a:latin typeface="Gotham"/>
                <a:ea typeface="Gotham"/>
                <a:cs typeface="Gotham"/>
                <a:sym typeface="Gotham"/>
              </a:rPr>
              <a:t>s</a:t>
            </a:r>
            <a:r>
              <a:rPr lang="en-US" sz="1899">
                <a:solidFill>
                  <a:srgbClr val="000000"/>
                </a:solidFill>
                <a:latin typeface="Gotham"/>
                <a:ea typeface="Gotham"/>
                <a:cs typeface="Gotham"/>
                <a:sym typeface="Gotham"/>
              </a:rPr>
              <a:t>, co</a:t>
            </a:r>
            <a:r>
              <a:rPr lang="en-US" sz="1899">
                <a:solidFill>
                  <a:srgbClr val="000000"/>
                </a:solidFill>
                <a:latin typeface="Gotham"/>
                <a:ea typeface="Gotham"/>
                <a:cs typeface="Gotham"/>
                <a:sym typeface="Gotham"/>
              </a:rPr>
              <a:t>m</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a:t>
            </a:r>
            <a:r>
              <a:rPr lang="en-US" b="true" sz="1899">
                <a:solidFill>
                  <a:srgbClr val="000000"/>
                </a:solidFill>
                <a:latin typeface="Gotham Bold"/>
                <a:ea typeface="Gotham Bold"/>
                <a:cs typeface="Gotham Bold"/>
                <a:sym typeface="Gotham Bold"/>
              </a:rPr>
              <a:t>d</a:t>
            </a:r>
            <a:r>
              <a:rPr lang="en-US" b="true" sz="1899">
                <a:solidFill>
                  <a:srgbClr val="000000"/>
                </a:solidFill>
                <a:latin typeface="Gotham Bold"/>
                <a:ea typeface="Gotham Bold"/>
                <a:cs typeface="Gotham Bold"/>
                <a:sym typeface="Gotham Bold"/>
              </a:rPr>
              <a:t>e</a:t>
            </a:r>
            <a:r>
              <a:rPr lang="en-US" b="true" sz="1899">
                <a:solidFill>
                  <a:srgbClr val="000000"/>
                </a:solidFill>
                <a:latin typeface="Gotham Bold"/>
                <a:ea typeface="Gotham Bold"/>
                <a:cs typeface="Gotham Bold"/>
                <a:sym typeface="Gotham Bold"/>
              </a:rPr>
              <a:t>signa</a:t>
            </a:r>
            <a:r>
              <a:rPr lang="en-US" b="true" sz="1899">
                <a:solidFill>
                  <a:srgbClr val="000000"/>
                </a:solidFill>
                <a:latin typeface="Gotham Bold"/>
                <a:ea typeface="Gotham Bold"/>
                <a:cs typeface="Gotham Bold"/>
                <a:sym typeface="Gotham Bold"/>
              </a:rPr>
              <a:t>r</a:t>
            </a:r>
            <a:r>
              <a:rPr lang="en-US" b="true" sz="1899">
                <a:solidFill>
                  <a:srgbClr val="000000"/>
                </a:solidFill>
                <a:latin typeface="Gotham Bold"/>
                <a:ea typeface="Gotham Bold"/>
                <a:cs typeface="Gotham Bold"/>
                <a:sym typeface="Gotham Bold"/>
              </a:rPr>
              <a:t> </a:t>
            </a:r>
            <a:r>
              <a:rPr lang="en-US" b="true" sz="1899">
                <a:solidFill>
                  <a:srgbClr val="000000"/>
                </a:solidFill>
                <a:latin typeface="Gotham Bold"/>
                <a:ea typeface="Gotham Bold"/>
                <a:cs typeface="Gotham Bold"/>
                <a:sym typeface="Gotham Bold"/>
              </a:rPr>
              <a:t>a</a:t>
            </a:r>
            <a:r>
              <a:rPr lang="en-US" b="true" sz="1899">
                <a:solidFill>
                  <a:srgbClr val="000000"/>
                </a:solidFill>
                <a:latin typeface="Gotham Bold"/>
                <a:ea typeface="Gotham Bold"/>
                <a:cs typeface="Gotham Bold"/>
                <a:sym typeface="Gotham Bold"/>
              </a:rPr>
              <a:t> uno o varios trabajadores,</a:t>
            </a:r>
            <a:r>
              <a:rPr lang="en-US" sz="1899">
                <a:solidFill>
                  <a:srgbClr val="000000"/>
                </a:solidFill>
                <a:latin typeface="Gotham"/>
                <a:ea typeface="Gotham"/>
                <a:cs typeface="Gotham"/>
                <a:sym typeface="Gotham"/>
              </a:rPr>
              <a:t> cons</a:t>
            </a:r>
            <a:r>
              <a:rPr lang="en-US" sz="1899">
                <a:solidFill>
                  <a:srgbClr val="000000"/>
                </a:solidFill>
                <a:latin typeface="Gotham"/>
                <a:ea typeface="Gotham"/>
                <a:cs typeface="Gotham"/>
                <a:sym typeface="Gotham"/>
              </a:rPr>
              <a:t>ti</a:t>
            </a:r>
            <a:r>
              <a:rPr lang="en-US" sz="1899">
                <a:solidFill>
                  <a:srgbClr val="000000"/>
                </a:solidFill>
                <a:latin typeface="Gotham"/>
                <a:ea typeface="Gotham"/>
                <a:cs typeface="Gotham"/>
                <a:sym typeface="Gotham"/>
              </a:rPr>
              <a:t>tuir un ser</a:t>
            </a:r>
            <a:r>
              <a:rPr lang="en-US" sz="1899">
                <a:solidFill>
                  <a:srgbClr val="000000"/>
                </a:solidFill>
                <a:latin typeface="Gotham"/>
                <a:ea typeface="Gotham"/>
                <a:cs typeface="Gotham"/>
                <a:sym typeface="Gotham"/>
              </a:rPr>
              <a:t>v</a:t>
            </a:r>
            <a:r>
              <a:rPr lang="en-US" sz="1899">
                <a:solidFill>
                  <a:srgbClr val="000000"/>
                </a:solidFill>
                <a:latin typeface="Gotham"/>
                <a:ea typeface="Gotham"/>
                <a:cs typeface="Gotham"/>
                <a:sym typeface="Gotham"/>
              </a:rPr>
              <a:t>ici</a:t>
            </a:r>
            <a:r>
              <a:rPr lang="en-US" sz="1899">
                <a:solidFill>
                  <a:srgbClr val="000000"/>
                </a:solidFill>
                <a:latin typeface="Gotham"/>
                <a:ea typeface="Gotham"/>
                <a:cs typeface="Gotham"/>
                <a:sym typeface="Gotham"/>
              </a:rPr>
              <a:t>o</a:t>
            </a:r>
            <a:r>
              <a:rPr lang="en-US" sz="1899">
                <a:solidFill>
                  <a:srgbClr val="000000"/>
                </a:solidFill>
                <a:latin typeface="Gotham"/>
                <a:ea typeface="Gotham"/>
                <a:cs typeface="Gotham"/>
                <a:sym typeface="Gotham"/>
              </a:rPr>
              <a:t> de prevención</a:t>
            </a:r>
            <a:r>
              <a:rPr lang="en-US" sz="1899">
                <a:solidFill>
                  <a:srgbClr val="000000"/>
                </a:solidFill>
                <a:latin typeface="Gotham"/>
                <a:ea typeface="Gotham"/>
                <a:cs typeface="Gotham"/>
                <a:sym typeface="Gotham"/>
              </a:rPr>
              <a:t> p</a:t>
            </a:r>
            <a:r>
              <a:rPr lang="en-US" sz="1899">
                <a:solidFill>
                  <a:srgbClr val="000000"/>
                </a:solidFill>
                <a:latin typeface="Gotham"/>
                <a:ea typeface="Gotham"/>
                <a:cs typeface="Gotham"/>
                <a:sym typeface="Gotham"/>
              </a:rPr>
              <a:t>ropio o s</a:t>
            </a:r>
            <a:r>
              <a:rPr lang="en-US" sz="1899">
                <a:solidFill>
                  <a:srgbClr val="000000"/>
                </a:solidFill>
                <a:latin typeface="Gotham"/>
                <a:ea typeface="Gotham"/>
                <a:cs typeface="Gotham"/>
                <a:sym typeface="Gotham"/>
              </a:rPr>
              <a:t>u</a:t>
            </a:r>
            <a:r>
              <a:rPr lang="en-US" sz="1899">
                <a:solidFill>
                  <a:srgbClr val="000000"/>
                </a:solidFill>
                <a:latin typeface="Gotham"/>
                <a:ea typeface="Gotham"/>
                <a:cs typeface="Gotham"/>
                <a:sym typeface="Gotham"/>
              </a:rPr>
              <a:t>bco</a:t>
            </a:r>
            <a:r>
              <a:rPr lang="en-US" sz="1899">
                <a:solidFill>
                  <a:srgbClr val="000000"/>
                </a:solidFill>
                <a:latin typeface="Gotham"/>
                <a:ea typeface="Gotham"/>
                <a:cs typeface="Gotham"/>
                <a:sym typeface="Gotham"/>
              </a:rPr>
              <a:t>nt</a:t>
            </a:r>
            <a:r>
              <a:rPr lang="en-US" sz="1899">
                <a:solidFill>
                  <a:srgbClr val="000000"/>
                </a:solidFill>
                <a:latin typeface="Gotham"/>
                <a:ea typeface="Gotham"/>
                <a:cs typeface="Gotham"/>
                <a:sym typeface="Gotham"/>
              </a:rPr>
              <a:t>ratar </a:t>
            </a:r>
            <a:r>
              <a:rPr lang="en-US" sz="1899">
                <a:solidFill>
                  <a:srgbClr val="000000"/>
                </a:solidFill>
                <a:latin typeface="Gotham"/>
                <a:ea typeface="Gotham"/>
                <a:cs typeface="Gotham"/>
                <a:sym typeface="Gotham"/>
              </a:rPr>
              <a:t>u</a:t>
            </a:r>
            <a:r>
              <a:rPr lang="en-US" sz="1899">
                <a:solidFill>
                  <a:srgbClr val="000000"/>
                </a:solidFill>
                <a:latin typeface="Gotham"/>
                <a:ea typeface="Gotham"/>
                <a:cs typeface="Gotham"/>
                <a:sym typeface="Gotham"/>
              </a:rPr>
              <a:t>n serv</a:t>
            </a:r>
            <a:r>
              <a:rPr lang="en-US" sz="1899">
                <a:solidFill>
                  <a:srgbClr val="000000"/>
                </a:solidFill>
                <a:latin typeface="Gotham"/>
                <a:ea typeface="Gotham"/>
                <a:cs typeface="Gotham"/>
                <a:sym typeface="Gotham"/>
              </a:rPr>
              <a:t>i</a:t>
            </a:r>
            <a:r>
              <a:rPr lang="en-US" sz="1899">
                <a:solidFill>
                  <a:srgbClr val="000000"/>
                </a:solidFill>
                <a:latin typeface="Gotham"/>
                <a:ea typeface="Gotham"/>
                <a:cs typeface="Gotham"/>
                <a:sym typeface="Gotham"/>
              </a:rPr>
              <a:t>cio </a:t>
            </a:r>
            <a:r>
              <a:rPr lang="en-US" sz="1899">
                <a:solidFill>
                  <a:srgbClr val="000000"/>
                </a:solidFill>
                <a:latin typeface="Gotham"/>
                <a:ea typeface="Gotham"/>
                <a:cs typeface="Gotham"/>
                <a:sym typeface="Gotham"/>
              </a:rPr>
              <a:t>d</a:t>
            </a:r>
            <a:r>
              <a:rPr lang="en-US" sz="1899">
                <a:solidFill>
                  <a:srgbClr val="000000"/>
                </a:solidFill>
                <a:latin typeface="Gotham"/>
                <a:ea typeface="Gotham"/>
                <a:cs typeface="Gotham"/>
                <a:sym typeface="Gotham"/>
              </a:rPr>
              <a:t>e prevención.</a:t>
            </a:r>
          </a:p>
          <a:p>
            <a:pPr algn="l">
              <a:lnSpc>
                <a:spcPts val="2469"/>
              </a:lnSpc>
              <a:spcBef>
                <a:spcPct val="0"/>
              </a:spcBef>
            </a:pPr>
          </a:p>
          <a:p>
            <a:pPr algn="l">
              <a:lnSpc>
                <a:spcPts val="2469"/>
              </a:lnSpc>
              <a:spcBef>
                <a:spcPct val="0"/>
              </a:spcBef>
            </a:pPr>
          </a:p>
        </p:txBody>
      </p:sp>
      <p:grpSp>
        <p:nvGrpSpPr>
          <p:cNvPr name="Group 3" id="3"/>
          <p:cNvGrpSpPr/>
          <p:nvPr/>
        </p:nvGrpSpPr>
        <p:grpSpPr>
          <a:xfrm rot="5400000">
            <a:off x="5275132" y="-5289003"/>
            <a:ext cx="798731" cy="11348994"/>
            <a:chOff x="0" y="0"/>
            <a:chExt cx="245309" cy="3485547"/>
          </a:xfrm>
        </p:grpSpPr>
        <p:sp>
          <p:nvSpPr>
            <p:cNvPr name="Freeform 4" id="4"/>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FE9CD8"/>
            </a:solidFill>
          </p:spPr>
        </p:sp>
        <p:sp>
          <p:nvSpPr>
            <p:cNvPr name="TextBox 5" id="5"/>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6" id="6"/>
          <p:cNvSpPr txBox="true"/>
          <p:nvPr/>
        </p:nvSpPr>
        <p:spPr>
          <a:xfrm rot="0">
            <a:off x="351058" y="100316"/>
            <a:ext cx="10426097" cy="579736"/>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4. LA ORGANIZACIÓN DE LA EMPRESA</a:t>
            </a:r>
          </a:p>
        </p:txBody>
      </p:sp>
      <p:sp>
        <p:nvSpPr>
          <p:cNvPr name="TextBox 7" id="7"/>
          <p:cNvSpPr txBox="true"/>
          <p:nvPr/>
        </p:nvSpPr>
        <p:spPr>
          <a:xfrm rot="0">
            <a:off x="1028700" y="1275797"/>
            <a:ext cx="11457491"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D) LA SELECCIÓN DE PERSONAL</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1710892" y="0"/>
            <a:ext cx="6648057" cy="10287000"/>
            <a:chOff x="0" y="0"/>
            <a:chExt cx="1750928" cy="2709333"/>
          </a:xfrm>
        </p:grpSpPr>
        <p:sp>
          <p:nvSpPr>
            <p:cNvPr name="Freeform 3" id="3"/>
            <p:cNvSpPr/>
            <p:nvPr/>
          </p:nvSpPr>
          <p:spPr>
            <a:xfrm flipH="false" flipV="false" rot="0">
              <a:off x="0" y="0"/>
              <a:ext cx="1750928" cy="2709333"/>
            </a:xfrm>
            <a:custGeom>
              <a:avLst/>
              <a:gdLst/>
              <a:ahLst/>
              <a:cxnLst/>
              <a:rect r="r" b="b" t="t" l="l"/>
              <a:pathLst>
                <a:path h="2709333" w="1750928">
                  <a:moveTo>
                    <a:pt x="0" y="0"/>
                  </a:moveTo>
                  <a:lnTo>
                    <a:pt x="1750928" y="0"/>
                  </a:lnTo>
                  <a:lnTo>
                    <a:pt x="1750928" y="2709333"/>
                  </a:lnTo>
                  <a:lnTo>
                    <a:pt x="0" y="2709333"/>
                  </a:lnTo>
                  <a:close/>
                </a:path>
              </a:pathLst>
            </a:custGeom>
            <a:solidFill>
              <a:srgbClr val="CFAACD"/>
            </a:solidFill>
            <a:ln cap="sq">
              <a:noFill/>
              <a:prstDash val="solid"/>
              <a:miter/>
            </a:ln>
          </p:spPr>
        </p:sp>
        <p:sp>
          <p:nvSpPr>
            <p:cNvPr name="TextBox 4" id="4"/>
            <p:cNvSpPr txBox="true"/>
            <p:nvPr/>
          </p:nvSpPr>
          <p:spPr>
            <a:xfrm>
              <a:off x="0" y="-19050"/>
              <a:ext cx="1750928" cy="2728383"/>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5" id="5"/>
          <p:cNvSpPr txBox="true"/>
          <p:nvPr/>
        </p:nvSpPr>
        <p:spPr>
          <a:xfrm rot="0">
            <a:off x="1295137" y="1744570"/>
            <a:ext cx="3630003" cy="812927"/>
          </a:xfrm>
          <a:prstGeom prst="rect">
            <a:avLst/>
          </a:prstGeom>
        </p:spPr>
        <p:txBody>
          <a:bodyPr anchor="t" rtlCol="false" tIns="0" lIns="0" bIns="0" rIns="0">
            <a:spAutoFit/>
          </a:bodyPr>
          <a:lstStyle/>
          <a:p>
            <a:pPr algn="l" marL="0" indent="0" lvl="0">
              <a:lnSpc>
                <a:spcPts val="6644"/>
              </a:lnSpc>
              <a:spcBef>
                <a:spcPct val="0"/>
              </a:spcBef>
            </a:pPr>
            <a:r>
              <a:rPr lang="en-US" b="true" sz="4746" strike="noStrike" u="none">
                <a:solidFill>
                  <a:srgbClr val="000000"/>
                </a:solidFill>
                <a:latin typeface="Gotham Bold"/>
                <a:ea typeface="Gotham Bold"/>
                <a:cs typeface="Gotham Bold"/>
                <a:sym typeface="Gotham Bold"/>
              </a:rPr>
              <a:t>Contenido</a:t>
            </a:r>
          </a:p>
        </p:txBody>
      </p:sp>
      <p:sp>
        <p:nvSpPr>
          <p:cNvPr name="TextBox 6" id="6"/>
          <p:cNvSpPr txBox="true"/>
          <p:nvPr/>
        </p:nvSpPr>
        <p:spPr>
          <a:xfrm rot="0">
            <a:off x="1557170" y="3247405"/>
            <a:ext cx="7586830" cy="2967156"/>
          </a:xfrm>
          <a:prstGeom prst="rect">
            <a:avLst/>
          </a:prstGeom>
        </p:spPr>
        <p:txBody>
          <a:bodyPr anchor="t" rtlCol="false" tIns="0" lIns="0" bIns="0" rIns="0">
            <a:spAutoFit/>
          </a:bodyPr>
          <a:lstStyle/>
          <a:p>
            <a:pPr algn="l" marL="604523" indent="-302261" lvl="1">
              <a:lnSpc>
                <a:spcPts val="3920"/>
              </a:lnSpc>
              <a:buAutoNum type="arabicPeriod" startAt="1"/>
            </a:pPr>
            <a:r>
              <a:rPr lang="en-US" sz="2800">
                <a:solidFill>
                  <a:srgbClr val="000000"/>
                </a:solidFill>
                <a:latin typeface="Gotham"/>
                <a:ea typeface="Gotham"/>
                <a:cs typeface="Gotham"/>
                <a:sym typeface="Gotham"/>
              </a:rPr>
              <a:t>La dirección y el liderazgo</a:t>
            </a:r>
          </a:p>
          <a:p>
            <a:pPr algn="l" marL="604523" indent="-302261" lvl="1">
              <a:lnSpc>
                <a:spcPts val="3920"/>
              </a:lnSpc>
              <a:buAutoNum type="arabicPeriod" startAt="1"/>
            </a:pPr>
            <a:r>
              <a:rPr lang="en-US" sz="2800">
                <a:solidFill>
                  <a:srgbClr val="000000"/>
                </a:solidFill>
                <a:latin typeface="Gotham"/>
                <a:ea typeface="Gotham"/>
                <a:cs typeface="Gotham"/>
                <a:sym typeface="Gotham"/>
              </a:rPr>
              <a:t>La motivación laboral</a:t>
            </a:r>
          </a:p>
          <a:p>
            <a:pPr algn="l" marL="604523" indent="-302261" lvl="1">
              <a:lnSpc>
                <a:spcPts val="3920"/>
              </a:lnSpc>
              <a:buAutoNum type="arabicPeriod" startAt="1"/>
            </a:pPr>
            <a:r>
              <a:rPr lang="en-US" sz="2800">
                <a:solidFill>
                  <a:srgbClr val="000000"/>
                </a:solidFill>
                <a:latin typeface="Gotham"/>
                <a:ea typeface="Gotham"/>
                <a:cs typeface="Gotham"/>
                <a:sym typeface="Gotham"/>
              </a:rPr>
              <a:t>La organización de la empresa</a:t>
            </a:r>
          </a:p>
          <a:p>
            <a:pPr algn="l" marL="604523" indent="-302261" lvl="1">
              <a:lnSpc>
                <a:spcPts val="3920"/>
              </a:lnSpc>
              <a:buAutoNum type="arabicPeriod" startAt="1"/>
            </a:pPr>
            <a:r>
              <a:rPr lang="en-US" sz="2800">
                <a:solidFill>
                  <a:srgbClr val="000000"/>
                </a:solidFill>
                <a:latin typeface="Gotham"/>
                <a:ea typeface="Gotham"/>
                <a:cs typeface="Gotham"/>
                <a:sym typeface="Gotham"/>
              </a:rPr>
              <a:t>Obligaciones de la empresa en materia laboral</a:t>
            </a:r>
          </a:p>
          <a:p>
            <a:pPr algn="l">
              <a:lnSpc>
                <a:spcPts val="3920"/>
              </a:lnSpc>
            </a:pP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CFAACD"/>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grpSp>
        <p:nvGrpSpPr>
          <p:cNvPr name="Group 5" id="5"/>
          <p:cNvGrpSpPr/>
          <p:nvPr/>
        </p:nvGrpSpPr>
        <p:grpSpPr>
          <a:xfrm rot="5400000">
            <a:off x="3884689" y="280287"/>
            <a:ext cx="2840435" cy="7252496"/>
            <a:chOff x="0" y="0"/>
            <a:chExt cx="872365" cy="2227415"/>
          </a:xfrm>
        </p:grpSpPr>
        <p:sp>
          <p:nvSpPr>
            <p:cNvPr name="Freeform 6" id="6"/>
            <p:cNvSpPr/>
            <p:nvPr/>
          </p:nvSpPr>
          <p:spPr>
            <a:xfrm flipH="false" flipV="false" rot="0">
              <a:off x="0" y="0"/>
              <a:ext cx="872365" cy="2227415"/>
            </a:xfrm>
            <a:custGeom>
              <a:avLst/>
              <a:gdLst/>
              <a:ahLst/>
              <a:cxnLst/>
              <a:rect r="r" b="b" t="t" l="l"/>
              <a:pathLst>
                <a:path h="2227415" w="872365">
                  <a:moveTo>
                    <a:pt x="49061" y="0"/>
                  </a:moveTo>
                  <a:lnTo>
                    <a:pt x="823304" y="0"/>
                  </a:lnTo>
                  <a:cubicBezTo>
                    <a:pt x="836316" y="0"/>
                    <a:pt x="848795" y="5169"/>
                    <a:pt x="857996" y="14370"/>
                  </a:cubicBezTo>
                  <a:cubicBezTo>
                    <a:pt x="867197" y="23570"/>
                    <a:pt x="872365" y="36049"/>
                    <a:pt x="872365" y="49061"/>
                  </a:cubicBezTo>
                  <a:lnTo>
                    <a:pt x="872365" y="2178354"/>
                  </a:lnTo>
                  <a:cubicBezTo>
                    <a:pt x="872365" y="2205449"/>
                    <a:pt x="850400" y="2227415"/>
                    <a:pt x="823304" y="2227415"/>
                  </a:cubicBezTo>
                  <a:lnTo>
                    <a:pt x="49061" y="2227415"/>
                  </a:lnTo>
                  <a:cubicBezTo>
                    <a:pt x="21965" y="2227415"/>
                    <a:pt x="0" y="2205449"/>
                    <a:pt x="0" y="2178354"/>
                  </a:cubicBezTo>
                  <a:lnTo>
                    <a:pt x="0" y="49061"/>
                  </a:lnTo>
                  <a:cubicBezTo>
                    <a:pt x="0" y="21965"/>
                    <a:pt x="21965" y="0"/>
                    <a:pt x="49061" y="0"/>
                  </a:cubicBezTo>
                  <a:close/>
                </a:path>
              </a:pathLst>
            </a:custGeom>
            <a:solidFill>
              <a:srgbClr val="CFAACD">
                <a:alpha val="45882"/>
              </a:srgbClr>
            </a:solidFill>
          </p:spPr>
        </p:sp>
        <p:sp>
          <p:nvSpPr>
            <p:cNvPr name="TextBox 7" id="7"/>
            <p:cNvSpPr txBox="true"/>
            <p:nvPr/>
          </p:nvSpPr>
          <p:spPr>
            <a:xfrm>
              <a:off x="0" y="-19050"/>
              <a:ext cx="872365" cy="2246465"/>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5400000">
            <a:off x="11653004" y="32831"/>
            <a:ext cx="2840435" cy="7747407"/>
            <a:chOff x="0" y="0"/>
            <a:chExt cx="872365" cy="2379414"/>
          </a:xfrm>
        </p:grpSpPr>
        <p:sp>
          <p:nvSpPr>
            <p:cNvPr name="Freeform 9" id="9"/>
            <p:cNvSpPr/>
            <p:nvPr/>
          </p:nvSpPr>
          <p:spPr>
            <a:xfrm flipH="false" flipV="false" rot="0">
              <a:off x="0" y="0"/>
              <a:ext cx="872365" cy="2379413"/>
            </a:xfrm>
            <a:custGeom>
              <a:avLst/>
              <a:gdLst/>
              <a:ahLst/>
              <a:cxnLst/>
              <a:rect r="r" b="b" t="t" l="l"/>
              <a:pathLst>
                <a:path h="2379413" w="872365">
                  <a:moveTo>
                    <a:pt x="49061" y="0"/>
                  </a:moveTo>
                  <a:lnTo>
                    <a:pt x="823304" y="0"/>
                  </a:lnTo>
                  <a:cubicBezTo>
                    <a:pt x="836316" y="0"/>
                    <a:pt x="848795" y="5169"/>
                    <a:pt x="857996" y="14370"/>
                  </a:cubicBezTo>
                  <a:cubicBezTo>
                    <a:pt x="867197" y="23570"/>
                    <a:pt x="872365" y="36049"/>
                    <a:pt x="872365" y="49061"/>
                  </a:cubicBezTo>
                  <a:lnTo>
                    <a:pt x="872365" y="2330353"/>
                  </a:lnTo>
                  <a:cubicBezTo>
                    <a:pt x="872365" y="2357448"/>
                    <a:pt x="850400" y="2379413"/>
                    <a:pt x="823304" y="2379413"/>
                  </a:cubicBezTo>
                  <a:lnTo>
                    <a:pt x="49061" y="2379413"/>
                  </a:lnTo>
                  <a:cubicBezTo>
                    <a:pt x="21965" y="2379413"/>
                    <a:pt x="0" y="2357448"/>
                    <a:pt x="0" y="2330353"/>
                  </a:cubicBezTo>
                  <a:lnTo>
                    <a:pt x="0" y="49061"/>
                  </a:lnTo>
                  <a:cubicBezTo>
                    <a:pt x="0" y="21965"/>
                    <a:pt x="21965" y="0"/>
                    <a:pt x="49061" y="0"/>
                  </a:cubicBezTo>
                  <a:close/>
                </a:path>
              </a:pathLst>
            </a:custGeom>
            <a:solidFill>
              <a:srgbClr val="CFAACD">
                <a:alpha val="45882"/>
              </a:srgbClr>
            </a:solidFill>
          </p:spPr>
        </p:sp>
        <p:sp>
          <p:nvSpPr>
            <p:cNvPr name="TextBox 10" id="10"/>
            <p:cNvSpPr txBox="true"/>
            <p:nvPr/>
          </p:nvSpPr>
          <p:spPr>
            <a:xfrm>
              <a:off x="0" y="-19050"/>
              <a:ext cx="872365" cy="2398464"/>
            </a:xfrm>
            <a:prstGeom prst="rect">
              <a:avLst/>
            </a:prstGeom>
          </p:spPr>
          <p:txBody>
            <a:bodyPr anchor="ctr" rtlCol="false" tIns="50800" lIns="50800" bIns="50800" rIns="50800"/>
            <a:lstStyle/>
            <a:p>
              <a:pPr algn="ctr">
                <a:lnSpc>
                  <a:spcPts val="2859"/>
                </a:lnSpc>
              </a:pPr>
            </a:p>
          </p:txBody>
        </p:sp>
      </p:grpSp>
      <p:sp>
        <p:nvSpPr>
          <p:cNvPr name="TextBox 11" id="11"/>
          <p:cNvSpPr txBox="true"/>
          <p:nvPr/>
        </p:nvSpPr>
        <p:spPr>
          <a:xfrm rot="0">
            <a:off x="351058" y="100316"/>
            <a:ext cx="8792942" cy="579769"/>
          </a:xfrm>
          <a:prstGeom prst="rect">
            <a:avLst/>
          </a:prstGeom>
        </p:spPr>
        <p:txBody>
          <a:bodyPr anchor="t" rtlCol="false" tIns="0" lIns="0" bIns="0" rIns="0">
            <a:spAutoFit/>
          </a:bodyPr>
          <a:lstStyle/>
          <a:p>
            <a:pPr algn="l" marL="739620" indent="-369810" lvl="1">
              <a:lnSpc>
                <a:spcPts val="4796"/>
              </a:lnSpc>
              <a:spcBef>
                <a:spcPct val="0"/>
              </a:spcBef>
              <a:buAutoNum type="arabicPeriod" startAt="1"/>
            </a:pPr>
            <a:r>
              <a:rPr lang="en-US" b="true" sz="3425">
                <a:solidFill>
                  <a:srgbClr val="000000"/>
                </a:solidFill>
                <a:latin typeface="Gotham Bold"/>
                <a:ea typeface="Gotham Bold"/>
                <a:cs typeface="Gotham Bold"/>
                <a:sym typeface="Gotham Bold"/>
              </a:rPr>
              <a:t>LA DIRECCIÓN Y EL LIDERAZGO</a:t>
            </a:r>
          </a:p>
        </p:txBody>
      </p:sp>
      <p:sp>
        <p:nvSpPr>
          <p:cNvPr name="TextBox 12" id="12"/>
          <p:cNvSpPr txBox="true"/>
          <p:nvPr/>
        </p:nvSpPr>
        <p:spPr>
          <a:xfrm rot="0">
            <a:off x="1678658" y="1485025"/>
            <a:ext cx="14412099" cy="708726"/>
          </a:xfrm>
          <a:prstGeom prst="rect">
            <a:avLst/>
          </a:prstGeom>
        </p:spPr>
        <p:txBody>
          <a:bodyPr anchor="t" rtlCol="false" tIns="0" lIns="0" bIns="0" rIns="0">
            <a:spAutoFit/>
          </a:bodyPr>
          <a:lstStyle/>
          <a:p>
            <a:pPr algn="l" marL="0" indent="0" lvl="0">
              <a:lnSpc>
                <a:spcPts val="2850"/>
              </a:lnSpc>
            </a:pPr>
            <a:r>
              <a:rPr lang="en-US" sz="1900">
                <a:solidFill>
                  <a:srgbClr val="000000"/>
                </a:solidFill>
                <a:latin typeface="Gotham"/>
                <a:ea typeface="Gotham"/>
                <a:cs typeface="Gotham"/>
                <a:sym typeface="Gotham"/>
              </a:rPr>
              <a:t>En el lenguaje coloquial dirección y liderazgo suelen utilizarse como sinónimos, pero hay notables diferencias. De hecho, </a:t>
            </a:r>
            <a:r>
              <a:rPr lang="en-US" b="true" sz="1900">
                <a:solidFill>
                  <a:srgbClr val="000000"/>
                </a:solidFill>
                <a:latin typeface="Gotham Bold"/>
                <a:ea typeface="Gotham Bold"/>
                <a:cs typeface="Gotham Bold"/>
                <a:sym typeface="Gotham Bold"/>
              </a:rPr>
              <a:t>una cosa es ser jefe y otra ser líder</a:t>
            </a:r>
            <a:r>
              <a:rPr lang="en-US" sz="1900">
                <a:solidFill>
                  <a:srgbClr val="000000"/>
                </a:solidFill>
                <a:latin typeface="Gotham"/>
                <a:ea typeface="Gotham"/>
                <a:cs typeface="Gotham"/>
                <a:sym typeface="Gotham"/>
              </a:rPr>
              <a:t>:</a:t>
            </a:r>
          </a:p>
        </p:txBody>
      </p:sp>
      <p:sp>
        <p:nvSpPr>
          <p:cNvPr name="TextBox 13" id="13"/>
          <p:cNvSpPr txBox="true"/>
          <p:nvPr/>
        </p:nvSpPr>
        <p:spPr>
          <a:xfrm rot="0">
            <a:off x="1815264" y="2595411"/>
            <a:ext cx="6813865" cy="2433055"/>
          </a:xfrm>
          <a:prstGeom prst="rect">
            <a:avLst/>
          </a:prstGeom>
        </p:spPr>
        <p:txBody>
          <a:bodyPr anchor="t" rtlCol="false" tIns="0" lIns="0" bIns="0" rIns="0">
            <a:spAutoFit/>
          </a:bodyPr>
          <a:lstStyle/>
          <a:p>
            <a:pPr algn="l">
              <a:lnSpc>
                <a:spcPts val="2470"/>
              </a:lnSpc>
              <a:spcBef>
                <a:spcPct val="0"/>
              </a:spcBef>
            </a:pPr>
            <a:r>
              <a:rPr lang="en-US" b="true" sz="1900">
                <a:solidFill>
                  <a:srgbClr val="000000"/>
                </a:solidFill>
                <a:latin typeface="Gotham Bold"/>
                <a:ea typeface="Gotham Bold"/>
                <a:cs typeface="Gotham Bold"/>
                <a:sym typeface="Gotham Bold"/>
              </a:rPr>
              <a:t>Director/a</a:t>
            </a:r>
          </a:p>
          <a:p>
            <a:pPr algn="l">
              <a:lnSpc>
                <a:spcPts val="2470"/>
              </a:lnSpc>
              <a:spcBef>
                <a:spcPct val="0"/>
              </a:spcBef>
            </a:pPr>
          </a:p>
          <a:p>
            <a:pPr algn="l" marL="410211" indent="-205106" lvl="1">
              <a:lnSpc>
                <a:spcPts val="2470"/>
              </a:lnSpc>
              <a:buFont typeface="Arial"/>
              <a:buChar char="•"/>
            </a:pPr>
            <a:r>
              <a:rPr lang="en-US" sz="1900">
                <a:solidFill>
                  <a:srgbClr val="000000"/>
                </a:solidFill>
                <a:latin typeface="Gotham"/>
                <a:ea typeface="Gotham"/>
                <a:cs typeface="Gotham"/>
                <a:sym typeface="Gotham"/>
              </a:rPr>
              <a:t>Es </a:t>
            </a:r>
            <a:r>
              <a:rPr lang="en-US" b="true" sz="1900">
                <a:solidFill>
                  <a:srgbClr val="000000"/>
                </a:solidFill>
                <a:latin typeface="Gotham Bold"/>
                <a:ea typeface="Gotham Bold"/>
                <a:cs typeface="Gotham Bold"/>
                <a:sym typeface="Gotham Bold"/>
              </a:rPr>
              <a:t>nombrado por la empresa.</a:t>
            </a:r>
          </a:p>
          <a:p>
            <a:pPr algn="l" marL="410211" indent="-205106" lvl="1">
              <a:lnSpc>
                <a:spcPts val="2470"/>
              </a:lnSpc>
              <a:buFont typeface="Arial"/>
              <a:buChar char="•"/>
            </a:pPr>
            <a:r>
              <a:rPr lang="en-US" sz="1900">
                <a:solidFill>
                  <a:srgbClr val="000000"/>
                </a:solidFill>
                <a:latin typeface="Gotham"/>
                <a:ea typeface="Gotham"/>
                <a:cs typeface="Gotham"/>
                <a:sym typeface="Gotham"/>
              </a:rPr>
              <a:t>Cuenta con el apoyo oficial de la empresa.</a:t>
            </a: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Se le obedece por el puesto que ocupa</a:t>
            </a:r>
            <a:r>
              <a:rPr lang="en-US" sz="1900">
                <a:solidFill>
                  <a:srgbClr val="000000"/>
                </a:solidFill>
                <a:latin typeface="Gotham"/>
                <a:ea typeface="Gotham"/>
                <a:cs typeface="Gotham"/>
                <a:sym typeface="Gotham"/>
              </a:rPr>
              <a:t>, por ser jefe.</a:t>
            </a:r>
          </a:p>
          <a:p>
            <a:pPr algn="l" marL="410211" indent="-205106" lvl="1">
              <a:lnSpc>
                <a:spcPts val="2470"/>
              </a:lnSpc>
              <a:buFont typeface="Arial"/>
              <a:buChar char="•"/>
            </a:pPr>
            <a:r>
              <a:rPr lang="en-US" sz="1900">
                <a:solidFill>
                  <a:srgbClr val="000000"/>
                </a:solidFill>
                <a:latin typeface="Gotham"/>
                <a:ea typeface="Gotham"/>
                <a:cs typeface="Gotham"/>
                <a:sym typeface="Gotham"/>
              </a:rPr>
              <a:t>Gestiona el día a día de la empresa, </a:t>
            </a:r>
            <a:r>
              <a:rPr lang="en-US" b="true" sz="1900">
                <a:solidFill>
                  <a:srgbClr val="000000"/>
                </a:solidFill>
                <a:latin typeface="Gotham Bold"/>
                <a:ea typeface="Gotham Bold"/>
                <a:cs typeface="Gotham Bold"/>
                <a:sym typeface="Gotham Bold"/>
              </a:rPr>
              <a:t>es un gestor</a:t>
            </a:r>
            <a:r>
              <a:rPr lang="en-US" sz="1900">
                <a:solidFill>
                  <a:srgbClr val="000000"/>
                </a:solidFill>
                <a:latin typeface="Gotham"/>
                <a:ea typeface="Gotham"/>
                <a:cs typeface="Gotham"/>
                <a:sym typeface="Gotham"/>
              </a:rPr>
              <a:t>.</a:t>
            </a:r>
          </a:p>
          <a:p>
            <a:pPr algn="l" marL="410211" indent="-205106" lvl="1">
              <a:lnSpc>
                <a:spcPts val="2470"/>
              </a:lnSpc>
              <a:buFont typeface="Arial"/>
              <a:buChar char="•"/>
            </a:pPr>
            <a:r>
              <a:rPr lang="en-US" sz="1900">
                <a:solidFill>
                  <a:srgbClr val="000000"/>
                </a:solidFill>
                <a:latin typeface="Gotham"/>
                <a:ea typeface="Gotham"/>
                <a:cs typeface="Gotham"/>
                <a:sym typeface="Gotham"/>
              </a:rPr>
              <a:t>Planifica, organiza y controla el trabajo de los demás, está </a:t>
            </a:r>
            <a:r>
              <a:rPr lang="en-US" b="true" sz="1900">
                <a:solidFill>
                  <a:srgbClr val="000000"/>
                </a:solidFill>
                <a:latin typeface="Gotham Bold"/>
                <a:ea typeface="Gotham Bold"/>
                <a:cs typeface="Gotham Bold"/>
                <a:sym typeface="Gotham Bold"/>
              </a:rPr>
              <a:t>más orientado a la estabilidad.</a:t>
            </a:r>
          </a:p>
        </p:txBody>
      </p:sp>
      <p:sp>
        <p:nvSpPr>
          <p:cNvPr name="TextBox 14" id="14"/>
          <p:cNvSpPr txBox="true"/>
          <p:nvPr/>
        </p:nvSpPr>
        <p:spPr>
          <a:xfrm rot="0">
            <a:off x="9385998" y="2595411"/>
            <a:ext cx="7522828" cy="2433055"/>
          </a:xfrm>
          <a:prstGeom prst="rect">
            <a:avLst/>
          </a:prstGeom>
        </p:spPr>
        <p:txBody>
          <a:bodyPr anchor="t" rtlCol="false" tIns="0" lIns="0" bIns="0" rIns="0">
            <a:spAutoFit/>
          </a:bodyPr>
          <a:lstStyle/>
          <a:p>
            <a:pPr algn="l">
              <a:lnSpc>
                <a:spcPts val="2470"/>
              </a:lnSpc>
              <a:spcBef>
                <a:spcPct val="0"/>
              </a:spcBef>
            </a:pPr>
            <a:r>
              <a:rPr lang="en-US" b="true" sz="1900">
                <a:solidFill>
                  <a:srgbClr val="000000"/>
                </a:solidFill>
                <a:latin typeface="Gotham Bold"/>
                <a:ea typeface="Gotham Bold"/>
                <a:cs typeface="Gotham Bold"/>
                <a:sym typeface="Gotham Bold"/>
              </a:rPr>
              <a:t>Líder</a:t>
            </a:r>
          </a:p>
          <a:p>
            <a:pPr algn="l">
              <a:lnSpc>
                <a:spcPts val="2470"/>
              </a:lnSpc>
              <a:spcBef>
                <a:spcPct val="0"/>
              </a:spcBef>
            </a:pPr>
          </a:p>
          <a:p>
            <a:pPr algn="l" marL="410211" indent="-205106" lvl="1">
              <a:lnSpc>
                <a:spcPts val="2470"/>
              </a:lnSpc>
              <a:buFont typeface="Arial"/>
              <a:buChar char="•"/>
            </a:pPr>
            <a:r>
              <a:rPr lang="en-US" sz="1900">
                <a:solidFill>
                  <a:srgbClr val="000000"/>
                </a:solidFill>
                <a:latin typeface="Gotham"/>
                <a:ea typeface="Gotham"/>
                <a:cs typeface="Gotham"/>
                <a:sym typeface="Gotham"/>
              </a:rPr>
              <a:t>Es</a:t>
            </a:r>
            <a:r>
              <a:rPr lang="en-US" b="true" sz="1900">
                <a:solidFill>
                  <a:srgbClr val="000000"/>
                </a:solidFill>
                <a:latin typeface="Gotham Bold"/>
                <a:ea typeface="Gotham Bold"/>
                <a:cs typeface="Gotham Bold"/>
                <a:sym typeface="Gotham Bold"/>
              </a:rPr>
              <a:t> elegido por los demás.</a:t>
            </a:r>
          </a:p>
          <a:p>
            <a:pPr algn="l" marL="410211" indent="-205106" lvl="1">
              <a:lnSpc>
                <a:spcPts val="2470"/>
              </a:lnSpc>
              <a:buFont typeface="Arial"/>
              <a:buChar char="•"/>
            </a:pPr>
            <a:r>
              <a:rPr lang="en-US" sz="1900">
                <a:solidFill>
                  <a:srgbClr val="000000"/>
                </a:solidFill>
                <a:latin typeface="Gotham"/>
                <a:ea typeface="Gotham"/>
                <a:cs typeface="Gotham"/>
                <a:sym typeface="Gotham"/>
              </a:rPr>
              <a:t>Puede </a:t>
            </a:r>
            <a:r>
              <a:rPr lang="en-US" b="true" sz="1900">
                <a:solidFill>
                  <a:srgbClr val="000000"/>
                </a:solidFill>
                <a:latin typeface="Gotham Bold"/>
                <a:ea typeface="Gotham Bold"/>
                <a:cs typeface="Gotham Bold"/>
                <a:sym typeface="Gotham Bold"/>
              </a:rPr>
              <a:t>contar con el apoyo de la empresa o no.</a:t>
            </a:r>
          </a:p>
          <a:p>
            <a:pPr algn="l" marL="410211" indent="-205106" lvl="1">
              <a:lnSpc>
                <a:spcPts val="2470"/>
              </a:lnSpc>
              <a:buFont typeface="Arial"/>
              <a:buChar char="•"/>
            </a:pPr>
            <a:r>
              <a:rPr lang="en-US" sz="1900">
                <a:solidFill>
                  <a:srgbClr val="000000"/>
                </a:solidFill>
                <a:latin typeface="Gotham"/>
                <a:ea typeface="Gotham"/>
                <a:cs typeface="Gotham"/>
                <a:sym typeface="Gotham"/>
              </a:rPr>
              <a:t>Se le </a:t>
            </a:r>
            <a:r>
              <a:rPr lang="en-US" b="true" sz="1900">
                <a:solidFill>
                  <a:srgbClr val="000000"/>
                </a:solidFill>
                <a:latin typeface="Gotham Bold"/>
                <a:ea typeface="Gotham Bold"/>
                <a:cs typeface="Gotham Bold"/>
                <a:sym typeface="Gotham Bold"/>
              </a:rPr>
              <a:t>obedece por sus cualidades personales</a:t>
            </a:r>
            <a:r>
              <a:rPr lang="en-US" sz="1900">
                <a:solidFill>
                  <a:srgbClr val="000000"/>
                </a:solidFill>
                <a:latin typeface="Gotham"/>
                <a:ea typeface="Gotham"/>
                <a:cs typeface="Gotham"/>
                <a:sym typeface="Gotham"/>
              </a:rPr>
              <a:t>, por ser líder.</a:t>
            </a:r>
          </a:p>
          <a:p>
            <a:pPr algn="l" marL="410211" indent="-205106" lvl="1">
              <a:lnSpc>
                <a:spcPts val="2470"/>
              </a:lnSpc>
              <a:buFont typeface="Arial"/>
              <a:buChar char="•"/>
            </a:pPr>
            <a:r>
              <a:rPr lang="en-US" sz="1900">
                <a:solidFill>
                  <a:srgbClr val="000000"/>
                </a:solidFill>
                <a:latin typeface="Gotham"/>
                <a:ea typeface="Gotham"/>
                <a:cs typeface="Gotham"/>
                <a:sym typeface="Gotham"/>
              </a:rPr>
              <a:t>Tiene </a:t>
            </a:r>
            <a:r>
              <a:rPr lang="en-US" b="true" sz="1900">
                <a:solidFill>
                  <a:srgbClr val="000000"/>
                </a:solidFill>
                <a:latin typeface="Gotham Bold"/>
                <a:ea typeface="Gotham Bold"/>
                <a:cs typeface="Gotham Bold"/>
                <a:sym typeface="Gotham Bold"/>
              </a:rPr>
              <a:t>capacidad de influir sobre las personas</a:t>
            </a:r>
            <a:r>
              <a:rPr lang="en-US" sz="1900">
                <a:solidFill>
                  <a:srgbClr val="000000"/>
                </a:solidFill>
                <a:latin typeface="Gotham"/>
                <a:ea typeface="Gotham"/>
                <a:cs typeface="Gotham"/>
                <a:sym typeface="Gotham"/>
              </a:rPr>
              <a:t>.</a:t>
            </a:r>
          </a:p>
          <a:p>
            <a:pPr algn="l" marL="410211" indent="-205106" lvl="1">
              <a:lnSpc>
                <a:spcPts val="2470"/>
              </a:lnSpc>
              <a:buFont typeface="Arial"/>
              <a:buChar char="•"/>
            </a:pPr>
            <a:r>
              <a:rPr lang="en-US" sz="1900">
                <a:solidFill>
                  <a:srgbClr val="000000"/>
                </a:solidFill>
                <a:latin typeface="Gotham"/>
                <a:ea typeface="Gotham"/>
                <a:cs typeface="Gotham"/>
                <a:sym typeface="Gotham"/>
              </a:rPr>
              <a:t>Tiene visión de futuro, es un estratega, por lo que está más </a:t>
            </a:r>
            <a:r>
              <a:rPr lang="en-US" b="true" sz="1900">
                <a:solidFill>
                  <a:srgbClr val="000000"/>
                </a:solidFill>
                <a:latin typeface="Gotham Bold"/>
                <a:ea typeface="Gotham Bold"/>
                <a:cs typeface="Gotham Bold"/>
                <a:sym typeface="Gotham Bold"/>
              </a:rPr>
              <a:t>orientado al cambio</a:t>
            </a:r>
            <a:r>
              <a:rPr lang="en-US" sz="1900">
                <a:solidFill>
                  <a:srgbClr val="000000"/>
                </a:solidFill>
                <a:latin typeface="Gotham"/>
                <a:ea typeface="Gotham"/>
                <a:cs typeface="Gotham"/>
                <a:sym typeface="Gotham"/>
              </a:rPr>
              <a:t>.</a:t>
            </a:r>
          </a:p>
        </p:txBody>
      </p:sp>
      <p:sp>
        <p:nvSpPr>
          <p:cNvPr name="TextBox 15" id="15"/>
          <p:cNvSpPr txBox="true"/>
          <p:nvPr/>
        </p:nvSpPr>
        <p:spPr>
          <a:xfrm rot="0">
            <a:off x="1725105" y="5564878"/>
            <a:ext cx="15221820" cy="1070709"/>
          </a:xfrm>
          <a:prstGeom prst="rect">
            <a:avLst/>
          </a:prstGeom>
        </p:spPr>
        <p:txBody>
          <a:bodyPr anchor="t" rtlCol="false" tIns="0" lIns="0" bIns="0" rIns="0">
            <a:spAutoFit/>
          </a:bodyPr>
          <a:lstStyle/>
          <a:p>
            <a:pPr algn="l">
              <a:lnSpc>
                <a:spcPts val="2850"/>
              </a:lnSpc>
            </a:pPr>
            <a:r>
              <a:rPr lang="en-US" sz="1900">
                <a:solidFill>
                  <a:srgbClr val="000000"/>
                </a:solidFill>
                <a:latin typeface="Gotham"/>
                <a:ea typeface="Gotham"/>
                <a:cs typeface="Gotham"/>
                <a:sym typeface="Gotham"/>
              </a:rPr>
              <a:t>Es por ello que los directivos o jefes de las empresas deben contar además con las habilidades de liderazgo. El puesto que ocupan les da la autoridad oficial para ser jefes, pero para ejercer sus funciones de forma efectiva deben poder ser líderes.</a:t>
            </a:r>
          </a:p>
          <a:p>
            <a:pPr algn="l" marL="0" indent="0" lvl="0">
              <a:lnSpc>
                <a:spcPts val="2850"/>
              </a:lnSpc>
            </a:pPr>
          </a:p>
        </p:txBody>
      </p:sp>
      <p:grpSp>
        <p:nvGrpSpPr>
          <p:cNvPr name="Group 16" id="16"/>
          <p:cNvGrpSpPr/>
          <p:nvPr/>
        </p:nvGrpSpPr>
        <p:grpSpPr>
          <a:xfrm rot="5400000">
            <a:off x="3838242" y="4429556"/>
            <a:ext cx="2840435" cy="7252496"/>
            <a:chOff x="0" y="0"/>
            <a:chExt cx="872365" cy="2227415"/>
          </a:xfrm>
        </p:grpSpPr>
        <p:sp>
          <p:nvSpPr>
            <p:cNvPr name="Freeform 17" id="17"/>
            <p:cNvSpPr/>
            <p:nvPr/>
          </p:nvSpPr>
          <p:spPr>
            <a:xfrm flipH="false" flipV="false" rot="0">
              <a:off x="0" y="0"/>
              <a:ext cx="872365" cy="2227415"/>
            </a:xfrm>
            <a:custGeom>
              <a:avLst/>
              <a:gdLst/>
              <a:ahLst/>
              <a:cxnLst/>
              <a:rect r="r" b="b" t="t" l="l"/>
              <a:pathLst>
                <a:path h="2227415" w="872365">
                  <a:moveTo>
                    <a:pt x="49061" y="0"/>
                  </a:moveTo>
                  <a:lnTo>
                    <a:pt x="823304" y="0"/>
                  </a:lnTo>
                  <a:cubicBezTo>
                    <a:pt x="836316" y="0"/>
                    <a:pt x="848795" y="5169"/>
                    <a:pt x="857996" y="14370"/>
                  </a:cubicBezTo>
                  <a:cubicBezTo>
                    <a:pt x="867197" y="23570"/>
                    <a:pt x="872365" y="36049"/>
                    <a:pt x="872365" y="49061"/>
                  </a:cubicBezTo>
                  <a:lnTo>
                    <a:pt x="872365" y="2178354"/>
                  </a:lnTo>
                  <a:cubicBezTo>
                    <a:pt x="872365" y="2205449"/>
                    <a:pt x="850400" y="2227415"/>
                    <a:pt x="823304" y="2227415"/>
                  </a:cubicBezTo>
                  <a:lnTo>
                    <a:pt x="49061" y="2227415"/>
                  </a:lnTo>
                  <a:cubicBezTo>
                    <a:pt x="21965" y="2227415"/>
                    <a:pt x="0" y="2205449"/>
                    <a:pt x="0" y="2178354"/>
                  </a:cubicBezTo>
                  <a:lnTo>
                    <a:pt x="0" y="49061"/>
                  </a:lnTo>
                  <a:cubicBezTo>
                    <a:pt x="0" y="21965"/>
                    <a:pt x="21965" y="0"/>
                    <a:pt x="49061" y="0"/>
                  </a:cubicBezTo>
                  <a:close/>
                </a:path>
              </a:pathLst>
            </a:custGeom>
            <a:solidFill>
              <a:srgbClr val="CFAACD">
                <a:alpha val="16863"/>
              </a:srgbClr>
            </a:solidFill>
            <a:ln w="38100" cap="sq">
              <a:solidFill>
                <a:srgbClr val="000000">
                  <a:alpha val="16863"/>
                </a:srgbClr>
              </a:solidFill>
              <a:prstDash val="solid"/>
              <a:miter/>
            </a:ln>
          </p:spPr>
        </p:sp>
        <p:sp>
          <p:nvSpPr>
            <p:cNvPr name="TextBox 18" id="18"/>
            <p:cNvSpPr txBox="true"/>
            <p:nvPr/>
          </p:nvSpPr>
          <p:spPr>
            <a:xfrm>
              <a:off x="0" y="-19050"/>
              <a:ext cx="872365" cy="2246465"/>
            </a:xfrm>
            <a:prstGeom prst="rect">
              <a:avLst/>
            </a:prstGeom>
          </p:spPr>
          <p:txBody>
            <a:bodyPr anchor="ctr" rtlCol="false" tIns="50800" lIns="50800" bIns="50800" rIns="50800"/>
            <a:lstStyle/>
            <a:p>
              <a:pPr algn="ctr">
                <a:lnSpc>
                  <a:spcPts val="2859"/>
                </a:lnSpc>
              </a:pPr>
            </a:p>
          </p:txBody>
        </p:sp>
      </p:grpSp>
      <p:sp>
        <p:nvSpPr>
          <p:cNvPr name="TextBox 19" id="19"/>
          <p:cNvSpPr txBox="true"/>
          <p:nvPr/>
        </p:nvSpPr>
        <p:spPr>
          <a:xfrm rot="0">
            <a:off x="1725105" y="6673687"/>
            <a:ext cx="7159603" cy="3042589"/>
          </a:xfrm>
          <a:prstGeom prst="rect">
            <a:avLst/>
          </a:prstGeom>
        </p:spPr>
        <p:txBody>
          <a:bodyPr anchor="t" rtlCol="false" tIns="0" lIns="0" bIns="0" rIns="0">
            <a:spAutoFit/>
          </a:bodyPr>
          <a:lstStyle/>
          <a:p>
            <a:pPr algn="l">
              <a:lnSpc>
                <a:spcPts val="2470"/>
              </a:lnSpc>
              <a:spcBef>
                <a:spcPct val="0"/>
              </a:spcBef>
            </a:pPr>
            <a:r>
              <a:rPr lang="en-US" b="true" sz="1900" u="sng">
                <a:solidFill>
                  <a:srgbClr val="000000"/>
                </a:solidFill>
                <a:latin typeface="Gotham Bold"/>
                <a:ea typeface="Gotham Bold"/>
                <a:cs typeface="Gotham Bold"/>
                <a:sym typeface="Gotham Bold"/>
              </a:rPr>
              <a:t>Funciones de la dirección</a:t>
            </a:r>
          </a:p>
          <a:p>
            <a:pPr algn="l">
              <a:lnSpc>
                <a:spcPts val="2470"/>
              </a:lnSpc>
              <a:spcBef>
                <a:spcPct val="0"/>
              </a:spcBef>
            </a:pP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Establecer los objetivos de la empresa</a:t>
            </a:r>
            <a:r>
              <a:rPr lang="en-US" sz="1900">
                <a:solidFill>
                  <a:srgbClr val="000000"/>
                </a:solidFill>
                <a:latin typeface="Gotham"/>
                <a:ea typeface="Gotham"/>
                <a:cs typeface="Gotham"/>
                <a:sym typeface="Gotham"/>
              </a:rPr>
              <a:t> y los planes para conseguir esos objetivos (</a:t>
            </a:r>
            <a:r>
              <a:rPr lang="en-US" b="true" sz="1900">
                <a:solidFill>
                  <a:srgbClr val="000000"/>
                </a:solidFill>
                <a:latin typeface="Gotham Bold"/>
                <a:ea typeface="Gotham Bold"/>
                <a:cs typeface="Gotham Bold"/>
                <a:sym typeface="Gotham Bold"/>
              </a:rPr>
              <a:t>decidir el qué</a:t>
            </a:r>
            <a:r>
              <a:rPr lang="en-US" sz="1900">
                <a:solidFill>
                  <a:srgbClr val="000000"/>
                </a:solidFill>
                <a:latin typeface="Gotham"/>
                <a:ea typeface="Gotham"/>
                <a:cs typeface="Gotham"/>
                <a:sym typeface="Gotham"/>
              </a:rPr>
              <a:t>).</a:t>
            </a: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Organizar y coordinar los recursos</a:t>
            </a:r>
            <a:r>
              <a:rPr lang="en-US" sz="1900">
                <a:solidFill>
                  <a:srgbClr val="000000"/>
                </a:solidFill>
                <a:latin typeface="Gotham"/>
                <a:ea typeface="Gotham"/>
                <a:cs typeface="Gotham"/>
                <a:sym typeface="Gotham"/>
              </a:rPr>
              <a:t> humanos y materiales necesarios (</a:t>
            </a:r>
            <a:r>
              <a:rPr lang="en-US" b="true" sz="1900">
                <a:solidFill>
                  <a:srgbClr val="000000"/>
                </a:solidFill>
                <a:latin typeface="Gotham Bold"/>
                <a:ea typeface="Gotham Bold"/>
                <a:cs typeface="Gotham Bold"/>
                <a:sym typeface="Gotham Bold"/>
              </a:rPr>
              <a:t>decidir el cómo</a:t>
            </a:r>
            <a:r>
              <a:rPr lang="en-US" sz="1900">
                <a:solidFill>
                  <a:srgbClr val="000000"/>
                </a:solidFill>
                <a:latin typeface="Gotham"/>
                <a:ea typeface="Gotham"/>
                <a:cs typeface="Gotham"/>
                <a:sym typeface="Gotham"/>
              </a:rPr>
              <a:t>).</a:t>
            </a: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Dirigir, motivar y controlar a los trabajadores</a:t>
            </a:r>
            <a:r>
              <a:rPr lang="en-US" sz="1900">
                <a:solidFill>
                  <a:srgbClr val="000000"/>
                </a:solidFill>
                <a:latin typeface="Gotham"/>
                <a:ea typeface="Gotham"/>
                <a:cs typeface="Gotham"/>
                <a:sym typeface="Gotham"/>
              </a:rPr>
              <a:t> para que realicen las tareas planificadas.</a:t>
            </a:r>
          </a:p>
          <a:p>
            <a:pPr algn="l">
              <a:lnSpc>
                <a:spcPts val="2470"/>
              </a:lnSpc>
            </a:pPr>
          </a:p>
          <a:p>
            <a:pPr algn="l">
              <a:lnSpc>
                <a:spcPts val="2470"/>
              </a:lnSpc>
              <a:spcBef>
                <a:spcPct val="0"/>
              </a:spcBef>
            </a:pPr>
          </a:p>
        </p:txBody>
      </p:sp>
      <p:grpSp>
        <p:nvGrpSpPr>
          <p:cNvPr name="Group 20" id="20"/>
          <p:cNvGrpSpPr/>
          <p:nvPr/>
        </p:nvGrpSpPr>
        <p:grpSpPr>
          <a:xfrm rot="5400000">
            <a:off x="11405549" y="4429556"/>
            <a:ext cx="2840435" cy="7252496"/>
            <a:chOff x="0" y="0"/>
            <a:chExt cx="872365" cy="2227415"/>
          </a:xfrm>
        </p:grpSpPr>
        <p:sp>
          <p:nvSpPr>
            <p:cNvPr name="Freeform 21" id="21"/>
            <p:cNvSpPr/>
            <p:nvPr/>
          </p:nvSpPr>
          <p:spPr>
            <a:xfrm flipH="false" flipV="false" rot="0">
              <a:off x="0" y="0"/>
              <a:ext cx="872365" cy="2227415"/>
            </a:xfrm>
            <a:custGeom>
              <a:avLst/>
              <a:gdLst/>
              <a:ahLst/>
              <a:cxnLst/>
              <a:rect r="r" b="b" t="t" l="l"/>
              <a:pathLst>
                <a:path h="2227415" w="872365">
                  <a:moveTo>
                    <a:pt x="49061" y="0"/>
                  </a:moveTo>
                  <a:lnTo>
                    <a:pt x="823304" y="0"/>
                  </a:lnTo>
                  <a:cubicBezTo>
                    <a:pt x="836316" y="0"/>
                    <a:pt x="848795" y="5169"/>
                    <a:pt x="857996" y="14370"/>
                  </a:cubicBezTo>
                  <a:cubicBezTo>
                    <a:pt x="867197" y="23570"/>
                    <a:pt x="872365" y="36049"/>
                    <a:pt x="872365" y="49061"/>
                  </a:cubicBezTo>
                  <a:lnTo>
                    <a:pt x="872365" y="2178354"/>
                  </a:lnTo>
                  <a:cubicBezTo>
                    <a:pt x="872365" y="2205449"/>
                    <a:pt x="850400" y="2227415"/>
                    <a:pt x="823304" y="2227415"/>
                  </a:cubicBezTo>
                  <a:lnTo>
                    <a:pt x="49061" y="2227415"/>
                  </a:lnTo>
                  <a:cubicBezTo>
                    <a:pt x="21965" y="2227415"/>
                    <a:pt x="0" y="2205449"/>
                    <a:pt x="0" y="2178354"/>
                  </a:cubicBezTo>
                  <a:lnTo>
                    <a:pt x="0" y="49061"/>
                  </a:lnTo>
                  <a:cubicBezTo>
                    <a:pt x="0" y="21965"/>
                    <a:pt x="21965" y="0"/>
                    <a:pt x="49061" y="0"/>
                  </a:cubicBezTo>
                  <a:close/>
                </a:path>
              </a:pathLst>
            </a:custGeom>
            <a:solidFill>
              <a:srgbClr val="CFAACD">
                <a:alpha val="16863"/>
              </a:srgbClr>
            </a:solidFill>
            <a:ln w="38100" cap="sq">
              <a:solidFill>
                <a:srgbClr val="000000">
                  <a:alpha val="16863"/>
                </a:srgbClr>
              </a:solidFill>
              <a:prstDash val="solid"/>
              <a:miter/>
            </a:ln>
          </p:spPr>
        </p:sp>
        <p:sp>
          <p:nvSpPr>
            <p:cNvPr name="TextBox 22" id="22"/>
            <p:cNvSpPr txBox="true"/>
            <p:nvPr/>
          </p:nvSpPr>
          <p:spPr>
            <a:xfrm>
              <a:off x="0" y="-19050"/>
              <a:ext cx="872365" cy="2246465"/>
            </a:xfrm>
            <a:prstGeom prst="rect">
              <a:avLst/>
            </a:prstGeom>
          </p:spPr>
          <p:txBody>
            <a:bodyPr anchor="ctr" rtlCol="false" tIns="50800" lIns="50800" bIns="50800" rIns="50800"/>
            <a:lstStyle/>
            <a:p>
              <a:pPr algn="ctr">
                <a:lnSpc>
                  <a:spcPts val="2859"/>
                </a:lnSpc>
              </a:pPr>
            </a:p>
          </p:txBody>
        </p:sp>
      </p:grpSp>
      <p:sp>
        <p:nvSpPr>
          <p:cNvPr name="TextBox 23" id="23"/>
          <p:cNvSpPr txBox="true"/>
          <p:nvPr/>
        </p:nvSpPr>
        <p:spPr>
          <a:xfrm rot="0">
            <a:off x="9385998" y="6673687"/>
            <a:ext cx="6313647" cy="2433055"/>
          </a:xfrm>
          <a:prstGeom prst="rect">
            <a:avLst/>
          </a:prstGeom>
        </p:spPr>
        <p:txBody>
          <a:bodyPr anchor="t" rtlCol="false" tIns="0" lIns="0" bIns="0" rIns="0">
            <a:spAutoFit/>
          </a:bodyPr>
          <a:lstStyle/>
          <a:p>
            <a:pPr algn="l">
              <a:lnSpc>
                <a:spcPts val="2470"/>
              </a:lnSpc>
              <a:spcBef>
                <a:spcPct val="0"/>
              </a:spcBef>
            </a:pPr>
            <a:r>
              <a:rPr lang="en-US" b="true" sz="1900" u="sng">
                <a:solidFill>
                  <a:srgbClr val="000000"/>
                </a:solidFill>
                <a:latin typeface="Gotham Bold"/>
                <a:ea typeface="Gotham Bold"/>
                <a:cs typeface="Gotham Bold"/>
                <a:sym typeface="Gotham Bold"/>
              </a:rPr>
              <a:t>¿Qué características debe tener un líder?</a:t>
            </a:r>
          </a:p>
          <a:p>
            <a:pPr algn="l">
              <a:lnSpc>
                <a:spcPts val="2470"/>
              </a:lnSpc>
              <a:spcBef>
                <a:spcPct val="0"/>
              </a:spcBef>
            </a:pP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Visión de futuro</a:t>
            </a:r>
            <a:r>
              <a:rPr lang="en-US" sz="1900">
                <a:solidFill>
                  <a:srgbClr val="000000"/>
                </a:solidFill>
                <a:latin typeface="Gotham"/>
                <a:ea typeface="Gotham"/>
                <a:cs typeface="Gotham"/>
                <a:sym typeface="Gotham"/>
              </a:rPr>
              <a:t>, para saber hacia dónde se dirige.</a:t>
            </a: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Acepta el riesgo</a:t>
            </a:r>
            <a:r>
              <a:rPr lang="en-US" sz="1900">
                <a:solidFill>
                  <a:srgbClr val="000000"/>
                </a:solidFill>
                <a:latin typeface="Gotham"/>
                <a:ea typeface="Gotham"/>
                <a:cs typeface="Gotham"/>
                <a:sym typeface="Gotham"/>
              </a:rPr>
              <a:t>, sin miedo a equivocarse.</a:t>
            </a: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Flexibilidad</a:t>
            </a:r>
            <a:r>
              <a:rPr lang="en-US" sz="1900">
                <a:solidFill>
                  <a:srgbClr val="000000"/>
                </a:solidFill>
                <a:latin typeface="Gotham"/>
                <a:ea typeface="Gotham"/>
                <a:cs typeface="Gotham"/>
                <a:sym typeface="Gotham"/>
              </a:rPr>
              <a:t>, para adaptarse a los cambios.</a:t>
            </a:r>
          </a:p>
          <a:p>
            <a:pPr algn="l" marL="410211" indent="-205106" lvl="1">
              <a:lnSpc>
                <a:spcPts val="2470"/>
              </a:lnSpc>
              <a:buFont typeface="Arial"/>
              <a:buChar char="•"/>
            </a:pPr>
            <a:r>
              <a:rPr lang="en-US" b="true" sz="1900">
                <a:solidFill>
                  <a:srgbClr val="000000"/>
                </a:solidFill>
                <a:latin typeface="Gotham Bold"/>
                <a:ea typeface="Gotham Bold"/>
                <a:cs typeface="Gotham Bold"/>
                <a:sym typeface="Gotham Bold"/>
              </a:rPr>
              <a:t>Capacidad de comunicación</a:t>
            </a:r>
            <a:r>
              <a:rPr lang="en-US" sz="1900">
                <a:solidFill>
                  <a:srgbClr val="000000"/>
                </a:solidFill>
                <a:latin typeface="Gotham"/>
                <a:ea typeface="Gotham"/>
                <a:cs typeface="Gotham"/>
                <a:sym typeface="Gotham"/>
              </a:rPr>
              <a:t>, informa a la gente, contribuye y se implica en el proyecto.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CFAACD"/>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00316"/>
            <a:ext cx="8792942" cy="579769"/>
          </a:xfrm>
          <a:prstGeom prst="rect">
            <a:avLst/>
          </a:prstGeom>
        </p:spPr>
        <p:txBody>
          <a:bodyPr anchor="t" rtlCol="false" tIns="0" lIns="0" bIns="0" rIns="0">
            <a:spAutoFit/>
          </a:bodyPr>
          <a:lstStyle/>
          <a:p>
            <a:pPr algn="l" marL="739620" indent="-369810" lvl="1">
              <a:lnSpc>
                <a:spcPts val="4796"/>
              </a:lnSpc>
              <a:spcBef>
                <a:spcPct val="0"/>
              </a:spcBef>
              <a:buAutoNum type="arabicPeriod" startAt="1"/>
            </a:pPr>
            <a:r>
              <a:rPr lang="en-US" b="true" sz="3425">
                <a:solidFill>
                  <a:srgbClr val="000000"/>
                </a:solidFill>
                <a:latin typeface="Gotham Bold"/>
                <a:ea typeface="Gotham Bold"/>
                <a:cs typeface="Gotham Bold"/>
                <a:sym typeface="Gotham Bold"/>
              </a:rPr>
              <a:t>LA DIRECCIÓN Y EL LIDERAZGO</a:t>
            </a:r>
          </a:p>
        </p:txBody>
      </p:sp>
      <p:sp>
        <p:nvSpPr>
          <p:cNvPr name="Freeform 6" id="6"/>
          <p:cNvSpPr/>
          <p:nvPr/>
        </p:nvSpPr>
        <p:spPr>
          <a:xfrm flipH="false" flipV="false" rot="0">
            <a:off x="4404093" y="1133403"/>
            <a:ext cx="9479814" cy="8531832"/>
          </a:xfrm>
          <a:custGeom>
            <a:avLst/>
            <a:gdLst/>
            <a:ahLst/>
            <a:cxnLst/>
            <a:rect r="r" b="b" t="t" l="l"/>
            <a:pathLst>
              <a:path h="8531832" w="9479814">
                <a:moveTo>
                  <a:pt x="0" y="0"/>
                </a:moveTo>
                <a:lnTo>
                  <a:pt x="9479814" y="0"/>
                </a:lnTo>
                <a:lnTo>
                  <a:pt x="9479814" y="8531832"/>
                </a:lnTo>
                <a:lnTo>
                  <a:pt x="0" y="8531832"/>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CFAACD"/>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00316"/>
            <a:ext cx="8792942" cy="579769"/>
          </a:xfrm>
          <a:prstGeom prst="rect">
            <a:avLst/>
          </a:prstGeom>
        </p:spPr>
        <p:txBody>
          <a:bodyPr anchor="t" rtlCol="false" tIns="0" lIns="0" bIns="0" rIns="0">
            <a:spAutoFit/>
          </a:bodyPr>
          <a:lstStyle/>
          <a:p>
            <a:pPr algn="l" marL="739620" indent="-369810" lvl="1">
              <a:lnSpc>
                <a:spcPts val="4796"/>
              </a:lnSpc>
              <a:spcBef>
                <a:spcPct val="0"/>
              </a:spcBef>
              <a:buAutoNum type="arabicPeriod" startAt="1"/>
            </a:pPr>
            <a:r>
              <a:rPr lang="en-US" b="true" sz="3425">
                <a:solidFill>
                  <a:srgbClr val="000000"/>
                </a:solidFill>
                <a:latin typeface="Gotham Bold"/>
                <a:ea typeface="Gotham Bold"/>
                <a:cs typeface="Gotham Bold"/>
                <a:sym typeface="Gotham Bold"/>
              </a:rPr>
              <a:t>LA DIRECCIÓN Y EL LIDERAZGO</a:t>
            </a:r>
          </a:p>
        </p:txBody>
      </p:sp>
      <p:grpSp>
        <p:nvGrpSpPr>
          <p:cNvPr name="Group 6" id="6"/>
          <p:cNvGrpSpPr/>
          <p:nvPr/>
        </p:nvGrpSpPr>
        <p:grpSpPr>
          <a:xfrm rot="0">
            <a:off x="1028700" y="3369879"/>
            <a:ext cx="15403820" cy="3082590"/>
            <a:chOff x="0" y="0"/>
            <a:chExt cx="5457598" cy="1092167"/>
          </a:xfrm>
        </p:grpSpPr>
        <p:sp>
          <p:nvSpPr>
            <p:cNvPr name="Freeform 7" id="7"/>
            <p:cNvSpPr/>
            <p:nvPr/>
          </p:nvSpPr>
          <p:spPr>
            <a:xfrm flipH="false" flipV="false" rot="0">
              <a:off x="0" y="0"/>
              <a:ext cx="5457598" cy="1092167"/>
            </a:xfrm>
            <a:custGeom>
              <a:avLst/>
              <a:gdLst/>
              <a:ahLst/>
              <a:cxnLst/>
              <a:rect r="r" b="b" t="t" l="l"/>
              <a:pathLst>
                <a:path h="1092167" w="5457598">
                  <a:moveTo>
                    <a:pt x="25632" y="0"/>
                  </a:moveTo>
                  <a:lnTo>
                    <a:pt x="5431965" y="0"/>
                  </a:lnTo>
                  <a:cubicBezTo>
                    <a:pt x="5438764" y="0"/>
                    <a:pt x="5445283" y="2701"/>
                    <a:pt x="5450090" y="7508"/>
                  </a:cubicBezTo>
                  <a:cubicBezTo>
                    <a:pt x="5454897" y="12315"/>
                    <a:pt x="5457598" y="18834"/>
                    <a:pt x="5457598" y="25632"/>
                  </a:cubicBezTo>
                  <a:lnTo>
                    <a:pt x="5457598" y="1066534"/>
                  </a:lnTo>
                  <a:cubicBezTo>
                    <a:pt x="5457598" y="1073332"/>
                    <a:pt x="5454897" y="1079852"/>
                    <a:pt x="5450090" y="1084659"/>
                  </a:cubicBezTo>
                  <a:cubicBezTo>
                    <a:pt x="5445283" y="1089466"/>
                    <a:pt x="5438764" y="1092167"/>
                    <a:pt x="5431965" y="1092167"/>
                  </a:cubicBezTo>
                  <a:lnTo>
                    <a:pt x="25632" y="1092167"/>
                  </a:lnTo>
                  <a:cubicBezTo>
                    <a:pt x="18834" y="1092167"/>
                    <a:pt x="12315" y="1089466"/>
                    <a:pt x="7508" y="1084659"/>
                  </a:cubicBezTo>
                  <a:cubicBezTo>
                    <a:pt x="2701" y="1079852"/>
                    <a:pt x="0" y="1073332"/>
                    <a:pt x="0" y="1066534"/>
                  </a:cubicBezTo>
                  <a:lnTo>
                    <a:pt x="0" y="25632"/>
                  </a:lnTo>
                  <a:cubicBezTo>
                    <a:pt x="0" y="18834"/>
                    <a:pt x="2701" y="12315"/>
                    <a:pt x="7508" y="7508"/>
                  </a:cubicBezTo>
                  <a:cubicBezTo>
                    <a:pt x="12315" y="2701"/>
                    <a:pt x="18834" y="0"/>
                    <a:pt x="25632" y="0"/>
                  </a:cubicBezTo>
                  <a:close/>
                </a:path>
              </a:pathLst>
            </a:custGeom>
            <a:solidFill>
              <a:srgbClr val="CFAACD">
                <a:alpha val="21961"/>
              </a:srgbClr>
            </a:solidFill>
          </p:spPr>
        </p:sp>
        <p:sp>
          <p:nvSpPr>
            <p:cNvPr name="TextBox 8" id="8"/>
            <p:cNvSpPr txBox="true"/>
            <p:nvPr/>
          </p:nvSpPr>
          <p:spPr>
            <a:xfrm>
              <a:off x="0" y="-38100"/>
              <a:ext cx="5457598" cy="1130267"/>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28700" y="970505"/>
            <a:ext cx="11520937" cy="373914"/>
          </a:xfrm>
          <a:prstGeom prst="rect">
            <a:avLst/>
          </a:prstGeom>
        </p:spPr>
        <p:txBody>
          <a:bodyPr anchor="t" rtlCol="false" tIns="0" lIns="0" bIns="0" rIns="0">
            <a:spAutoFit/>
          </a:bodyPr>
          <a:lstStyle/>
          <a:p>
            <a:pPr algn="l">
              <a:lnSpc>
                <a:spcPts val="2772"/>
              </a:lnSpc>
            </a:pPr>
            <a:r>
              <a:rPr lang="en-US" sz="3013">
                <a:solidFill>
                  <a:srgbClr val="022033"/>
                </a:solidFill>
                <a:latin typeface="Glacial Indifference"/>
                <a:ea typeface="Glacial Indifference"/>
                <a:cs typeface="Glacial Indifference"/>
                <a:sym typeface="Glacial Indifference"/>
              </a:rPr>
              <a:t>1.1 TEORÍAS DEL LIDERAZGO</a:t>
            </a:r>
          </a:p>
        </p:txBody>
      </p:sp>
      <p:grpSp>
        <p:nvGrpSpPr>
          <p:cNvPr name="Group 10" id="10"/>
          <p:cNvGrpSpPr/>
          <p:nvPr/>
        </p:nvGrpSpPr>
        <p:grpSpPr>
          <a:xfrm rot="0">
            <a:off x="1028700" y="6662020"/>
            <a:ext cx="15403820" cy="3082590"/>
            <a:chOff x="0" y="0"/>
            <a:chExt cx="5457598" cy="1092167"/>
          </a:xfrm>
        </p:grpSpPr>
        <p:sp>
          <p:nvSpPr>
            <p:cNvPr name="Freeform 11" id="11"/>
            <p:cNvSpPr/>
            <p:nvPr/>
          </p:nvSpPr>
          <p:spPr>
            <a:xfrm flipH="false" flipV="false" rot="0">
              <a:off x="0" y="0"/>
              <a:ext cx="5457598" cy="1092167"/>
            </a:xfrm>
            <a:custGeom>
              <a:avLst/>
              <a:gdLst/>
              <a:ahLst/>
              <a:cxnLst/>
              <a:rect r="r" b="b" t="t" l="l"/>
              <a:pathLst>
                <a:path h="1092167" w="5457598">
                  <a:moveTo>
                    <a:pt x="25632" y="0"/>
                  </a:moveTo>
                  <a:lnTo>
                    <a:pt x="5431965" y="0"/>
                  </a:lnTo>
                  <a:cubicBezTo>
                    <a:pt x="5438764" y="0"/>
                    <a:pt x="5445283" y="2701"/>
                    <a:pt x="5450090" y="7508"/>
                  </a:cubicBezTo>
                  <a:cubicBezTo>
                    <a:pt x="5454897" y="12315"/>
                    <a:pt x="5457598" y="18834"/>
                    <a:pt x="5457598" y="25632"/>
                  </a:cubicBezTo>
                  <a:lnTo>
                    <a:pt x="5457598" y="1066534"/>
                  </a:lnTo>
                  <a:cubicBezTo>
                    <a:pt x="5457598" y="1073332"/>
                    <a:pt x="5454897" y="1079852"/>
                    <a:pt x="5450090" y="1084659"/>
                  </a:cubicBezTo>
                  <a:cubicBezTo>
                    <a:pt x="5445283" y="1089466"/>
                    <a:pt x="5438764" y="1092167"/>
                    <a:pt x="5431965" y="1092167"/>
                  </a:cubicBezTo>
                  <a:lnTo>
                    <a:pt x="25632" y="1092167"/>
                  </a:lnTo>
                  <a:cubicBezTo>
                    <a:pt x="18834" y="1092167"/>
                    <a:pt x="12315" y="1089466"/>
                    <a:pt x="7508" y="1084659"/>
                  </a:cubicBezTo>
                  <a:cubicBezTo>
                    <a:pt x="2701" y="1079852"/>
                    <a:pt x="0" y="1073332"/>
                    <a:pt x="0" y="1066534"/>
                  </a:cubicBezTo>
                  <a:lnTo>
                    <a:pt x="0" y="25632"/>
                  </a:lnTo>
                  <a:cubicBezTo>
                    <a:pt x="0" y="18834"/>
                    <a:pt x="2701" y="12315"/>
                    <a:pt x="7508" y="7508"/>
                  </a:cubicBezTo>
                  <a:cubicBezTo>
                    <a:pt x="12315" y="2701"/>
                    <a:pt x="18834" y="0"/>
                    <a:pt x="25632" y="0"/>
                  </a:cubicBezTo>
                  <a:close/>
                </a:path>
              </a:pathLst>
            </a:custGeom>
            <a:solidFill>
              <a:srgbClr val="CFAACD">
                <a:alpha val="21961"/>
              </a:srgbClr>
            </a:solidFill>
          </p:spPr>
        </p:sp>
        <p:sp>
          <p:nvSpPr>
            <p:cNvPr name="TextBox 12" id="12"/>
            <p:cNvSpPr txBox="true"/>
            <p:nvPr/>
          </p:nvSpPr>
          <p:spPr>
            <a:xfrm>
              <a:off x="0" y="-38100"/>
              <a:ext cx="5457598" cy="1130267"/>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171918" y="1506345"/>
            <a:ext cx="14623506" cy="8351151"/>
          </a:xfrm>
          <a:prstGeom prst="rect">
            <a:avLst/>
          </a:prstGeom>
        </p:spPr>
        <p:txBody>
          <a:bodyPr anchor="t" rtlCol="false" tIns="0" lIns="0" bIns="0" rIns="0">
            <a:spAutoFit/>
          </a:bodyPr>
          <a:lstStyle/>
          <a:p>
            <a:pPr algn="l">
              <a:lnSpc>
                <a:spcPts val="2818"/>
              </a:lnSpc>
              <a:spcBef>
                <a:spcPct val="0"/>
              </a:spcBef>
            </a:pPr>
            <a:r>
              <a:rPr lang="en-US" b="true" sz="2013" u="sng">
                <a:solidFill>
                  <a:srgbClr val="000000"/>
                </a:solidFill>
                <a:latin typeface="Open Sans Bold"/>
                <a:ea typeface="Open Sans Bold"/>
                <a:cs typeface="Open Sans Bold"/>
                <a:sym typeface="Open Sans Bold"/>
              </a:rPr>
              <a:t>-</a:t>
            </a:r>
            <a:r>
              <a:rPr lang="en-US" b="true" sz="2013" u="sng">
                <a:solidFill>
                  <a:srgbClr val="000000"/>
                </a:solidFill>
                <a:latin typeface="Open Sans Bold"/>
                <a:ea typeface="Open Sans Bold"/>
                <a:cs typeface="Open Sans Bold"/>
                <a:sym typeface="Open Sans Bold"/>
              </a:rPr>
              <a:t>Teoría humanista de McGregor</a:t>
            </a:r>
          </a:p>
          <a:p>
            <a:pPr algn="l">
              <a:lnSpc>
                <a:spcPts val="2678"/>
              </a:lnSpc>
              <a:spcBef>
                <a:spcPct val="0"/>
              </a:spcBef>
            </a:pPr>
          </a:p>
          <a:p>
            <a:pPr algn="l">
              <a:lnSpc>
                <a:spcPts val="2659"/>
              </a:lnSpc>
              <a:spcBef>
                <a:spcPct val="0"/>
              </a:spcBef>
            </a:pPr>
            <a:r>
              <a:rPr lang="en-US" sz="1899">
                <a:solidFill>
                  <a:srgbClr val="000000"/>
                </a:solidFill>
                <a:latin typeface="Open Sans"/>
                <a:ea typeface="Open Sans"/>
                <a:cs typeface="Open Sans"/>
                <a:sym typeface="Open Sans"/>
              </a:rPr>
              <a:t>McGregor (1960) parte de que existen dos formas de ver el ser humano, y ello lleva a que la dirección y el liderazgo en las empresas se vean de manera diferente. </a:t>
            </a:r>
          </a:p>
          <a:p>
            <a:pPr algn="l">
              <a:lnSpc>
                <a:spcPts val="2659"/>
              </a:lnSpc>
              <a:spcBef>
                <a:spcPct val="0"/>
              </a:spcBef>
            </a:pPr>
          </a:p>
          <a:p>
            <a:pPr algn="l">
              <a:lnSpc>
                <a:spcPts val="2678"/>
              </a:lnSpc>
              <a:spcBef>
                <a:spcPct val="0"/>
              </a:spcBef>
            </a:pPr>
          </a:p>
          <a:p>
            <a:pPr algn="l">
              <a:lnSpc>
                <a:spcPts val="2678"/>
              </a:lnSpc>
              <a:spcBef>
                <a:spcPct val="0"/>
              </a:spcBef>
            </a:pPr>
            <a:r>
              <a:rPr lang="en-US" b="true" sz="1913" u="sng">
                <a:solidFill>
                  <a:srgbClr val="000000"/>
                </a:solidFill>
                <a:latin typeface="Open Sans Bold"/>
                <a:ea typeface="Open Sans Bold"/>
                <a:cs typeface="Open Sans Bold"/>
                <a:sym typeface="Open Sans Bold"/>
              </a:rPr>
              <a:t>Teoría X</a:t>
            </a:r>
          </a:p>
          <a:p>
            <a:pPr algn="l">
              <a:lnSpc>
                <a:spcPts val="2678"/>
              </a:lnSpc>
              <a:spcBef>
                <a:spcPct val="0"/>
              </a:spcBef>
            </a:pP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El ser humano es vago por naturaleza y tiende a evitar el trabajo, por lo que </a:t>
            </a:r>
            <a:r>
              <a:rPr lang="en-US" b="true" sz="1913">
                <a:solidFill>
                  <a:srgbClr val="000000"/>
                </a:solidFill>
                <a:latin typeface="Open Sans Bold"/>
                <a:ea typeface="Open Sans Bold"/>
                <a:cs typeface="Open Sans Bold"/>
                <a:sym typeface="Open Sans Bold"/>
              </a:rPr>
              <a:t>las personas tienen que ser obligadas a trabajar por la fuerza.</a:t>
            </a: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El ser humano </a:t>
            </a:r>
            <a:r>
              <a:rPr lang="en-US" b="true" sz="1913">
                <a:solidFill>
                  <a:srgbClr val="000000"/>
                </a:solidFill>
                <a:latin typeface="Open Sans Bold"/>
                <a:ea typeface="Open Sans Bold"/>
                <a:cs typeface="Open Sans Bold"/>
                <a:sym typeface="Open Sans Bold"/>
              </a:rPr>
              <a:t>prefiere que le dirijan y no tomar responsabilidades</a:t>
            </a:r>
            <a:r>
              <a:rPr lang="en-US" sz="1913">
                <a:solidFill>
                  <a:srgbClr val="000000"/>
                </a:solidFill>
                <a:latin typeface="Open Sans"/>
                <a:ea typeface="Open Sans"/>
                <a:cs typeface="Open Sans"/>
                <a:sym typeface="Open Sans"/>
              </a:rPr>
              <a:t>, tiende poca ambición.</a:t>
            </a: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Ello obliga a la empresa a estar </a:t>
            </a:r>
            <a:r>
              <a:rPr lang="en-US" b="true" sz="1913">
                <a:solidFill>
                  <a:srgbClr val="000000"/>
                </a:solidFill>
                <a:latin typeface="Open Sans Bold"/>
                <a:ea typeface="Open Sans Bold"/>
                <a:cs typeface="Open Sans Bold"/>
                <a:sym typeface="Open Sans Bold"/>
              </a:rPr>
              <a:t>controlando y amenazando con castigos</a:t>
            </a:r>
            <a:r>
              <a:rPr lang="en-US" sz="1913">
                <a:solidFill>
                  <a:srgbClr val="000000"/>
                </a:solidFill>
                <a:latin typeface="Open Sans"/>
                <a:ea typeface="Open Sans"/>
                <a:cs typeface="Open Sans"/>
                <a:sym typeface="Open Sans"/>
              </a:rPr>
              <a:t> para que cumplan con su trabajo.</a:t>
            </a: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El </a:t>
            </a:r>
            <a:r>
              <a:rPr lang="en-US" b="true" sz="1913">
                <a:solidFill>
                  <a:srgbClr val="000000"/>
                </a:solidFill>
                <a:latin typeface="Open Sans Bold"/>
                <a:ea typeface="Open Sans Bold"/>
                <a:cs typeface="Open Sans Bold"/>
                <a:sym typeface="Open Sans Bold"/>
              </a:rPr>
              <a:t>estilo autoritario</a:t>
            </a:r>
            <a:r>
              <a:rPr lang="en-US" sz="1913">
                <a:solidFill>
                  <a:srgbClr val="000000"/>
                </a:solidFill>
                <a:latin typeface="Open Sans"/>
                <a:ea typeface="Open Sans"/>
                <a:cs typeface="Open Sans"/>
                <a:sym typeface="Open Sans"/>
              </a:rPr>
              <a:t> es el adecuado para que se cumplan los objetivos de la organización.</a:t>
            </a:r>
          </a:p>
          <a:p>
            <a:pPr algn="l" marL="413074" indent="-206537" lvl="1">
              <a:lnSpc>
                <a:spcPts val="2678"/>
              </a:lnSpc>
              <a:spcBef>
                <a:spcPct val="0"/>
              </a:spcBef>
              <a:buFont typeface="Arial"/>
              <a:buChar char="•"/>
            </a:pPr>
            <a:r>
              <a:rPr lang="en-US" b="true" sz="1913">
                <a:solidFill>
                  <a:srgbClr val="000000"/>
                </a:solidFill>
                <a:latin typeface="Open Sans Bold"/>
                <a:ea typeface="Open Sans Bold"/>
                <a:cs typeface="Open Sans Bold"/>
                <a:sym typeface="Open Sans Bold"/>
              </a:rPr>
              <a:t>Los trabajadores se motivan por dinero</a:t>
            </a:r>
            <a:r>
              <a:rPr lang="en-US" sz="1913">
                <a:solidFill>
                  <a:srgbClr val="000000"/>
                </a:solidFill>
                <a:latin typeface="Open Sans"/>
                <a:ea typeface="Open Sans"/>
                <a:cs typeface="Open Sans"/>
                <a:sym typeface="Open Sans"/>
              </a:rPr>
              <a:t>, hay que motivarlos con premios económicos para que se esfuercen.</a:t>
            </a:r>
          </a:p>
          <a:p>
            <a:pPr algn="l">
              <a:lnSpc>
                <a:spcPts val="2678"/>
              </a:lnSpc>
              <a:spcBef>
                <a:spcPct val="0"/>
              </a:spcBef>
            </a:pPr>
          </a:p>
          <a:p>
            <a:pPr algn="l">
              <a:lnSpc>
                <a:spcPts val="2678"/>
              </a:lnSpc>
              <a:spcBef>
                <a:spcPct val="0"/>
              </a:spcBef>
            </a:pPr>
          </a:p>
          <a:p>
            <a:pPr algn="l">
              <a:lnSpc>
                <a:spcPts val="2678"/>
              </a:lnSpc>
              <a:spcBef>
                <a:spcPct val="0"/>
              </a:spcBef>
            </a:pPr>
            <a:r>
              <a:rPr lang="en-US" b="true" sz="1913" u="sng">
                <a:solidFill>
                  <a:srgbClr val="000000"/>
                </a:solidFill>
                <a:latin typeface="Open Sans Bold"/>
                <a:ea typeface="Open Sans Bold"/>
                <a:cs typeface="Open Sans Bold"/>
                <a:sym typeface="Open Sans Bold"/>
              </a:rPr>
              <a:t>Teoría Y</a:t>
            </a:r>
          </a:p>
          <a:p>
            <a:pPr algn="l">
              <a:lnSpc>
                <a:spcPts val="2678"/>
              </a:lnSpc>
              <a:spcBef>
                <a:spcPct val="0"/>
              </a:spcBef>
            </a:pP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En las personas </a:t>
            </a:r>
            <a:r>
              <a:rPr lang="en-US" b="true" sz="1913">
                <a:solidFill>
                  <a:srgbClr val="000000"/>
                </a:solidFill>
                <a:latin typeface="Open Sans Bold"/>
                <a:ea typeface="Open Sans Bold"/>
                <a:cs typeface="Open Sans Bold"/>
                <a:sym typeface="Open Sans Bold"/>
              </a:rPr>
              <a:t>el esfuerzo es algo natural</a:t>
            </a:r>
            <a:r>
              <a:rPr lang="en-US" sz="1913">
                <a:solidFill>
                  <a:srgbClr val="000000"/>
                </a:solidFill>
                <a:latin typeface="Open Sans"/>
                <a:ea typeface="Open Sans"/>
                <a:cs typeface="Open Sans"/>
                <a:sym typeface="Open Sans"/>
              </a:rPr>
              <a:t>, por lo que poseen la </a:t>
            </a:r>
            <a:r>
              <a:rPr lang="en-US" b="true" sz="1913">
                <a:solidFill>
                  <a:srgbClr val="000000"/>
                </a:solidFill>
                <a:latin typeface="Open Sans Bold"/>
                <a:ea typeface="Open Sans Bold"/>
                <a:cs typeface="Open Sans Bold"/>
                <a:sym typeface="Open Sans Bold"/>
              </a:rPr>
              <a:t>capacidad de autocontrolarse y dirigirse a sí mismas.</a:t>
            </a: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Las </a:t>
            </a:r>
            <a:r>
              <a:rPr lang="en-US" b="true" sz="1913">
                <a:solidFill>
                  <a:srgbClr val="000000"/>
                </a:solidFill>
                <a:latin typeface="Open Sans Bold"/>
                <a:ea typeface="Open Sans Bold"/>
                <a:cs typeface="Open Sans Bold"/>
                <a:sym typeface="Open Sans Bold"/>
              </a:rPr>
              <a:t>personas poseen creatividad y motivación</a:t>
            </a:r>
            <a:r>
              <a:rPr lang="en-US" sz="1913">
                <a:solidFill>
                  <a:srgbClr val="000000"/>
                </a:solidFill>
                <a:latin typeface="Open Sans"/>
                <a:ea typeface="Open Sans"/>
                <a:cs typeface="Open Sans"/>
                <a:sym typeface="Open Sans"/>
              </a:rPr>
              <a:t> hacia el trabajo.</a:t>
            </a: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Los </a:t>
            </a:r>
            <a:r>
              <a:rPr lang="en-US" b="true" sz="1913">
                <a:solidFill>
                  <a:srgbClr val="000000"/>
                </a:solidFill>
                <a:latin typeface="Open Sans Bold"/>
                <a:ea typeface="Open Sans Bold"/>
                <a:cs typeface="Open Sans Bold"/>
                <a:sym typeface="Open Sans Bold"/>
              </a:rPr>
              <a:t>trabajadores se comprometen con los objetivos de la empresa </a:t>
            </a:r>
            <a:r>
              <a:rPr lang="en-US" sz="1913">
                <a:solidFill>
                  <a:srgbClr val="000000"/>
                </a:solidFill>
                <a:latin typeface="Open Sans"/>
                <a:ea typeface="Open Sans"/>
                <a:cs typeface="Open Sans"/>
                <a:sym typeface="Open Sans"/>
              </a:rPr>
              <a:t>y asumen responsabilidades en la medida en que sienten interés por satisfacer sus necesidades.</a:t>
            </a:r>
          </a:p>
          <a:p>
            <a:pPr algn="l" marL="413074" indent="-206537" lvl="1">
              <a:lnSpc>
                <a:spcPts val="2678"/>
              </a:lnSpc>
              <a:spcBef>
                <a:spcPct val="0"/>
              </a:spcBef>
              <a:buFont typeface="Arial"/>
              <a:buChar char="•"/>
            </a:pPr>
            <a:r>
              <a:rPr lang="en-US" sz="1913">
                <a:solidFill>
                  <a:srgbClr val="000000"/>
                </a:solidFill>
                <a:latin typeface="Open Sans"/>
                <a:ea typeface="Open Sans"/>
                <a:cs typeface="Open Sans"/>
                <a:sym typeface="Open Sans"/>
              </a:rPr>
              <a:t>La función de la dirección será </a:t>
            </a:r>
            <a:r>
              <a:rPr lang="en-US" b="true" sz="1913">
                <a:solidFill>
                  <a:srgbClr val="000000"/>
                </a:solidFill>
                <a:latin typeface="Open Sans Bold"/>
                <a:ea typeface="Open Sans Bold"/>
                <a:cs typeface="Open Sans Bold"/>
                <a:sym typeface="Open Sans Bold"/>
              </a:rPr>
              <a:t>permitir que los trabajadores puedan cumplir los objetivos de la empresa, a la vez que los suyos personales</a:t>
            </a:r>
            <a:r>
              <a:rPr lang="en-US" sz="1913">
                <a:solidFill>
                  <a:srgbClr val="000000"/>
                </a:solidFill>
                <a:latin typeface="Open Sans"/>
                <a:ea typeface="Open Sans"/>
                <a:cs typeface="Open Sans"/>
                <a:sym typeface="Open Sans"/>
              </a:rPr>
              <a:t>, logrando integrarlos.</a:t>
            </a:r>
          </a:p>
          <a:p>
            <a:pPr algn="l">
              <a:lnSpc>
                <a:spcPts val="2678"/>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CFAACD"/>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00316"/>
            <a:ext cx="8792942" cy="579769"/>
          </a:xfrm>
          <a:prstGeom prst="rect">
            <a:avLst/>
          </a:prstGeom>
        </p:spPr>
        <p:txBody>
          <a:bodyPr anchor="t" rtlCol="false" tIns="0" lIns="0" bIns="0" rIns="0">
            <a:spAutoFit/>
          </a:bodyPr>
          <a:lstStyle/>
          <a:p>
            <a:pPr algn="l" marL="739620" indent="-369810" lvl="1">
              <a:lnSpc>
                <a:spcPts val="4796"/>
              </a:lnSpc>
              <a:spcBef>
                <a:spcPct val="0"/>
              </a:spcBef>
              <a:buAutoNum type="arabicPeriod" startAt="1"/>
            </a:pPr>
            <a:r>
              <a:rPr lang="en-US" b="true" sz="3425">
                <a:solidFill>
                  <a:srgbClr val="000000"/>
                </a:solidFill>
                <a:latin typeface="Gotham Bold"/>
                <a:ea typeface="Gotham Bold"/>
                <a:cs typeface="Gotham Bold"/>
                <a:sym typeface="Gotham Bold"/>
              </a:rPr>
              <a:t>LA DIRECCIÓN Y EL LIDERAZGO</a:t>
            </a:r>
          </a:p>
        </p:txBody>
      </p:sp>
      <p:sp>
        <p:nvSpPr>
          <p:cNvPr name="Freeform 6" id="6"/>
          <p:cNvSpPr/>
          <p:nvPr/>
        </p:nvSpPr>
        <p:spPr>
          <a:xfrm flipH="false" flipV="false" rot="0">
            <a:off x="11651473" y="5143500"/>
            <a:ext cx="5076509" cy="4587895"/>
          </a:xfrm>
          <a:custGeom>
            <a:avLst/>
            <a:gdLst/>
            <a:ahLst/>
            <a:cxnLst/>
            <a:rect r="r" b="b" t="t" l="l"/>
            <a:pathLst>
              <a:path h="4587895" w="5076509">
                <a:moveTo>
                  <a:pt x="0" y="0"/>
                </a:moveTo>
                <a:lnTo>
                  <a:pt x="5076508" y="0"/>
                </a:lnTo>
                <a:lnTo>
                  <a:pt x="5076508" y="4587895"/>
                </a:lnTo>
                <a:lnTo>
                  <a:pt x="0" y="4587895"/>
                </a:lnTo>
                <a:lnTo>
                  <a:pt x="0" y="0"/>
                </a:lnTo>
                <a:close/>
              </a:path>
            </a:pathLst>
          </a:custGeom>
          <a:blipFill>
            <a:blip r:embed="rId2"/>
            <a:stretch>
              <a:fillRect l="0" t="0" r="0" b="0"/>
            </a:stretch>
          </a:blipFill>
          <a:ln w="38100" cap="sq">
            <a:solidFill>
              <a:srgbClr val="EDC0C1"/>
            </a:solidFill>
            <a:prstDash val="solid"/>
            <a:miter/>
          </a:ln>
        </p:spPr>
      </p:sp>
      <p:sp>
        <p:nvSpPr>
          <p:cNvPr name="TextBox 7" id="7"/>
          <p:cNvSpPr txBox="true"/>
          <p:nvPr/>
        </p:nvSpPr>
        <p:spPr>
          <a:xfrm rot="0">
            <a:off x="1028700" y="970505"/>
            <a:ext cx="11520937" cy="373914"/>
          </a:xfrm>
          <a:prstGeom prst="rect">
            <a:avLst/>
          </a:prstGeom>
        </p:spPr>
        <p:txBody>
          <a:bodyPr anchor="t" rtlCol="false" tIns="0" lIns="0" bIns="0" rIns="0">
            <a:spAutoFit/>
          </a:bodyPr>
          <a:lstStyle/>
          <a:p>
            <a:pPr algn="l">
              <a:lnSpc>
                <a:spcPts val="2772"/>
              </a:lnSpc>
            </a:pPr>
            <a:r>
              <a:rPr lang="en-US" sz="3013">
                <a:solidFill>
                  <a:srgbClr val="022033"/>
                </a:solidFill>
                <a:latin typeface="Glacial Indifference"/>
                <a:ea typeface="Glacial Indifference"/>
                <a:cs typeface="Glacial Indifference"/>
                <a:sym typeface="Glacial Indifference"/>
              </a:rPr>
              <a:t>1.1 TEORÍAS DEL LIDERAZGO</a:t>
            </a:r>
          </a:p>
        </p:txBody>
      </p:sp>
      <p:sp>
        <p:nvSpPr>
          <p:cNvPr name="TextBox 8" id="8"/>
          <p:cNvSpPr txBox="true"/>
          <p:nvPr/>
        </p:nvSpPr>
        <p:spPr>
          <a:xfrm rot="0">
            <a:off x="949424" y="1525395"/>
            <a:ext cx="14885263" cy="4383868"/>
          </a:xfrm>
          <a:prstGeom prst="rect">
            <a:avLst/>
          </a:prstGeom>
        </p:spPr>
        <p:txBody>
          <a:bodyPr anchor="t" rtlCol="false" tIns="0" lIns="0" bIns="0" rIns="0">
            <a:spAutoFit/>
          </a:bodyPr>
          <a:lstStyle/>
          <a:p>
            <a:pPr algn="l">
              <a:lnSpc>
                <a:spcPts val="2520"/>
              </a:lnSpc>
            </a:pPr>
            <a:r>
              <a:rPr lang="en-US" sz="1800" u="sng" b="true">
                <a:solidFill>
                  <a:srgbClr val="000000"/>
                </a:solidFill>
                <a:latin typeface="Open Sans Bold"/>
                <a:ea typeface="Open Sans Bold"/>
                <a:cs typeface="Open Sans Bold"/>
                <a:sym typeface="Open Sans Bold"/>
              </a:rPr>
              <a:t>Teoría de la Malla Gerencial de Blake y Mouton</a:t>
            </a:r>
          </a:p>
          <a:p>
            <a:pPr algn="l">
              <a:lnSpc>
                <a:spcPts val="2520"/>
              </a:lnSpc>
            </a:pPr>
          </a:p>
          <a:p>
            <a:pPr algn="l">
              <a:lnSpc>
                <a:spcPts val="2520"/>
              </a:lnSpc>
              <a:spcBef>
                <a:spcPct val="0"/>
              </a:spcBef>
            </a:pPr>
            <a:r>
              <a:rPr lang="en-US" sz="1800">
                <a:solidFill>
                  <a:srgbClr val="000000"/>
                </a:solidFill>
                <a:latin typeface="Open Sans"/>
                <a:ea typeface="Open Sans"/>
                <a:cs typeface="Open Sans"/>
                <a:sym typeface="Open Sans"/>
              </a:rPr>
              <a:t>Esta t</a:t>
            </a:r>
            <a:r>
              <a:rPr lang="en-US" sz="1800">
                <a:solidFill>
                  <a:srgbClr val="000000"/>
                </a:solidFill>
                <a:latin typeface="Open Sans"/>
                <a:ea typeface="Open Sans"/>
                <a:cs typeface="Open Sans"/>
                <a:sym typeface="Open Sans"/>
              </a:rPr>
              <a:t>eoría supuso un paso importante en el estudio de las conductas de </a:t>
            </a:r>
            <a:r>
              <a:rPr lang="en-US" b="true" sz="1800">
                <a:solidFill>
                  <a:srgbClr val="000000"/>
                </a:solidFill>
                <a:latin typeface="Open Sans Bold"/>
                <a:ea typeface="Open Sans Bold"/>
                <a:cs typeface="Open Sans Bold"/>
                <a:sym typeface="Open Sans Bold"/>
              </a:rPr>
              <a:t>qué es lo que hace realmente un líder</a:t>
            </a:r>
            <a:r>
              <a:rPr lang="en-US" sz="1800">
                <a:solidFill>
                  <a:srgbClr val="000000"/>
                </a:solidFill>
                <a:latin typeface="Open Sans"/>
                <a:ea typeface="Open Sans"/>
                <a:cs typeface="Open Sans"/>
                <a:sym typeface="Open Sans"/>
              </a:rPr>
              <a:t>. Parte del supuesto de que </a:t>
            </a:r>
            <a:r>
              <a:rPr lang="en-US" b="true" sz="1800">
                <a:solidFill>
                  <a:srgbClr val="000000"/>
                </a:solidFill>
                <a:latin typeface="Open Sans Bold"/>
                <a:ea typeface="Open Sans Bold"/>
                <a:cs typeface="Open Sans Bold"/>
                <a:sym typeface="Open Sans Bold"/>
              </a:rPr>
              <a:t>el líder se hace y no nace</a:t>
            </a:r>
            <a:r>
              <a:rPr lang="en-US" sz="1800">
                <a:solidFill>
                  <a:srgbClr val="000000"/>
                </a:solidFill>
                <a:latin typeface="Open Sans"/>
                <a:ea typeface="Open Sans"/>
                <a:cs typeface="Open Sans"/>
                <a:sym typeface="Open Sans"/>
              </a:rPr>
              <a:t>, por lo que se puede enseñar a ser líder si estudiamos qué conductas concretas llevan a cabo los líderes. </a:t>
            </a:r>
          </a:p>
          <a:p>
            <a:pPr algn="l">
              <a:lnSpc>
                <a:spcPts val="2520"/>
              </a:lnSpc>
              <a:spcBef>
                <a:spcPct val="0"/>
              </a:spcBef>
            </a:pPr>
          </a:p>
          <a:p>
            <a:pPr algn="l">
              <a:lnSpc>
                <a:spcPts val="2520"/>
              </a:lnSpc>
              <a:spcBef>
                <a:spcPct val="0"/>
              </a:spcBef>
            </a:pPr>
            <a:r>
              <a:rPr lang="en-US" sz="1800">
                <a:solidFill>
                  <a:srgbClr val="000000"/>
                </a:solidFill>
                <a:latin typeface="Open Sans"/>
                <a:ea typeface="Open Sans"/>
                <a:cs typeface="Open Sans"/>
                <a:sym typeface="Open Sans"/>
              </a:rPr>
              <a:t>De su estudio se desprende que los líderes realizan </a:t>
            </a:r>
            <a:r>
              <a:rPr lang="en-US" b="true" sz="1800">
                <a:solidFill>
                  <a:srgbClr val="000000"/>
                </a:solidFill>
                <a:latin typeface="Open Sans Bold"/>
                <a:ea typeface="Open Sans Bold"/>
                <a:cs typeface="Open Sans Bold"/>
                <a:sym typeface="Open Sans Bold"/>
              </a:rPr>
              <a:t>dos tipos de conductas</a:t>
            </a:r>
            <a:r>
              <a:rPr lang="en-US" sz="1800">
                <a:solidFill>
                  <a:srgbClr val="000000"/>
                </a:solidFill>
                <a:latin typeface="Open Sans"/>
                <a:ea typeface="Open Sans"/>
                <a:cs typeface="Open Sans"/>
                <a:sym typeface="Open Sans"/>
              </a:rPr>
              <a:t> enfocadas a dos intereses:</a:t>
            </a:r>
          </a:p>
          <a:p>
            <a:pPr algn="l">
              <a:lnSpc>
                <a:spcPts val="2520"/>
              </a:lnSpc>
              <a:spcBef>
                <a:spcPct val="0"/>
              </a:spcBef>
            </a:pPr>
          </a:p>
          <a:p>
            <a:pPr algn="l" marL="388620" indent="-194310" lvl="1">
              <a:lnSpc>
                <a:spcPts val="2520"/>
              </a:lnSpc>
              <a:spcBef>
                <a:spcPct val="0"/>
              </a:spcBef>
              <a:buFont typeface="Arial"/>
              <a:buChar char="•"/>
            </a:pPr>
            <a:r>
              <a:rPr lang="en-US" b="true" sz="1800">
                <a:solidFill>
                  <a:srgbClr val="000000"/>
                </a:solidFill>
                <a:latin typeface="Open Sans Bold"/>
                <a:ea typeface="Open Sans Bold"/>
                <a:cs typeface="Open Sans Bold"/>
                <a:sym typeface="Open Sans Bold"/>
              </a:rPr>
              <a:t>Interés por la producción o la tarea:</a:t>
            </a:r>
            <a:r>
              <a:rPr lang="en-US" sz="1800">
                <a:solidFill>
                  <a:srgbClr val="000000"/>
                </a:solidFill>
                <a:latin typeface="Open Sans"/>
                <a:ea typeface="Open Sans"/>
                <a:cs typeface="Open Sans"/>
                <a:sym typeface="Open Sans"/>
              </a:rPr>
              <a:t> El líder se orienta a </a:t>
            </a:r>
            <a:r>
              <a:rPr lang="en-US" sz="1800" u="sng">
                <a:solidFill>
                  <a:srgbClr val="000000"/>
                </a:solidFill>
                <a:latin typeface="Open Sans"/>
                <a:ea typeface="Open Sans"/>
                <a:cs typeface="Open Sans"/>
                <a:sym typeface="Open Sans"/>
              </a:rPr>
              <a:t>conseguir los objetivos de la organización</a:t>
            </a:r>
            <a:r>
              <a:rPr lang="en-US" sz="1800">
                <a:solidFill>
                  <a:srgbClr val="000000"/>
                </a:solidFill>
                <a:latin typeface="Open Sans"/>
                <a:ea typeface="Open Sans"/>
                <a:cs typeface="Open Sans"/>
                <a:sym typeface="Open Sans"/>
              </a:rPr>
              <a:t>, está centrado en la tarea en sí.</a:t>
            </a:r>
          </a:p>
          <a:p>
            <a:pPr algn="l" marL="388620" indent="-194310" lvl="1">
              <a:lnSpc>
                <a:spcPts val="2520"/>
              </a:lnSpc>
              <a:spcBef>
                <a:spcPct val="0"/>
              </a:spcBef>
              <a:buFont typeface="Arial"/>
              <a:buChar char="•"/>
            </a:pPr>
            <a:r>
              <a:rPr lang="en-US" b="true" sz="1800">
                <a:solidFill>
                  <a:srgbClr val="000000"/>
                </a:solidFill>
                <a:latin typeface="Open Sans Bold"/>
                <a:ea typeface="Open Sans Bold"/>
                <a:cs typeface="Open Sans Bold"/>
                <a:sym typeface="Open Sans Bold"/>
              </a:rPr>
              <a:t>Interés por las personas</a:t>
            </a:r>
            <a:r>
              <a:rPr lang="en-US" sz="1800">
                <a:solidFill>
                  <a:srgbClr val="000000"/>
                </a:solidFill>
                <a:latin typeface="Open Sans"/>
                <a:ea typeface="Open Sans"/>
                <a:cs typeface="Open Sans"/>
                <a:sym typeface="Open Sans"/>
              </a:rPr>
              <a:t>: El líder está enfocado a las </a:t>
            </a:r>
            <a:r>
              <a:rPr lang="en-US" sz="1800" u="sng">
                <a:solidFill>
                  <a:srgbClr val="000000"/>
                </a:solidFill>
                <a:latin typeface="Open Sans"/>
                <a:ea typeface="Open Sans"/>
                <a:cs typeface="Open Sans"/>
                <a:sym typeface="Open Sans"/>
              </a:rPr>
              <a:t>necesidades de las personas</a:t>
            </a:r>
            <a:r>
              <a:rPr lang="en-US" sz="1800">
                <a:solidFill>
                  <a:srgbClr val="000000"/>
                </a:solidFill>
                <a:latin typeface="Open Sans"/>
                <a:ea typeface="Open Sans"/>
                <a:cs typeface="Open Sans"/>
                <a:sym typeface="Open Sans"/>
              </a:rPr>
              <a:t>, les apoya y respeta para lograr un buen ambiente.</a:t>
            </a:r>
          </a:p>
          <a:p>
            <a:pPr algn="l">
              <a:lnSpc>
                <a:spcPts val="2520"/>
              </a:lnSpc>
              <a:spcBef>
                <a:spcPct val="0"/>
              </a:spcBef>
            </a:pPr>
          </a:p>
          <a:p>
            <a:pPr algn="l">
              <a:lnSpc>
                <a:spcPts val="2520"/>
              </a:lnSpc>
              <a:spcBef>
                <a:spcPct val="0"/>
              </a:spcBef>
            </a:pPr>
            <a:r>
              <a:rPr lang="en-US" sz="1800">
                <a:solidFill>
                  <a:srgbClr val="000000"/>
                </a:solidFill>
                <a:latin typeface="Open Sans"/>
                <a:ea typeface="Open Sans"/>
                <a:cs typeface="Open Sans"/>
                <a:sym typeface="Open Sans"/>
              </a:rPr>
              <a:t>Esta teoría vendría a recoger la aportación de McGregor con la teoría X e Y; sin embargo, Blake y Mouton añaden que pueden existir puntos intermedios y</a:t>
            </a:r>
            <a:r>
              <a:rPr lang="en-US" b="true" sz="1800">
                <a:solidFill>
                  <a:srgbClr val="000000"/>
                </a:solidFill>
                <a:latin typeface="Open Sans Bold"/>
                <a:ea typeface="Open Sans Bold"/>
                <a:cs typeface="Open Sans Bold"/>
                <a:sym typeface="Open Sans Bold"/>
              </a:rPr>
              <a:t> combinación de ambos intereses</a:t>
            </a:r>
            <a:r>
              <a:rPr lang="en-US" sz="1800">
                <a:solidFill>
                  <a:srgbClr val="000000"/>
                </a:solidFill>
                <a:latin typeface="Open Sans"/>
                <a:ea typeface="Open Sans"/>
                <a:cs typeface="Open Sans"/>
                <a:sym typeface="Open Sans"/>
              </a:rPr>
              <a:t>. Veámoslo en un gráfico:</a:t>
            </a:r>
          </a:p>
          <a:p>
            <a:pPr algn="l">
              <a:lnSpc>
                <a:spcPts val="2520"/>
              </a:lnSpc>
              <a:spcBef>
                <a:spcPct val="0"/>
              </a:spcBef>
            </a:pPr>
          </a:p>
          <a:p>
            <a:pPr algn="l">
              <a:lnSpc>
                <a:spcPts val="2520"/>
              </a:lnSpc>
              <a:spcBef>
                <a:spcPct val="0"/>
              </a:spcBef>
            </a:pPr>
          </a:p>
        </p:txBody>
      </p:sp>
      <p:sp>
        <p:nvSpPr>
          <p:cNvPr name="TextBox 9" id="9"/>
          <p:cNvSpPr txBox="true"/>
          <p:nvPr/>
        </p:nvSpPr>
        <p:spPr>
          <a:xfrm rot="0">
            <a:off x="1054876" y="5861638"/>
            <a:ext cx="10095005" cy="3401848"/>
          </a:xfrm>
          <a:prstGeom prst="rect">
            <a:avLst/>
          </a:prstGeom>
        </p:spPr>
        <p:txBody>
          <a:bodyPr anchor="t" rtlCol="false" tIns="0" lIns="0" bIns="0" rIns="0">
            <a:spAutoFit/>
          </a:bodyPr>
          <a:lstStyle/>
          <a:p>
            <a:pPr algn="l">
              <a:lnSpc>
                <a:spcPts val="2754"/>
              </a:lnSpc>
            </a:pPr>
            <a:r>
              <a:rPr lang="en-US" b="true" sz="1800">
                <a:solidFill>
                  <a:srgbClr val="000000"/>
                </a:solidFill>
                <a:latin typeface="Open Sans Bold"/>
                <a:ea typeface="Open Sans Bold"/>
                <a:cs typeface="Open Sans Bold"/>
                <a:sym typeface="Open Sans Bold"/>
              </a:rPr>
              <a:t>1.1 Dirección pobre o 'mínimo estricto'</a:t>
            </a:r>
            <a:r>
              <a:rPr lang="en-US" sz="1800">
                <a:solidFill>
                  <a:srgbClr val="000000"/>
                </a:solidFill>
                <a:latin typeface="Open Sans"/>
                <a:ea typeface="Open Sans"/>
                <a:cs typeface="Open Sans"/>
                <a:sym typeface="Open Sans"/>
              </a:rPr>
              <a:t>. No hay interés por la tarea ni por las personas. Son situados donde se les 'coloca' en la organización.</a:t>
            </a:r>
          </a:p>
          <a:p>
            <a:pPr algn="l">
              <a:lnSpc>
                <a:spcPts val="2754"/>
              </a:lnSpc>
            </a:pPr>
            <a:r>
              <a:rPr lang="en-US" b="true" sz="1800">
                <a:solidFill>
                  <a:srgbClr val="000000"/>
                </a:solidFill>
                <a:latin typeface="Open Sans Bold"/>
                <a:ea typeface="Open Sans Bold"/>
                <a:cs typeface="Open Sans Bold"/>
                <a:sym typeface="Open Sans Bold"/>
              </a:rPr>
              <a:t>9.1 Alto interés en la tarea y no en las personas.</a:t>
            </a:r>
            <a:r>
              <a:rPr lang="en-US" sz="1800">
                <a:solidFill>
                  <a:srgbClr val="000000"/>
                </a:solidFill>
                <a:latin typeface="Open Sans"/>
                <a:ea typeface="Open Sans"/>
                <a:cs typeface="Open Sans"/>
                <a:sym typeface="Open Sans"/>
              </a:rPr>
              <a:t> Es un estilo de dirección autoritario, centrado en la producción. Las personas, en teoría, no tienen en cuenta al líder.</a:t>
            </a:r>
          </a:p>
          <a:p>
            <a:pPr algn="l">
              <a:lnSpc>
                <a:spcPts val="2754"/>
              </a:lnSpc>
            </a:pPr>
            <a:r>
              <a:rPr lang="en-US" b="true" sz="1800">
                <a:solidFill>
                  <a:srgbClr val="000000"/>
                </a:solidFill>
                <a:latin typeface="Open Sans Bold"/>
                <a:ea typeface="Open Sans Bold"/>
                <a:cs typeface="Open Sans Bold"/>
                <a:sym typeface="Open Sans Bold"/>
              </a:rPr>
              <a:t>9.9 Alto interés en las personas, olvidándose de la tarea.</a:t>
            </a:r>
            <a:r>
              <a:rPr lang="en-US" sz="1800">
                <a:solidFill>
                  <a:srgbClr val="000000"/>
                </a:solidFill>
                <a:latin typeface="Open Sans"/>
                <a:ea typeface="Open Sans"/>
                <a:cs typeface="Open Sans"/>
                <a:sym typeface="Open Sans"/>
              </a:rPr>
              <a:t> La prioridad son las personas, con lo que se puede llegar a un buen ambiente, pero no a la producción.</a:t>
            </a:r>
          </a:p>
          <a:p>
            <a:pPr algn="l">
              <a:lnSpc>
                <a:spcPts val="2754"/>
              </a:lnSpc>
            </a:pPr>
            <a:r>
              <a:rPr lang="en-US" b="true" sz="1800">
                <a:solidFill>
                  <a:srgbClr val="000000"/>
                </a:solidFill>
                <a:latin typeface="Open Sans Bold"/>
                <a:ea typeface="Open Sans Bold"/>
                <a:cs typeface="Open Sans Bold"/>
                <a:sym typeface="Open Sans Bold"/>
              </a:rPr>
              <a:t>5.5 Busca un equilibrio entre ambos intereses</a:t>
            </a:r>
            <a:r>
              <a:rPr lang="en-US" sz="1800">
                <a:solidFill>
                  <a:srgbClr val="000000"/>
                </a:solidFill>
                <a:latin typeface="Open Sans"/>
                <a:ea typeface="Open Sans"/>
                <a:cs typeface="Open Sans"/>
                <a:sym typeface="Open Sans"/>
              </a:rPr>
              <a:t>, intenta no descuidar ninguno de los dos. Es un estilo intermedio, sin grandes logros, pero sin grandes fracasos.</a:t>
            </a:r>
          </a:p>
          <a:p>
            <a:pPr algn="l">
              <a:lnSpc>
                <a:spcPts val="2754"/>
              </a:lnSpc>
            </a:pPr>
            <a:r>
              <a:rPr lang="en-US" b="true" sz="1800">
                <a:solidFill>
                  <a:srgbClr val="000000"/>
                </a:solidFill>
                <a:latin typeface="Open Sans Bold"/>
                <a:ea typeface="Open Sans Bold"/>
                <a:cs typeface="Open Sans Bold"/>
                <a:sym typeface="Open Sans Bold"/>
              </a:rPr>
              <a:t>9.9 Cuando se cuidan ambos intereses, de empresa y de trabajadores</a:t>
            </a:r>
            <a:r>
              <a:rPr lang="en-US" sz="1800">
                <a:solidFill>
                  <a:srgbClr val="000000"/>
                </a:solidFill>
                <a:latin typeface="Open Sans"/>
                <a:ea typeface="Open Sans"/>
                <a:cs typeface="Open Sans"/>
                <a:sym typeface="Open Sans"/>
              </a:rPr>
              <a:t>, están unidos, de manera que se puede obtener máximo rendimiento y crear buen ambiente y equipo.</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CFAACD"/>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00316"/>
            <a:ext cx="8792942" cy="579769"/>
          </a:xfrm>
          <a:prstGeom prst="rect">
            <a:avLst/>
          </a:prstGeom>
        </p:spPr>
        <p:txBody>
          <a:bodyPr anchor="t" rtlCol="false" tIns="0" lIns="0" bIns="0" rIns="0">
            <a:spAutoFit/>
          </a:bodyPr>
          <a:lstStyle/>
          <a:p>
            <a:pPr algn="l" marL="739620" indent="-369810" lvl="1">
              <a:lnSpc>
                <a:spcPts val="4796"/>
              </a:lnSpc>
              <a:spcBef>
                <a:spcPct val="0"/>
              </a:spcBef>
              <a:buAutoNum type="arabicPeriod" startAt="1"/>
            </a:pPr>
            <a:r>
              <a:rPr lang="en-US" b="true" sz="3425">
                <a:solidFill>
                  <a:srgbClr val="000000"/>
                </a:solidFill>
                <a:latin typeface="Gotham Bold"/>
                <a:ea typeface="Gotham Bold"/>
                <a:cs typeface="Gotham Bold"/>
                <a:sym typeface="Gotham Bold"/>
              </a:rPr>
              <a:t>LA DIRECCIÓN Y EL LIDERAZGO</a:t>
            </a:r>
          </a:p>
        </p:txBody>
      </p:sp>
      <p:sp>
        <p:nvSpPr>
          <p:cNvPr name="TextBox 6" id="6"/>
          <p:cNvSpPr txBox="true"/>
          <p:nvPr/>
        </p:nvSpPr>
        <p:spPr>
          <a:xfrm rot="0">
            <a:off x="1028700" y="951455"/>
            <a:ext cx="11520937"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1.1 TEORÍAS DEL LIDERAZGO</a:t>
            </a:r>
          </a:p>
        </p:txBody>
      </p:sp>
      <p:sp>
        <p:nvSpPr>
          <p:cNvPr name="TextBox 7" id="7"/>
          <p:cNvSpPr txBox="true"/>
          <p:nvPr/>
        </p:nvSpPr>
        <p:spPr>
          <a:xfrm rot="0">
            <a:off x="1210574" y="1395926"/>
            <a:ext cx="15866852" cy="5301536"/>
          </a:xfrm>
          <a:prstGeom prst="rect">
            <a:avLst/>
          </a:prstGeom>
        </p:spPr>
        <p:txBody>
          <a:bodyPr anchor="t" rtlCol="false" tIns="0" lIns="0" bIns="0" rIns="0">
            <a:spAutoFit/>
          </a:bodyPr>
          <a:lstStyle/>
          <a:p>
            <a:pPr algn="l">
              <a:lnSpc>
                <a:spcPts val="2380"/>
              </a:lnSpc>
            </a:pPr>
            <a:r>
              <a:rPr lang="en-US" sz="1700" u="sng" b="true">
                <a:solidFill>
                  <a:srgbClr val="000000"/>
                </a:solidFill>
                <a:latin typeface="Open Sans Bold"/>
                <a:ea typeface="Open Sans Bold"/>
                <a:cs typeface="Open Sans Bold"/>
                <a:sym typeface="Open Sans Bold"/>
              </a:rPr>
              <a:t>-Teorías situacionales.</a:t>
            </a:r>
          </a:p>
          <a:p>
            <a:pPr algn="l">
              <a:lnSpc>
                <a:spcPts val="2380"/>
              </a:lnSpc>
            </a:pPr>
          </a:p>
          <a:p>
            <a:pPr algn="l">
              <a:lnSpc>
                <a:spcPts val="2380"/>
              </a:lnSpc>
              <a:spcBef>
                <a:spcPct val="0"/>
              </a:spcBef>
            </a:pPr>
            <a:r>
              <a:rPr lang="en-US" sz="1700">
                <a:solidFill>
                  <a:srgbClr val="000000"/>
                </a:solidFill>
                <a:latin typeface="Open Sans"/>
                <a:ea typeface="Open Sans"/>
                <a:cs typeface="Open Sans"/>
                <a:sym typeface="Open Sans"/>
              </a:rPr>
              <a:t>Para las teorías situacionales no existe un líder mejor que otro en sí, sin</a:t>
            </a:r>
            <a:r>
              <a:rPr lang="en-US" sz="1700">
                <a:solidFill>
                  <a:srgbClr val="000000"/>
                </a:solidFill>
                <a:latin typeface="Open Sans"/>
                <a:ea typeface="Open Sans"/>
                <a:cs typeface="Open Sans"/>
                <a:sym typeface="Open Sans"/>
              </a:rPr>
              <a:t>o que</a:t>
            </a:r>
            <a:r>
              <a:rPr lang="en-US" b="true" sz="1700">
                <a:solidFill>
                  <a:srgbClr val="000000"/>
                </a:solidFill>
                <a:latin typeface="Open Sans Bold"/>
                <a:ea typeface="Open Sans Bold"/>
                <a:cs typeface="Open Sans Bold"/>
                <a:sym typeface="Open Sans Bold"/>
              </a:rPr>
              <a:t> cada situación va a requerir un estilo de líder</a:t>
            </a:r>
            <a:r>
              <a:rPr lang="en-US" sz="1700">
                <a:solidFill>
                  <a:srgbClr val="000000"/>
                </a:solidFill>
                <a:latin typeface="Open Sans"/>
                <a:ea typeface="Open Sans"/>
                <a:cs typeface="Open Sans"/>
                <a:sym typeface="Open Sans"/>
              </a:rPr>
              <a:t>. Por lo tanto </a:t>
            </a:r>
            <a:r>
              <a:rPr lang="en-US" b="true" sz="1700">
                <a:solidFill>
                  <a:srgbClr val="000000"/>
                </a:solidFill>
                <a:latin typeface="Open Sans Bold"/>
                <a:ea typeface="Open Sans Bold"/>
                <a:cs typeface="Open Sans Bold"/>
                <a:sym typeface="Open Sans Bold"/>
              </a:rPr>
              <a:t>habrá que estudiar cuáles son las situaciones posibles y el líder más adecuado</a:t>
            </a:r>
            <a:r>
              <a:rPr lang="en-US" sz="1700">
                <a:solidFill>
                  <a:srgbClr val="000000"/>
                </a:solidFill>
                <a:latin typeface="Open Sans"/>
                <a:ea typeface="Open Sans"/>
                <a:cs typeface="Open Sans"/>
                <a:sym typeface="Open Sans"/>
              </a:rPr>
              <a:t>. Destacamos la teoría de </a:t>
            </a:r>
            <a:r>
              <a:rPr lang="en-US" b="true" sz="1700">
                <a:solidFill>
                  <a:srgbClr val="533D52"/>
                </a:solidFill>
                <a:latin typeface="Open Sans Bold"/>
                <a:ea typeface="Open Sans Bold"/>
                <a:cs typeface="Open Sans Bold"/>
                <a:sym typeface="Open Sans Bold"/>
              </a:rPr>
              <a:t>Hersey y Blanchard. </a:t>
            </a:r>
            <a:r>
              <a:rPr lang="en-US" sz="1700">
                <a:solidFill>
                  <a:srgbClr val="000000"/>
                </a:solidFill>
                <a:latin typeface="Open Sans"/>
                <a:ea typeface="Open Sans"/>
                <a:cs typeface="Open Sans"/>
                <a:sym typeface="Open Sans"/>
              </a:rPr>
              <a:t>La idea básica es que </a:t>
            </a:r>
            <a:r>
              <a:rPr lang="en-US" b="true" sz="1700">
                <a:solidFill>
                  <a:srgbClr val="000000"/>
                </a:solidFill>
                <a:latin typeface="Open Sans Bold"/>
                <a:ea typeface="Open Sans Bold"/>
                <a:cs typeface="Open Sans Bold"/>
                <a:sym typeface="Open Sans Bold"/>
              </a:rPr>
              <a:t>el estilo de liderazgo debe adaptarse a la madurez de los trabajadores. </a:t>
            </a:r>
            <a:r>
              <a:rPr lang="en-US" sz="1700">
                <a:solidFill>
                  <a:srgbClr val="000000"/>
                </a:solidFill>
                <a:latin typeface="Open Sans"/>
                <a:ea typeface="Open Sans"/>
                <a:cs typeface="Open Sans"/>
                <a:sym typeface="Open Sans"/>
              </a:rPr>
              <a:t>Para ello, es determinante observar </a:t>
            </a:r>
            <a:r>
              <a:rPr lang="en-US" b="true" sz="1700" u="sng">
                <a:solidFill>
                  <a:srgbClr val="000000"/>
                </a:solidFill>
                <a:latin typeface="Open Sans Bold"/>
                <a:ea typeface="Open Sans Bold"/>
                <a:cs typeface="Open Sans Bold"/>
                <a:sym typeface="Open Sans Bold"/>
              </a:rPr>
              <a:t>dos factores:</a:t>
            </a:r>
          </a:p>
          <a:p>
            <a:pPr algn="l">
              <a:lnSpc>
                <a:spcPts val="2380"/>
              </a:lnSpc>
              <a:spcBef>
                <a:spcPct val="0"/>
              </a:spcBef>
            </a:pPr>
          </a:p>
          <a:p>
            <a:pPr algn="l" marL="367031" indent="-183515" lvl="1">
              <a:lnSpc>
                <a:spcPts val="2380"/>
              </a:lnSpc>
              <a:spcBef>
                <a:spcPct val="0"/>
              </a:spcBef>
              <a:buFont typeface="Arial"/>
              <a:buChar char="•"/>
            </a:pPr>
            <a:r>
              <a:rPr lang="en-US" b="true" sz="1700">
                <a:solidFill>
                  <a:srgbClr val="000000"/>
                </a:solidFill>
                <a:latin typeface="Open Sans Bold"/>
                <a:ea typeface="Open Sans Bold"/>
                <a:cs typeface="Open Sans Bold"/>
                <a:sym typeface="Open Sans Bold"/>
              </a:rPr>
              <a:t>La motivación</a:t>
            </a:r>
            <a:r>
              <a:rPr lang="en-US" sz="1700">
                <a:solidFill>
                  <a:srgbClr val="000000"/>
                </a:solidFill>
                <a:latin typeface="Open Sans"/>
                <a:ea typeface="Open Sans"/>
                <a:cs typeface="Open Sans"/>
                <a:sym typeface="Open Sans"/>
              </a:rPr>
              <a:t>: entendida como la </a:t>
            </a:r>
            <a:r>
              <a:rPr lang="en-US" sz="1700" u="sng">
                <a:solidFill>
                  <a:srgbClr val="000000"/>
                </a:solidFill>
                <a:latin typeface="Open Sans"/>
                <a:ea typeface="Open Sans"/>
                <a:cs typeface="Open Sans"/>
                <a:sym typeface="Open Sans"/>
              </a:rPr>
              <a:t>automotivación que tiene el trabajador para desarrollar la tarea por sí solo</a:t>
            </a:r>
            <a:r>
              <a:rPr lang="en-US" sz="1700">
                <a:solidFill>
                  <a:srgbClr val="000000"/>
                </a:solidFill>
                <a:latin typeface="Open Sans"/>
                <a:ea typeface="Open Sans"/>
                <a:cs typeface="Open Sans"/>
                <a:sym typeface="Open Sans"/>
              </a:rPr>
              <a:t> sin necesidad de recompensas externas, es el "querer" hacer la tarea pues está motivado.</a:t>
            </a:r>
          </a:p>
          <a:p>
            <a:pPr algn="l" marL="367031" indent="-183515" lvl="1">
              <a:lnSpc>
                <a:spcPts val="2380"/>
              </a:lnSpc>
              <a:spcBef>
                <a:spcPct val="0"/>
              </a:spcBef>
              <a:buFont typeface="Arial"/>
              <a:buChar char="•"/>
            </a:pPr>
            <a:r>
              <a:rPr lang="en-US" b="true" sz="1700">
                <a:solidFill>
                  <a:srgbClr val="000000"/>
                </a:solidFill>
                <a:latin typeface="Open Sans Bold"/>
                <a:ea typeface="Open Sans Bold"/>
                <a:cs typeface="Open Sans Bold"/>
                <a:sym typeface="Open Sans Bold"/>
              </a:rPr>
              <a:t>La competencia</a:t>
            </a:r>
            <a:r>
              <a:rPr lang="en-US" sz="1700">
                <a:solidFill>
                  <a:srgbClr val="000000"/>
                </a:solidFill>
                <a:latin typeface="Open Sans"/>
                <a:ea typeface="Open Sans"/>
                <a:cs typeface="Open Sans"/>
                <a:sym typeface="Open Sans"/>
              </a:rPr>
              <a:t>: e</a:t>
            </a:r>
            <a:r>
              <a:rPr lang="en-US" sz="1700">
                <a:solidFill>
                  <a:srgbClr val="000000"/>
                </a:solidFill>
                <a:latin typeface="Open Sans"/>
                <a:ea typeface="Open Sans"/>
                <a:cs typeface="Open Sans"/>
                <a:sym typeface="Open Sans"/>
              </a:rPr>
              <a:t>ntendida como la </a:t>
            </a:r>
            <a:r>
              <a:rPr lang="en-US" sz="1700" u="sng">
                <a:solidFill>
                  <a:srgbClr val="000000"/>
                </a:solidFill>
                <a:latin typeface="Open Sans"/>
                <a:ea typeface="Open Sans"/>
                <a:cs typeface="Open Sans"/>
                <a:sym typeface="Open Sans"/>
              </a:rPr>
              <a:t>formación y la experiencia que le permite realizar la tarea</a:t>
            </a:r>
            <a:r>
              <a:rPr lang="en-US" sz="1700">
                <a:solidFill>
                  <a:srgbClr val="000000"/>
                </a:solidFill>
                <a:latin typeface="Open Sans"/>
                <a:ea typeface="Open Sans"/>
                <a:cs typeface="Open Sans"/>
                <a:sym typeface="Open Sans"/>
              </a:rPr>
              <a:t>, es el "saber hacer" la tarea al estar capacitado.</a:t>
            </a:r>
          </a:p>
          <a:p>
            <a:pPr algn="l">
              <a:lnSpc>
                <a:spcPts val="2380"/>
              </a:lnSpc>
              <a:spcBef>
                <a:spcPct val="0"/>
              </a:spcBef>
            </a:pPr>
          </a:p>
          <a:p>
            <a:pPr algn="l">
              <a:lnSpc>
                <a:spcPts val="2380"/>
              </a:lnSpc>
              <a:spcBef>
                <a:spcPct val="0"/>
              </a:spcBef>
            </a:pPr>
            <a:r>
              <a:rPr lang="en-US" sz="1700">
                <a:solidFill>
                  <a:srgbClr val="000000"/>
                </a:solidFill>
                <a:latin typeface="Open Sans"/>
                <a:ea typeface="Open Sans"/>
                <a:cs typeface="Open Sans"/>
                <a:sym typeface="Open Sans"/>
              </a:rPr>
              <a:t>Combinando la motivación y la competencia encontramos </a:t>
            </a:r>
            <a:r>
              <a:rPr lang="en-US" b="true" sz="1700">
                <a:solidFill>
                  <a:srgbClr val="000000"/>
                </a:solidFill>
                <a:latin typeface="Open Sans Bold"/>
                <a:ea typeface="Open Sans Bold"/>
                <a:cs typeface="Open Sans Bold"/>
                <a:sym typeface="Open Sans Bold"/>
              </a:rPr>
              <a:t>4 niveles de madurez</a:t>
            </a:r>
            <a:r>
              <a:rPr lang="en-US" sz="1700">
                <a:solidFill>
                  <a:srgbClr val="000000"/>
                </a:solidFill>
                <a:latin typeface="Open Sans"/>
                <a:ea typeface="Open Sans"/>
                <a:cs typeface="Open Sans"/>
                <a:sym typeface="Open Sans"/>
              </a:rPr>
              <a:t> de los trabajadores:</a:t>
            </a:r>
          </a:p>
          <a:p>
            <a:pPr algn="l">
              <a:lnSpc>
                <a:spcPts val="2380"/>
              </a:lnSpc>
              <a:spcBef>
                <a:spcPct val="0"/>
              </a:spcBef>
            </a:pPr>
          </a:p>
          <a:p>
            <a:pPr algn="l">
              <a:lnSpc>
                <a:spcPts val="2380"/>
              </a:lnSpc>
              <a:spcBef>
                <a:spcPct val="0"/>
              </a:spcBef>
            </a:pPr>
            <a:r>
              <a:rPr lang="en-US" b="true" sz="1700">
                <a:solidFill>
                  <a:srgbClr val="000000"/>
                </a:solidFill>
                <a:latin typeface="Open Sans Bold"/>
                <a:ea typeface="Open Sans Bold"/>
                <a:cs typeface="Open Sans Bold"/>
                <a:sym typeface="Open Sans Bold"/>
              </a:rPr>
              <a:t>M1 No sabe, no quiere</a:t>
            </a:r>
            <a:r>
              <a:rPr lang="en-US" sz="1700">
                <a:solidFill>
                  <a:srgbClr val="000000"/>
                </a:solidFill>
                <a:latin typeface="Open Sans"/>
                <a:ea typeface="Open Sans"/>
                <a:cs typeface="Open Sans"/>
                <a:sym typeface="Open Sans"/>
              </a:rPr>
              <a:t>. No tiene la competencia para realizar la tarea y no está motivado.</a:t>
            </a:r>
          </a:p>
          <a:p>
            <a:pPr algn="l">
              <a:lnSpc>
                <a:spcPts val="2380"/>
              </a:lnSpc>
              <a:spcBef>
                <a:spcPct val="0"/>
              </a:spcBef>
            </a:pPr>
            <a:r>
              <a:rPr lang="en-US" b="true" sz="1700">
                <a:solidFill>
                  <a:srgbClr val="000000"/>
                </a:solidFill>
                <a:latin typeface="Open Sans Bold"/>
                <a:ea typeface="Open Sans Bold"/>
                <a:cs typeface="Open Sans Bold"/>
                <a:sym typeface="Open Sans Bold"/>
              </a:rPr>
              <a:t>M2 No sabe, sí quiere.</a:t>
            </a:r>
            <a:r>
              <a:rPr lang="en-US" sz="1700">
                <a:solidFill>
                  <a:srgbClr val="000000"/>
                </a:solidFill>
                <a:latin typeface="Open Sans"/>
                <a:ea typeface="Open Sans"/>
                <a:cs typeface="Open Sans"/>
                <a:sym typeface="Open Sans"/>
              </a:rPr>
              <a:t> No tiene la competencia pero sí tiene motivación por hacerla bien.</a:t>
            </a:r>
          </a:p>
          <a:p>
            <a:pPr algn="l">
              <a:lnSpc>
                <a:spcPts val="2380"/>
              </a:lnSpc>
              <a:spcBef>
                <a:spcPct val="0"/>
              </a:spcBef>
            </a:pPr>
            <a:r>
              <a:rPr lang="en-US" b="true" sz="1700">
                <a:solidFill>
                  <a:srgbClr val="000000"/>
                </a:solidFill>
                <a:latin typeface="Open Sans Bold"/>
                <a:ea typeface="Open Sans Bold"/>
                <a:cs typeface="Open Sans Bold"/>
                <a:sym typeface="Open Sans Bold"/>
              </a:rPr>
              <a:t>M3 Sí sabe, no quiere.</a:t>
            </a:r>
            <a:r>
              <a:rPr lang="en-US" sz="1700">
                <a:solidFill>
                  <a:srgbClr val="000000"/>
                </a:solidFill>
                <a:latin typeface="Open Sans"/>
                <a:ea typeface="Open Sans"/>
                <a:cs typeface="Open Sans"/>
                <a:sym typeface="Open Sans"/>
              </a:rPr>
              <a:t> Sabe realizar la tarea, pero está desmotivado y no quiere hacerla.</a:t>
            </a:r>
          </a:p>
          <a:p>
            <a:pPr algn="l">
              <a:lnSpc>
                <a:spcPts val="2380"/>
              </a:lnSpc>
              <a:spcBef>
                <a:spcPct val="0"/>
              </a:spcBef>
            </a:pPr>
            <a:r>
              <a:rPr lang="en-US" b="true" sz="1700">
                <a:solidFill>
                  <a:srgbClr val="000000"/>
                </a:solidFill>
                <a:latin typeface="Open Sans Bold"/>
                <a:ea typeface="Open Sans Bold"/>
                <a:cs typeface="Open Sans Bold"/>
                <a:sym typeface="Open Sans Bold"/>
              </a:rPr>
              <a:t>M4 Sí sabe, sí quiere.</a:t>
            </a:r>
            <a:r>
              <a:rPr lang="en-US" sz="1700">
                <a:solidFill>
                  <a:srgbClr val="000000"/>
                </a:solidFill>
                <a:latin typeface="Open Sans"/>
                <a:ea typeface="Open Sans"/>
                <a:cs typeface="Open Sans"/>
                <a:sym typeface="Open Sans"/>
              </a:rPr>
              <a:t> Es un trabajador competente que está motivado para realizar la tarea.</a:t>
            </a:r>
          </a:p>
          <a:p>
            <a:pPr algn="l">
              <a:lnSpc>
                <a:spcPts val="2380"/>
              </a:lnSpc>
              <a:spcBef>
                <a:spcPct val="0"/>
              </a:spcBef>
            </a:pPr>
          </a:p>
          <a:p>
            <a:pPr algn="l">
              <a:lnSpc>
                <a:spcPts val="2380"/>
              </a:lnSpc>
              <a:spcBef>
                <a:spcPct val="0"/>
              </a:spcBef>
            </a:pPr>
          </a:p>
        </p:txBody>
      </p:sp>
      <p:grpSp>
        <p:nvGrpSpPr>
          <p:cNvPr name="Group 8" id="8"/>
          <p:cNvGrpSpPr/>
          <p:nvPr/>
        </p:nvGrpSpPr>
        <p:grpSpPr>
          <a:xfrm rot="5400000">
            <a:off x="1186215" y="6210831"/>
            <a:ext cx="3521004" cy="3836034"/>
            <a:chOff x="0" y="0"/>
            <a:chExt cx="1081384" cy="1178137"/>
          </a:xfrm>
        </p:grpSpPr>
        <p:sp>
          <p:nvSpPr>
            <p:cNvPr name="Freeform 9" id="9"/>
            <p:cNvSpPr/>
            <p:nvPr/>
          </p:nvSpPr>
          <p:spPr>
            <a:xfrm flipH="false" flipV="false" rot="0">
              <a:off x="0" y="0"/>
              <a:ext cx="1081384" cy="1178137"/>
            </a:xfrm>
            <a:custGeom>
              <a:avLst/>
              <a:gdLst/>
              <a:ahLst/>
              <a:cxnLst/>
              <a:rect r="r" b="b" t="t" l="l"/>
              <a:pathLst>
                <a:path h="1178137" w="1081384">
                  <a:moveTo>
                    <a:pt x="0" y="0"/>
                  </a:moveTo>
                  <a:lnTo>
                    <a:pt x="1081384" y="0"/>
                  </a:lnTo>
                  <a:lnTo>
                    <a:pt x="1081384" y="1178137"/>
                  </a:lnTo>
                  <a:lnTo>
                    <a:pt x="0" y="1178137"/>
                  </a:lnTo>
                  <a:close/>
                </a:path>
              </a:pathLst>
            </a:custGeom>
            <a:solidFill>
              <a:srgbClr val="CFAACD">
                <a:alpha val="45882"/>
              </a:srgbClr>
            </a:solidFill>
          </p:spPr>
        </p:sp>
        <p:sp>
          <p:nvSpPr>
            <p:cNvPr name="TextBox 10" id="10"/>
            <p:cNvSpPr txBox="true"/>
            <p:nvPr/>
          </p:nvSpPr>
          <p:spPr>
            <a:xfrm>
              <a:off x="0" y="-19050"/>
              <a:ext cx="1081384" cy="1197187"/>
            </a:xfrm>
            <a:prstGeom prst="rect">
              <a:avLst/>
            </a:prstGeom>
          </p:spPr>
          <p:txBody>
            <a:bodyPr anchor="ctr" rtlCol="false" tIns="50800" lIns="50800" bIns="50800" rIns="50800"/>
            <a:lstStyle/>
            <a:p>
              <a:pPr algn="ctr">
                <a:lnSpc>
                  <a:spcPts val="2859"/>
                </a:lnSpc>
              </a:pPr>
            </a:p>
          </p:txBody>
        </p:sp>
      </p:grpSp>
      <p:grpSp>
        <p:nvGrpSpPr>
          <p:cNvPr name="Group 11" id="11"/>
          <p:cNvGrpSpPr/>
          <p:nvPr/>
        </p:nvGrpSpPr>
        <p:grpSpPr>
          <a:xfrm rot="5400000">
            <a:off x="5343497" y="6210831"/>
            <a:ext cx="3521004" cy="3836034"/>
            <a:chOff x="0" y="0"/>
            <a:chExt cx="1081384" cy="1178137"/>
          </a:xfrm>
        </p:grpSpPr>
        <p:sp>
          <p:nvSpPr>
            <p:cNvPr name="Freeform 12" id="12"/>
            <p:cNvSpPr/>
            <p:nvPr/>
          </p:nvSpPr>
          <p:spPr>
            <a:xfrm flipH="false" flipV="false" rot="0">
              <a:off x="0" y="0"/>
              <a:ext cx="1081384" cy="1178137"/>
            </a:xfrm>
            <a:custGeom>
              <a:avLst/>
              <a:gdLst/>
              <a:ahLst/>
              <a:cxnLst/>
              <a:rect r="r" b="b" t="t" l="l"/>
              <a:pathLst>
                <a:path h="1178137" w="1081384">
                  <a:moveTo>
                    <a:pt x="0" y="0"/>
                  </a:moveTo>
                  <a:lnTo>
                    <a:pt x="1081384" y="0"/>
                  </a:lnTo>
                  <a:lnTo>
                    <a:pt x="1081384" y="1178137"/>
                  </a:lnTo>
                  <a:lnTo>
                    <a:pt x="0" y="1178137"/>
                  </a:lnTo>
                  <a:close/>
                </a:path>
              </a:pathLst>
            </a:custGeom>
            <a:solidFill>
              <a:srgbClr val="CFAACD">
                <a:alpha val="45882"/>
              </a:srgbClr>
            </a:solidFill>
          </p:spPr>
        </p:sp>
        <p:sp>
          <p:nvSpPr>
            <p:cNvPr name="TextBox 13" id="13"/>
            <p:cNvSpPr txBox="true"/>
            <p:nvPr/>
          </p:nvSpPr>
          <p:spPr>
            <a:xfrm>
              <a:off x="0" y="-19050"/>
              <a:ext cx="1081384" cy="1197187"/>
            </a:xfrm>
            <a:prstGeom prst="rect">
              <a:avLst/>
            </a:prstGeom>
          </p:spPr>
          <p:txBody>
            <a:bodyPr anchor="ctr" rtlCol="false" tIns="50800" lIns="50800" bIns="50800" rIns="50800"/>
            <a:lstStyle/>
            <a:p>
              <a:pPr algn="ctr">
                <a:lnSpc>
                  <a:spcPts val="2859"/>
                </a:lnSpc>
              </a:pPr>
            </a:p>
          </p:txBody>
        </p:sp>
      </p:grpSp>
      <p:grpSp>
        <p:nvGrpSpPr>
          <p:cNvPr name="Group 14" id="14"/>
          <p:cNvGrpSpPr/>
          <p:nvPr/>
        </p:nvGrpSpPr>
        <p:grpSpPr>
          <a:xfrm rot="5400000">
            <a:off x="9503381" y="6210831"/>
            <a:ext cx="3521004" cy="3836034"/>
            <a:chOff x="0" y="0"/>
            <a:chExt cx="1081384" cy="1178137"/>
          </a:xfrm>
        </p:grpSpPr>
        <p:sp>
          <p:nvSpPr>
            <p:cNvPr name="Freeform 15" id="15"/>
            <p:cNvSpPr/>
            <p:nvPr/>
          </p:nvSpPr>
          <p:spPr>
            <a:xfrm flipH="false" flipV="false" rot="0">
              <a:off x="0" y="0"/>
              <a:ext cx="1081384" cy="1178137"/>
            </a:xfrm>
            <a:custGeom>
              <a:avLst/>
              <a:gdLst/>
              <a:ahLst/>
              <a:cxnLst/>
              <a:rect r="r" b="b" t="t" l="l"/>
              <a:pathLst>
                <a:path h="1178137" w="1081384">
                  <a:moveTo>
                    <a:pt x="0" y="0"/>
                  </a:moveTo>
                  <a:lnTo>
                    <a:pt x="1081384" y="0"/>
                  </a:lnTo>
                  <a:lnTo>
                    <a:pt x="1081384" y="1178137"/>
                  </a:lnTo>
                  <a:lnTo>
                    <a:pt x="0" y="1178137"/>
                  </a:lnTo>
                  <a:close/>
                </a:path>
              </a:pathLst>
            </a:custGeom>
            <a:solidFill>
              <a:srgbClr val="CFAACD">
                <a:alpha val="45882"/>
              </a:srgbClr>
            </a:solidFill>
          </p:spPr>
        </p:sp>
        <p:sp>
          <p:nvSpPr>
            <p:cNvPr name="TextBox 16" id="16"/>
            <p:cNvSpPr txBox="true"/>
            <p:nvPr/>
          </p:nvSpPr>
          <p:spPr>
            <a:xfrm>
              <a:off x="0" y="-19050"/>
              <a:ext cx="1081384" cy="1197187"/>
            </a:xfrm>
            <a:prstGeom prst="rect">
              <a:avLst/>
            </a:prstGeom>
          </p:spPr>
          <p:txBody>
            <a:bodyPr anchor="ctr" rtlCol="false" tIns="50800" lIns="50800" bIns="50800" rIns="50800"/>
            <a:lstStyle/>
            <a:p>
              <a:pPr algn="ctr">
                <a:lnSpc>
                  <a:spcPts val="2859"/>
                </a:lnSpc>
              </a:pPr>
            </a:p>
          </p:txBody>
        </p:sp>
      </p:grpSp>
      <p:grpSp>
        <p:nvGrpSpPr>
          <p:cNvPr name="Group 17" id="17"/>
          <p:cNvGrpSpPr/>
          <p:nvPr/>
        </p:nvGrpSpPr>
        <p:grpSpPr>
          <a:xfrm rot="5400000">
            <a:off x="13663265" y="6210831"/>
            <a:ext cx="3521004" cy="3836034"/>
            <a:chOff x="0" y="0"/>
            <a:chExt cx="1081384" cy="1178137"/>
          </a:xfrm>
        </p:grpSpPr>
        <p:sp>
          <p:nvSpPr>
            <p:cNvPr name="Freeform 18" id="18"/>
            <p:cNvSpPr/>
            <p:nvPr/>
          </p:nvSpPr>
          <p:spPr>
            <a:xfrm flipH="false" flipV="false" rot="0">
              <a:off x="0" y="0"/>
              <a:ext cx="1081384" cy="1178137"/>
            </a:xfrm>
            <a:custGeom>
              <a:avLst/>
              <a:gdLst/>
              <a:ahLst/>
              <a:cxnLst/>
              <a:rect r="r" b="b" t="t" l="l"/>
              <a:pathLst>
                <a:path h="1178137" w="1081384">
                  <a:moveTo>
                    <a:pt x="0" y="0"/>
                  </a:moveTo>
                  <a:lnTo>
                    <a:pt x="1081384" y="0"/>
                  </a:lnTo>
                  <a:lnTo>
                    <a:pt x="1081384" y="1178137"/>
                  </a:lnTo>
                  <a:lnTo>
                    <a:pt x="0" y="1178137"/>
                  </a:lnTo>
                  <a:close/>
                </a:path>
              </a:pathLst>
            </a:custGeom>
            <a:solidFill>
              <a:srgbClr val="CFAACD">
                <a:alpha val="45882"/>
              </a:srgbClr>
            </a:solidFill>
          </p:spPr>
        </p:sp>
        <p:sp>
          <p:nvSpPr>
            <p:cNvPr name="TextBox 19" id="19"/>
            <p:cNvSpPr txBox="true"/>
            <p:nvPr/>
          </p:nvSpPr>
          <p:spPr>
            <a:xfrm>
              <a:off x="0" y="-19050"/>
              <a:ext cx="1081384" cy="1197187"/>
            </a:xfrm>
            <a:prstGeom prst="rect">
              <a:avLst/>
            </a:prstGeom>
          </p:spPr>
          <p:txBody>
            <a:bodyPr anchor="ctr" rtlCol="false" tIns="50800" lIns="50800" bIns="50800" rIns="50800"/>
            <a:lstStyle/>
            <a:p>
              <a:pPr algn="ctr">
                <a:lnSpc>
                  <a:spcPts val="2859"/>
                </a:lnSpc>
              </a:pPr>
            </a:p>
          </p:txBody>
        </p:sp>
      </p:grpSp>
      <p:sp>
        <p:nvSpPr>
          <p:cNvPr name="TextBox 20" id="20"/>
          <p:cNvSpPr txBox="true"/>
          <p:nvPr/>
        </p:nvSpPr>
        <p:spPr>
          <a:xfrm rot="0">
            <a:off x="1087302" y="6473208"/>
            <a:ext cx="3718829" cy="3311366"/>
          </a:xfrm>
          <a:prstGeom prst="rect">
            <a:avLst/>
          </a:prstGeom>
        </p:spPr>
        <p:txBody>
          <a:bodyPr anchor="t" rtlCol="false" tIns="0" lIns="0" bIns="0" rIns="0">
            <a:spAutoFit/>
          </a:bodyPr>
          <a:lstStyle/>
          <a:p>
            <a:pPr algn="l">
              <a:lnSpc>
                <a:spcPts val="2210"/>
              </a:lnSpc>
            </a:pPr>
            <a:r>
              <a:rPr lang="en-US" sz="1700" b="true">
                <a:solidFill>
                  <a:srgbClr val="000000"/>
                </a:solidFill>
                <a:latin typeface="Gotham Bold"/>
                <a:ea typeface="Gotham Bold"/>
                <a:cs typeface="Gotham Bold"/>
                <a:sym typeface="Gotham Bold"/>
              </a:rPr>
              <a:t> </a:t>
            </a:r>
            <a:r>
              <a:rPr lang="en-US" sz="1700" u="sng" b="true">
                <a:solidFill>
                  <a:srgbClr val="000000"/>
                </a:solidFill>
                <a:latin typeface="Gotham Bold"/>
                <a:ea typeface="Gotham Bold"/>
                <a:cs typeface="Gotham Bold"/>
                <a:sym typeface="Gotham Bold"/>
              </a:rPr>
              <a:t>E1 Estilo directivo (para M1)</a:t>
            </a:r>
          </a:p>
          <a:p>
            <a:pPr algn="l">
              <a:lnSpc>
                <a:spcPts val="2210"/>
              </a:lnSpc>
            </a:pPr>
          </a:p>
          <a:p>
            <a:pPr algn="l" marL="367032" indent="-183516" lvl="1">
              <a:lnSpc>
                <a:spcPts val="2210"/>
              </a:lnSpc>
              <a:buFont typeface="Arial"/>
              <a:buChar char="•"/>
            </a:pPr>
            <a:r>
              <a:rPr lang="en-US" sz="1700">
                <a:solidFill>
                  <a:srgbClr val="000000"/>
                </a:solidFill>
                <a:latin typeface="Gotham"/>
                <a:ea typeface="Gotham"/>
                <a:cs typeface="Gotham"/>
                <a:sym typeface="Gotham"/>
              </a:rPr>
              <a:t>El líder debe tener una </a:t>
            </a:r>
            <a:r>
              <a:rPr lang="en-US" b="true" sz="1700">
                <a:solidFill>
                  <a:srgbClr val="000000"/>
                </a:solidFill>
                <a:latin typeface="Gotham Bold"/>
                <a:ea typeface="Gotham Bold"/>
                <a:cs typeface="Gotham Bold"/>
                <a:sym typeface="Gotham Bold"/>
              </a:rPr>
              <a:t>alta orientación hacia la tarea</a:t>
            </a:r>
            <a:r>
              <a:rPr lang="en-US" sz="1700">
                <a:solidFill>
                  <a:srgbClr val="000000"/>
                </a:solidFill>
                <a:latin typeface="Gotham"/>
                <a:ea typeface="Gotham"/>
                <a:cs typeface="Gotham"/>
                <a:sym typeface="Gotham"/>
              </a:rPr>
              <a:t> (dándole órdenes) y una </a:t>
            </a:r>
            <a:r>
              <a:rPr lang="en-US" b="true" sz="1700">
                <a:solidFill>
                  <a:srgbClr val="000000"/>
                </a:solidFill>
                <a:latin typeface="Gotham Bold"/>
                <a:ea typeface="Gotham Bold"/>
                <a:cs typeface="Gotham Bold"/>
                <a:sym typeface="Gotham Bold"/>
              </a:rPr>
              <a:t>baja orientación hacia las personas</a:t>
            </a:r>
            <a:r>
              <a:rPr lang="en-US" sz="1700">
                <a:solidFill>
                  <a:srgbClr val="000000"/>
                </a:solidFill>
                <a:latin typeface="Gotham"/>
                <a:ea typeface="Gotham"/>
                <a:cs typeface="Gotham"/>
                <a:sym typeface="Gotham"/>
              </a:rPr>
              <a:t> (dándole pocas explicaciones).</a:t>
            </a:r>
          </a:p>
          <a:p>
            <a:pPr algn="l">
              <a:lnSpc>
                <a:spcPts val="2210"/>
              </a:lnSpc>
            </a:pPr>
          </a:p>
          <a:p>
            <a:pPr algn="l" marL="367032" indent="-183516" lvl="1">
              <a:lnSpc>
                <a:spcPts val="2210"/>
              </a:lnSpc>
              <a:buFont typeface="Arial"/>
              <a:buChar char="•"/>
            </a:pPr>
            <a:r>
              <a:rPr lang="en-US" sz="1700">
                <a:solidFill>
                  <a:srgbClr val="000000"/>
                </a:solidFill>
                <a:latin typeface="Gotham"/>
                <a:ea typeface="Gotham"/>
                <a:cs typeface="Gotham"/>
                <a:sym typeface="Gotham"/>
              </a:rPr>
              <a:t>El </a:t>
            </a:r>
            <a:r>
              <a:rPr lang="en-US" b="true" sz="1700">
                <a:solidFill>
                  <a:srgbClr val="000000"/>
                </a:solidFill>
                <a:latin typeface="Gotham Bold"/>
                <a:ea typeface="Gotham Bold"/>
                <a:cs typeface="Gotham Bold"/>
                <a:sym typeface="Gotham Bold"/>
              </a:rPr>
              <a:t>tipo de poder que utilizará será el coercitivo</a:t>
            </a:r>
            <a:r>
              <a:rPr lang="en-US" sz="1700">
                <a:solidFill>
                  <a:srgbClr val="000000"/>
                </a:solidFill>
                <a:latin typeface="Gotham"/>
                <a:ea typeface="Gotham"/>
                <a:cs typeface="Gotham"/>
                <a:sym typeface="Gotham"/>
              </a:rPr>
              <a:t>, castigando en caso de que no cumpla con su trabajo.</a:t>
            </a:r>
          </a:p>
        </p:txBody>
      </p:sp>
      <p:sp>
        <p:nvSpPr>
          <p:cNvPr name="TextBox 21" id="21"/>
          <p:cNvSpPr txBox="true"/>
          <p:nvPr/>
        </p:nvSpPr>
        <p:spPr>
          <a:xfrm rot="0">
            <a:off x="5091389" y="6473208"/>
            <a:ext cx="3930627" cy="3311366"/>
          </a:xfrm>
          <a:prstGeom prst="rect">
            <a:avLst/>
          </a:prstGeom>
        </p:spPr>
        <p:txBody>
          <a:bodyPr anchor="t" rtlCol="false" tIns="0" lIns="0" bIns="0" rIns="0">
            <a:spAutoFit/>
          </a:bodyPr>
          <a:lstStyle/>
          <a:p>
            <a:pPr algn="l">
              <a:lnSpc>
                <a:spcPts val="2210"/>
              </a:lnSpc>
              <a:spcBef>
                <a:spcPct val="0"/>
              </a:spcBef>
            </a:pPr>
            <a:r>
              <a:rPr lang="en-US" b="true" sz="1700">
                <a:solidFill>
                  <a:srgbClr val="000000"/>
                </a:solidFill>
                <a:latin typeface="Gotham Bold"/>
                <a:ea typeface="Gotham Bold"/>
                <a:cs typeface="Gotham Bold"/>
                <a:sym typeface="Gotham Bold"/>
              </a:rPr>
              <a:t>    </a:t>
            </a:r>
            <a:r>
              <a:rPr lang="en-US" b="true" sz="1700" u="sng">
                <a:solidFill>
                  <a:srgbClr val="000000"/>
                </a:solidFill>
                <a:latin typeface="Gotham Bold"/>
                <a:ea typeface="Gotham Bold"/>
                <a:cs typeface="Gotham Bold"/>
                <a:sym typeface="Gotham Bold"/>
              </a:rPr>
              <a:t>E2 Estilo Persuasivo (para E2)</a:t>
            </a:r>
          </a:p>
          <a:p>
            <a:pPr algn="l">
              <a:lnSpc>
                <a:spcPts val="2210"/>
              </a:lnSpc>
              <a:spcBef>
                <a:spcPct val="0"/>
              </a:spcBef>
            </a:pPr>
          </a:p>
          <a:p>
            <a:pPr algn="l" marL="367032" indent="-183516" lvl="1">
              <a:lnSpc>
                <a:spcPts val="2210"/>
              </a:lnSpc>
              <a:buFont typeface="Arial"/>
              <a:buChar char="•"/>
            </a:pPr>
            <a:r>
              <a:rPr lang="en-US" sz="1700">
                <a:solidFill>
                  <a:srgbClr val="000000"/>
                </a:solidFill>
                <a:latin typeface="Gotham"/>
                <a:ea typeface="Gotham"/>
                <a:cs typeface="Gotham"/>
                <a:sym typeface="Gotham"/>
              </a:rPr>
              <a:t>El líder debe tener una </a:t>
            </a:r>
            <a:r>
              <a:rPr lang="en-US" b="true" sz="1700">
                <a:solidFill>
                  <a:srgbClr val="000000"/>
                </a:solidFill>
                <a:latin typeface="Gotham Bold"/>
                <a:ea typeface="Gotham Bold"/>
                <a:cs typeface="Gotham Bold"/>
                <a:sym typeface="Gotham Bold"/>
              </a:rPr>
              <a:t>alta orientación hacia la tarea</a:t>
            </a:r>
            <a:r>
              <a:rPr lang="en-US" sz="1700">
                <a:solidFill>
                  <a:srgbClr val="000000"/>
                </a:solidFill>
                <a:latin typeface="Gotham"/>
                <a:ea typeface="Gotham"/>
                <a:cs typeface="Gotham"/>
                <a:sym typeface="Gotham"/>
              </a:rPr>
              <a:t> (dándole órdenes y explicando), pero con una </a:t>
            </a:r>
            <a:r>
              <a:rPr lang="en-US" b="true" sz="1700">
                <a:solidFill>
                  <a:srgbClr val="000000"/>
                </a:solidFill>
                <a:latin typeface="Gotham Bold"/>
                <a:ea typeface="Gotham Bold"/>
                <a:cs typeface="Gotham Bold"/>
                <a:sym typeface="Gotham Bold"/>
              </a:rPr>
              <a:t>alta orientación hacia las personas</a:t>
            </a:r>
            <a:r>
              <a:rPr lang="en-US" sz="1700">
                <a:solidFill>
                  <a:srgbClr val="000000"/>
                </a:solidFill>
                <a:latin typeface="Gotham"/>
                <a:ea typeface="Gotham"/>
                <a:cs typeface="Gotham"/>
                <a:sym typeface="Gotham"/>
              </a:rPr>
              <a:t> (dándole explicaciones de por y para qué)</a:t>
            </a:r>
          </a:p>
          <a:p>
            <a:pPr algn="l">
              <a:lnSpc>
                <a:spcPts val="2210"/>
              </a:lnSpc>
            </a:pPr>
          </a:p>
          <a:p>
            <a:pPr algn="l" marL="367032" indent="-183516" lvl="1">
              <a:lnSpc>
                <a:spcPts val="2210"/>
              </a:lnSpc>
              <a:buFont typeface="Arial"/>
              <a:buChar char="•"/>
            </a:pPr>
            <a:r>
              <a:rPr lang="en-US" sz="1700">
                <a:solidFill>
                  <a:srgbClr val="000000"/>
                </a:solidFill>
                <a:latin typeface="Gotham"/>
                <a:ea typeface="Gotham"/>
                <a:cs typeface="Gotham"/>
                <a:sym typeface="Gotham"/>
              </a:rPr>
              <a:t>El tipo de poder que utilizará será el de </a:t>
            </a:r>
            <a:r>
              <a:rPr lang="en-US" b="true" sz="1700">
                <a:solidFill>
                  <a:srgbClr val="000000"/>
                </a:solidFill>
                <a:latin typeface="Gotham Bold"/>
                <a:ea typeface="Gotham Bold"/>
                <a:cs typeface="Gotham Bold"/>
                <a:sym typeface="Gotham Bold"/>
              </a:rPr>
              <a:t>recompensa</a:t>
            </a:r>
            <a:r>
              <a:rPr lang="en-US" sz="1700">
                <a:solidFill>
                  <a:srgbClr val="000000"/>
                </a:solidFill>
                <a:latin typeface="Gotham"/>
                <a:ea typeface="Gotham"/>
                <a:cs typeface="Gotham"/>
                <a:sym typeface="Gotham"/>
              </a:rPr>
              <a:t>, premiando a las personas.</a:t>
            </a:r>
          </a:p>
        </p:txBody>
      </p:sp>
      <p:sp>
        <p:nvSpPr>
          <p:cNvPr name="TextBox 22" id="22"/>
          <p:cNvSpPr txBox="true"/>
          <p:nvPr/>
        </p:nvSpPr>
        <p:spPr>
          <a:xfrm rot="0">
            <a:off x="9403016" y="6473208"/>
            <a:ext cx="3864109" cy="3311366"/>
          </a:xfrm>
          <a:prstGeom prst="rect">
            <a:avLst/>
          </a:prstGeom>
        </p:spPr>
        <p:txBody>
          <a:bodyPr anchor="t" rtlCol="false" tIns="0" lIns="0" bIns="0" rIns="0">
            <a:spAutoFit/>
          </a:bodyPr>
          <a:lstStyle/>
          <a:p>
            <a:pPr algn="l">
              <a:lnSpc>
                <a:spcPts val="2210"/>
              </a:lnSpc>
            </a:pPr>
            <a:r>
              <a:rPr lang="en-US" sz="1700" u="sng" b="true">
                <a:solidFill>
                  <a:srgbClr val="000000"/>
                </a:solidFill>
                <a:latin typeface="Gotham Bold"/>
                <a:ea typeface="Gotham Bold"/>
                <a:cs typeface="Gotham Bold"/>
                <a:sym typeface="Gotham Bold"/>
              </a:rPr>
              <a:t>E3 Estilo Participativo</a:t>
            </a:r>
          </a:p>
          <a:p>
            <a:pPr algn="l">
              <a:lnSpc>
                <a:spcPts val="2210"/>
              </a:lnSpc>
              <a:spcBef>
                <a:spcPct val="0"/>
              </a:spcBef>
            </a:pPr>
          </a:p>
          <a:p>
            <a:pPr algn="l" marL="367032" indent="-183516" lvl="1">
              <a:lnSpc>
                <a:spcPts val="2210"/>
              </a:lnSpc>
              <a:buFont typeface="Arial"/>
              <a:buChar char="•"/>
            </a:pPr>
            <a:r>
              <a:rPr lang="en-US" b="true" sz="1700">
                <a:solidFill>
                  <a:srgbClr val="000000"/>
                </a:solidFill>
                <a:latin typeface="Gotham Bold"/>
                <a:ea typeface="Gotham Bold"/>
                <a:cs typeface="Gotham Bold"/>
                <a:sym typeface="Gotham Bold"/>
              </a:rPr>
              <a:t>Baja orientación hacia la tarea</a:t>
            </a:r>
            <a:r>
              <a:rPr lang="en-US" sz="1700">
                <a:solidFill>
                  <a:srgbClr val="000000"/>
                </a:solidFill>
                <a:latin typeface="Gotham"/>
                <a:ea typeface="Gotham"/>
                <a:cs typeface="Gotham"/>
                <a:sym typeface="Gotham"/>
              </a:rPr>
              <a:t> (dándole pocas órdenes) y una </a:t>
            </a:r>
            <a:r>
              <a:rPr lang="en-US" b="true" sz="1700">
                <a:solidFill>
                  <a:srgbClr val="000000"/>
                </a:solidFill>
                <a:latin typeface="Gotham Bold"/>
                <a:ea typeface="Gotham Bold"/>
                <a:cs typeface="Gotham Bold"/>
                <a:sym typeface="Gotham Bold"/>
              </a:rPr>
              <a:t>alta orientación hacia las personas</a:t>
            </a:r>
            <a:r>
              <a:rPr lang="en-US" sz="1700">
                <a:solidFill>
                  <a:srgbClr val="000000"/>
                </a:solidFill>
                <a:latin typeface="Gotham"/>
                <a:ea typeface="Gotham"/>
                <a:cs typeface="Gotham"/>
                <a:sym typeface="Gotham"/>
              </a:rPr>
              <a:t> (dándole explicaciones y motivándolo).</a:t>
            </a:r>
          </a:p>
          <a:p>
            <a:pPr algn="l">
              <a:lnSpc>
                <a:spcPts val="2210"/>
              </a:lnSpc>
            </a:pPr>
          </a:p>
          <a:p>
            <a:pPr algn="l" marL="367032" indent="-183516" lvl="1">
              <a:lnSpc>
                <a:spcPts val="2210"/>
              </a:lnSpc>
              <a:buFont typeface="Arial"/>
              <a:buChar char="•"/>
            </a:pPr>
            <a:r>
              <a:rPr lang="en-US" sz="1700">
                <a:solidFill>
                  <a:srgbClr val="000000"/>
                </a:solidFill>
                <a:latin typeface="Gotham"/>
                <a:ea typeface="Gotham"/>
                <a:cs typeface="Gotham"/>
                <a:sym typeface="Gotham"/>
              </a:rPr>
              <a:t>El tipo de poder que utilizará será el de </a:t>
            </a:r>
            <a:r>
              <a:rPr lang="en-US" b="true" sz="1700">
                <a:solidFill>
                  <a:srgbClr val="000000"/>
                </a:solidFill>
                <a:latin typeface="Gotham Bold"/>
                <a:ea typeface="Gotham Bold"/>
                <a:cs typeface="Gotham Bold"/>
                <a:sym typeface="Gotham Bold"/>
              </a:rPr>
              <a:t>relación</a:t>
            </a:r>
            <a:r>
              <a:rPr lang="en-US" sz="1700">
                <a:solidFill>
                  <a:srgbClr val="000000"/>
                </a:solidFill>
                <a:latin typeface="Gotham"/>
                <a:ea typeface="Gotham"/>
                <a:cs typeface="Gotham"/>
                <a:sym typeface="Gotham"/>
              </a:rPr>
              <a:t>, motivando a las personas para que hagan el trabajo.</a:t>
            </a:r>
          </a:p>
        </p:txBody>
      </p:sp>
      <p:sp>
        <p:nvSpPr>
          <p:cNvPr name="TextBox 23" id="23"/>
          <p:cNvSpPr txBox="true"/>
          <p:nvPr/>
        </p:nvSpPr>
        <p:spPr>
          <a:xfrm rot="0">
            <a:off x="13552876" y="6473208"/>
            <a:ext cx="3683307" cy="3311366"/>
          </a:xfrm>
          <a:prstGeom prst="rect">
            <a:avLst/>
          </a:prstGeom>
        </p:spPr>
        <p:txBody>
          <a:bodyPr anchor="t" rtlCol="false" tIns="0" lIns="0" bIns="0" rIns="0">
            <a:spAutoFit/>
          </a:bodyPr>
          <a:lstStyle/>
          <a:p>
            <a:pPr algn="l">
              <a:lnSpc>
                <a:spcPts val="2210"/>
              </a:lnSpc>
            </a:pPr>
            <a:r>
              <a:rPr lang="en-US" sz="1700" u="sng" b="true">
                <a:solidFill>
                  <a:srgbClr val="000000"/>
                </a:solidFill>
                <a:latin typeface="Gotham Bold"/>
                <a:ea typeface="Gotham Bold"/>
                <a:cs typeface="Gotham Bold"/>
                <a:sym typeface="Gotham Bold"/>
              </a:rPr>
              <a:t>E4 Estilo Delegador</a:t>
            </a:r>
          </a:p>
          <a:p>
            <a:pPr algn="l">
              <a:lnSpc>
                <a:spcPts val="2210"/>
              </a:lnSpc>
            </a:pPr>
          </a:p>
          <a:p>
            <a:pPr algn="l" marL="367032" indent="-183516" lvl="1">
              <a:lnSpc>
                <a:spcPts val="2210"/>
              </a:lnSpc>
              <a:buFont typeface="Arial"/>
              <a:buChar char="•"/>
            </a:pPr>
            <a:r>
              <a:rPr lang="en-US" sz="1700">
                <a:solidFill>
                  <a:srgbClr val="000000"/>
                </a:solidFill>
                <a:latin typeface="Gotham"/>
                <a:ea typeface="Gotham"/>
                <a:cs typeface="Gotham"/>
                <a:sym typeface="Gotham"/>
              </a:rPr>
              <a:t>El líder tendrá una </a:t>
            </a:r>
            <a:r>
              <a:rPr lang="en-US" b="true" sz="1700">
                <a:solidFill>
                  <a:srgbClr val="000000"/>
                </a:solidFill>
                <a:latin typeface="Gotham Bold"/>
                <a:ea typeface="Gotham Bold"/>
                <a:cs typeface="Gotham Bold"/>
                <a:sym typeface="Gotham Bold"/>
              </a:rPr>
              <a:t>baja orientación hacia la tarea</a:t>
            </a:r>
            <a:r>
              <a:rPr lang="en-US" sz="1700">
                <a:solidFill>
                  <a:srgbClr val="000000"/>
                </a:solidFill>
                <a:latin typeface="Gotham"/>
                <a:ea typeface="Gotham"/>
                <a:cs typeface="Gotham"/>
                <a:sym typeface="Gotham"/>
              </a:rPr>
              <a:t>, y también una </a:t>
            </a:r>
            <a:r>
              <a:rPr lang="en-US" b="true" sz="1700">
                <a:solidFill>
                  <a:srgbClr val="000000"/>
                </a:solidFill>
                <a:latin typeface="Gotham Bold"/>
                <a:ea typeface="Gotham Bold"/>
                <a:cs typeface="Gotham Bold"/>
                <a:sym typeface="Gotham Bold"/>
              </a:rPr>
              <a:t>baja orientación hacia las personas</a:t>
            </a:r>
            <a:r>
              <a:rPr lang="en-US" sz="1700">
                <a:solidFill>
                  <a:srgbClr val="000000"/>
                </a:solidFill>
                <a:latin typeface="Gotham"/>
                <a:ea typeface="Gotham"/>
                <a:cs typeface="Gotham"/>
                <a:sym typeface="Gotham"/>
              </a:rPr>
              <a:t>.</a:t>
            </a:r>
          </a:p>
          <a:p>
            <a:pPr algn="l" marL="367032" indent="-183516" lvl="1">
              <a:lnSpc>
                <a:spcPts val="2210"/>
              </a:lnSpc>
              <a:buFont typeface="Arial"/>
              <a:buChar char="•"/>
            </a:pPr>
            <a:r>
              <a:rPr lang="en-US" sz="1700">
                <a:solidFill>
                  <a:srgbClr val="000000"/>
                </a:solidFill>
                <a:latin typeface="Gotham"/>
                <a:ea typeface="Gotham"/>
                <a:cs typeface="Gotham"/>
                <a:sym typeface="Gotham"/>
              </a:rPr>
              <a:t>El tipo de poder que utilizará será el </a:t>
            </a:r>
            <a:r>
              <a:rPr lang="en-US" b="true" sz="1700">
                <a:solidFill>
                  <a:srgbClr val="000000"/>
                </a:solidFill>
                <a:latin typeface="Gotham Bold"/>
                <a:ea typeface="Gotham Bold"/>
                <a:cs typeface="Gotham Bold"/>
                <a:sym typeface="Gotham Bold"/>
              </a:rPr>
              <a:t>experto</a:t>
            </a:r>
            <a:r>
              <a:rPr lang="en-US" sz="1700">
                <a:solidFill>
                  <a:srgbClr val="000000"/>
                </a:solidFill>
                <a:latin typeface="Gotham"/>
                <a:ea typeface="Gotham"/>
                <a:cs typeface="Gotham"/>
                <a:sym typeface="Gotham"/>
              </a:rPr>
              <a:t>, ya que el trabajador es una persona experta a la que solo se le asigna un problema para que lo solucione, y sabrá qué hacer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6BD9BF"/>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grpSp>
        <p:nvGrpSpPr>
          <p:cNvPr name="Group 5" id="5"/>
          <p:cNvGrpSpPr/>
          <p:nvPr/>
        </p:nvGrpSpPr>
        <p:grpSpPr>
          <a:xfrm rot="5400000">
            <a:off x="3046588" y="3546136"/>
            <a:ext cx="4685822" cy="5655245"/>
            <a:chOff x="0" y="0"/>
            <a:chExt cx="1439128" cy="1736861"/>
          </a:xfrm>
        </p:grpSpPr>
        <p:sp>
          <p:nvSpPr>
            <p:cNvPr name="Freeform 6" id="6"/>
            <p:cNvSpPr/>
            <p:nvPr/>
          </p:nvSpPr>
          <p:spPr>
            <a:xfrm flipH="false" flipV="false" rot="0">
              <a:off x="0" y="0"/>
              <a:ext cx="1439128" cy="1736861"/>
            </a:xfrm>
            <a:custGeom>
              <a:avLst/>
              <a:gdLst/>
              <a:ahLst/>
              <a:cxnLst/>
              <a:rect r="r" b="b" t="t" l="l"/>
              <a:pathLst>
                <a:path h="1736861" w="1439128">
                  <a:moveTo>
                    <a:pt x="0" y="0"/>
                  </a:moveTo>
                  <a:lnTo>
                    <a:pt x="1439128" y="0"/>
                  </a:lnTo>
                  <a:lnTo>
                    <a:pt x="1439128" y="1736861"/>
                  </a:lnTo>
                  <a:lnTo>
                    <a:pt x="0" y="1736861"/>
                  </a:lnTo>
                  <a:close/>
                </a:path>
              </a:pathLst>
            </a:custGeom>
            <a:solidFill>
              <a:srgbClr val="6BD9BF">
                <a:alpha val="45882"/>
              </a:srgbClr>
            </a:solidFill>
          </p:spPr>
        </p:sp>
        <p:sp>
          <p:nvSpPr>
            <p:cNvPr name="TextBox 7" id="7"/>
            <p:cNvSpPr txBox="true"/>
            <p:nvPr/>
          </p:nvSpPr>
          <p:spPr>
            <a:xfrm>
              <a:off x="0" y="-19050"/>
              <a:ext cx="1439128" cy="1755911"/>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5400000">
            <a:off x="9726046" y="3546136"/>
            <a:ext cx="4685822" cy="5655245"/>
            <a:chOff x="0" y="0"/>
            <a:chExt cx="1439128" cy="1736861"/>
          </a:xfrm>
        </p:grpSpPr>
        <p:sp>
          <p:nvSpPr>
            <p:cNvPr name="Freeform 9" id="9"/>
            <p:cNvSpPr/>
            <p:nvPr/>
          </p:nvSpPr>
          <p:spPr>
            <a:xfrm flipH="false" flipV="false" rot="0">
              <a:off x="0" y="0"/>
              <a:ext cx="1439128" cy="1736861"/>
            </a:xfrm>
            <a:custGeom>
              <a:avLst/>
              <a:gdLst/>
              <a:ahLst/>
              <a:cxnLst/>
              <a:rect r="r" b="b" t="t" l="l"/>
              <a:pathLst>
                <a:path h="1736861" w="1439128">
                  <a:moveTo>
                    <a:pt x="0" y="0"/>
                  </a:moveTo>
                  <a:lnTo>
                    <a:pt x="1439128" y="0"/>
                  </a:lnTo>
                  <a:lnTo>
                    <a:pt x="1439128" y="1736861"/>
                  </a:lnTo>
                  <a:lnTo>
                    <a:pt x="0" y="1736861"/>
                  </a:lnTo>
                  <a:close/>
                </a:path>
              </a:pathLst>
            </a:custGeom>
            <a:solidFill>
              <a:srgbClr val="6BD9BF">
                <a:alpha val="45882"/>
              </a:srgbClr>
            </a:solidFill>
          </p:spPr>
        </p:sp>
        <p:sp>
          <p:nvSpPr>
            <p:cNvPr name="TextBox 10" id="10"/>
            <p:cNvSpPr txBox="true"/>
            <p:nvPr/>
          </p:nvSpPr>
          <p:spPr>
            <a:xfrm>
              <a:off x="0" y="-19050"/>
              <a:ext cx="1439128" cy="1755911"/>
            </a:xfrm>
            <a:prstGeom prst="rect">
              <a:avLst/>
            </a:prstGeom>
          </p:spPr>
          <p:txBody>
            <a:bodyPr anchor="ctr" rtlCol="false" tIns="50800" lIns="50800" bIns="50800" rIns="50800"/>
            <a:lstStyle/>
            <a:p>
              <a:pPr algn="ctr">
                <a:lnSpc>
                  <a:spcPts val="2859"/>
                </a:lnSpc>
              </a:pPr>
            </a:p>
          </p:txBody>
        </p:sp>
      </p:grpSp>
      <p:sp>
        <p:nvSpPr>
          <p:cNvPr name="Freeform 11" id="11"/>
          <p:cNvSpPr/>
          <p:nvPr/>
        </p:nvSpPr>
        <p:spPr>
          <a:xfrm flipH="false" flipV="false" rot="0">
            <a:off x="3233372" y="8716669"/>
            <a:ext cx="379368" cy="529574"/>
          </a:xfrm>
          <a:custGeom>
            <a:avLst/>
            <a:gdLst/>
            <a:ahLst/>
            <a:cxnLst/>
            <a:rect r="r" b="b" t="t" l="l"/>
            <a:pathLst>
              <a:path h="529574" w="379368">
                <a:moveTo>
                  <a:pt x="0" y="0"/>
                </a:moveTo>
                <a:lnTo>
                  <a:pt x="379368" y="0"/>
                </a:lnTo>
                <a:lnTo>
                  <a:pt x="379368" y="529574"/>
                </a:lnTo>
                <a:lnTo>
                  <a:pt x="0" y="5295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2. LA MOTIVACIÓN</a:t>
            </a:r>
          </a:p>
        </p:txBody>
      </p:sp>
      <p:sp>
        <p:nvSpPr>
          <p:cNvPr name="TextBox 13" id="13"/>
          <p:cNvSpPr txBox="true"/>
          <p:nvPr/>
        </p:nvSpPr>
        <p:spPr>
          <a:xfrm rot="0">
            <a:off x="1386400" y="2148206"/>
            <a:ext cx="15709870" cy="1462101"/>
          </a:xfrm>
          <a:prstGeom prst="rect">
            <a:avLst/>
          </a:prstGeom>
        </p:spPr>
        <p:txBody>
          <a:bodyPr anchor="t" rtlCol="false" tIns="0" lIns="0" bIns="0" rIns="0">
            <a:spAutoFit/>
          </a:bodyPr>
          <a:lstStyle/>
          <a:p>
            <a:pPr algn="l">
              <a:lnSpc>
                <a:spcPts val="2380"/>
              </a:lnSpc>
            </a:pPr>
            <a:r>
              <a:rPr lang="en-US" sz="1700">
                <a:solidFill>
                  <a:srgbClr val="000000"/>
                </a:solidFill>
                <a:latin typeface="Open Sans"/>
                <a:ea typeface="Open Sans"/>
                <a:cs typeface="Open Sans"/>
                <a:sym typeface="Open Sans"/>
              </a:rPr>
              <a:t>Una buena forma de conocer la motivación laboral de un trabajador es saber si su </a:t>
            </a:r>
            <a:r>
              <a:rPr lang="en-US" sz="1700" b="true">
                <a:solidFill>
                  <a:srgbClr val="000000"/>
                </a:solidFill>
                <a:latin typeface="Open Sans Bold"/>
                <a:ea typeface="Open Sans Bold"/>
                <a:cs typeface="Open Sans Bold"/>
                <a:sym typeface="Open Sans Bold"/>
              </a:rPr>
              <a:t>motivación es extrínseca o intrínseca</a:t>
            </a:r>
            <a:r>
              <a:rPr lang="en-US" sz="1700">
                <a:solidFill>
                  <a:srgbClr val="000000"/>
                </a:solidFill>
                <a:latin typeface="Open Sans"/>
                <a:ea typeface="Open Sans"/>
                <a:cs typeface="Open Sans"/>
                <a:sym typeface="Open Sans"/>
              </a:rPr>
              <a:t>. </a:t>
            </a:r>
          </a:p>
          <a:p>
            <a:pPr algn="l" marL="367032" indent="-183516" lvl="1">
              <a:lnSpc>
                <a:spcPts val="2380"/>
              </a:lnSpc>
              <a:buFont typeface="Arial"/>
              <a:buChar char="•"/>
            </a:pPr>
            <a:r>
              <a:rPr lang="en-US" sz="1700">
                <a:solidFill>
                  <a:srgbClr val="000000"/>
                </a:solidFill>
                <a:latin typeface="Open Sans"/>
                <a:ea typeface="Open Sans"/>
                <a:cs typeface="Open Sans"/>
                <a:sym typeface="Open Sans"/>
              </a:rPr>
              <a:t>La </a:t>
            </a:r>
            <a:r>
              <a:rPr lang="en-US" b="true" sz="1700">
                <a:solidFill>
                  <a:srgbClr val="000000"/>
                </a:solidFill>
                <a:latin typeface="Open Sans Bold"/>
                <a:ea typeface="Open Sans Bold"/>
                <a:cs typeface="Open Sans Bold"/>
                <a:sym typeface="Open Sans Bold"/>
              </a:rPr>
              <a:t>motivación extrínseca</a:t>
            </a:r>
            <a:r>
              <a:rPr lang="en-US" sz="1700">
                <a:solidFill>
                  <a:srgbClr val="000000"/>
                </a:solidFill>
                <a:latin typeface="Open Sans"/>
                <a:ea typeface="Open Sans"/>
                <a:cs typeface="Open Sans"/>
                <a:sym typeface="Open Sans"/>
              </a:rPr>
              <a:t> es cuando un trabajador trabaja por los </a:t>
            </a:r>
            <a:r>
              <a:rPr lang="en-US" sz="1700" u="sng">
                <a:solidFill>
                  <a:srgbClr val="000000"/>
                </a:solidFill>
                <a:latin typeface="Open Sans"/>
                <a:ea typeface="Open Sans"/>
                <a:cs typeface="Open Sans"/>
                <a:sym typeface="Open Sans"/>
              </a:rPr>
              <a:t>resultados</a:t>
            </a:r>
            <a:r>
              <a:rPr lang="en-US" sz="1700">
                <a:solidFill>
                  <a:srgbClr val="000000"/>
                </a:solidFill>
                <a:latin typeface="Open Sans"/>
                <a:ea typeface="Open Sans"/>
                <a:cs typeface="Open Sans"/>
                <a:sym typeface="Open Sans"/>
              </a:rPr>
              <a:t> que le ofrece el trabajo: un salario, un empleo estable, un buen horario y ambiente de trabajo, etc; </a:t>
            </a:r>
          </a:p>
          <a:p>
            <a:pPr algn="l" marL="367032" indent="-183516" lvl="1">
              <a:lnSpc>
                <a:spcPts val="2380"/>
              </a:lnSpc>
              <a:buFont typeface="Arial"/>
              <a:buChar char="•"/>
            </a:pPr>
            <a:r>
              <a:rPr lang="en-US" sz="1700">
                <a:solidFill>
                  <a:srgbClr val="000000"/>
                </a:solidFill>
                <a:latin typeface="Open Sans"/>
                <a:ea typeface="Open Sans"/>
                <a:cs typeface="Open Sans"/>
                <a:sym typeface="Open Sans"/>
              </a:rPr>
              <a:t>La </a:t>
            </a:r>
            <a:r>
              <a:rPr lang="en-US" b="true" sz="1700">
                <a:solidFill>
                  <a:srgbClr val="000000"/>
                </a:solidFill>
                <a:latin typeface="Open Sans Bold"/>
                <a:ea typeface="Open Sans Bold"/>
                <a:cs typeface="Open Sans Bold"/>
                <a:sym typeface="Open Sans Bold"/>
              </a:rPr>
              <a:t>motivación intrínseca</a:t>
            </a:r>
            <a:r>
              <a:rPr lang="en-US" sz="1700">
                <a:solidFill>
                  <a:srgbClr val="000000"/>
                </a:solidFill>
                <a:latin typeface="Open Sans"/>
                <a:ea typeface="Open Sans"/>
                <a:cs typeface="Open Sans"/>
                <a:sym typeface="Open Sans"/>
              </a:rPr>
              <a:t> es cuando las motivaciones tienen que ver con el</a:t>
            </a:r>
            <a:r>
              <a:rPr lang="en-US" sz="1700" u="sng">
                <a:solidFill>
                  <a:srgbClr val="000000"/>
                </a:solidFill>
                <a:latin typeface="Open Sans"/>
                <a:ea typeface="Open Sans"/>
                <a:cs typeface="Open Sans"/>
                <a:sym typeface="Open Sans"/>
              </a:rPr>
              <a:t> desarrollo de la tarea en sí</a:t>
            </a:r>
            <a:r>
              <a:rPr lang="en-US" sz="1700">
                <a:solidFill>
                  <a:srgbClr val="000000"/>
                </a:solidFill>
                <a:latin typeface="Open Sans"/>
                <a:ea typeface="Open Sans"/>
                <a:cs typeface="Open Sans"/>
                <a:sym typeface="Open Sans"/>
              </a:rPr>
              <a:t>: un trabajo interesante, que no sea monótono, que permita poner en práctica las propias capacidades, permita aprender, etc.</a:t>
            </a:r>
          </a:p>
        </p:txBody>
      </p:sp>
      <p:sp>
        <p:nvSpPr>
          <p:cNvPr name="TextBox 14" id="14"/>
          <p:cNvSpPr txBox="true"/>
          <p:nvPr/>
        </p:nvSpPr>
        <p:spPr>
          <a:xfrm rot="0">
            <a:off x="2998156" y="4197257"/>
            <a:ext cx="4782687" cy="4460531"/>
          </a:xfrm>
          <a:prstGeom prst="rect">
            <a:avLst/>
          </a:prstGeom>
        </p:spPr>
        <p:txBody>
          <a:bodyPr anchor="t" rtlCol="false" tIns="0" lIns="0" bIns="0" rIns="0">
            <a:spAutoFit/>
          </a:bodyPr>
          <a:lstStyle/>
          <a:p>
            <a:pPr algn="ctr">
              <a:lnSpc>
                <a:spcPts val="2660"/>
              </a:lnSpc>
            </a:pPr>
            <a:r>
              <a:rPr lang="en-US" b="true" sz="1900" u="sng">
                <a:solidFill>
                  <a:srgbClr val="000000"/>
                </a:solidFill>
                <a:latin typeface="Gotham Bold"/>
                <a:ea typeface="Gotham Bold"/>
                <a:cs typeface="Gotham Bold"/>
                <a:sym typeface="Gotham Bold"/>
              </a:rPr>
              <a:t>Motivación extrínseca</a:t>
            </a:r>
          </a:p>
          <a:p>
            <a:pPr algn="l">
              <a:lnSpc>
                <a:spcPts val="2380"/>
              </a:lnSpc>
            </a:pPr>
          </a:p>
          <a:p>
            <a:pPr algn="l" marL="367032" indent="-183516" lvl="1">
              <a:lnSpc>
                <a:spcPts val="2380"/>
              </a:lnSpc>
              <a:buFont typeface="Arial"/>
              <a:buChar char="•"/>
            </a:pPr>
            <a:r>
              <a:rPr lang="en-US" sz="1700">
                <a:solidFill>
                  <a:srgbClr val="000000"/>
                </a:solidFill>
                <a:latin typeface="Gotham"/>
                <a:ea typeface="Gotham"/>
                <a:cs typeface="Gotham"/>
                <a:sym typeface="Gotham"/>
              </a:rPr>
              <a:t>El </a:t>
            </a:r>
            <a:r>
              <a:rPr lang="en-US" b="true" sz="1700">
                <a:solidFill>
                  <a:srgbClr val="000000"/>
                </a:solidFill>
                <a:latin typeface="Gotham Bold"/>
                <a:ea typeface="Gotham Bold"/>
                <a:cs typeface="Gotham Bold"/>
                <a:sym typeface="Gotham Bold"/>
              </a:rPr>
              <a:t>sueldo</a:t>
            </a:r>
          </a:p>
          <a:p>
            <a:pPr algn="l" marL="367032" indent="-183516" lvl="1">
              <a:lnSpc>
                <a:spcPts val="2380"/>
              </a:lnSpc>
              <a:buFont typeface="Arial"/>
              <a:buChar char="•"/>
            </a:pPr>
            <a:r>
              <a:rPr lang="en-US" sz="1700">
                <a:solidFill>
                  <a:srgbClr val="000000"/>
                </a:solidFill>
                <a:latin typeface="Gotham"/>
                <a:ea typeface="Gotham"/>
                <a:cs typeface="Gotham"/>
                <a:sym typeface="Gotham"/>
              </a:rPr>
              <a:t>La </a:t>
            </a:r>
            <a:r>
              <a:rPr lang="en-US" b="true" sz="1700">
                <a:solidFill>
                  <a:srgbClr val="000000"/>
                </a:solidFill>
                <a:latin typeface="Gotham Bold"/>
                <a:ea typeface="Gotham Bold"/>
                <a:cs typeface="Gotham Bold"/>
                <a:sym typeface="Gotham Bold"/>
              </a:rPr>
              <a:t>estabilidad</a:t>
            </a:r>
            <a:r>
              <a:rPr lang="en-US" sz="1700">
                <a:solidFill>
                  <a:srgbClr val="000000"/>
                </a:solidFill>
                <a:latin typeface="Gotham"/>
                <a:ea typeface="Gotham"/>
                <a:cs typeface="Gotham"/>
                <a:sym typeface="Gotham"/>
              </a:rPr>
              <a:t> en el trabajo</a:t>
            </a:r>
          </a:p>
          <a:p>
            <a:pPr algn="l" marL="367032" indent="-183516" lvl="1">
              <a:lnSpc>
                <a:spcPts val="2380"/>
              </a:lnSpc>
              <a:buFont typeface="Arial"/>
              <a:buChar char="•"/>
            </a:pPr>
            <a:r>
              <a:rPr lang="en-US" sz="1700">
                <a:solidFill>
                  <a:srgbClr val="000000"/>
                </a:solidFill>
                <a:latin typeface="Gotham"/>
                <a:ea typeface="Gotham"/>
                <a:cs typeface="Gotham"/>
                <a:sym typeface="Gotham"/>
              </a:rPr>
              <a:t>El </a:t>
            </a:r>
            <a:r>
              <a:rPr lang="en-US" b="true" sz="1700">
                <a:solidFill>
                  <a:srgbClr val="000000"/>
                </a:solidFill>
                <a:latin typeface="Gotham Bold"/>
                <a:ea typeface="Gotham Bold"/>
                <a:cs typeface="Gotham Bold"/>
                <a:sym typeface="Gotham Bold"/>
              </a:rPr>
              <a:t>horario, los turnos</a:t>
            </a:r>
          </a:p>
          <a:p>
            <a:pPr algn="l" marL="367032" indent="-183516" lvl="1">
              <a:lnSpc>
                <a:spcPts val="2380"/>
              </a:lnSpc>
              <a:buFont typeface="Arial"/>
              <a:buChar char="•"/>
            </a:pPr>
            <a:r>
              <a:rPr lang="en-US" sz="1700">
                <a:solidFill>
                  <a:srgbClr val="000000"/>
                </a:solidFill>
                <a:latin typeface="Gotham"/>
                <a:ea typeface="Gotham"/>
                <a:cs typeface="Gotham"/>
                <a:sym typeface="Gotham"/>
              </a:rPr>
              <a:t>La </a:t>
            </a:r>
            <a:r>
              <a:rPr lang="en-US" b="true" sz="1700">
                <a:solidFill>
                  <a:srgbClr val="000000"/>
                </a:solidFill>
                <a:latin typeface="Gotham Bold"/>
                <a:ea typeface="Gotham Bold"/>
                <a:cs typeface="Gotham Bold"/>
                <a:sym typeface="Gotham Bold"/>
              </a:rPr>
              <a:t>posibilidad de ascensos</a:t>
            </a:r>
          </a:p>
          <a:p>
            <a:pPr algn="l" marL="367032" indent="-183516" lvl="1">
              <a:lnSpc>
                <a:spcPts val="2380"/>
              </a:lnSpc>
              <a:buFont typeface="Arial"/>
              <a:buChar char="•"/>
            </a:pPr>
            <a:r>
              <a:rPr lang="en-US" sz="1700">
                <a:solidFill>
                  <a:srgbClr val="000000"/>
                </a:solidFill>
                <a:latin typeface="Gotham"/>
                <a:ea typeface="Gotham"/>
                <a:cs typeface="Gotham"/>
                <a:sym typeface="Gotham"/>
              </a:rPr>
              <a:t>Las </a:t>
            </a:r>
            <a:r>
              <a:rPr lang="en-US" b="true" sz="1700">
                <a:solidFill>
                  <a:srgbClr val="000000"/>
                </a:solidFill>
                <a:latin typeface="Gotham Bold"/>
                <a:ea typeface="Gotham Bold"/>
                <a:cs typeface="Gotham Bold"/>
                <a:sym typeface="Gotham Bold"/>
              </a:rPr>
              <a:t>condiciones de trabajo</a:t>
            </a:r>
            <a:r>
              <a:rPr lang="en-US" sz="1700">
                <a:solidFill>
                  <a:srgbClr val="000000"/>
                </a:solidFill>
                <a:latin typeface="Gotham"/>
                <a:ea typeface="Gotham"/>
                <a:cs typeface="Gotham"/>
                <a:sym typeface="Gotham"/>
              </a:rPr>
              <a:t>: temperatura, comodidad, sin riesgos</a:t>
            </a:r>
          </a:p>
          <a:p>
            <a:pPr algn="l" marL="367032" indent="-183516" lvl="1">
              <a:lnSpc>
                <a:spcPts val="2380"/>
              </a:lnSpc>
              <a:buFont typeface="Arial"/>
              <a:buChar char="•"/>
            </a:pPr>
            <a:r>
              <a:rPr lang="en-US" sz="1700">
                <a:solidFill>
                  <a:srgbClr val="000000"/>
                </a:solidFill>
                <a:latin typeface="Gotham"/>
                <a:ea typeface="Gotham"/>
                <a:cs typeface="Gotham"/>
                <a:sym typeface="Gotham"/>
              </a:rPr>
              <a:t>Las </a:t>
            </a:r>
            <a:r>
              <a:rPr lang="en-US" b="true" sz="1700">
                <a:solidFill>
                  <a:srgbClr val="000000"/>
                </a:solidFill>
                <a:latin typeface="Gotham Bold"/>
                <a:ea typeface="Gotham Bold"/>
                <a:cs typeface="Gotham Bold"/>
                <a:sym typeface="Gotham Bold"/>
              </a:rPr>
              <a:t>herramientas y materiales de trabajo</a:t>
            </a:r>
          </a:p>
          <a:p>
            <a:pPr algn="l" marL="367032" indent="-183516" lvl="1">
              <a:lnSpc>
                <a:spcPts val="2380"/>
              </a:lnSpc>
              <a:buFont typeface="Arial"/>
              <a:buChar char="•"/>
            </a:pPr>
            <a:r>
              <a:rPr lang="en-US" sz="1700">
                <a:solidFill>
                  <a:srgbClr val="000000"/>
                </a:solidFill>
                <a:latin typeface="Gotham"/>
                <a:ea typeface="Gotham"/>
                <a:cs typeface="Gotham"/>
                <a:sym typeface="Gotham"/>
              </a:rPr>
              <a:t>Las </a:t>
            </a:r>
            <a:r>
              <a:rPr lang="en-US" b="true" sz="1700">
                <a:solidFill>
                  <a:srgbClr val="000000"/>
                </a:solidFill>
                <a:latin typeface="Gotham Bold"/>
                <a:ea typeface="Gotham Bold"/>
                <a:cs typeface="Gotham Bold"/>
                <a:sym typeface="Gotham Bold"/>
              </a:rPr>
              <a:t>relaciones con los jefes</a:t>
            </a:r>
            <a:r>
              <a:rPr lang="en-US" sz="1700">
                <a:solidFill>
                  <a:srgbClr val="000000"/>
                </a:solidFill>
                <a:latin typeface="Gotham"/>
                <a:ea typeface="Gotham"/>
                <a:cs typeface="Gotham"/>
                <a:sym typeface="Gotham"/>
              </a:rPr>
              <a:t> y la </a:t>
            </a:r>
            <a:r>
              <a:rPr lang="en-US" b="true" sz="1700">
                <a:solidFill>
                  <a:srgbClr val="000000"/>
                </a:solidFill>
                <a:latin typeface="Gotham Bold"/>
                <a:ea typeface="Gotham Bold"/>
                <a:cs typeface="Gotham Bold"/>
                <a:sym typeface="Gotham Bold"/>
              </a:rPr>
              <a:t>política de la empresa</a:t>
            </a:r>
          </a:p>
          <a:p>
            <a:pPr algn="l" marL="367032" indent="-183516" lvl="1">
              <a:lnSpc>
                <a:spcPts val="2380"/>
              </a:lnSpc>
              <a:buFont typeface="Arial"/>
              <a:buChar char="•"/>
            </a:pPr>
            <a:r>
              <a:rPr lang="en-US" sz="1700">
                <a:solidFill>
                  <a:srgbClr val="000000"/>
                </a:solidFill>
                <a:latin typeface="Gotham"/>
                <a:ea typeface="Gotham"/>
                <a:cs typeface="Gotham"/>
                <a:sym typeface="Gotham"/>
              </a:rPr>
              <a:t>El </a:t>
            </a:r>
            <a:r>
              <a:rPr lang="en-US" b="true" sz="1700">
                <a:solidFill>
                  <a:srgbClr val="000000"/>
                </a:solidFill>
                <a:latin typeface="Gotham Bold"/>
                <a:ea typeface="Gotham Bold"/>
                <a:cs typeface="Gotham Bold"/>
                <a:sym typeface="Gotham Bold"/>
              </a:rPr>
              <a:t>reconocimiento social</a:t>
            </a:r>
            <a:r>
              <a:rPr lang="en-US" sz="1700">
                <a:solidFill>
                  <a:srgbClr val="000000"/>
                </a:solidFill>
                <a:latin typeface="Gotham"/>
                <a:ea typeface="Gotham"/>
                <a:cs typeface="Gotham"/>
                <a:sym typeface="Gotham"/>
              </a:rPr>
              <a:t> por el trabajo realizado</a:t>
            </a:r>
          </a:p>
          <a:p>
            <a:pPr algn="l">
              <a:lnSpc>
                <a:spcPts val="2380"/>
              </a:lnSpc>
            </a:pPr>
          </a:p>
        </p:txBody>
      </p:sp>
      <p:sp>
        <p:nvSpPr>
          <p:cNvPr name="TextBox 15" id="15"/>
          <p:cNvSpPr txBox="true"/>
          <p:nvPr/>
        </p:nvSpPr>
        <p:spPr>
          <a:xfrm rot="0">
            <a:off x="1028700" y="1425795"/>
            <a:ext cx="6510283"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A) LA MOTIVACIÓN EXTRÍNSECA E INTRÍNSECA</a:t>
            </a:r>
          </a:p>
        </p:txBody>
      </p:sp>
      <p:sp>
        <p:nvSpPr>
          <p:cNvPr name="TextBox 16" id="16"/>
          <p:cNvSpPr txBox="true"/>
          <p:nvPr/>
        </p:nvSpPr>
        <p:spPr>
          <a:xfrm rot="0">
            <a:off x="9342690" y="4109209"/>
            <a:ext cx="5452534" cy="4203224"/>
          </a:xfrm>
          <a:prstGeom prst="rect">
            <a:avLst/>
          </a:prstGeom>
        </p:spPr>
        <p:txBody>
          <a:bodyPr anchor="t" rtlCol="false" tIns="0" lIns="0" bIns="0" rIns="0">
            <a:spAutoFit/>
          </a:bodyPr>
          <a:lstStyle/>
          <a:p>
            <a:pPr algn="ctr">
              <a:lnSpc>
                <a:spcPts val="2659"/>
              </a:lnSpc>
            </a:pPr>
            <a:r>
              <a:rPr lang="en-US" b="true" sz="1899" u="sng">
                <a:solidFill>
                  <a:srgbClr val="000000"/>
                </a:solidFill>
                <a:latin typeface="Gotham Bold"/>
                <a:ea typeface="Gotham Bold"/>
                <a:cs typeface="Gotham Bold"/>
                <a:sym typeface="Gotham Bold"/>
              </a:rPr>
              <a:t>Motivación intrínseca</a:t>
            </a:r>
          </a:p>
          <a:p>
            <a:pPr algn="ctr">
              <a:lnSpc>
                <a:spcPts val="2659"/>
              </a:lnSpc>
            </a:pPr>
          </a:p>
          <a:p>
            <a:pPr algn="l" marL="367031" indent="-183515" lvl="1">
              <a:lnSpc>
                <a:spcPts val="2380"/>
              </a:lnSpc>
              <a:buFont typeface="Arial"/>
              <a:buChar char="•"/>
            </a:pPr>
            <a:r>
              <a:rPr lang="en-US" sz="1700">
                <a:solidFill>
                  <a:srgbClr val="000000"/>
                </a:solidFill>
                <a:latin typeface="Gotham"/>
                <a:ea typeface="Gotham"/>
                <a:cs typeface="Gotham"/>
                <a:sym typeface="Gotham"/>
              </a:rPr>
              <a:t>La </a:t>
            </a:r>
            <a:r>
              <a:rPr lang="en-US" b="true" sz="1700">
                <a:solidFill>
                  <a:srgbClr val="000000"/>
                </a:solidFill>
                <a:latin typeface="Gotham Bold"/>
                <a:ea typeface="Gotham Bold"/>
                <a:cs typeface="Gotham Bold"/>
                <a:sym typeface="Gotham Bold"/>
              </a:rPr>
              <a:t>variedad en la tarea</a:t>
            </a:r>
            <a:r>
              <a:rPr lang="en-US" sz="1700">
                <a:solidFill>
                  <a:srgbClr val="000000"/>
                </a:solidFill>
                <a:latin typeface="Gotham"/>
                <a:ea typeface="Gotham"/>
                <a:cs typeface="Gotham"/>
                <a:sym typeface="Gotham"/>
              </a:rPr>
              <a:t>, que no sea monótona</a:t>
            </a:r>
          </a:p>
          <a:p>
            <a:pPr algn="l" marL="367031" indent="-183515" lvl="1">
              <a:lnSpc>
                <a:spcPts val="2380"/>
              </a:lnSpc>
              <a:buFont typeface="Arial"/>
              <a:buChar char="•"/>
            </a:pPr>
            <a:r>
              <a:rPr lang="en-US" sz="1700">
                <a:solidFill>
                  <a:srgbClr val="000000"/>
                </a:solidFill>
                <a:latin typeface="Gotham"/>
                <a:ea typeface="Gotham"/>
                <a:cs typeface="Gotham"/>
                <a:sym typeface="Gotham"/>
              </a:rPr>
              <a:t>La </a:t>
            </a:r>
            <a:r>
              <a:rPr lang="en-US" b="true" sz="1700">
                <a:solidFill>
                  <a:srgbClr val="000000"/>
                </a:solidFill>
                <a:latin typeface="Gotham Bold"/>
                <a:ea typeface="Gotham Bold"/>
                <a:cs typeface="Gotham Bold"/>
                <a:sym typeface="Gotham Bold"/>
              </a:rPr>
              <a:t>autonomía</a:t>
            </a:r>
            <a:r>
              <a:rPr lang="en-US" sz="1700">
                <a:solidFill>
                  <a:srgbClr val="000000"/>
                </a:solidFill>
                <a:latin typeface="Gotham"/>
                <a:ea typeface="Gotham"/>
                <a:cs typeface="Gotham"/>
                <a:sym typeface="Gotham"/>
              </a:rPr>
              <a:t> para tomar decisiones</a:t>
            </a:r>
          </a:p>
          <a:p>
            <a:pPr algn="l" marL="367031" indent="-183515" lvl="1">
              <a:lnSpc>
                <a:spcPts val="2380"/>
              </a:lnSpc>
              <a:buFont typeface="Arial"/>
              <a:buChar char="•"/>
            </a:pPr>
            <a:r>
              <a:rPr lang="en-US" sz="1700">
                <a:solidFill>
                  <a:srgbClr val="000000"/>
                </a:solidFill>
                <a:latin typeface="Gotham"/>
                <a:ea typeface="Gotham"/>
                <a:cs typeface="Gotham"/>
                <a:sym typeface="Gotham"/>
              </a:rPr>
              <a:t>El poder asumir </a:t>
            </a:r>
            <a:r>
              <a:rPr lang="en-US" b="true" sz="1700">
                <a:solidFill>
                  <a:srgbClr val="000000"/>
                </a:solidFill>
                <a:latin typeface="Gotham Bold"/>
                <a:ea typeface="Gotham Bold"/>
                <a:cs typeface="Gotham Bold"/>
                <a:sym typeface="Gotham Bold"/>
              </a:rPr>
              <a:t>responsabilidades</a:t>
            </a:r>
            <a:r>
              <a:rPr lang="en-US" sz="1700">
                <a:solidFill>
                  <a:srgbClr val="000000"/>
                </a:solidFill>
                <a:latin typeface="Gotham"/>
                <a:ea typeface="Gotham"/>
                <a:cs typeface="Gotham"/>
                <a:sym typeface="Gotham"/>
              </a:rPr>
              <a:t> </a:t>
            </a:r>
          </a:p>
          <a:p>
            <a:pPr algn="l" marL="367031" indent="-183515" lvl="1">
              <a:lnSpc>
                <a:spcPts val="2380"/>
              </a:lnSpc>
              <a:buFont typeface="Arial"/>
              <a:buChar char="•"/>
            </a:pPr>
            <a:r>
              <a:rPr lang="en-US" sz="1700">
                <a:solidFill>
                  <a:srgbClr val="000000"/>
                </a:solidFill>
                <a:latin typeface="Gotham"/>
                <a:ea typeface="Gotham"/>
                <a:cs typeface="Gotham"/>
                <a:sym typeface="Gotham"/>
              </a:rPr>
              <a:t>La posibilidad de </a:t>
            </a:r>
            <a:r>
              <a:rPr lang="en-US" b="true" sz="1700">
                <a:solidFill>
                  <a:srgbClr val="000000"/>
                </a:solidFill>
                <a:latin typeface="Gotham Bold"/>
                <a:ea typeface="Gotham Bold"/>
                <a:cs typeface="Gotham Bold"/>
                <a:sym typeface="Gotham Bold"/>
              </a:rPr>
              <a:t>utilizar las propias capacidades</a:t>
            </a:r>
          </a:p>
          <a:p>
            <a:pPr algn="l" marL="367031" indent="-183515" lvl="1">
              <a:lnSpc>
                <a:spcPts val="2380"/>
              </a:lnSpc>
              <a:buFont typeface="Arial"/>
              <a:buChar char="•"/>
            </a:pPr>
            <a:r>
              <a:rPr lang="en-US" sz="1700">
                <a:solidFill>
                  <a:srgbClr val="000000"/>
                </a:solidFill>
                <a:latin typeface="Gotham"/>
                <a:ea typeface="Gotham"/>
                <a:cs typeface="Gotham"/>
                <a:sym typeface="Gotham"/>
              </a:rPr>
              <a:t>Que sea una </a:t>
            </a:r>
            <a:r>
              <a:rPr lang="en-US" b="true" sz="1700">
                <a:solidFill>
                  <a:srgbClr val="000000"/>
                </a:solidFill>
                <a:latin typeface="Gotham Bold"/>
                <a:ea typeface="Gotham Bold"/>
                <a:cs typeface="Gotham Bold"/>
                <a:sym typeface="Gotham Bold"/>
              </a:rPr>
              <a:t>tarea interesante</a:t>
            </a:r>
            <a:r>
              <a:rPr lang="en-US" sz="1700">
                <a:solidFill>
                  <a:srgbClr val="000000"/>
                </a:solidFill>
                <a:latin typeface="Gotham"/>
                <a:ea typeface="Gotham"/>
                <a:cs typeface="Gotham"/>
                <a:sym typeface="Gotham"/>
              </a:rPr>
              <a:t>, que </a:t>
            </a:r>
            <a:r>
              <a:rPr lang="en-US" b="true" sz="1700">
                <a:solidFill>
                  <a:srgbClr val="000000"/>
                </a:solidFill>
                <a:latin typeface="Gotham Bold"/>
                <a:ea typeface="Gotham Bold"/>
                <a:cs typeface="Gotham Bold"/>
                <a:sym typeface="Gotham Bold"/>
              </a:rPr>
              <a:t>presente retos</a:t>
            </a:r>
          </a:p>
          <a:p>
            <a:pPr algn="l" marL="367031" indent="-183515" lvl="1">
              <a:lnSpc>
                <a:spcPts val="2380"/>
              </a:lnSpc>
              <a:buFont typeface="Arial"/>
              <a:buChar char="•"/>
            </a:pPr>
            <a:r>
              <a:rPr lang="en-US" sz="1700">
                <a:solidFill>
                  <a:srgbClr val="000000"/>
                </a:solidFill>
                <a:latin typeface="Gotham"/>
                <a:ea typeface="Gotham"/>
                <a:cs typeface="Gotham"/>
                <a:sym typeface="Gotham"/>
              </a:rPr>
              <a:t>Las </a:t>
            </a:r>
            <a:r>
              <a:rPr lang="en-US" b="true" sz="1700">
                <a:solidFill>
                  <a:srgbClr val="000000"/>
                </a:solidFill>
                <a:latin typeface="Gotham Bold"/>
                <a:ea typeface="Gotham Bold"/>
                <a:cs typeface="Gotham Bold"/>
                <a:sym typeface="Gotham Bold"/>
              </a:rPr>
              <a:t>oportunidades de aprender</a:t>
            </a:r>
            <a:r>
              <a:rPr lang="en-US" sz="1700">
                <a:solidFill>
                  <a:srgbClr val="000000"/>
                </a:solidFill>
                <a:latin typeface="Gotham"/>
                <a:ea typeface="Gotham"/>
                <a:cs typeface="Gotham"/>
                <a:sym typeface="Gotham"/>
              </a:rPr>
              <a:t> que ofrece</a:t>
            </a:r>
          </a:p>
          <a:p>
            <a:pPr algn="l" marL="367031" indent="-183515" lvl="1">
              <a:lnSpc>
                <a:spcPts val="2380"/>
              </a:lnSpc>
              <a:buFont typeface="Arial"/>
              <a:buChar char="•"/>
            </a:pPr>
            <a:r>
              <a:rPr lang="en-US" sz="1700">
                <a:solidFill>
                  <a:srgbClr val="000000"/>
                </a:solidFill>
                <a:latin typeface="Gotham"/>
                <a:ea typeface="Gotham"/>
                <a:cs typeface="Gotham"/>
                <a:sym typeface="Gotham"/>
              </a:rPr>
              <a:t>La posibilidad de observar los </a:t>
            </a:r>
            <a:r>
              <a:rPr lang="en-US" b="true" sz="1700">
                <a:solidFill>
                  <a:srgbClr val="000000"/>
                </a:solidFill>
                <a:latin typeface="Gotham Bold"/>
                <a:ea typeface="Gotham Bold"/>
                <a:cs typeface="Gotham Bold"/>
                <a:sym typeface="Gotham Bold"/>
              </a:rPr>
              <a:t>resultados</a:t>
            </a:r>
            <a:r>
              <a:rPr lang="en-US" sz="1700">
                <a:solidFill>
                  <a:srgbClr val="000000"/>
                </a:solidFill>
                <a:latin typeface="Gotham"/>
                <a:ea typeface="Gotham"/>
                <a:cs typeface="Gotham"/>
                <a:sym typeface="Gotham"/>
              </a:rPr>
              <a:t> del trabajo</a:t>
            </a:r>
          </a:p>
          <a:p>
            <a:pPr algn="l" marL="367031" indent="-183515" lvl="1">
              <a:lnSpc>
                <a:spcPts val="2380"/>
              </a:lnSpc>
              <a:buFont typeface="Arial"/>
              <a:buChar char="•"/>
            </a:pPr>
            <a:r>
              <a:rPr lang="en-US" sz="1700">
                <a:solidFill>
                  <a:srgbClr val="000000"/>
                </a:solidFill>
                <a:latin typeface="Gotham"/>
                <a:ea typeface="Gotham"/>
                <a:cs typeface="Gotham"/>
                <a:sym typeface="Gotham"/>
              </a:rPr>
              <a:t>El poder </a:t>
            </a:r>
            <a:r>
              <a:rPr lang="en-US" b="true" sz="1700">
                <a:solidFill>
                  <a:srgbClr val="000000"/>
                </a:solidFill>
                <a:latin typeface="Gotham Bold"/>
                <a:ea typeface="Gotham Bold"/>
                <a:cs typeface="Gotham Bold"/>
                <a:sym typeface="Gotham Bold"/>
              </a:rPr>
              <a:t>decidir el ritmo y la cantidad</a:t>
            </a:r>
            <a:r>
              <a:rPr lang="en-US" sz="1700">
                <a:solidFill>
                  <a:srgbClr val="000000"/>
                </a:solidFill>
                <a:latin typeface="Gotham"/>
                <a:ea typeface="Gotham"/>
                <a:cs typeface="Gotham"/>
                <a:sym typeface="Gotham"/>
              </a:rPr>
              <a:t> de trabajo</a:t>
            </a:r>
          </a:p>
        </p:txBody>
      </p:sp>
      <p:sp>
        <p:nvSpPr>
          <p:cNvPr name="Freeform 17" id="17"/>
          <p:cNvSpPr/>
          <p:nvPr/>
        </p:nvSpPr>
        <p:spPr>
          <a:xfrm flipH="false" flipV="false" rot="0">
            <a:off x="10440124" y="8728726"/>
            <a:ext cx="379368" cy="529574"/>
          </a:xfrm>
          <a:custGeom>
            <a:avLst/>
            <a:gdLst/>
            <a:ahLst/>
            <a:cxnLst/>
            <a:rect r="r" b="b" t="t" l="l"/>
            <a:pathLst>
              <a:path h="529574" w="379368">
                <a:moveTo>
                  <a:pt x="0" y="0"/>
                </a:moveTo>
                <a:lnTo>
                  <a:pt x="379367" y="0"/>
                </a:lnTo>
                <a:lnTo>
                  <a:pt x="379367" y="529574"/>
                </a:lnTo>
                <a:lnTo>
                  <a:pt x="0" y="5295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8" id="18"/>
          <p:cNvSpPr txBox="true"/>
          <p:nvPr/>
        </p:nvSpPr>
        <p:spPr>
          <a:xfrm rot="0">
            <a:off x="3717250" y="8977565"/>
            <a:ext cx="3344499" cy="280735"/>
          </a:xfrm>
          <a:prstGeom prst="rect">
            <a:avLst/>
          </a:prstGeom>
        </p:spPr>
        <p:txBody>
          <a:bodyPr anchor="t" rtlCol="false" tIns="0" lIns="0" bIns="0" rIns="0">
            <a:spAutoFit/>
          </a:bodyPr>
          <a:lstStyle/>
          <a:p>
            <a:pPr algn="ctr">
              <a:lnSpc>
                <a:spcPts val="2380"/>
              </a:lnSpc>
            </a:pPr>
            <a:r>
              <a:rPr lang="en-US" sz="1700">
                <a:solidFill>
                  <a:srgbClr val="000000"/>
                </a:solidFill>
                <a:latin typeface="Open Sans"/>
                <a:ea typeface="Open Sans"/>
                <a:cs typeface="Open Sans"/>
                <a:sym typeface="Open Sans"/>
              </a:rPr>
              <a:t>* hacia fuera, motivación externa</a:t>
            </a:r>
          </a:p>
        </p:txBody>
      </p:sp>
      <p:sp>
        <p:nvSpPr>
          <p:cNvPr name="TextBox 19" id="19"/>
          <p:cNvSpPr txBox="true"/>
          <p:nvPr/>
        </p:nvSpPr>
        <p:spPr>
          <a:xfrm rot="0">
            <a:off x="10955156" y="8977565"/>
            <a:ext cx="5843985" cy="280735"/>
          </a:xfrm>
          <a:prstGeom prst="rect">
            <a:avLst/>
          </a:prstGeom>
        </p:spPr>
        <p:txBody>
          <a:bodyPr anchor="t" rtlCol="false" tIns="0" lIns="0" bIns="0" rIns="0">
            <a:spAutoFit/>
          </a:bodyPr>
          <a:lstStyle/>
          <a:p>
            <a:pPr algn="ctr">
              <a:lnSpc>
                <a:spcPts val="2380"/>
              </a:lnSpc>
            </a:pPr>
            <a:r>
              <a:rPr lang="en-US" sz="1700">
                <a:solidFill>
                  <a:srgbClr val="000000"/>
                </a:solidFill>
                <a:latin typeface="Open Sans"/>
                <a:ea typeface="Open Sans"/>
                <a:cs typeface="Open Sans"/>
                <a:sym typeface="Open Sans"/>
              </a:rPr>
              <a:t>* hacia dentro, crecimiento personal y toma de decisiones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275132" y="-5289003"/>
            <a:ext cx="798731" cy="11348994"/>
            <a:chOff x="0" y="0"/>
            <a:chExt cx="245309" cy="3485547"/>
          </a:xfrm>
        </p:grpSpPr>
        <p:sp>
          <p:nvSpPr>
            <p:cNvPr name="Freeform 3" id="3"/>
            <p:cNvSpPr/>
            <p:nvPr/>
          </p:nvSpPr>
          <p:spPr>
            <a:xfrm flipH="false" flipV="false" rot="0">
              <a:off x="0" y="0"/>
              <a:ext cx="245309" cy="3485547"/>
            </a:xfrm>
            <a:custGeom>
              <a:avLst/>
              <a:gdLst/>
              <a:ahLst/>
              <a:cxnLst/>
              <a:rect r="r" b="b" t="t" l="l"/>
              <a:pathLst>
                <a:path h="3485547" w="245309">
                  <a:moveTo>
                    <a:pt x="0" y="0"/>
                  </a:moveTo>
                  <a:lnTo>
                    <a:pt x="245309" y="0"/>
                  </a:lnTo>
                  <a:lnTo>
                    <a:pt x="245309" y="3485547"/>
                  </a:lnTo>
                  <a:lnTo>
                    <a:pt x="0" y="3485547"/>
                  </a:lnTo>
                  <a:close/>
                </a:path>
              </a:pathLst>
            </a:custGeom>
            <a:solidFill>
              <a:srgbClr val="6BD9BF"/>
            </a:solidFill>
          </p:spPr>
        </p:sp>
        <p:sp>
          <p:nvSpPr>
            <p:cNvPr name="TextBox 4" id="4"/>
            <p:cNvSpPr txBox="true"/>
            <p:nvPr/>
          </p:nvSpPr>
          <p:spPr>
            <a:xfrm>
              <a:off x="0" y="-19050"/>
              <a:ext cx="245309" cy="3504597"/>
            </a:xfrm>
            <a:prstGeom prst="rect">
              <a:avLst/>
            </a:prstGeom>
          </p:spPr>
          <p:txBody>
            <a:bodyPr anchor="ctr" rtlCol="false" tIns="50800" lIns="50800" bIns="50800" rIns="50800"/>
            <a:lstStyle/>
            <a:p>
              <a:pPr algn="ctr">
                <a:lnSpc>
                  <a:spcPts val="2859"/>
                </a:lnSpc>
              </a:pPr>
            </a:p>
          </p:txBody>
        </p:sp>
      </p:grpSp>
      <p:sp>
        <p:nvSpPr>
          <p:cNvPr name="Freeform 5" id="5"/>
          <p:cNvSpPr/>
          <p:nvPr/>
        </p:nvSpPr>
        <p:spPr>
          <a:xfrm flipH="false" flipV="false" rot="0">
            <a:off x="10587313" y="3961965"/>
            <a:ext cx="7557479" cy="6055430"/>
          </a:xfrm>
          <a:custGeom>
            <a:avLst/>
            <a:gdLst/>
            <a:ahLst/>
            <a:cxnLst/>
            <a:rect r="r" b="b" t="t" l="l"/>
            <a:pathLst>
              <a:path h="6055430" w="7557479">
                <a:moveTo>
                  <a:pt x="0" y="0"/>
                </a:moveTo>
                <a:lnTo>
                  <a:pt x="7557479" y="0"/>
                </a:lnTo>
                <a:lnTo>
                  <a:pt x="7557479" y="6055430"/>
                </a:lnTo>
                <a:lnTo>
                  <a:pt x="0" y="6055430"/>
                </a:lnTo>
                <a:lnTo>
                  <a:pt x="0" y="0"/>
                </a:lnTo>
                <a:close/>
              </a:path>
            </a:pathLst>
          </a:custGeom>
          <a:blipFill>
            <a:blip r:embed="rId2"/>
            <a:stretch>
              <a:fillRect l="0" t="0" r="0" b="0"/>
            </a:stretch>
          </a:blipFill>
        </p:spPr>
      </p:sp>
      <p:sp>
        <p:nvSpPr>
          <p:cNvPr name="TextBox 6" id="6"/>
          <p:cNvSpPr txBox="true"/>
          <p:nvPr/>
        </p:nvSpPr>
        <p:spPr>
          <a:xfrm rot="0">
            <a:off x="351058" y="100316"/>
            <a:ext cx="8792942" cy="579769"/>
          </a:xfrm>
          <a:prstGeom prst="rect">
            <a:avLst/>
          </a:prstGeom>
        </p:spPr>
        <p:txBody>
          <a:bodyPr anchor="t" rtlCol="false" tIns="0" lIns="0" bIns="0" rIns="0">
            <a:spAutoFit/>
          </a:bodyPr>
          <a:lstStyle/>
          <a:p>
            <a:pPr algn="l">
              <a:lnSpc>
                <a:spcPts val="4796"/>
              </a:lnSpc>
              <a:spcBef>
                <a:spcPct val="0"/>
              </a:spcBef>
            </a:pPr>
            <a:r>
              <a:rPr lang="en-US" b="true" sz="3425">
                <a:solidFill>
                  <a:srgbClr val="000000"/>
                </a:solidFill>
                <a:latin typeface="Gotham Bold"/>
                <a:ea typeface="Gotham Bold"/>
                <a:cs typeface="Gotham Bold"/>
                <a:sym typeface="Gotham Bold"/>
              </a:rPr>
              <a:t>2. LA MOTIVACIÓN</a:t>
            </a:r>
          </a:p>
        </p:txBody>
      </p:sp>
      <p:sp>
        <p:nvSpPr>
          <p:cNvPr name="TextBox 7" id="7"/>
          <p:cNvSpPr txBox="true"/>
          <p:nvPr/>
        </p:nvSpPr>
        <p:spPr>
          <a:xfrm rot="0">
            <a:off x="1028700" y="1255653"/>
            <a:ext cx="6510283" cy="304822"/>
          </a:xfrm>
          <a:prstGeom prst="rect">
            <a:avLst/>
          </a:prstGeom>
        </p:spPr>
        <p:txBody>
          <a:bodyPr anchor="t" rtlCol="false" tIns="0" lIns="0" bIns="0" rIns="0">
            <a:spAutoFit/>
          </a:bodyPr>
          <a:lstStyle/>
          <a:p>
            <a:pPr algn="l">
              <a:lnSpc>
                <a:spcPts val="2220"/>
              </a:lnSpc>
            </a:pPr>
            <a:r>
              <a:rPr lang="en-US" sz="2413">
                <a:solidFill>
                  <a:srgbClr val="022033"/>
                </a:solidFill>
                <a:latin typeface="Glacial Indifference"/>
                <a:ea typeface="Glacial Indifference"/>
                <a:cs typeface="Glacial Indifference"/>
                <a:sym typeface="Glacial Indifference"/>
              </a:rPr>
              <a:t>B) LA PIRÁMIDE DE MASLOW</a:t>
            </a:r>
          </a:p>
        </p:txBody>
      </p:sp>
      <p:sp>
        <p:nvSpPr>
          <p:cNvPr name="TextBox 8" id="8"/>
          <p:cNvSpPr txBox="true"/>
          <p:nvPr/>
        </p:nvSpPr>
        <p:spPr>
          <a:xfrm rot="0">
            <a:off x="1164819" y="4450720"/>
            <a:ext cx="11787054" cy="5301536"/>
          </a:xfrm>
          <a:prstGeom prst="rect">
            <a:avLst/>
          </a:prstGeom>
        </p:spPr>
        <p:txBody>
          <a:bodyPr anchor="t" rtlCol="false" tIns="0" lIns="0" bIns="0" rIns="0">
            <a:spAutoFit/>
          </a:bodyPr>
          <a:lstStyle/>
          <a:p>
            <a:pPr algn="l">
              <a:lnSpc>
                <a:spcPts val="2380"/>
              </a:lnSpc>
            </a:pPr>
            <a:r>
              <a:rPr lang="en-US" sz="1700" u="sng" b="true">
                <a:solidFill>
                  <a:srgbClr val="000000"/>
                </a:solidFill>
                <a:latin typeface="Gotham Bold"/>
                <a:ea typeface="Gotham Bold"/>
                <a:cs typeface="Gotham Bold"/>
                <a:sym typeface="Gotham Bold"/>
              </a:rPr>
              <a:t>Autorrealización</a:t>
            </a:r>
          </a:p>
          <a:p>
            <a:pPr algn="l" marL="367031" indent="-183515" lvl="1">
              <a:lnSpc>
                <a:spcPts val="2380"/>
              </a:lnSpc>
              <a:buFont typeface="Arial"/>
              <a:buChar char="•"/>
            </a:pPr>
            <a:r>
              <a:rPr lang="en-US" sz="1700">
                <a:solidFill>
                  <a:srgbClr val="000000"/>
                </a:solidFill>
                <a:latin typeface="Gotham"/>
                <a:ea typeface="Gotham"/>
                <a:cs typeface="Gotham"/>
                <a:sym typeface="Gotham"/>
              </a:rPr>
              <a:t>Es el </a:t>
            </a:r>
            <a:r>
              <a:rPr lang="en-US" b="true" sz="1700">
                <a:solidFill>
                  <a:srgbClr val="000000"/>
                </a:solidFill>
                <a:latin typeface="Gotham Bold"/>
                <a:ea typeface="Gotham Bold"/>
                <a:cs typeface="Gotham Bold"/>
                <a:sym typeface="Gotham Bold"/>
              </a:rPr>
              <a:t>desarrollo del propio potencial</a:t>
            </a:r>
            <a:r>
              <a:rPr lang="en-US" sz="1700">
                <a:solidFill>
                  <a:srgbClr val="000000"/>
                </a:solidFill>
                <a:latin typeface="Gotham"/>
                <a:ea typeface="Gotham"/>
                <a:cs typeface="Gotham"/>
                <a:sym typeface="Gotham"/>
              </a:rPr>
              <a:t>, del talento y la creatividad, dándole un sentido a lo que hace en la vida. En el ámbito laboral sería trabajar en algo donde uno siente que está cumpliendo sus sueños y aprovechando el potencial que tiene dentro (sentirse autorrealizado).</a:t>
            </a:r>
          </a:p>
          <a:p>
            <a:pPr algn="l">
              <a:lnSpc>
                <a:spcPts val="2380"/>
              </a:lnSpc>
            </a:pPr>
            <a:r>
              <a:rPr lang="en-US" sz="1700" u="sng" b="true">
                <a:solidFill>
                  <a:srgbClr val="000000"/>
                </a:solidFill>
                <a:latin typeface="Gotham Bold"/>
                <a:ea typeface="Gotham Bold"/>
                <a:cs typeface="Gotham Bold"/>
                <a:sym typeface="Gotham Bold"/>
              </a:rPr>
              <a:t>Estima</a:t>
            </a:r>
          </a:p>
          <a:p>
            <a:pPr algn="l" marL="367031" indent="-183515" lvl="1">
              <a:lnSpc>
                <a:spcPts val="2380"/>
              </a:lnSpc>
              <a:buFont typeface="Arial"/>
              <a:buChar char="•"/>
            </a:pPr>
            <a:r>
              <a:rPr lang="en-US" sz="1700">
                <a:solidFill>
                  <a:srgbClr val="000000"/>
                </a:solidFill>
                <a:latin typeface="Gotham"/>
                <a:ea typeface="Gotham"/>
                <a:cs typeface="Gotham"/>
                <a:sym typeface="Gotham"/>
              </a:rPr>
              <a:t>Es la </a:t>
            </a:r>
            <a:r>
              <a:rPr lang="en-US" b="true" sz="1700">
                <a:solidFill>
                  <a:srgbClr val="000000"/>
                </a:solidFill>
                <a:latin typeface="Gotham Bold"/>
                <a:ea typeface="Gotham Bold"/>
                <a:cs typeface="Gotham Bold"/>
                <a:sym typeface="Gotham Bold"/>
              </a:rPr>
              <a:t>necesidad de reconocimiento y respeto por los demás y de autoestima propia.</a:t>
            </a:r>
            <a:r>
              <a:rPr lang="en-US" sz="1700">
                <a:solidFill>
                  <a:srgbClr val="000000"/>
                </a:solidFill>
                <a:latin typeface="Gotham"/>
                <a:ea typeface="Gotham"/>
                <a:cs typeface="Gotham"/>
                <a:sym typeface="Gotham"/>
              </a:rPr>
              <a:t> En el ámbito laboral sería un ascenso o el reconocimiento de los jefes y compañeros de trabajo.</a:t>
            </a:r>
          </a:p>
          <a:p>
            <a:pPr algn="l">
              <a:lnSpc>
                <a:spcPts val="2380"/>
              </a:lnSpc>
            </a:pPr>
            <a:r>
              <a:rPr lang="en-US" sz="1700" u="sng" b="true">
                <a:solidFill>
                  <a:srgbClr val="000000"/>
                </a:solidFill>
                <a:latin typeface="Gotham Bold"/>
                <a:ea typeface="Gotham Bold"/>
                <a:cs typeface="Gotham Bold"/>
                <a:sym typeface="Gotham Bold"/>
              </a:rPr>
              <a:t>Sociales</a:t>
            </a:r>
          </a:p>
          <a:p>
            <a:pPr algn="l" marL="367031" indent="-183515" lvl="1">
              <a:lnSpc>
                <a:spcPts val="2380"/>
              </a:lnSpc>
              <a:buFont typeface="Arial"/>
              <a:buChar char="•"/>
            </a:pPr>
            <a:r>
              <a:rPr lang="en-US" sz="1700">
                <a:solidFill>
                  <a:srgbClr val="000000"/>
                </a:solidFill>
                <a:latin typeface="Gotham"/>
                <a:ea typeface="Gotham"/>
                <a:cs typeface="Gotham"/>
                <a:sym typeface="Gotham"/>
              </a:rPr>
              <a:t>Son las </a:t>
            </a:r>
            <a:r>
              <a:rPr lang="en-US" b="true" sz="1700">
                <a:solidFill>
                  <a:srgbClr val="000000"/>
                </a:solidFill>
                <a:latin typeface="Gotham Bold"/>
                <a:ea typeface="Gotham Bold"/>
                <a:cs typeface="Gotham Bold"/>
                <a:sym typeface="Gotham Bold"/>
              </a:rPr>
              <a:t>necesidades de afecto, de pertenencia a un grupo, de relaciones con los demás</a:t>
            </a:r>
            <a:r>
              <a:rPr lang="en-US" sz="1700">
                <a:solidFill>
                  <a:srgbClr val="000000"/>
                </a:solidFill>
                <a:latin typeface="Gotham"/>
                <a:ea typeface="Gotham"/>
                <a:cs typeface="Gotham"/>
                <a:sym typeface="Gotham"/>
              </a:rPr>
              <a:t>. En el ámbito laboral sería tener buenas relaciones con los compañeros de trabajo y jefes.</a:t>
            </a:r>
          </a:p>
          <a:p>
            <a:pPr algn="l">
              <a:lnSpc>
                <a:spcPts val="2380"/>
              </a:lnSpc>
            </a:pPr>
            <a:r>
              <a:rPr lang="en-US" sz="1700" u="sng" b="true">
                <a:solidFill>
                  <a:srgbClr val="000000"/>
                </a:solidFill>
                <a:latin typeface="Gotham Bold"/>
                <a:ea typeface="Gotham Bold"/>
                <a:cs typeface="Gotham Bold"/>
                <a:sym typeface="Gotham Bold"/>
              </a:rPr>
              <a:t>Seguridad</a:t>
            </a:r>
          </a:p>
          <a:p>
            <a:pPr algn="l" marL="367031" indent="-183515" lvl="1">
              <a:lnSpc>
                <a:spcPts val="2380"/>
              </a:lnSpc>
              <a:buFont typeface="Arial"/>
              <a:buChar char="•"/>
            </a:pPr>
            <a:r>
              <a:rPr lang="en-US" b="true" sz="1700">
                <a:solidFill>
                  <a:srgbClr val="000000"/>
                </a:solidFill>
                <a:latin typeface="Gotham Bold"/>
                <a:ea typeface="Gotham Bold"/>
                <a:cs typeface="Gotham Bold"/>
                <a:sym typeface="Gotham Bold"/>
              </a:rPr>
              <a:t>Protección frente a riesgos y amenazas</a:t>
            </a:r>
            <a:r>
              <a:rPr lang="en-US" sz="1700">
                <a:solidFill>
                  <a:srgbClr val="000000"/>
                </a:solidFill>
                <a:latin typeface="Gotham"/>
                <a:ea typeface="Gotham"/>
                <a:cs typeface="Gotham"/>
                <a:sym typeface="Gotham"/>
              </a:rPr>
              <a:t>. En el ámbito laboral sería la estabilidad en el empleo </a:t>
            </a:r>
          </a:p>
          <a:p>
            <a:pPr algn="l">
              <a:lnSpc>
                <a:spcPts val="2380"/>
              </a:lnSpc>
            </a:pPr>
            <a:r>
              <a:rPr lang="en-US" sz="1700">
                <a:solidFill>
                  <a:srgbClr val="000000"/>
                </a:solidFill>
                <a:latin typeface="Gotham"/>
                <a:ea typeface="Gotham"/>
                <a:cs typeface="Gotham"/>
                <a:sym typeface="Gotham"/>
              </a:rPr>
              <a:t>      </a:t>
            </a:r>
            <a:r>
              <a:rPr lang="en-US" sz="1700">
                <a:solidFill>
                  <a:srgbClr val="000000"/>
                </a:solidFill>
                <a:latin typeface="Gotham"/>
                <a:ea typeface="Gotham"/>
                <a:cs typeface="Gotham"/>
                <a:sym typeface="Gotham"/>
              </a:rPr>
              <a:t>y la seguridad ante los posibles riesgos.</a:t>
            </a:r>
          </a:p>
          <a:p>
            <a:pPr algn="l">
              <a:lnSpc>
                <a:spcPts val="2380"/>
              </a:lnSpc>
            </a:pPr>
            <a:r>
              <a:rPr lang="en-US" sz="1700" u="sng" b="true">
                <a:solidFill>
                  <a:srgbClr val="000000"/>
                </a:solidFill>
                <a:latin typeface="Gotham Bold"/>
                <a:ea typeface="Gotham Bold"/>
                <a:cs typeface="Gotham Bold"/>
                <a:sym typeface="Gotham Bold"/>
              </a:rPr>
              <a:t>Fisiológicas</a:t>
            </a:r>
          </a:p>
          <a:p>
            <a:pPr algn="l" marL="367031" indent="-183515" lvl="1">
              <a:lnSpc>
                <a:spcPts val="2380"/>
              </a:lnSpc>
              <a:buFont typeface="Arial"/>
              <a:buChar char="•"/>
            </a:pPr>
            <a:r>
              <a:rPr lang="en-US" b="true" sz="1700">
                <a:solidFill>
                  <a:srgbClr val="000000"/>
                </a:solidFill>
                <a:latin typeface="Gotham Bold"/>
                <a:ea typeface="Gotham Bold"/>
                <a:cs typeface="Gotham Bold"/>
                <a:sym typeface="Gotham Bold"/>
              </a:rPr>
              <a:t>Son las básicas: alimentación, sueño, refugio, temperatura, salud, etc</a:t>
            </a:r>
            <a:r>
              <a:rPr lang="en-US" sz="1700">
                <a:solidFill>
                  <a:srgbClr val="000000"/>
                </a:solidFill>
                <a:latin typeface="Gotham"/>
                <a:ea typeface="Gotham"/>
                <a:cs typeface="Gotham"/>
                <a:sym typeface="Gotham"/>
              </a:rPr>
              <a:t>. En el ámbito laboral </a:t>
            </a:r>
          </a:p>
          <a:p>
            <a:pPr algn="l">
              <a:lnSpc>
                <a:spcPts val="2380"/>
              </a:lnSpc>
            </a:pPr>
            <a:r>
              <a:rPr lang="en-US" sz="1700">
                <a:solidFill>
                  <a:srgbClr val="000000"/>
                </a:solidFill>
                <a:latin typeface="Gotham"/>
                <a:ea typeface="Gotham"/>
                <a:cs typeface="Gotham"/>
                <a:sym typeface="Gotham"/>
              </a:rPr>
              <a:t>      </a:t>
            </a:r>
            <a:r>
              <a:rPr lang="en-US" sz="1700">
                <a:solidFill>
                  <a:srgbClr val="000000"/>
                </a:solidFill>
                <a:latin typeface="Gotham"/>
                <a:ea typeface="Gotham"/>
                <a:cs typeface="Gotham"/>
                <a:sym typeface="Gotham"/>
              </a:rPr>
              <a:t>sería tener un salario y cantidad de tiempo disponible suficiente que le permita cubrir estas </a:t>
            </a:r>
          </a:p>
          <a:p>
            <a:pPr algn="l">
              <a:lnSpc>
                <a:spcPts val="2380"/>
              </a:lnSpc>
            </a:pPr>
            <a:r>
              <a:rPr lang="en-US" sz="1700">
                <a:solidFill>
                  <a:srgbClr val="000000"/>
                </a:solidFill>
                <a:latin typeface="Gotham"/>
                <a:ea typeface="Gotham"/>
                <a:cs typeface="Gotham"/>
                <a:sym typeface="Gotham"/>
              </a:rPr>
              <a:t>      </a:t>
            </a:r>
            <a:r>
              <a:rPr lang="en-US" sz="1700">
                <a:solidFill>
                  <a:srgbClr val="000000"/>
                </a:solidFill>
                <a:latin typeface="Gotham"/>
                <a:ea typeface="Gotham"/>
                <a:cs typeface="Gotham"/>
                <a:sym typeface="Gotham"/>
              </a:rPr>
              <a:t>necesidades básicas.</a:t>
            </a:r>
          </a:p>
          <a:p>
            <a:pPr algn="l">
              <a:lnSpc>
                <a:spcPts val="2380"/>
              </a:lnSpc>
            </a:pPr>
          </a:p>
        </p:txBody>
      </p:sp>
      <p:sp>
        <p:nvSpPr>
          <p:cNvPr name="TextBox 9" id="9"/>
          <p:cNvSpPr txBox="true"/>
          <p:nvPr/>
        </p:nvSpPr>
        <p:spPr>
          <a:xfrm rot="0">
            <a:off x="1164819" y="1929695"/>
            <a:ext cx="13361356" cy="2348123"/>
          </a:xfrm>
          <a:prstGeom prst="rect">
            <a:avLst/>
          </a:prstGeom>
        </p:spPr>
        <p:txBody>
          <a:bodyPr anchor="t" rtlCol="false" tIns="0" lIns="0" bIns="0" rIns="0">
            <a:spAutoFit/>
          </a:bodyPr>
          <a:lstStyle/>
          <a:p>
            <a:pPr algn="l">
              <a:lnSpc>
                <a:spcPts val="2380"/>
              </a:lnSpc>
            </a:pPr>
            <a:r>
              <a:rPr lang="en-US" sz="1700">
                <a:solidFill>
                  <a:srgbClr val="000000"/>
                </a:solidFill>
                <a:latin typeface="Open Sans"/>
                <a:ea typeface="Open Sans"/>
                <a:cs typeface="Open Sans"/>
                <a:sym typeface="Open Sans"/>
              </a:rPr>
              <a:t>Maslow (1963) fue un psicólogo humanista que se dedicó a estudiar a las personas que alcanzaban los </a:t>
            </a:r>
            <a:r>
              <a:rPr lang="en-US" sz="1700" b="true">
                <a:solidFill>
                  <a:srgbClr val="000000"/>
                </a:solidFill>
                <a:latin typeface="Open Sans Bold"/>
                <a:ea typeface="Open Sans Bold"/>
                <a:cs typeface="Open Sans Bold"/>
                <a:sym typeface="Open Sans Bold"/>
              </a:rPr>
              <a:t>niveles más altos como seres humanos</a:t>
            </a:r>
            <a:r>
              <a:rPr lang="en-US" sz="1700">
                <a:solidFill>
                  <a:srgbClr val="000000"/>
                </a:solidFill>
                <a:latin typeface="Open Sans"/>
                <a:ea typeface="Open Sans"/>
                <a:cs typeface="Open Sans"/>
                <a:sym typeface="Open Sans"/>
              </a:rPr>
              <a:t>. Llegó a la conclusión que las personas tenían </a:t>
            </a:r>
            <a:r>
              <a:rPr lang="en-US" sz="1700" b="true">
                <a:solidFill>
                  <a:srgbClr val="000000"/>
                </a:solidFill>
                <a:latin typeface="Open Sans Bold"/>
                <a:ea typeface="Open Sans Bold"/>
                <a:cs typeface="Open Sans Bold"/>
                <a:sym typeface="Open Sans Bold"/>
              </a:rPr>
              <a:t>varios niveles de necesidades ordenados de forma jerárquica</a:t>
            </a:r>
            <a:r>
              <a:rPr lang="en-US" sz="1700">
                <a:solidFill>
                  <a:srgbClr val="000000"/>
                </a:solidFill>
                <a:latin typeface="Open Sans"/>
                <a:ea typeface="Open Sans"/>
                <a:cs typeface="Open Sans"/>
                <a:sym typeface="Open Sans"/>
              </a:rPr>
              <a:t> y que las personas que mostraban altos niveles de autosatisfacción y plenitud eran las que eran capaces de llegar al último nivel llamado </a:t>
            </a:r>
            <a:r>
              <a:rPr lang="en-US" sz="1700" b="true">
                <a:solidFill>
                  <a:srgbClr val="000000"/>
                </a:solidFill>
                <a:latin typeface="Open Sans Bold"/>
                <a:ea typeface="Open Sans Bold"/>
                <a:cs typeface="Open Sans Bold"/>
                <a:sym typeface="Open Sans Bold"/>
              </a:rPr>
              <a:t>autorrealización</a:t>
            </a:r>
            <a:r>
              <a:rPr lang="en-US" sz="1700">
                <a:solidFill>
                  <a:srgbClr val="000000"/>
                </a:solidFill>
                <a:latin typeface="Open Sans"/>
                <a:ea typeface="Open Sans"/>
                <a:cs typeface="Open Sans"/>
                <a:sym typeface="Open Sans"/>
              </a:rPr>
              <a:t>. </a:t>
            </a:r>
          </a:p>
          <a:p>
            <a:pPr algn="l">
              <a:lnSpc>
                <a:spcPts val="2380"/>
              </a:lnSpc>
            </a:pPr>
            <a:r>
              <a:rPr lang="en-US" sz="1700">
                <a:solidFill>
                  <a:srgbClr val="000000"/>
                </a:solidFill>
                <a:latin typeface="Open Sans"/>
                <a:ea typeface="Open Sans"/>
                <a:cs typeface="Open Sans"/>
                <a:sym typeface="Open Sans"/>
              </a:rPr>
              <a:t>Las necesidades de las personas se organizan en 5 niveles, los cuales son jerárquicos, quiere decir que para alcanzar los niveles superiores es necesario primero cubrir las necesidades inferiores o básicas.</a:t>
            </a:r>
          </a:p>
          <a:p>
            <a:pPr algn="l">
              <a:lnSpc>
                <a:spcPts val="238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DAGdq-AtPuc</dc:identifier>
  <dcterms:modified xsi:type="dcterms:W3CDTF">2011-08-01T06:04:30Z</dcterms:modified>
  <cp:revision>1</cp:revision>
  <dc:title>Ud 5. Recursos humanos</dc:title>
</cp:coreProperties>
</file>