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media/image1.png" ContentType="image/png"/>
  <Override PartName="/ppt/media/image2.png" ContentType="image/png"/>
  <Override PartName="/ppt/media/image3.jpeg" ContentType="image/jpeg"/>
  <Override PartName="/ppt/media/image4.jpeg" ContentType="image/jpeg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D36018-D0CD-4367-89BB-E536CE39337D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0F6FD93-F741-42BA-AB74-F24A637116DC}">
      <dgm:prSet/>
      <dgm:spPr/>
      <dgm:t>
        <a:bodyPr/>
        <a:lstStyle/>
        <a:p>
          <a:r>
            <a:rPr lang="es-ES"/>
            <a:t>Se puede definir </a:t>
          </a:r>
          <a:r>
            <a:rPr lang="es-ES" b="1"/>
            <a:t>sinergia</a:t>
          </a:r>
          <a:r>
            <a:rPr lang="es-ES"/>
            <a:t> como la acción conjunta de dos o más técnicas cuyo efecto es superior a la suma de los efectos individuales de cada una. Se eligen diferentes técnicas pensando en el objetivo que se quiere conseguir y en el orden de aplicación más adecuado para que los efectos de cada una de ellas se vayan sumando y, de esta forma, se consiga un trabajo efectivo.</a:t>
          </a:r>
          <a:endParaRPr lang="en-US"/>
        </a:p>
      </dgm:t>
    </dgm:pt>
    <dgm:pt modelId="{DCECB1BE-0E82-41B3-AB4C-14633660C00F}" type="parTrans" cxnId="{3F243DE9-91E6-4838-A644-579DEABA38A1}">
      <dgm:prSet/>
      <dgm:spPr/>
      <dgm:t>
        <a:bodyPr/>
        <a:lstStyle/>
        <a:p>
          <a:endParaRPr lang="en-US"/>
        </a:p>
      </dgm:t>
    </dgm:pt>
    <dgm:pt modelId="{39B84B91-5B9E-4BBB-8A41-418A076094B4}" type="sibTrans" cxnId="{3F243DE9-91E6-4838-A644-579DEABA38A1}">
      <dgm:prSet/>
      <dgm:spPr/>
      <dgm:t>
        <a:bodyPr/>
        <a:lstStyle/>
        <a:p>
          <a:endParaRPr lang="en-US"/>
        </a:p>
      </dgm:t>
    </dgm:pt>
    <dgm:pt modelId="{06263B5B-A78C-49D5-8335-C3FADB603281}">
      <dgm:prSet/>
      <dgm:spPr/>
      <dgm:t>
        <a:bodyPr/>
        <a:lstStyle/>
        <a:p>
          <a:r>
            <a:rPr lang="es-ES"/>
            <a:t>Por ejemplo, la vacumterapia o dermoaspiración moviliza el tejido. (cutáneo muscular e intermuscular) de la zona donde se aplica. De esta forma, ayuda a la eliminación de la celulitis y a la desaparición  de la piel de naranja. A continuación, sería preciso drenar para eliminar los líquidos movilizados, para lo cual se utilizan maniobras de drenaje linfático o la presoterapia. Por último, habría que tonificar ese tejido mediante gimnasia pasiva.</a:t>
          </a:r>
          <a:endParaRPr lang="en-US"/>
        </a:p>
      </dgm:t>
    </dgm:pt>
    <dgm:pt modelId="{CE1D5AAE-790E-4D39-8F72-6FFF52E89B0F}" type="parTrans" cxnId="{F0E72AFA-9029-463E-AA26-72897323CAD9}">
      <dgm:prSet/>
      <dgm:spPr/>
      <dgm:t>
        <a:bodyPr/>
        <a:lstStyle/>
        <a:p>
          <a:endParaRPr lang="en-US"/>
        </a:p>
      </dgm:t>
    </dgm:pt>
    <dgm:pt modelId="{3F4D9EDA-CB70-4606-BD0C-110CA07FD343}" type="sibTrans" cxnId="{F0E72AFA-9029-463E-AA26-72897323CAD9}">
      <dgm:prSet/>
      <dgm:spPr/>
      <dgm:t>
        <a:bodyPr/>
        <a:lstStyle/>
        <a:p>
          <a:endParaRPr lang="en-US"/>
        </a:p>
      </dgm:t>
    </dgm:pt>
    <dgm:pt modelId="{9C88FF85-A9C8-48C2-918D-167A154AC58D}">
      <dgm:prSet/>
      <dgm:spPr/>
      <dgm:t>
        <a:bodyPr/>
        <a:lstStyle/>
        <a:p>
          <a:r>
            <a:rPr lang="es-ES"/>
            <a:t>No solo es necesario aplicar la técnica específica indicada para tratar una determinada alteración, sino también pensar en su complementaria para conseguir el resultado deseado.</a:t>
          </a:r>
          <a:endParaRPr lang="en-US"/>
        </a:p>
      </dgm:t>
    </dgm:pt>
    <dgm:pt modelId="{300DDB77-12D4-4B15-B17E-A02DA9020DCA}" type="parTrans" cxnId="{0656DD6E-97AC-4E5F-BBB3-E1848FBB02F4}">
      <dgm:prSet/>
      <dgm:spPr/>
      <dgm:t>
        <a:bodyPr/>
        <a:lstStyle/>
        <a:p>
          <a:endParaRPr lang="en-US"/>
        </a:p>
      </dgm:t>
    </dgm:pt>
    <dgm:pt modelId="{EA2CC641-2A7F-413F-A230-5244EB4089B6}" type="sibTrans" cxnId="{0656DD6E-97AC-4E5F-BBB3-E1848FBB02F4}">
      <dgm:prSet/>
      <dgm:spPr/>
      <dgm:t>
        <a:bodyPr/>
        <a:lstStyle/>
        <a:p>
          <a:endParaRPr lang="en-US"/>
        </a:p>
      </dgm:t>
    </dgm:pt>
    <dgm:pt modelId="{68A26977-0E92-4E8A-A865-D4B92503E1A9}" type="pres">
      <dgm:prSet presAssocID="{43D36018-D0CD-4367-89BB-E536CE39337D}" presName="linear" presStyleCnt="0">
        <dgm:presLayoutVars>
          <dgm:animLvl val="lvl"/>
          <dgm:resizeHandles val="exact"/>
        </dgm:presLayoutVars>
      </dgm:prSet>
      <dgm:spPr/>
    </dgm:pt>
    <dgm:pt modelId="{2225DB99-2F5C-42FC-82EC-2096243F45A3}" type="pres">
      <dgm:prSet presAssocID="{A0F6FD93-F741-42BA-AB74-F24A637116D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5B2F671-8CA8-4189-AFF9-350C02736CE2}" type="pres">
      <dgm:prSet presAssocID="{39B84B91-5B9E-4BBB-8A41-418A076094B4}" presName="spacer" presStyleCnt="0"/>
      <dgm:spPr/>
    </dgm:pt>
    <dgm:pt modelId="{6F5A990A-AC14-4C2D-87AA-D9146117D33A}" type="pres">
      <dgm:prSet presAssocID="{06263B5B-A78C-49D5-8335-C3FADB60328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1A38673-6400-4C1D-9986-8A41C0E3D395}" type="pres">
      <dgm:prSet presAssocID="{3F4D9EDA-CB70-4606-BD0C-110CA07FD343}" presName="spacer" presStyleCnt="0"/>
      <dgm:spPr/>
    </dgm:pt>
    <dgm:pt modelId="{484715A3-743D-4607-9A58-17AB7BB52059}" type="pres">
      <dgm:prSet presAssocID="{9C88FF85-A9C8-48C2-918D-167A154AC58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8646C30-AD3A-4A95-BABE-C25284CE863A}" type="presOf" srcId="{06263B5B-A78C-49D5-8335-C3FADB603281}" destId="{6F5A990A-AC14-4C2D-87AA-D9146117D33A}" srcOrd="0" destOrd="0" presId="urn:microsoft.com/office/officeart/2005/8/layout/vList2"/>
    <dgm:cxn modelId="{52E5F13D-F623-40C5-99B2-E91A5C22328D}" type="presOf" srcId="{43D36018-D0CD-4367-89BB-E536CE39337D}" destId="{68A26977-0E92-4E8A-A865-D4B92503E1A9}" srcOrd="0" destOrd="0" presId="urn:microsoft.com/office/officeart/2005/8/layout/vList2"/>
    <dgm:cxn modelId="{0656DD6E-97AC-4E5F-BBB3-E1848FBB02F4}" srcId="{43D36018-D0CD-4367-89BB-E536CE39337D}" destId="{9C88FF85-A9C8-48C2-918D-167A154AC58D}" srcOrd="2" destOrd="0" parTransId="{300DDB77-12D4-4B15-B17E-A02DA9020DCA}" sibTransId="{EA2CC641-2A7F-413F-A230-5244EB4089B6}"/>
    <dgm:cxn modelId="{B5A27283-DB6F-4631-8A40-7D5A2769F8E6}" type="presOf" srcId="{9C88FF85-A9C8-48C2-918D-167A154AC58D}" destId="{484715A3-743D-4607-9A58-17AB7BB52059}" srcOrd="0" destOrd="0" presId="urn:microsoft.com/office/officeart/2005/8/layout/vList2"/>
    <dgm:cxn modelId="{51363DD6-BBF6-482C-9C8D-ECC5E9E7E17B}" type="presOf" srcId="{A0F6FD93-F741-42BA-AB74-F24A637116DC}" destId="{2225DB99-2F5C-42FC-82EC-2096243F45A3}" srcOrd="0" destOrd="0" presId="urn:microsoft.com/office/officeart/2005/8/layout/vList2"/>
    <dgm:cxn modelId="{3F243DE9-91E6-4838-A644-579DEABA38A1}" srcId="{43D36018-D0CD-4367-89BB-E536CE39337D}" destId="{A0F6FD93-F741-42BA-AB74-F24A637116DC}" srcOrd="0" destOrd="0" parTransId="{DCECB1BE-0E82-41B3-AB4C-14633660C00F}" sibTransId="{39B84B91-5B9E-4BBB-8A41-418A076094B4}"/>
    <dgm:cxn modelId="{F0E72AFA-9029-463E-AA26-72897323CAD9}" srcId="{43D36018-D0CD-4367-89BB-E536CE39337D}" destId="{06263B5B-A78C-49D5-8335-C3FADB603281}" srcOrd="1" destOrd="0" parTransId="{CE1D5AAE-790E-4D39-8F72-6FFF52E89B0F}" sibTransId="{3F4D9EDA-CB70-4606-BD0C-110CA07FD343}"/>
    <dgm:cxn modelId="{0D283B23-E998-4287-9A7B-C52679F806A2}" type="presParOf" srcId="{68A26977-0E92-4E8A-A865-D4B92503E1A9}" destId="{2225DB99-2F5C-42FC-82EC-2096243F45A3}" srcOrd="0" destOrd="0" presId="urn:microsoft.com/office/officeart/2005/8/layout/vList2"/>
    <dgm:cxn modelId="{F24627C7-94AB-4684-9859-029B713B1281}" type="presParOf" srcId="{68A26977-0E92-4E8A-A865-D4B92503E1A9}" destId="{95B2F671-8CA8-4189-AFF9-350C02736CE2}" srcOrd="1" destOrd="0" presId="urn:microsoft.com/office/officeart/2005/8/layout/vList2"/>
    <dgm:cxn modelId="{7FCB8131-03C3-4BC0-951F-0626DAC5D09F}" type="presParOf" srcId="{68A26977-0E92-4E8A-A865-D4B92503E1A9}" destId="{6F5A990A-AC14-4C2D-87AA-D9146117D33A}" srcOrd="2" destOrd="0" presId="urn:microsoft.com/office/officeart/2005/8/layout/vList2"/>
    <dgm:cxn modelId="{F40D4CBF-79FC-45C1-96C3-138C1560492C}" type="presParOf" srcId="{68A26977-0E92-4E8A-A865-D4B92503E1A9}" destId="{61A38673-6400-4C1D-9986-8A41C0E3D395}" srcOrd="3" destOrd="0" presId="urn:microsoft.com/office/officeart/2005/8/layout/vList2"/>
    <dgm:cxn modelId="{FEBCFCD4-8829-461B-A1A6-941B200ECB4B}" type="presParOf" srcId="{68A26977-0E92-4E8A-A865-D4B92503E1A9}" destId="{484715A3-743D-4607-9A58-17AB7BB5205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F2D696-AF94-48D2-B181-AD3887D3DB87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1688ACE-583D-424B-8C8C-22B065BE3C5D}">
      <dgm:prSet/>
      <dgm:spPr/>
      <dgm:t>
        <a:bodyPr/>
        <a:lstStyle/>
        <a:p>
          <a:r>
            <a:rPr lang="es-ES"/>
            <a:t>Se dividen en dos partes diferenciadas:</a:t>
          </a:r>
          <a:endParaRPr lang="en-US"/>
        </a:p>
      </dgm:t>
    </dgm:pt>
    <dgm:pt modelId="{0BD186DC-A291-480F-8B11-1E1A0A5C3134}" type="parTrans" cxnId="{1B8EE889-AA7D-49C4-ABF1-5BDD6DFF8C61}">
      <dgm:prSet/>
      <dgm:spPr/>
      <dgm:t>
        <a:bodyPr/>
        <a:lstStyle/>
        <a:p>
          <a:endParaRPr lang="en-US"/>
        </a:p>
      </dgm:t>
    </dgm:pt>
    <dgm:pt modelId="{B18BEDB2-E975-4763-BD24-B71F7B3B4041}" type="sibTrans" cxnId="{1B8EE889-AA7D-49C4-ABF1-5BDD6DFF8C61}">
      <dgm:prSet/>
      <dgm:spPr/>
      <dgm:t>
        <a:bodyPr/>
        <a:lstStyle/>
        <a:p>
          <a:endParaRPr lang="en-US"/>
        </a:p>
      </dgm:t>
    </dgm:pt>
    <dgm:pt modelId="{B7F02AD9-0DA5-4558-88EA-1B4057FCBC77}">
      <dgm:prSet/>
      <dgm:spPr/>
      <dgm:t>
        <a:bodyPr/>
        <a:lstStyle/>
        <a:p>
          <a:r>
            <a:rPr lang="es-ES" b="1"/>
            <a:t>Informativa: </a:t>
          </a:r>
          <a:r>
            <a:rPr lang="es-ES"/>
            <a:t>Recogen la definición, la descripción, las características técnicas necesarias y la exposición de los objetivos perseguidos.</a:t>
          </a:r>
          <a:endParaRPr lang="en-US"/>
        </a:p>
      </dgm:t>
    </dgm:pt>
    <dgm:pt modelId="{499D57C8-83A7-4EDE-9332-492F6E009822}" type="parTrans" cxnId="{4872E003-FD4F-46DE-9FF8-71E71A115995}">
      <dgm:prSet/>
      <dgm:spPr/>
      <dgm:t>
        <a:bodyPr/>
        <a:lstStyle/>
        <a:p>
          <a:endParaRPr lang="en-US"/>
        </a:p>
      </dgm:t>
    </dgm:pt>
    <dgm:pt modelId="{C25D6E6C-FD08-46B6-A2B3-9FB6347297B0}" type="sibTrans" cxnId="{4872E003-FD4F-46DE-9FF8-71E71A115995}">
      <dgm:prSet/>
      <dgm:spPr/>
      <dgm:t>
        <a:bodyPr/>
        <a:lstStyle/>
        <a:p>
          <a:endParaRPr lang="en-US"/>
        </a:p>
      </dgm:t>
    </dgm:pt>
    <dgm:pt modelId="{EEF9F9D7-B522-4EEE-9F53-289C44D08553}">
      <dgm:prSet/>
      <dgm:spPr/>
      <dgm:t>
        <a:bodyPr/>
        <a:lstStyle/>
        <a:p>
          <a:r>
            <a:rPr lang="es-ES" b="1"/>
            <a:t>Técnica:</a:t>
          </a:r>
          <a:r>
            <a:rPr lang="es-ES"/>
            <a:t> Aglutina los recursos necesarios, la secuencia de realización, la avaluación y el control de calidad. </a:t>
          </a:r>
          <a:endParaRPr lang="en-US"/>
        </a:p>
      </dgm:t>
    </dgm:pt>
    <dgm:pt modelId="{82A6E4C5-D563-434D-B5BE-83D4C6173C50}" type="parTrans" cxnId="{0393B7EA-EFBB-4371-AD71-1965B518BB54}">
      <dgm:prSet/>
      <dgm:spPr/>
      <dgm:t>
        <a:bodyPr/>
        <a:lstStyle/>
        <a:p>
          <a:endParaRPr lang="en-US"/>
        </a:p>
      </dgm:t>
    </dgm:pt>
    <dgm:pt modelId="{4108582A-B0B8-4A39-A0F1-EF4AE6F44F22}" type="sibTrans" cxnId="{0393B7EA-EFBB-4371-AD71-1965B518BB54}">
      <dgm:prSet/>
      <dgm:spPr/>
      <dgm:t>
        <a:bodyPr/>
        <a:lstStyle/>
        <a:p>
          <a:endParaRPr lang="en-US"/>
        </a:p>
      </dgm:t>
    </dgm:pt>
    <dgm:pt modelId="{36C87929-FD8A-4DDC-AFE8-C55D79466D59}" type="pres">
      <dgm:prSet presAssocID="{F8F2D696-AF94-48D2-B181-AD3887D3DB8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C5E6E98-A53B-47E5-9AD4-DA6051F2A614}" type="pres">
      <dgm:prSet presAssocID="{A1688ACE-583D-424B-8C8C-22B065BE3C5D}" presName="hierRoot1" presStyleCnt="0"/>
      <dgm:spPr/>
    </dgm:pt>
    <dgm:pt modelId="{89C856AE-0109-4C3C-8B0B-600B8C921443}" type="pres">
      <dgm:prSet presAssocID="{A1688ACE-583D-424B-8C8C-22B065BE3C5D}" presName="composite" presStyleCnt="0"/>
      <dgm:spPr/>
    </dgm:pt>
    <dgm:pt modelId="{EA391981-1564-4FBE-BD2F-DF14580D3E2B}" type="pres">
      <dgm:prSet presAssocID="{A1688ACE-583D-424B-8C8C-22B065BE3C5D}" presName="background" presStyleLbl="node0" presStyleIdx="0" presStyleCnt="3"/>
      <dgm:spPr/>
    </dgm:pt>
    <dgm:pt modelId="{EB673C2C-3C48-4416-AF61-685418723CCB}" type="pres">
      <dgm:prSet presAssocID="{A1688ACE-583D-424B-8C8C-22B065BE3C5D}" presName="text" presStyleLbl="fgAcc0" presStyleIdx="0" presStyleCnt="3">
        <dgm:presLayoutVars>
          <dgm:chPref val="3"/>
        </dgm:presLayoutVars>
      </dgm:prSet>
      <dgm:spPr/>
    </dgm:pt>
    <dgm:pt modelId="{9CA14D91-D146-4AA8-88B5-D2DCB4D7AF24}" type="pres">
      <dgm:prSet presAssocID="{A1688ACE-583D-424B-8C8C-22B065BE3C5D}" presName="hierChild2" presStyleCnt="0"/>
      <dgm:spPr/>
    </dgm:pt>
    <dgm:pt modelId="{F9A59673-28BC-4C90-B5E6-2BD2DC2C7F9F}" type="pres">
      <dgm:prSet presAssocID="{B7F02AD9-0DA5-4558-88EA-1B4057FCBC77}" presName="hierRoot1" presStyleCnt="0"/>
      <dgm:spPr/>
    </dgm:pt>
    <dgm:pt modelId="{2C665F1E-DDC4-430A-9979-3D6869E2FF6F}" type="pres">
      <dgm:prSet presAssocID="{B7F02AD9-0DA5-4558-88EA-1B4057FCBC77}" presName="composite" presStyleCnt="0"/>
      <dgm:spPr/>
    </dgm:pt>
    <dgm:pt modelId="{5D58D686-5F13-457F-A3F2-76D6E038FFCD}" type="pres">
      <dgm:prSet presAssocID="{B7F02AD9-0DA5-4558-88EA-1B4057FCBC77}" presName="background" presStyleLbl="node0" presStyleIdx="1" presStyleCnt="3"/>
      <dgm:spPr/>
    </dgm:pt>
    <dgm:pt modelId="{055B881E-019E-4E2E-829D-4C1E60239C33}" type="pres">
      <dgm:prSet presAssocID="{B7F02AD9-0DA5-4558-88EA-1B4057FCBC77}" presName="text" presStyleLbl="fgAcc0" presStyleIdx="1" presStyleCnt="3">
        <dgm:presLayoutVars>
          <dgm:chPref val="3"/>
        </dgm:presLayoutVars>
      </dgm:prSet>
      <dgm:spPr/>
    </dgm:pt>
    <dgm:pt modelId="{375E9051-B03C-4FD8-A706-B0CF422CE3F3}" type="pres">
      <dgm:prSet presAssocID="{B7F02AD9-0DA5-4558-88EA-1B4057FCBC77}" presName="hierChild2" presStyleCnt="0"/>
      <dgm:spPr/>
    </dgm:pt>
    <dgm:pt modelId="{84C32035-CA10-4508-9CB1-A9DD4A5AFAB4}" type="pres">
      <dgm:prSet presAssocID="{EEF9F9D7-B522-4EEE-9F53-289C44D08553}" presName="hierRoot1" presStyleCnt="0"/>
      <dgm:spPr/>
    </dgm:pt>
    <dgm:pt modelId="{AF8F9A5B-81DC-488B-9176-C2D2D7D55A6D}" type="pres">
      <dgm:prSet presAssocID="{EEF9F9D7-B522-4EEE-9F53-289C44D08553}" presName="composite" presStyleCnt="0"/>
      <dgm:spPr/>
    </dgm:pt>
    <dgm:pt modelId="{5AA93CCC-CB5D-4336-B151-544D45A15F96}" type="pres">
      <dgm:prSet presAssocID="{EEF9F9D7-B522-4EEE-9F53-289C44D08553}" presName="background" presStyleLbl="node0" presStyleIdx="2" presStyleCnt="3"/>
      <dgm:spPr/>
    </dgm:pt>
    <dgm:pt modelId="{3D0B1A16-F849-4C72-AE59-168E29FD4CAC}" type="pres">
      <dgm:prSet presAssocID="{EEF9F9D7-B522-4EEE-9F53-289C44D08553}" presName="text" presStyleLbl="fgAcc0" presStyleIdx="2" presStyleCnt="3">
        <dgm:presLayoutVars>
          <dgm:chPref val="3"/>
        </dgm:presLayoutVars>
      </dgm:prSet>
      <dgm:spPr/>
    </dgm:pt>
    <dgm:pt modelId="{93F1F31B-521D-4D3B-9071-F85EB564E31E}" type="pres">
      <dgm:prSet presAssocID="{EEF9F9D7-B522-4EEE-9F53-289C44D08553}" presName="hierChild2" presStyleCnt="0"/>
      <dgm:spPr/>
    </dgm:pt>
  </dgm:ptLst>
  <dgm:cxnLst>
    <dgm:cxn modelId="{4872E003-FD4F-46DE-9FF8-71E71A115995}" srcId="{F8F2D696-AF94-48D2-B181-AD3887D3DB87}" destId="{B7F02AD9-0DA5-4558-88EA-1B4057FCBC77}" srcOrd="1" destOrd="0" parTransId="{499D57C8-83A7-4EDE-9332-492F6E009822}" sibTransId="{C25D6E6C-FD08-46B6-A2B3-9FB6347297B0}"/>
    <dgm:cxn modelId="{71636206-F0A8-4C70-B47D-761B3D6E98CC}" type="presOf" srcId="{A1688ACE-583D-424B-8C8C-22B065BE3C5D}" destId="{EB673C2C-3C48-4416-AF61-685418723CCB}" srcOrd="0" destOrd="0" presId="urn:microsoft.com/office/officeart/2005/8/layout/hierarchy1"/>
    <dgm:cxn modelId="{A5C38072-0600-4AB8-B330-3397426C349B}" type="presOf" srcId="{B7F02AD9-0DA5-4558-88EA-1B4057FCBC77}" destId="{055B881E-019E-4E2E-829D-4C1E60239C33}" srcOrd="0" destOrd="0" presId="urn:microsoft.com/office/officeart/2005/8/layout/hierarchy1"/>
    <dgm:cxn modelId="{42D47E59-BAF5-49A2-94C5-FA9F05945755}" type="presOf" srcId="{EEF9F9D7-B522-4EEE-9F53-289C44D08553}" destId="{3D0B1A16-F849-4C72-AE59-168E29FD4CAC}" srcOrd="0" destOrd="0" presId="urn:microsoft.com/office/officeart/2005/8/layout/hierarchy1"/>
    <dgm:cxn modelId="{E089D886-0AF6-44F5-B1EF-C3C50F4804E5}" type="presOf" srcId="{F8F2D696-AF94-48D2-B181-AD3887D3DB87}" destId="{36C87929-FD8A-4DDC-AFE8-C55D79466D59}" srcOrd="0" destOrd="0" presId="urn:microsoft.com/office/officeart/2005/8/layout/hierarchy1"/>
    <dgm:cxn modelId="{1B8EE889-AA7D-49C4-ABF1-5BDD6DFF8C61}" srcId="{F8F2D696-AF94-48D2-B181-AD3887D3DB87}" destId="{A1688ACE-583D-424B-8C8C-22B065BE3C5D}" srcOrd="0" destOrd="0" parTransId="{0BD186DC-A291-480F-8B11-1E1A0A5C3134}" sibTransId="{B18BEDB2-E975-4763-BD24-B71F7B3B4041}"/>
    <dgm:cxn modelId="{0393B7EA-EFBB-4371-AD71-1965B518BB54}" srcId="{F8F2D696-AF94-48D2-B181-AD3887D3DB87}" destId="{EEF9F9D7-B522-4EEE-9F53-289C44D08553}" srcOrd="2" destOrd="0" parTransId="{82A6E4C5-D563-434D-B5BE-83D4C6173C50}" sibTransId="{4108582A-B0B8-4A39-A0F1-EF4AE6F44F22}"/>
    <dgm:cxn modelId="{A3161E2D-9C3E-47CA-9E8C-75333A8D5185}" type="presParOf" srcId="{36C87929-FD8A-4DDC-AFE8-C55D79466D59}" destId="{5C5E6E98-A53B-47E5-9AD4-DA6051F2A614}" srcOrd="0" destOrd="0" presId="urn:microsoft.com/office/officeart/2005/8/layout/hierarchy1"/>
    <dgm:cxn modelId="{EB05125F-108D-44C2-9195-03981A8CB38D}" type="presParOf" srcId="{5C5E6E98-A53B-47E5-9AD4-DA6051F2A614}" destId="{89C856AE-0109-4C3C-8B0B-600B8C921443}" srcOrd="0" destOrd="0" presId="urn:microsoft.com/office/officeart/2005/8/layout/hierarchy1"/>
    <dgm:cxn modelId="{1DD09837-65B1-47C5-B09E-09BF79495B7B}" type="presParOf" srcId="{89C856AE-0109-4C3C-8B0B-600B8C921443}" destId="{EA391981-1564-4FBE-BD2F-DF14580D3E2B}" srcOrd="0" destOrd="0" presId="urn:microsoft.com/office/officeart/2005/8/layout/hierarchy1"/>
    <dgm:cxn modelId="{5947DC0C-E56B-4629-B07C-437A6609085B}" type="presParOf" srcId="{89C856AE-0109-4C3C-8B0B-600B8C921443}" destId="{EB673C2C-3C48-4416-AF61-685418723CCB}" srcOrd="1" destOrd="0" presId="urn:microsoft.com/office/officeart/2005/8/layout/hierarchy1"/>
    <dgm:cxn modelId="{9909A595-DE5C-497E-AE76-C5759DA99B63}" type="presParOf" srcId="{5C5E6E98-A53B-47E5-9AD4-DA6051F2A614}" destId="{9CA14D91-D146-4AA8-88B5-D2DCB4D7AF24}" srcOrd="1" destOrd="0" presId="urn:microsoft.com/office/officeart/2005/8/layout/hierarchy1"/>
    <dgm:cxn modelId="{642E400E-30BA-4D7D-86A3-47AB4F979D2F}" type="presParOf" srcId="{36C87929-FD8A-4DDC-AFE8-C55D79466D59}" destId="{F9A59673-28BC-4C90-B5E6-2BD2DC2C7F9F}" srcOrd="1" destOrd="0" presId="urn:microsoft.com/office/officeart/2005/8/layout/hierarchy1"/>
    <dgm:cxn modelId="{00E4ADD3-7B46-4A90-A72A-7291683FA253}" type="presParOf" srcId="{F9A59673-28BC-4C90-B5E6-2BD2DC2C7F9F}" destId="{2C665F1E-DDC4-430A-9979-3D6869E2FF6F}" srcOrd="0" destOrd="0" presId="urn:microsoft.com/office/officeart/2005/8/layout/hierarchy1"/>
    <dgm:cxn modelId="{F8A58921-6E48-44E0-B45E-62EC26BF6167}" type="presParOf" srcId="{2C665F1E-DDC4-430A-9979-3D6869E2FF6F}" destId="{5D58D686-5F13-457F-A3F2-76D6E038FFCD}" srcOrd="0" destOrd="0" presId="urn:microsoft.com/office/officeart/2005/8/layout/hierarchy1"/>
    <dgm:cxn modelId="{B8399CBB-2643-49A0-B3D2-C03FB2015E90}" type="presParOf" srcId="{2C665F1E-DDC4-430A-9979-3D6869E2FF6F}" destId="{055B881E-019E-4E2E-829D-4C1E60239C33}" srcOrd="1" destOrd="0" presId="urn:microsoft.com/office/officeart/2005/8/layout/hierarchy1"/>
    <dgm:cxn modelId="{87F3AB63-9A4F-40C5-98EA-8FC6D2091474}" type="presParOf" srcId="{F9A59673-28BC-4C90-B5E6-2BD2DC2C7F9F}" destId="{375E9051-B03C-4FD8-A706-B0CF422CE3F3}" srcOrd="1" destOrd="0" presId="urn:microsoft.com/office/officeart/2005/8/layout/hierarchy1"/>
    <dgm:cxn modelId="{ED2CCEC4-1556-44D5-9F00-AE8210497B65}" type="presParOf" srcId="{36C87929-FD8A-4DDC-AFE8-C55D79466D59}" destId="{84C32035-CA10-4508-9CB1-A9DD4A5AFAB4}" srcOrd="2" destOrd="0" presId="urn:microsoft.com/office/officeart/2005/8/layout/hierarchy1"/>
    <dgm:cxn modelId="{7BD80BD2-A005-42A5-96EF-4DBCB7480C36}" type="presParOf" srcId="{84C32035-CA10-4508-9CB1-A9DD4A5AFAB4}" destId="{AF8F9A5B-81DC-488B-9176-C2D2D7D55A6D}" srcOrd="0" destOrd="0" presId="urn:microsoft.com/office/officeart/2005/8/layout/hierarchy1"/>
    <dgm:cxn modelId="{13761C20-D72A-458C-8A00-BB4B579E1ED0}" type="presParOf" srcId="{AF8F9A5B-81DC-488B-9176-C2D2D7D55A6D}" destId="{5AA93CCC-CB5D-4336-B151-544D45A15F96}" srcOrd="0" destOrd="0" presId="urn:microsoft.com/office/officeart/2005/8/layout/hierarchy1"/>
    <dgm:cxn modelId="{18DDDDA3-529C-4609-9984-DF47F2DFBF72}" type="presParOf" srcId="{AF8F9A5B-81DC-488B-9176-C2D2D7D55A6D}" destId="{3D0B1A16-F849-4C72-AE59-168E29FD4CAC}" srcOrd="1" destOrd="0" presId="urn:microsoft.com/office/officeart/2005/8/layout/hierarchy1"/>
    <dgm:cxn modelId="{A7468751-2567-473B-985B-03C4F68E2E0A}" type="presParOf" srcId="{84C32035-CA10-4508-9CB1-A9DD4A5AFAB4}" destId="{93F1F31B-521D-4D3B-9071-F85EB564E31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3EAC34-E7AF-4B2F-8377-14D89920F3EB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8A19EAD-517C-47BD-9273-FED740295163}">
      <dgm:prSet/>
      <dgm:spPr/>
      <dgm:t>
        <a:bodyPr/>
        <a:lstStyle/>
        <a:p>
          <a:r>
            <a:rPr lang="es-ES" b="1"/>
            <a:t>1ª Fase de preparación: </a:t>
          </a:r>
          <a:r>
            <a:rPr lang="es-ES"/>
            <a:t>se seleccionan los materiales, cosméticos, equipos y otros medios técnicos, y se acomoda y prepara al cliente.</a:t>
          </a:r>
          <a:endParaRPr lang="en-US"/>
        </a:p>
      </dgm:t>
    </dgm:pt>
    <dgm:pt modelId="{BA525733-E150-449E-909B-A3F2F8259CA4}" type="parTrans" cxnId="{A0081086-BEB8-4ABC-83BD-61407CC98922}">
      <dgm:prSet/>
      <dgm:spPr/>
      <dgm:t>
        <a:bodyPr/>
        <a:lstStyle/>
        <a:p>
          <a:endParaRPr lang="en-US"/>
        </a:p>
      </dgm:t>
    </dgm:pt>
    <dgm:pt modelId="{C018B0B6-45BC-4A15-8591-02F2FF843E29}" type="sibTrans" cxnId="{A0081086-BEB8-4ABC-83BD-61407CC98922}">
      <dgm:prSet/>
      <dgm:spPr/>
      <dgm:t>
        <a:bodyPr/>
        <a:lstStyle/>
        <a:p>
          <a:endParaRPr lang="en-US"/>
        </a:p>
      </dgm:t>
    </dgm:pt>
    <dgm:pt modelId="{07636B79-9237-4313-85AB-52D8A804956F}">
      <dgm:prSet/>
      <dgm:spPr/>
      <dgm:t>
        <a:bodyPr/>
        <a:lstStyle/>
        <a:p>
          <a:r>
            <a:rPr lang="es-ES" b="1"/>
            <a:t>2ª Núcleo del tratamiento: </a:t>
          </a:r>
          <a:r>
            <a:rPr lang="es-ES"/>
            <a:t>recoge las maniobras o pasos que hay que llevar a cabo como parte fundamental del trabajo.</a:t>
          </a:r>
          <a:endParaRPr lang="en-US"/>
        </a:p>
      </dgm:t>
    </dgm:pt>
    <dgm:pt modelId="{ABDABAC5-90DE-4027-9B99-3E716AC116FF}" type="parTrans" cxnId="{711B5E1E-F0C2-42F5-BD2B-CBD03FA69F90}">
      <dgm:prSet/>
      <dgm:spPr/>
      <dgm:t>
        <a:bodyPr/>
        <a:lstStyle/>
        <a:p>
          <a:endParaRPr lang="en-US"/>
        </a:p>
      </dgm:t>
    </dgm:pt>
    <dgm:pt modelId="{D395EB3D-7F51-4562-9BE2-CEA535571BC3}" type="sibTrans" cxnId="{711B5E1E-F0C2-42F5-BD2B-CBD03FA69F90}">
      <dgm:prSet/>
      <dgm:spPr/>
      <dgm:t>
        <a:bodyPr/>
        <a:lstStyle/>
        <a:p>
          <a:endParaRPr lang="en-US"/>
        </a:p>
      </dgm:t>
    </dgm:pt>
    <dgm:pt modelId="{DCA700C8-D821-4622-BE2B-B2BA642B596B}">
      <dgm:prSet/>
      <dgm:spPr/>
      <dgm:t>
        <a:bodyPr/>
        <a:lstStyle/>
        <a:p>
          <a:r>
            <a:rPr lang="es-ES" b="1"/>
            <a:t>3ª Fase final del tratamiento: </a:t>
          </a:r>
          <a:r>
            <a:rPr lang="es-ES"/>
            <a:t>se describe cómo recoger y reorganizar los medios e instalaciones empleados y las condiciones en las que el cliente debe abandonar el salón tras recibir el servicio. </a:t>
          </a:r>
          <a:endParaRPr lang="en-US"/>
        </a:p>
      </dgm:t>
    </dgm:pt>
    <dgm:pt modelId="{6BC3B7F0-B547-476E-8B78-2355E0B436DF}" type="parTrans" cxnId="{7CF79F47-5A8A-4FE9-B82E-1D22687F130C}">
      <dgm:prSet/>
      <dgm:spPr/>
      <dgm:t>
        <a:bodyPr/>
        <a:lstStyle/>
        <a:p>
          <a:endParaRPr lang="en-US"/>
        </a:p>
      </dgm:t>
    </dgm:pt>
    <dgm:pt modelId="{88D2E59B-21A8-43C8-A4AF-321933F2F945}" type="sibTrans" cxnId="{7CF79F47-5A8A-4FE9-B82E-1D22687F130C}">
      <dgm:prSet/>
      <dgm:spPr/>
      <dgm:t>
        <a:bodyPr/>
        <a:lstStyle/>
        <a:p>
          <a:endParaRPr lang="en-US"/>
        </a:p>
      </dgm:t>
    </dgm:pt>
    <dgm:pt modelId="{6768905E-4591-421F-A291-6E81BAB2154E}">
      <dgm:prSet/>
      <dgm:spPr/>
      <dgm:t>
        <a:bodyPr/>
        <a:lstStyle/>
        <a:p>
          <a:r>
            <a:rPr lang="es-ES" b="1"/>
            <a:t>4ª Fase de asesoramiento profesional: </a:t>
          </a:r>
          <a:r>
            <a:rPr lang="es-ES"/>
            <a:t>se asesora profesionalmente al cliente sobre hábitos de vida saludable y se le recomiendan otros tratamientos estéticos o cosméticos para uso domiciliario que pueda adquirir en el centro.</a:t>
          </a:r>
          <a:endParaRPr lang="en-US"/>
        </a:p>
      </dgm:t>
    </dgm:pt>
    <dgm:pt modelId="{4483044B-5472-44BB-AA58-336C203A1F84}" type="parTrans" cxnId="{E985354B-2A15-4AC5-B0CE-2BE489FD21ED}">
      <dgm:prSet/>
      <dgm:spPr/>
      <dgm:t>
        <a:bodyPr/>
        <a:lstStyle/>
        <a:p>
          <a:endParaRPr lang="en-US"/>
        </a:p>
      </dgm:t>
    </dgm:pt>
    <dgm:pt modelId="{A4A0C7A7-2F29-4598-A160-094D519D56DB}" type="sibTrans" cxnId="{E985354B-2A15-4AC5-B0CE-2BE489FD21ED}">
      <dgm:prSet/>
      <dgm:spPr/>
      <dgm:t>
        <a:bodyPr/>
        <a:lstStyle/>
        <a:p>
          <a:endParaRPr lang="en-US"/>
        </a:p>
      </dgm:t>
    </dgm:pt>
    <dgm:pt modelId="{68139B5C-FD1A-458B-B9C8-6078E4511990}" type="pres">
      <dgm:prSet presAssocID="{7A3EAC34-E7AF-4B2F-8377-14D89920F3EB}" presName="matrix" presStyleCnt="0">
        <dgm:presLayoutVars>
          <dgm:chMax val="1"/>
          <dgm:dir/>
          <dgm:resizeHandles val="exact"/>
        </dgm:presLayoutVars>
      </dgm:prSet>
      <dgm:spPr/>
    </dgm:pt>
    <dgm:pt modelId="{BAFD657A-4628-40EC-B294-4A8FA4CAF114}" type="pres">
      <dgm:prSet presAssocID="{7A3EAC34-E7AF-4B2F-8377-14D89920F3EB}" presName="diamond" presStyleLbl="bgShp" presStyleIdx="0" presStyleCnt="1"/>
      <dgm:spPr/>
    </dgm:pt>
    <dgm:pt modelId="{AD43B6F3-327A-45E2-A296-70F3B1727CCE}" type="pres">
      <dgm:prSet presAssocID="{7A3EAC34-E7AF-4B2F-8377-14D89920F3E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CCB722D-DBE2-4E03-8ACD-57C90B04A708}" type="pres">
      <dgm:prSet presAssocID="{7A3EAC34-E7AF-4B2F-8377-14D89920F3EB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80892A1-9CAC-457E-B85A-74BE157B3085}" type="pres">
      <dgm:prSet presAssocID="{7A3EAC34-E7AF-4B2F-8377-14D89920F3E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04B0611-B24E-4459-A2F6-4E0B8B6F1810}" type="pres">
      <dgm:prSet presAssocID="{7A3EAC34-E7AF-4B2F-8377-14D89920F3E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11B5E1E-F0C2-42F5-BD2B-CBD03FA69F90}" srcId="{7A3EAC34-E7AF-4B2F-8377-14D89920F3EB}" destId="{07636B79-9237-4313-85AB-52D8A804956F}" srcOrd="1" destOrd="0" parTransId="{ABDABAC5-90DE-4027-9B99-3E716AC116FF}" sibTransId="{D395EB3D-7F51-4562-9BE2-CEA535571BC3}"/>
    <dgm:cxn modelId="{11CEF85B-930C-4721-86FA-49160A4994B9}" type="presOf" srcId="{C8A19EAD-517C-47BD-9273-FED740295163}" destId="{AD43B6F3-327A-45E2-A296-70F3B1727CCE}" srcOrd="0" destOrd="0" presId="urn:microsoft.com/office/officeart/2005/8/layout/matrix3"/>
    <dgm:cxn modelId="{7CF79F47-5A8A-4FE9-B82E-1D22687F130C}" srcId="{7A3EAC34-E7AF-4B2F-8377-14D89920F3EB}" destId="{DCA700C8-D821-4622-BE2B-B2BA642B596B}" srcOrd="2" destOrd="0" parTransId="{6BC3B7F0-B547-476E-8B78-2355E0B436DF}" sibTransId="{88D2E59B-21A8-43C8-A4AF-321933F2F945}"/>
    <dgm:cxn modelId="{E985354B-2A15-4AC5-B0CE-2BE489FD21ED}" srcId="{7A3EAC34-E7AF-4B2F-8377-14D89920F3EB}" destId="{6768905E-4591-421F-A291-6E81BAB2154E}" srcOrd="3" destOrd="0" parTransId="{4483044B-5472-44BB-AA58-336C203A1F84}" sibTransId="{A4A0C7A7-2F29-4598-A160-094D519D56DB}"/>
    <dgm:cxn modelId="{1747C34E-1C28-4D91-A6A8-A3140C8D2261}" type="presOf" srcId="{7A3EAC34-E7AF-4B2F-8377-14D89920F3EB}" destId="{68139B5C-FD1A-458B-B9C8-6078E4511990}" srcOrd="0" destOrd="0" presId="urn:microsoft.com/office/officeart/2005/8/layout/matrix3"/>
    <dgm:cxn modelId="{45B0B080-8128-499D-A0B5-A99E95BBC1A8}" type="presOf" srcId="{6768905E-4591-421F-A291-6E81BAB2154E}" destId="{204B0611-B24E-4459-A2F6-4E0B8B6F1810}" srcOrd="0" destOrd="0" presId="urn:microsoft.com/office/officeart/2005/8/layout/matrix3"/>
    <dgm:cxn modelId="{A0081086-BEB8-4ABC-83BD-61407CC98922}" srcId="{7A3EAC34-E7AF-4B2F-8377-14D89920F3EB}" destId="{C8A19EAD-517C-47BD-9273-FED740295163}" srcOrd="0" destOrd="0" parTransId="{BA525733-E150-449E-909B-A3F2F8259CA4}" sibTransId="{C018B0B6-45BC-4A15-8591-02F2FF843E29}"/>
    <dgm:cxn modelId="{8E222E87-D06A-4636-A699-A455A0D0A25F}" type="presOf" srcId="{DCA700C8-D821-4622-BE2B-B2BA642B596B}" destId="{080892A1-9CAC-457E-B85A-74BE157B3085}" srcOrd="0" destOrd="0" presId="urn:microsoft.com/office/officeart/2005/8/layout/matrix3"/>
    <dgm:cxn modelId="{2AA25FF4-9BF1-4B19-AFDD-39B8530BF7C3}" type="presOf" srcId="{07636B79-9237-4313-85AB-52D8A804956F}" destId="{CCCB722D-DBE2-4E03-8ACD-57C90B04A708}" srcOrd="0" destOrd="0" presId="urn:microsoft.com/office/officeart/2005/8/layout/matrix3"/>
    <dgm:cxn modelId="{A2D7999C-C025-43CB-A2F7-823E51B99001}" type="presParOf" srcId="{68139B5C-FD1A-458B-B9C8-6078E4511990}" destId="{BAFD657A-4628-40EC-B294-4A8FA4CAF114}" srcOrd="0" destOrd="0" presId="urn:microsoft.com/office/officeart/2005/8/layout/matrix3"/>
    <dgm:cxn modelId="{451978A2-69F3-467B-938A-A854A1844358}" type="presParOf" srcId="{68139B5C-FD1A-458B-B9C8-6078E4511990}" destId="{AD43B6F3-327A-45E2-A296-70F3B1727CCE}" srcOrd="1" destOrd="0" presId="urn:microsoft.com/office/officeart/2005/8/layout/matrix3"/>
    <dgm:cxn modelId="{D35360C7-4474-44E2-AE8B-F3FB89AF7860}" type="presParOf" srcId="{68139B5C-FD1A-458B-B9C8-6078E4511990}" destId="{CCCB722D-DBE2-4E03-8ACD-57C90B04A708}" srcOrd="2" destOrd="0" presId="urn:microsoft.com/office/officeart/2005/8/layout/matrix3"/>
    <dgm:cxn modelId="{7A6F0D54-097E-4B2C-BD35-42630CD7DD0E}" type="presParOf" srcId="{68139B5C-FD1A-458B-B9C8-6078E4511990}" destId="{080892A1-9CAC-457E-B85A-74BE157B3085}" srcOrd="3" destOrd="0" presId="urn:microsoft.com/office/officeart/2005/8/layout/matrix3"/>
    <dgm:cxn modelId="{0ED20AE2-9B71-446E-BA58-4EE5FB30E5CC}" type="presParOf" srcId="{68139B5C-FD1A-458B-B9C8-6078E4511990}" destId="{204B0611-B24E-4459-A2F6-4E0B8B6F181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5DB99-2F5C-42FC-82EC-2096243F45A3}">
      <dsp:nvSpPr>
        <dsp:cNvPr id="0" name=""/>
        <dsp:cNvSpPr/>
      </dsp:nvSpPr>
      <dsp:spPr>
        <a:xfrm>
          <a:off x="0" y="92071"/>
          <a:ext cx="6832212" cy="166666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Se puede definir </a:t>
          </a:r>
          <a:r>
            <a:rPr lang="es-ES" sz="1400" b="1" kern="1200"/>
            <a:t>sinergia</a:t>
          </a:r>
          <a:r>
            <a:rPr lang="es-ES" sz="1400" kern="1200"/>
            <a:t> como la acción conjunta de dos o más técnicas cuyo efecto es superior a la suma de los efectos individuales de cada una. Se eligen diferentes técnicas pensando en el objetivo que se quiere conseguir y en el orden de aplicación más adecuado para que los efectos de cada una de ellas se vayan sumando y, de esta forma, se consiga un trabajo efectivo.</a:t>
          </a:r>
          <a:endParaRPr lang="en-US" sz="1400" kern="1200"/>
        </a:p>
      </dsp:txBody>
      <dsp:txXfrm>
        <a:off x="81360" y="173431"/>
        <a:ext cx="6669492" cy="1503945"/>
      </dsp:txXfrm>
    </dsp:sp>
    <dsp:sp modelId="{6F5A990A-AC14-4C2D-87AA-D9146117D33A}">
      <dsp:nvSpPr>
        <dsp:cNvPr id="0" name=""/>
        <dsp:cNvSpPr/>
      </dsp:nvSpPr>
      <dsp:spPr>
        <a:xfrm>
          <a:off x="0" y="1799056"/>
          <a:ext cx="6832212" cy="1666665"/>
        </a:xfrm>
        <a:prstGeom prst="roundRect">
          <a:avLst/>
        </a:prstGeom>
        <a:gradFill rotWithShape="0">
          <a:gsLst>
            <a:gs pos="0">
              <a:schemeClr val="accent5">
                <a:hueOff val="1074947"/>
                <a:satOff val="-11617"/>
                <a:lumOff val="-3726"/>
                <a:alphaOff val="0"/>
                <a:tint val="96000"/>
                <a:lumMod val="104000"/>
              </a:schemeClr>
            </a:gs>
            <a:gs pos="100000">
              <a:schemeClr val="accent5">
                <a:hueOff val="1074947"/>
                <a:satOff val="-11617"/>
                <a:lumOff val="-372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Por ejemplo, la vacumterapia o dermoaspiración moviliza el tejido. (cutáneo muscular e intermuscular) de la zona donde se aplica. De esta forma, ayuda a la eliminación de la celulitis y a la desaparición  de la piel de naranja. A continuación, sería preciso drenar para eliminar los líquidos movilizados, para lo cual se utilizan maniobras de drenaje linfático o la presoterapia. Por último, habría que tonificar ese tejido mediante gimnasia pasiva.</a:t>
          </a:r>
          <a:endParaRPr lang="en-US" sz="1400" kern="1200"/>
        </a:p>
      </dsp:txBody>
      <dsp:txXfrm>
        <a:off x="81360" y="1880416"/>
        <a:ext cx="6669492" cy="1503945"/>
      </dsp:txXfrm>
    </dsp:sp>
    <dsp:sp modelId="{484715A3-743D-4607-9A58-17AB7BB52059}">
      <dsp:nvSpPr>
        <dsp:cNvPr id="0" name=""/>
        <dsp:cNvSpPr/>
      </dsp:nvSpPr>
      <dsp:spPr>
        <a:xfrm>
          <a:off x="0" y="3506042"/>
          <a:ext cx="6832212" cy="1666665"/>
        </a:xfrm>
        <a:prstGeom prst="roundRect">
          <a:avLst/>
        </a:prstGeom>
        <a:gradFill rotWithShape="0">
          <a:gsLst>
            <a:gs pos="0">
              <a:schemeClr val="accent5">
                <a:hueOff val="2149893"/>
                <a:satOff val="-23233"/>
                <a:lumOff val="-7452"/>
                <a:alphaOff val="0"/>
                <a:tint val="96000"/>
                <a:lumMod val="104000"/>
              </a:schemeClr>
            </a:gs>
            <a:gs pos="100000">
              <a:schemeClr val="accent5">
                <a:hueOff val="2149893"/>
                <a:satOff val="-23233"/>
                <a:lumOff val="-745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No solo es necesario aplicar la técnica específica indicada para tratar una determinada alteración, sino también pensar en su complementaria para conseguir el resultado deseado.</a:t>
          </a:r>
          <a:endParaRPr lang="en-US" sz="1400" kern="1200"/>
        </a:p>
      </dsp:txBody>
      <dsp:txXfrm>
        <a:off x="81360" y="3587402"/>
        <a:ext cx="6669492" cy="15039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91981-1564-4FBE-BD2F-DF14580D3E2B}">
      <dsp:nvSpPr>
        <dsp:cNvPr id="0" name=""/>
        <dsp:cNvSpPr/>
      </dsp:nvSpPr>
      <dsp:spPr>
        <a:xfrm>
          <a:off x="0" y="411912"/>
          <a:ext cx="2887252" cy="183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673C2C-3C48-4416-AF61-685418723CCB}">
      <dsp:nvSpPr>
        <dsp:cNvPr id="0" name=""/>
        <dsp:cNvSpPr/>
      </dsp:nvSpPr>
      <dsp:spPr>
        <a:xfrm>
          <a:off x="320805" y="716678"/>
          <a:ext cx="2887252" cy="183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Se dividen en dos partes diferenciadas:</a:t>
          </a:r>
          <a:endParaRPr lang="en-US" sz="1600" kern="1200"/>
        </a:p>
      </dsp:txBody>
      <dsp:txXfrm>
        <a:off x="374504" y="770377"/>
        <a:ext cx="2779854" cy="1726007"/>
      </dsp:txXfrm>
    </dsp:sp>
    <dsp:sp modelId="{5D58D686-5F13-457F-A3F2-76D6E038FFCD}">
      <dsp:nvSpPr>
        <dsp:cNvPr id="0" name=""/>
        <dsp:cNvSpPr/>
      </dsp:nvSpPr>
      <dsp:spPr>
        <a:xfrm>
          <a:off x="3528863" y="411912"/>
          <a:ext cx="2887252" cy="183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5B881E-019E-4E2E-829D-4C1E60239C33}">
      <dsp:nvSpPr>
        <dsp:cNvPr id="0" name=""/>
        <dsp:cNvSpPr/>
      </dsp:nvSpPr>
      <dsp:spPr>
        <a:xfrm>
          <a:off x="3849669" y="716678"/>
          <a:ext cx="2887252" cy="183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/>
            <a:t>Informativa: </a:t>
          </a:r>
          <a:r>
            <a:rPr lang="es-ES" sz="1600" kern="1200"/>
            <a:t>Recogen la definición, la descripción, las características técnicas necesarias y la exposición de los objetivos perseguidos.</a:t>
          </a:r>
          <a:endParaRPr lang="en-US" sz="1600" kern="1200"/>
        </a:p>
      </dsp:txBody>
      <dsp:txXfrm>
        <a:off x="3903368" y="770377"/>
        <a:ext cx="2779854" cy="1726007"/>
      </dsp:txXfrm>
    </dsp:sp>
    <dsp:sp modelId="{5AA93CCC-CB5D-4336-B151-544D45A15F96}">
      <dsp:nvSpPr>
        <dsp:cNvPr id="0" name=""/>
        <dsp:cNvSpPr/>
      </dsp:nvSpPr>
      <dsp:spPr>
        <a:xfrm>
          <a:off x="7057727" y="411912"/>
          <a:ext cx="2887252" cy="183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0B1A16-F849-4C72-AE59-168E29FD4CAC}">
      <dsp:nvSpPr>
        <dsp:cNvPr id="0" name=""/>
        <dsp:cNvSpPr/>
      </dsp:nvSpPr>
      <dsp:spPr>
        <a:xfrm>
          <a:off x="7378533" y="716678"/>
          <a:ext cx="2887252" cy="183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/>
            <a:t>Técnica:</a:t>
          </a:r>
          <a:r>
            <a:rPr lang="es-ES" sz="1600" kern="1200"/>
            <a:t> Aglutina los recursos necesarios, la secuencia de realización, la avaluación y el control de calidad. </a:t>
          </a:r>
          <a:endParaRPr lang="en-US" sz="1600" kern="1200"/>
        </a:p>
      </dsp:txBody>
      <dsp:txXfrm>
        <a:off x="7432232" y="770377"/>
        <a:ext cx="2779854" cy="17260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D657A-4628-40EC-B294-4A8FA4CAF114}">
      <dsp:nvSpPr>
        <dsp:cNvPr id="0" name=""/>
        <dsp:cNvSpPr/>
      </dsp:nvSpPr>
      <dsp:spPr>
        <a:xfrm>
          <a:off x="783716" y="0"/>
          <a:ext cx="5264779" cy="5264779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43B6F3-327A-45E2-A296-70F3B1727CCE}">
      <dsp:nvSpPr>
        <dsp:cNvPr id="0" name=""/>
        <dsp:cNvSpPr/>
      </dsp:nvSpPr>
      <dsp:spPr>
        <a:xfrm>
          <a:off x="1283870" y="500154"/>
          <a:ext cx="2053263" cy="205326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/>
            <a:t>1ª Fase de preparación: </a:t>
          </a:r>
          <a:r>
            <a:rPr lang="es-ES" sz="1100" kern="1200"/>
            <a:t>se seleccionan los materiales, cosméticos, equipos y otros medios técnicos, y se acomoda y prepara al cliente.</a:t>
          </a:r>
          <a:endParaRPr lang="en-US" sz="1100" kern="1200"/>
        </a:p>
      </dsp:txBody>
      <dsp:txXfrm>
        <a:off x="1384102" y="600386"/>
        <a:ext cx="1852799" cy="1852799"/>
      </dsp:txXfrm>
    </dsp:sp>
    <dsp:sp modelId="{CCCB722D-DBE2-4E03-8ACD-57C90B04A708}">
      <dsp:nvSpPr>
        <dsp:cNvPr id="0" name=""/>
        <dsp:cNvSpPr/>
      </dsp:nvSpPr>
      <dsp:spPr>
        <a:xfrm>
          <a:off x="3495077" y="500154"/>
          <a:ext cx="2053263" cy="205326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/>
            <a:t>2ª Núcleo del tratamiento: </a:t>
          </a:r>
          <a:r>
            <a:rPr lang="es-ES" sz="1100" kern="1200"/>
            <a:t>recoge las maniobras o pasos que hay que llevar a cabo como parte fundamental del trabajo.</a:t>
          </a:r>
          <a:endParaRPr lang="en-US" sz="1100" kern="1200"/>
        </a:p>
      </dsp:txBody>
      <dsp:txXfrm>
        <a:off x="3595309" y="600386"/>
        <a:ext cx="1852799" cy="1852799"/>
      </dsp:txXfrm>
    </dsp:sp>
    <dsp:sp modelId="{080892A1-9CAC-457E-B85A-74BE157B3085}">
      <dsp:nvSpPr>
        <dsp:cNvPr id="0" name=""/>
        <dsp:cNvSpPr/>
      </dsp:nvSpPr>
      <dsp:spPr>
        <a:xfrm>
          <a:off x="1283870" y="2711361"/>
          <a:ext cx="2053263" cy="205326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/>
            <a:t>3ª Fase final del tratamiento: </a:t>
          </a:r>
          <a:r>
            <a:rPr lang="es-ES" sz="1100" kern="1200"/>
            <a:t>se describe cómo recoger y reorganizar los medios e instalaciones empleados y las condiciones en las que el cliente debe abandonar el salón tras recibir el servicio. </a:t>
          </a:r>
          <a:endParaRPr lang="en-US" sz="1100" kern="1200"/>
        </a:p>
      </dsp:txBody>
      <dsp:txXfrm>
        <a:off x="1384102" y="2811593"/>
        <a:ext cx="1852799" cy="1852799"/>
      </dsp:txXfrm>
    </dsp:sp>
    <dsp:sp modelId="{204B0611-B24E-4459-A2F6-4E0B8B6F1810}">
      <dsp:nvSpPr>
        <dsp:cNvPr id="0" name=""/>
        <dsp:cNvSpPr/>
      </dsp:nvSpPr>
      <dsp:spPr>
        <a:xfrm>
          <a:off x="3495077" y="2711361"/>
          <a:ext cx="2053263" cy="205326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/>
            <a:t>4ª Fase de asesoramiento profesional: </a:t>
          </a:r>
          <a:r>
            <a:rPr lang="es-ES" sz="1100" kern="1200"/>
            <a:t>se asesora profesionalmente al cliente sobre hábitos de vida saludable y se le recomiendan otros tratamientos estéticos o cosméticos para uso domiciliario que pueda adquirir en el centro.</a:t>
          </a:r>
          <a:endParaRPr lang="en-US" sz="1100" kern="1200"/>
        </a:p>
      </dsp:txBody>
      <dsp:txXfrm>
        <a:off x="3595309" y="2811593"/>
        <a:ext cx="1852799" cy="1852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3CD58CF-3CF9-49AD-906C-927F4B6318E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89150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64D870B-61BC-4C23-8594-382BDC7FDF0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528E2BB-5FAD-4566-A837-54DC6C3CA51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5603400" y="21337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8617320" y="21337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/>
          </p:nvPr>
        </p:nvSpPr>
        <p:spPr>
          <a:xfrm>
            <a:off x="2589120" y="41065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/>
          </p:nvPr>
        </p:nvSpPr>
        <p:spPr>
          <a:xfrm>
            <a:off x="5603400" y="41065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8" name="PlaceHolder 7"/>
          <p:cNvSpPr>
            <a:spLocks noGrp="1"/>
          </p:cNvSpPr>
          <p:nvPr>
            <p:ph/>
          </p:nvPr>
        </p:nvSpPr>
        <p:spPr>
          <a:xfrm>
            <a:off x="8617320" y="41065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3F506D6-A3EB-426C-8113-BA2B433C27A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A0376B4-586A-4BA7-B8BD-BF1CC6DF3D1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A835FCF-F9EC-44DA-91D8-DD66DF19F11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780F5AA-09A6-4FA4-9203-0E72B34C170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AD50CD2-63EE-4110-B9C5-52747059F06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DC434AC-20EF-4D1D-9F0C-7E53F18FD1E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93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F122E66-5879-4C92-B4BA-4081404A85C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D63DE30-D281-41FB-A19E-BF15C9EE24D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E921BCE-F28F-43D9-A03A-A2D47E5AEE3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7DE6AEC-84A7-4212-941D-DE2697C478D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170E03C-114F-4B43-9351-D06590E6D87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89150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2FF6898-EB3F-475E-B413-A39B0CE0F89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2892ECC-FA30-4D0E-BDF2-EC434AE4E65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5603400" y="21337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/>
          </p:nvPr>
        </p:nvSpPr>
        <p:spPr>
          <a:xfrm>
            <a:off x="8617320" y="21337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/>
          </p:nvPr>
        </p:nvSpPr>
        <p:spPr>
          <a:xfrm>
            <a:off x="2589120" y="41065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/>
          </p:nvPr>
        </p:nvSpPr>
        <p:spPr>
          <a:xfrm>
            <a:off x="5603400" y="41065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/>
          </p:nvPr>
        </p:nvSpPr>
        <p:spPr>
          <a:xfrm>
            <a:off x="8617320" y="4106520"/>
            <a:ext cx="287028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E1AA74F-A4D6-46BE-B41F-0796268BB55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9B93092-E591-4FE5-94D4-DA8D3C7D15E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591A962-53FE-48D8-83EC-4C4E39126ED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FAC9EC3-BDD9-4DD8-AEE3-A584DC55008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93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570055F-559F-43BF-AB03-C516A8B2842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7CA205A-DBF4-408D-BE76-0ECD35DD7E9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4CF9D07-AA77-4D91-B409-E85D224D026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1D91C68-173E-4C29-9FED-FEB633C232F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e7e4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22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1" name="Freeform 11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>
                <a:gd name="textAreaLeft" fmla="*/ 0 w 100440"/>
                <a:gd name="textAreaRight" fmla="*/ 100800 w 100440"/>
                <a:gd name="textAreaTop" fmla="*/ 0 h 625680"/>
                <a:gd name="textAreaBottom" fmla="*/ 626040 h 62568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" name="Freeform 12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>
                <a:gd name="textAreaLeft" fmla="*/ 0 w 646200"/>
                <a:gd name="textAreaRight" fmla="*/ 646560 w 646200"/>
                <a:gd name="textAreaTop" fmla="*/ 0 h 2322000"/>
                <a:gd name="textAreaBottom" fmla="*/ 23223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" name="Freeform 13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>
                <a:gd name="textAreaLeft" fmla="*/ 0 w 609120"/>
                <a:gd name="textAreaRight" fmla="*/ 609480 w 609120"/>
                <a:gd name="textAreaTop" fmla="*/ 0 h 1419840"/>
                <a:gd name="textAreaBottom" fmla="*/ 142020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" name="Freeform 14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>
                <a:gd name="textAreaLeft" fmla="*/ 0 w 171000"/>
                <a:gd name="textAreaRight" fmla="*/ 171360 w 171000"/>
                <a:gd name="textAreaTop" fmla="*/ 0 h 363240"/>
                <a:gd name="textAreaBottom" fmla="*/ 36360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" name="Freeform 15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3328200"/>
                <a:gd name="textAreaBottom" fmla="*/ 3328560 h 332820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" name="Freeform 16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2927520"/>
                <a:gd name="textAreaBottom" fmla="*/ 2927880 h 292752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78120 w 77760"/>
                <a:gd name="textAreaTop" fmla="*/ 0 h 493560"/>
                <a:gd name="textAreaBottom" fmla="*/ 49392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Freeform 18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>
                <a:gd name="textAreaLeft" fmla="*/ 0 w 189720"/>
                <a:gd name="textAreaRight" fmla="*/ 190080 w 189720"/>
                <a:gd name="textAreaTop" fmla="*/ 0 h 1024560"/>
                <a:gd name="textAreaBottom" fmla="*/ 1024920 h 102456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" name="Freeform 19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>
                <a:gd name="textAreaLeft" fmla="*/ 0 w 2075760"/>
                <a:gd name="textAreaRight" fmla="*/ 2076120 w 2075760"/>
                <a:gd name="textAreaTop" fmla="*/ 0 h 4047840"/>
                <a:gd name="textAreaBottom" fmla="*/ 404820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Freeform 20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>
                <a:gd name="textAreaLeft" fmla="*/ 0 w 161640"/>
                <a:gd name="textAreaRight" fmla="*/ 162000 w 161640"/>
                <a:gd name="textAreaTop" fmla="*/ 0 h 336960"/>
                <a:gd name="textAreaBottom" fmla="*/ 33732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" name="Freeform 21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>
                <a:gd name="textAreaLeft" fmla="*/ 0 w 37080"/>
                <a:gd name="textAreaRight" fmla="*/ 37440 w 37080"/>
                <a:gd name="textAreaTop" fmla="*/ 0 h 221400"/>
                <a:gd name="textAreaBottom" fmla="*/ 22176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Freeform 22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>
                <a:gd name="textAreaLeft" fmla="*/ 0 w 238320"/>
                <a:gd name="textAreaRight" fmla="*/ 238680 w 238320"/>
                <a:gd name="textAreaTop" fmla="*/ 0 h 622080"/>
                <a:gd name="textAreaBottom" fmla="*/ 62244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3" name="Group 9"/>
          <p:cNvGrpSpPr/>
          <p:nvPr/>
        </p:nvGrpSpPr>
        <p:grpSpPr>
          <a:xfrm>
            <a:off x="27360" y="0"/>
            <a:ext cx="2356200" cy="6852960"/>
            <a:chOff x="27360" y="0"/>
            <a:chExt cx="2356200" cy="6852960"/>
          </a:xfrm>
        </p:grpSpPr>
        <p:sp>
          <p:nvSpPr>
            <p:cNvPr id="14" name="Freeform 27"/>
            <p:cNvSpPr/>
            <p:nvPr/>
          </p:nvSpPr>
          <p:spPr>
            <a:xfrm>
              <a:off x="27360" y="0"/>
              <a:ext cx="493920" cy="4400640"/>
            </a:xfrm>
            <a:custGeom>
              <a:avLst/>
              <a:gdLst>
                <a:gd name="textAreaLeft" fmla="*/ 0 w 493920"/>
                <a:gd name="textAreaRight" fmla="*/ 494280 w 493920"/>
                <a:gd name="textAreaTop" fmla="*/ 0 h 4400640"/>
                <a:gd name="textAreaBottom" fmla="*/ 4401000 h 440064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" name="Freeform 28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>
                <a:gd name="textAreaLeft" fmla="*/ 0 w 423000"/>
                <a:gd name="textAreaRight" fmla="*/ 423360 w 423000"/>
                <a:gd name="textAreaTop" fmla="*/ 0 h 1580400"/>
                <a:gd name="textAreaBottom" fmla="*/ 1580760 h 1580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Freeform 29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>
                <a:gd name="textAreaLeft" fmla="*/ 0 w 430560"/>
                <a:gd name="textAreaRight" fmla="*/ 430920 w 430560"/>
                <a:gd name="textAreaTop" fmla="*/ 0 h 990360"/>
                <a:gd name="textAreaBottom" fmla="*/ 990720 h 99036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" name="Freeform 30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>
                <a:gd name="textAreaLeft" fmla="*/ 0 w 551520"/>
                <a:gd name="textAreaRight" fmla="*/ 551880 w 551520"/>
                <a:gd name="textAreaTop" fmla="*/ 0 h 2235600"/>
                <a:gd name="textAreaBottom" fmla="*/ 2235960 h 223560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Freeform 31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>
                <a:gd name="textAreaLeft" fmla="*/ 0 w 173880"/>
                <a:gd name="textAreaRight" fmla="*/ 174240 w 173880"/>
                <a:gd name="textAreaTop" fmla="*/ 0 h 3026880"/>
                <a:gd name="textAreaBottom" fmla="*/ 3027240 h 302688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Freeform 32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>
                <a:gd name="textAreaLeft" fmla="*/ 0 w 133920"/>
                <a:gd name="textAreaRight" fmla="*/ 134280 w 133920"/>
                <a:gd name="textAreaTop" fmla="*/ 0 h 281160"/>
                <a:gd name="textAreaBottom" fmla="*/ 281520 h 28116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Freeform 33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>
                <a:gd name="textAreaLeft" fmla="*/ 0 w 82080"/>
                <a:gd name="textAreaRight" fmla="*/ 82440 w 82080"/>
                <a:gd name="textAreaTop" fmla="*/ 0 h 511200"/>
                <a:gd name="textAreaBottom" fmla="*/ 511560 h 51120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Freeform 34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>
                <a:gd name="textAreaLeft" fmla="*/ 0 w 1409760"/>
                <a:gd name="textAreaRight" fmla="*/ 1410120 w 1409760"/>
                <a:gd name="textAreaTop" fmla="*/ 0 h 2716560"/>
                <a:gd name="textAreaBottom" fmla="*/ 2716920 h 271656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Freeform 35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>
                <a:gd name="textAreaLeft" fmla="*/ 0 w 120240"/>
                <a:gd name="textAreaRight" fmla="*/ 120600 w 120240"/>
                <a:gd name="textAreaTop" fmla="*/ 0 h 252720"/>
                <a:gd name="textAreaBottom" fmla="*/ 253080 h 25272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Freeform 36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>
                <a:gd name="textAreaLeft" fmla="*/ 0 w 137520"/>
                <a:gd name="textAreaRight" fmla="*/ 137880 w 137520"/>
                <a:gd name="textAreaTop" fmla="*/ 0 h 673920"/>
                <a:gd name="textAreaBottom" fmla="*/ 674280 h 67392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Freeform 37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>
                <a:gd name="textAreaLeft" fmla="*/ 0 w 37800"/>
                <a:gd name="textAreaRight" fmla="*/ 38160 w 37800"/>
                <a:gd name="textAreaTop" fmla="*/ 0 h 227520"/>
                <a:gd name="textAreaBottom" fmla="*/ 227880 h 22752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" name="Freeform 38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>
                <a:gd name="textAreaLeft" fmla="*/ 0 w 210240"/>
                <a:gd name="textAreaRight" fmla="*/ 210600 w 210240"/>
                <a:gd name="textAreaTop" fmla="*/ 0 h 530280"/>
                <a:gd name="textAreaBottom" fmla="*/ 530640 h 53028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6" name="Rectangle 6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s-ES" sz="5400" spc="-1" strike="noStrike">
                <a:solidFill>
                  <a:srgbClr val="262626"/>
                </a:solidFill>
                <a:latin typeface="Century Gothic"/>
              </a:rPr>
              <a:t>Haga clic para modificar el estilo de título del patrón</a:t>
            </a:r>
            <a:endParaRPr b="0" lang="en-US" sz="5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dt" idx="1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Century Gothic"/>
              </a:rPr>
              <a:t>&lt;fecha/hora&gt;</a:t>
            </a:r>
            <a:endParaRPr b="0" lang="es-E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ftr" idx="2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Freeform 6"/>
          <p:cNvSpPr/>
          <p:nvPr/>
        </p:nvSpPr>
        <p:spPr>
          <a:xfrm>
            <a:off x="0" y="4323960"/>
            <a:ext cx="1744200" cy="778320"/>
          </a:xfrm>
          <a:custGeom>
            <a:avLst/>
            <a:gdLst>
              <a:gd name="textAreaLeft" fmla="*/ 0 w 1744200"/>
              <a:gd name="textAreaRight" fmla="*/ 1744560 w 1744200"/>
              <a:gd name="textAreaTop" fmla="*/ 0 h 778320"/>
              <a:gd name="textAreaBottom" fmla="*/ 778680 h 778320"/>
            </a:gdLst>
            <a:ahLst/>
            <a:rect l="textAreaLeft" t="textAreaTop" r="textAreaRight" b="textAreaBottom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sldNum" idx="3"/>
          </p:nvPr>
        </p:nvSpPr>
        <p:spPr>
          <a:xfrm>
            <a:off x="531720" y="4529520"/>
            <a:ext cx="7794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200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49E9822-FB57-4D33-8F1F-A2206C904D88}" type="slidenum">
              <a:rPr b="0" lang="en-US" sz="2000" spc="-1" strike="noStrike">
                <a:solidFill>
                  <a:srgbClr val="feffff"/>
                </a:solidFill>
                <a:latin typeface="Century Gothic"/>
              </a:rPr>
              <a:t>&lt;número&gt;</a:t>
            </a:fld>
            <a:endParaRPr b="0" lang="es-E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latin typeface="Century Gothic"/>
              </a:rPr>
              <a:t>Pulse para editar el formato de texto del esquema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latin typeface="Century Gothic"/>
              </a:rPr>
              <a:t>Segundo nivel del esquema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404040"/>
                </a:solidFill>
                <a:latin typeface="Century Gothic"/>
              </a:rPr>
              <a:t>Tercer nivel del esquema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404040"/>
                </a:solidFill>
                <a:latin typeface="Century Gothic"/>
              </a:rPr>
              <a:t>Cuarto nivel del esquema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entury Gothic"/>
              </a:rPr>
              <a:t>Quinto nivel del esquema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entury Gothic"/>
              </a:rPr>
              <a:t>Sexto nivel del esquema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entury Gothic"/>
              </a:rPr>
              <a:t>Séptimo nivel del esquema</a:t>
            </a:r>
            <a:endParaRPr b="0" lang="en-US" sz="20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e7e4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22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70" name="Freeform 11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>
                <a:gd name="textAreaLeft" fmla="*/ 0 w 100440"/>
                <a:gd name="textAreaRight" fmla="*/ 100800 w 100440"/>
                <a:gd name="textAreaTop" fmla="*/ 0 h 625680"/>
                <a:gd name="textAreaBottom" fmla="*/ 626040 h 62568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" name="Freeform 12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>
                <a:gd name="textAreaLeft" fmla="*/ 0 w 646200"/>
                <a:gd name="textAreaRight" fmla="*/ 646560 w 646200"/>
                <a:gd name="textAreaTop" fmla="*/ 0 h 2322000"/>
                <a:gd name="textAreaBottom" fmla="*/ 23223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" name="Freeform 13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>
                <a:gd name="textAreaLeft" fmla="*/ 0 w 609120"/>
                <a:gd name="textAreaRight" fmla="*/ 609480 w 609120"/>
                <a:gd name="textAreaTop" fmla="*/ 0 h 1419840"/>
                <a:gd name="textAreaBottom" fmla="*/ 142020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" name="Freeform 14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>
                <a:gd name="textAreaLeft" fmla="*/ 0 w 171000"/>
                <a:gd name="textAreaRight" fmla="*/ 171360 w 171000"/>
                <a:gd name="textAreaTop" fmla="*/ 0 h 363240"/>
                <a:gd name="textAreaBottom" fmla="*/ 36360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" name="Freeform 15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3328200"/>
                <a:gd name="textAreaBottom" fmla="*/ 3328560 h 332820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" name="Freeform 16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2927520"/>
                <a:gd name="textAreaBottom" fmla="*/ 2927880 h 292752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" name="Freeform 17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>
                <a:gd name="textAreaLeft" fmla="*/ 0 w 77760"/>
                <a:gd name="textAreaRight" fmla="*/ 78120 w 77760"/>
                <a:gd name="textAreaTop" fmla="*/ 0 h 493560"/>
                <a:gd name="textAreaBottom" fmla="*/ 49392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" name="Freeform 18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>
                <a:gd name="textAreaLeft" fmla="*/ 0 w 189720"/>
                <a:gd name="textAreaRight" fmla="*/ 190080 w 189720"/>
                <a:gd name="textAreaTop" fmla="*/ 0 h 1024560"/>
                <a:gd name="textAreaBottom" fmla="*/ 1024920 h 102456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" name="Freeform 19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>
                <a:gd name="textAreaLeft" fmla="*/ 0 w 2075760"/>
                <a:gd name="textAreaRight" fmla="*/ 2076120 w 2075760"/>
                <a:gd name="textAreaTop" fmla="*/ 0 h 4047840"/>
                <a:gd name="textAreaBottom" fmla="*/ 404820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" name="Freeform 20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>
                <a:gd name="textAreaLeft" fmla="*/ 0 w 161640"/>
                <a:gd name="textAreaRight" fmla="*/ 162000 w 161640"/>
                <a:gd name="textAreaTop" fmla="*/ 0 h 336960"/>
                <a:gd name="textAreaBottom" fmla="*/ 33732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" name="Freeform 21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>
                <a:gd name="textAreaLeft" fmla="*/ 0 w 37080"/>
                <a:gd name="textAreaRight" fmla="*/ 37440 w 37080"/>
                <a:gd name="textAreaTop" fmla="*/ 0 h 221400"/>
                <a:gd name="textAreaBottom" fmla="*/ 22176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" name="Freeform 22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>
                <a:gd name="textAreaLeft" fmla="*/ 0 w 238320"/>
                <a:gd name="textAreaRight" fmla="*/ 238680 w 238320"/>
                <a:gd name="textAreaTop" fmla="*/ 0 h 622080"/>
                <a:gd name="textAreaBottom" fmla="*/ 62244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82" name="Group 9"/>
          <p:cNvGrpSpPr/>
          <p:nvPr/>
        </p:nvGrpSpPr>
        <p:grpSpPr>
          <a:xfrm>
            <a:off x="27360" y="0"/>
            <a:ext cx="2356200" cy="6852960"/>
            <a:chOff x="27360" y="0"/>
            <a:chExt cx="2356200" cy="6852960"/>
          </a:xfrm>
        </p:grpSpPr>
        <p:sp>
          <p:nvSpPr>
            <p:cNvPr id="83" name="Freeform 27"/>
            <p:cNvSpPr/>
            <p:nvPr/>
          </p:nvSpPr>
          <p:spPr>
            <a:xfrm>
              <a:off x="27360" y="0"/>
              <a:ext cx="493920" cy="4400640"/>
            </a:xfrm>
            <a:custGeom>
              <a:avLst/>
              <a:gdLst>
                <a:gd name="textAreaLeft" fmla="*/ 0 w 493920"/>
                <a:gd name="textAreaRight" fmla="*/ 494280 w 493920"/>
                <a:gd name="textAreaTop" fmla="*/ 0 h 4400640"/>
                <a:gd name="textAreaBottom" fmla="*/ 4401000 h 440064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" name="Freeform 28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>
                <a:gd name="textAreaLeft" fmla="*/ 0 w 423000"/>
                <a:gd name="textAreaRight" fmla="*/ 423360 w 423000"/>
                <a:gd name="textAreaTop" fmla="*/ 0 h 1580400"/>
                <a:gd name="textAreaBottom" fmla="*/ 1580760 h 1580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" name="Freeform 29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>
                <a:gd name="textAreaLeft" fmla="*/ 0 w 430560"/>
                <a:gd name="textAreaRight" fmla="*/ 430920 w 430560"/>
                <a:gd name="textAreaTop" fmla="*/ 0 h 990360"/>
                <a:gd name="textAreaBottom" fmla="*/ 990720 h 99036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" name="Freeform 30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>
                <a:gd name="textAreaLeft" fmla="*/ 0 w 551520"/>
                <a:gd name="textAreaRight" fmla="*/ 551880 w 551520"/>
                <a:gd name="textAreaTop" fmla="*/ 0 h 2235600"/>
                <a:gd name="textAreaBottom" fmla="*/ 2235960 h 223560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" name="Freeform 31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>
                <a:gd name="textAreaLeft" fmla="*/ 0 w 173880"/>
                <a:gd name="textAreaRight" fmla="*/ 174240 w 173880"/>
                <a:gd name="textAreaTop" fmla="*/ 0 h 3026880"/>
                <a:gd name="textAreaBottom" fmla="*/ 3027240 h 302688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" name="Freeform 32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>
                <a:gd name="textAreaLeft" fmla="*/ 0 w 133920"/>
                <a:gd name="textAreaRight" fmla="*/ 134280 w 133920"/>
                <a:gd name="textAreaTop" fmla="*/ 0 h 281160"/>
                <a:gd name="textAreaBottom" fmla="*/ 281520 h 28116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" name="Freeform 33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>
                <a:gd name="textAreaLeft" fmla="*/ 0 w 82080"/>
                <a:gd name="textAreaRight" fmla="*/ 82440 w 82080"/>
                <a:gd name="textAreaTop" fmla="*/ 0 h 511200"/>
                <a:gd name="textAreaBottom" fmla="*/ 511560 h 51120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" name="Freeform 34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>
                <a:gd name="textAreaLeft" fmla="*/ 0 w 1409760"/>
                <a:gd name="textAreaRight" fmla="*/ 1410120 w 1409760"/>
                <a:gd name="textAreaTop" fmla="*/ 0 h 2716560"/>
                <a:gd name="textAreaBottom" fmla="*/ 2716920 h 271656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" name="Freeform 35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>
                <a:gd name="textAreaLeft" fmla="*/ 0 w 120240"/>
                <a:gd name="textAreaRight" fmla="*/ 120600 w 120240"/>
                <a:gd name="textAreaTop" fmla="*/ 0 h 252720"/>
                <a:gd name="textAreaBottom" fmla="*/ 253080 h 25272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" name="Freeform 36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>
                <a:gd name="textAreaLeft" fmla="*/ 0 w 137520"/>
                <a:gd name="textAreaRight" fmla="*/ 137880 w 137520"/>
                <a:gd name="textAreaTop" fmla="*/ 0 h 673920"/>
                <a:gd name="textAreaBottom" fmla="*/ 674280 h 67392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" name="Freeform 37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>
                <a:gd name="textAreaLeft" fmla="*/ 0 w 37800"/>
                <a:gd name="textAreaRight" fmla="*/ 38160 w 37800"/>
                <a:gd name="textAreaTop" fmla="*/ 0 h 227520"/>
                <a:gd name="textAreaBottom" fmla="*/ 227880 h 22752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" name="Freeform 38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>
                <a:gd name="textAreaLeft" fmla="*/ 0 w 210240"/>
                <a:gd name="textAreaRight" fmla="*/ 210600 w 210240"/>
                <a:gd name="textAreaTop" fmla="*/ 0 h 530280"/>
                <a:gd name="textAreaBottom" fmla="*/ 530640 h 53028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E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5" name="Rectangle 6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s-ES" sz="3600" spc="-1" strike="noStrike">
                <a:solidFill>
                  <a:srgbClr val="262626"/>
                </a:solidFill>
                <a:latin typeface="Century Gothic"/>
              </a:rPr>
              <a:t>Haga clic para modificar el estilo de título del patrón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Haga clic para modificar los estilos de texto del patrón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84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</a:pPr>
            <a:r>
              <a:rPr b="0" lang="es-ES" sz="1600" spc="-1" strike="noStrike">
                <a:solidFill>
                  <a:srgbClr val="404040"/>
                </a:solidFill>
                <a:latin typeface="Century Gothic"/>
              </a:rPr>
              <a:t>Segundo nivel</a:t>
            </a:r>
            <a:endParaRPr b="0" lang="en-US" sz="16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60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</a:pPr>
            <a:r>
              <a:rPr b="0" lang="es-ES" sz="1400" spc="-1" strike="noStrike">
                <a:solidFill>
                  <a:srgbClr val="404040"/>
                </a:solidFill>
                <a:latin typeface="Century Gothic"/>
              </a:rPr>
              <a:t>Tercer nivel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60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</a:pPr>
            <a:r>
              <a:rPr b="0" lang="es-ES" sz="1200" spc="-1" strike="noStrike">
                <a:solidFill>
                  <a:srgbClr val="404040"/>
                </a:solidFill>
                <a:latin typeface="Century Gothic"/>
              </a:rPr>
              <a:t>Cuarto nivel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60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</a:pPr>
            <a:r>
              <a:rPr b="0" lang="es-ES" sz="1200" spc="-1" strike="noStrike">
                <a:solidFill>
                  <a:srgbClr val="404040"/>
                </a:solidFill>
                <a:latin typeface="Century Gothic"/>
              </a:rPr>
              <a:t>Quinto nivel</a:t>
            </a:r>
            <a:endParaRPr b="0" lang="en-U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dt" idx="4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Century Gothic"/>
              </a:rPr>
              <a:t>&lt;fecha/hora&gt;</a:t>
            </a:r>
            <a:endParaRPr b="0" lang="es-E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ftr" idx="5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" name="Freeform 11"/>
          <p:cNvSpPr/>
          <p:nvPr/>
        </p:nvSpPr>
        <p:spPr>
          <a:xfrm flipV="1">
            <a:off x="-3960" y="713880"/>
            <a:ext cx="1588320" cy="506880"/>
          </a:xfrm>
          <a:custGeom>
            <a:avLst/>
            <a:gdLst>
              <a:gd name="textAreaLeft" fmla="*/ 0 w 1588320"/>
              <a:gd name="textAreaRight" fmla="*/ 1588680 w 1588320"/>
              <a:gd name="textAreaTop" fmla="*/ 360 h 506880"/>
              <a:gd name="textAreaBottom" fmla="*/ 507600 h 50688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sldNum" idx="6"/>
          </p:nvPr>
        </p:nvSpPr>
        <p:spPr>
          <a:xfrm>
            <a:off x="531720" y="787680"/>
            <a:ext cx="7794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2000" spc="-1" strike="noStrike">
                <a:solidFill>
                  <a:srgbClr val="fefff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6F68FDE-9347-46CC-A113-13FD9453DC8E}" type="slidenum">
              <a:rPr b="0" lang="en-US" sz="2000" spc="-1" strike="noStrike">
                <a:solidFill>
                  <a:srgbClr val="feffff"/>
                </a:solidFill>
                <a:latin typeface="Century Gothic"/>
              </a:rPr>
              <a:t>&lt;número&gt;</a:t>
            </a:fld>
            <a:endParaRPr b="0" lang="es-E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diagramData" Target="../diagrams/data2.xml"/><Relationship Id="rId2" Type="http://schemas.openxmlformats.org/officeDocument/2006/relationships/diagramLayout" Target="../diagrams/layout2.xml"/><Relationship Id="rId3" Type="http://schemas.openxmlformats.org/officeDocument/2006/relationships/diagramQuickStyle" Target="../diagrams/quickStyle2.xml"/><Relationship Id="rId4" Type="http://schemas.openxmlformats.org/officeDocument/2006/relationships/diagramColors" Target="../diagrams/colors2.xml"/><Relationship Id="rId5" Type="http://schemas.microsoft.com/office/2007/relationships/diagramDrawing" Target="../diagrams/drawing2.xml"/><Relationship Id="rId6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diagramData" Target="../diagrams/data3.xml"/><Relationship Id="rId2" Type="http://schemas.openxmlformats.org/officeDocument/2006/relationships/diagramLayout" Target="../diagrams/layout3.xml"/><Relationship Id="rId3" Type="http://schemas.openxmlformats.org/officeDocument/2006/relationships/diagramQuickStyle" Target="../diagrams/quickStyle3.xml"/><Relationship Id="rId4" Type="http://schemas.openxmlformats.org/officeDocument/2006/relationships/diagramColors" Target="../diagrams/colors3.xml"/><Relationship Id="rId5" Type="http://schemas.microsoft.com/office/2007/relationships/diagramDrawing" Target="../diagrams/drawing3.xml"/><Relationship Id="rId6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e7e4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47"/>
          <p:cNvSpPr/>
          <p:nvPr/>
        </p:nvSpPr>
        <p:spPr>
          <a:xfrm>
            <a:off x="0" y="-720"/>
            <a:ext cx="12191760" cy="6853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139" name="Rectangle 49"/>
          <p:cNvSpPr/>
          <p:nvPr/>
        </p:nvSpPr>
        <p:spPr>
          <a:xfrm>
            <a:off x="217440" y="0"/>
            <a:ext cx="4639320" cy="685764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720000" y="967320"/>
            <a:ext cx="3778560" cy="3942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1" lang="es-ES" sz="3100" spc="-1" strike="noStrike">
                <a:solidFill>
                  <a:srgbClr val="feffff"/>
                </a:solidFill>
                <a:latin typeface="Century Gothic"/>
              </a:rPr>
              <a:t>TEMA 8</a:t>
            </a:r>
            <a:br>
              <a:rPr sz="3100"/>
            </a:br>
            <a:r>
              <a:rPr b="1" lang="es-ES" sz="3100" spc="-1" strike="noStrike">
                <a:solidFill>
                  <a:srgbClr val="feffff"/>
                </a:solidFill>
                <a:latin typeface="Century Gothic"/>
              </a:rPr>
              <a:t>DISEÑO DE TRATAMIENTOS ESTÉTICOS PERSONALIZADOS  </a:t>
            </a:r>
            <a:endParaRPr b="0" lang="en-US" sz="31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1" name="Freeform 5"/>
          <p:cNvSpPr/>
          <p:nvPr/>
        </p:nvSpPr>
        <p:spPr>
          <a:xfrm>
            <a:off x="0" y="5033160"/>
            <a:ext cx="5403600" cy="856800"/>
          </a:xfrm>
          <a:custGeom>
            <a:avLst/>
            <a:gdLst>
              <a:gd name="textAreaLeft" fmla="*/ 0 w 5403600"/>
              <a:gd name="textAreaRight" fmla="*/ 5403960 w 5403600"/>
              <a:gd name="textAreaTop" fmla="*/ 0 h 856800"/>
              <a:gd name="textAreaBottom" fmla="*/ 857160 h 856800"/>
            </a:gdLst>
            <a:ahLst/>
            <a:rect l="textAreaLeft" t="textAreaTop" r="textAreaRight" b="textAreaBottom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42" name="Imagen 4" descr=""/>
          <p:cNvPicPr/>
          <p:nvPr/>
        </p:nvPicPr>
        <p:blipFill>
          <a:blip r:embed="rId1"/>
          <a:stretch/>
        </p:blipFill>
        <p:spPr>
          <a:xfrm>
            <a:off x="5587920" y="1545480"/>
            <a:ext cx="5640120" cy="3773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10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4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s-ES" sz="3600" spc="-1" strike="noStrike">
                <a:solidFill>
                  <a:schemeClr val="accent1"/>
                </a:solidFill>
                <a:latin typeface="Century Gothic"/>
              </a:rPr>
              <a:t>SECUENCIA DE UN PROCEDIMIENTO DE TRATAMIENTO ESTÉTICO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1856160" y="1905120"/>
            <a:ext cx="9648000" cy="4952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8000"/>
          </a:bodyPr>
          <a:p>
            <a:pPr marL="314640" indent="-31464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chemeClr val="accent1"/>
                </a:solidFill>
                <a:latin typeface="Century Gothic"/>
              </a:rPr>
              <a:t>Preparación de la piel: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14640" indent="-31464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" charset="2"/>
              <a:buChar char="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Eliminar los restos de cosméticos.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14640" indent="-31464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" charset="2"/>
              <a:buChar char="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Vencer las barreras naturales de la piel: exfoliación, peeling ultrasónico, microdermoabrasión, cepillos rotatorios, lámpara de rayos infrarrojos, vapor con ozono etc..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14640" indent="-31464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chemeClr val="accent1"/>
                </a:solidFill>
                <a:latin typeface="Century Gothic"/>
              </a:rPr>
              <a:t>Núcleo del tratamiento: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14640" indent="-31464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" charset="2"/>
              <a:buChar char="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Técnicas electroestéticas.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14640" indent="-31464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" charset="2"/>
              <a:buChar char="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Técnicas cosméticas.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14640" indent="-31464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" charset="2"/>
              <a:buChar char="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Técnicas manuales.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14640" indent="-31464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chemeClr val="accent1"/>
                </a:solidFill>
                <a:latin typeface="Century Gothic"/>
              </a:rPr>
              <a:t>Final del tratamiento: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14640" indent="-31464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" charset="2"/>
              <a:buChar char=""/>
            </a:pPr>
            <a:r>
              <a:rPr b="0" lang="es-ES" sz="1800" spc="-1" strike="noStrike">
                <a:solidFill>
                  <a:srgbClr val="000000"/>
                </a:solidFill>
                <a:latin typeface="Century Gothic"/>
              </a:rPr>
              <a:t>Reforzar los efectos de las técnicas aplicadas en la fase anterior.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14640" indent="-31464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" charset="2"/>
              <a:buChar char=""/>
            </a:pPr>
            <a:r>
              <a:rPr b="0" lang="es-ES" sz="1800" spc="-1" strike="noStrike">
                <a:solidFill>
                  <a:srgbClr val="000000"/>
                </a:solidFill>
                <a:latin typeface="Century Gothic"/>
              </a:rPr>
              <a:t>Relajar y calmar la zona tratada con técnicas de efectos refrescantes, como las pulverizaciones frías, la oxigenaterapia o mediante maniobras de masaje sensorial.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14640" indent="-31464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chemeClr val="accent1"/>
                </a:solidFill>
                <a:latin typeface="Century Gothic"/>
              </a:rPr>
              <a:t>Asesoramiento profesional: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14640" indent="-31464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" charset="2"/>
              <a:buChar char=""/>
            </a:pPr>
            <a:r>
              <a:rPr b="0" lang="es-ES" sz="1800" spc="-1" strike="noStrike">
                <a:solidFill>
                  <a:srgbClr val="000000"/>
                </a:solidFill>
                <a:latin typeface="Century Gothic"/>
              </a:rPr>
              <a:t>El profesional tiene que informar al cliente de los cuidados que debe seguir hasta la próxima cita.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14640" indent="-31464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" charset="2"/>
              <a:buChar char=""/>
            </a:pPr>
            <a:r>
              <a:rPr b="0" lang="es-ES" sz="1800" spc="-1" strike="noStrike">
                <a:solidFill>
                  <a:srgbClr val="000000"/>
                </a:solidFill>
                <a:latin typeface="Century Gothic"/>
              </a:rPr>
              <a:t>Facilitarle los productos que necesita aplicarse y explicarle cómo utilizarlos.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14640" indent="-31464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" charset="2"/>
              <a:buChar char=""/>
            </a:pPr>
            <a:r>
              <a:rPr b="0" lang="es-ES" sz="1800" spc="-1" strike="noStrike">
                <a:solidFill>
                  <a:srgbClr val="000000"/>
                </a:solidFill>
                <a:latin typeface="Century Gothic"/>
              </a:rPr>
              <a:t>Hacer seguimiento al uso de los cosméticos por parte del cliente y preguntarle si los ha encontrado adecuados y si le han servido.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64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s-ES" sz="3600" spc="-1" strike="noStrike">
                <a:solidFill>
                  <a:schemeClr val="accent1"/>
                </a:solidFill>
                <a:latin typeface="Century Gothic"/>
              </a:rPr>
              <a:t>ADAPTACIÓN PERSONALIZADA DEL PROCEDIMIENTO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8000"/>
          </a:bodyPr>
          <a:p>
            <a:pPr marL="344880" indent="-34488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Cuando se realiza un tratamiento estético se atienden las demandas y necesidades del cliente. No todas las pieles reaccionan igual ante los mismos cosméticos. El protocolo de tratamiento se debe ir personalizando 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4880" indent="-34488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Las claves principales para personalizar el protocolo de tratamiento del cliente son los siguientes: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4880" indent="-34488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" charset="2"/>
              <a:buChar char="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Es recomendable pactar con el cliente la duración de cada sesión y el número de estas teniendo en cuenta su disponibilidad del tiempo, además de sus posibilidades económicas.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4880" indent="-34488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" charset="2"/>
              <a:buChar char="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Es importante estipular las sesiones con una duración determinada, que no sobrepasen, a ser posible, la hora u hora y media.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4880" indent="-34488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" charset="2"/>
              <a:buChar char="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Se empieza con unas sesiones de tratamiento de choque  mucho más activas, para provocar de entrada una mayor reacción de la piel y los tejidos.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4880" indent="-34488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" charset="2"/>
              <a:buChar char="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Al principio del tratamiento, se recomienda realizar al menos dos sesiones semanales e ir espaciándolas poco a poco según los resultados obtenidos.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4880" indent="-34488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" charset="2"/>
              <a:buChar char="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En función de la evolución del cliente, se decide si se mantienen las sesiones como se habían programado o se modifica el número de las aplicadas semanalmente, y si es necesario cambiar de técnicas o complementar las que estaban empleando.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2008800" y="624240"/>
            <a:ext cx="9495720" cy="1509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9000"/>
          </a:bodyPr>
          <a:p>
            <a:pPr indent="0">
              <a:lnSpc>
                <a:spcPct val="100000"/>
              </a:lnSpc>
              <a:buNone/>
            </a:pPr>
            <a:r>
              <a:rPr b="1" lang="es-ES" sz="3600" spc="-1" strike="noStrike">
                <a:solidFill>
                  <a:schemeClr val="accent1"/>
                </a:solidFill>
                <a:latin typeface="Century Gothic"/>
              </a:rPr>
              <a:t>ADECUACIÓN  A LAS DEMANDAS NECESIDADES Y CARACTERÍSTICAS DEL CLIENTE 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2210760" y="2133720"/>
            <a:ext cx="9293400" cy="377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Después de realizar la entrevista, el análisis facial o corporal y el diagnóstico estético con el cliente, se define el tratamiento de estética integral que se le va a realizar 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Para ello, es muy importante tener en cuenta, no solo la información recabada por parte del profesional, sino también las demandas, necesidades y características  del cliente.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En ocasiones, la demanda del tratamiento que solicita el cliente no se corresponde con sus necesidades,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e7e4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4789800" cy="128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es-ES" sz="2500" spc="-1" strike="noStrike">
                <a:solidFill>
                  <a:schemeClr val="accent1"/>
                </a:solidFill>
                <a:latin typeface="Century Gothic"/>
              </a:rPr>
              <a:t>CRITERIOS DE INTEGRACIÓN DE LOS MEDIOS TÉCNICOS MANUALES Y COSMÉTICOS</a:t>
            </a:r>
            <a:endParaRPr b="0" lang="en-US" sz="25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2589120" y="2040480"/>
            <a:ext cx="4801680" cy="3870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</a:pPr>
            <a:r>
              <a:rPr b="1" lang="es-ES" sz="1500" spc="-1" strike="noStrike">
                <a:solidFill>
                  <a:srgbClr val="404040"/>
                </a:solidFill>
                <a:latin typeface="Century Gothic"/>
              </a:rPr>
              <a:t>Para los  tratamientos estéticos integrales es muy importante la integración de los diversos medios técnicos, manuales y cosméticos.</a:t>
            </a:r>
            <a:endParaRPr b="0" lang="en-US" sz="15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</a:pPr>
            <a:r>
              <a:rPr b="1" lang="es-ES" sz="1500" spc="-1" strike="noStrike">
                <a:solidFill>
                  <a:srgbClr val="404040"/>
                </a:solidFill>
                <a:latin typeface="Century Gothic"/>
              </a:rPr>
              <a:t>Para ello el profesional debe tener muy en cuenta para que tipo de alteración sirve cada uno de esos medios y en cuáles tratamientos conviene más utilizar determinados cosméticos que se integren  bien con ciertas técnicas electroestéticas o manuales y viceversa.</a:t>
            </a:r>
            <a:endParaRPr b="0" lang="en-US" sz="15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</a:pPr>
            <a:r>
              <a:rPr b="1" lang="es-ES" sz="1500" spc="-1" strike="noStrike">
                <a:solidFill>
                  <a:srgbClr val="404040"/>
                </a:solidFill>
                <a:latin typeface="Century Gothic"/>
              </a:rPr>
              <a:t>El mejor método a la hora de diseñar los tratamientos estéticos integrales consiste en tener en cuenta los efectos sumativos y antagónicos.</a:t>
            </a:r>
            <a:endParaRPr b="0" lang="en-US" sz="1500" spc="-1" strike="noStrike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145" name="Imagen 6" descr="Mujer con mano en la cara&#10;&#10;Descripción generada automáticamente con confianza baja"/>
          <p:cNvPicPr/>
          <p:nvPr/>
        </p:nvPicPr>
        <p:blipFill>
          <a:blip r:embed="rId1"/>
          <a:srcRect l="25755" t="0" r="24967" b="0"/>
          <a:stretch/>
        </p:blipFill>
        <p:spPr>
          <a:xfrm>
            <a:off x="7736040" y="711360"/>
            <a:ext cx="3768120" cy="5418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e7e4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8"/>
          <p:cNvSpPr/>
          <p:nvPr/>
        </p:nvSpPr>
        <p:spPr>
          <a:xfrm>
            <a:off x="0" y="0"/>
            <a:ext cx="40586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873360" y="2961720"/>
            <a:ext cx="2840040" cy="3168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1" lang="es-ES" sz="3200" spc="-1" strike="noStrike">
                <a:solidFill>
                  <a:srgbClr val="ffffff"/>
                </a:solidFill>
                <a:latin typeface="Century Gothic"/>
              </a:rPr>
              <a:t>EFECTOS SUMATIVOS: </a:t>
            </a:r>
            <a:br>
              <a:rPr sz="3200"/>
            </a:br>
            <a:r>
              <a:rPr b="1" lang="es-ES" sz="3200" spc="-1" strike="noStrike">
                <a:solidFill>
                  <a:srgbClr val="ffffff"/>
                </a:solidFill>
                <a:latin typeface="Century Gothic"/>
              </a:rPr>
              <a:t>LA SINERGIA </a:t>
            </a:r>
            <a:endParaRPr b="0" lang="en-US" sz="32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8" name="Freeform 11"/>
          <p:cNvSpPr/>
          <p:nvPr/>
        </p:nvSpPr>
        <p:spPr>
          <a:xfrm flipV="1">
            <a:off x="0" y="3179160"/>
            <a:ext cx="1098000" cy="513720"/>
          </a:xfrm>
          <a:custGeom>
            <a:avLst/>
            <a:gdLst>
              <a:gd name="textAreaLeft" fmla="*/ 0 w 1098000"/>
              <a:gd name="textAreaRight" fmla="*/ 1098360 w 1098000"/>
              <a:gd name="textAreaTop" fmla="*/ -360 h 513720"/>
              <a:gd name="textAreaBottom" fmla="*/ 513720 h 513720"/>
            </a:gdLst>
            <a:ahLst/>
            <a:rect l="textAreaLeft" t="textAreaTop" r="textAreaRight" b="textAreaBottom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 useBgFill="1">
        <p:nvSpPr>
          <p:cNvPr id="149" name="Rectangle 12"/>
          <p:cNvSpPr/>
          <p:nvPr/>
        </p:nvSpPr>
        <p:spPr>
          <a:xfrm>
            <a:off x="4795560" y="0"/>
            <a:ext cx="739584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1141753509"/>
              </p:ext>
            </p:extLst>
          </p:nvPr>
        </p:nvGraphicFramePr>
        <p:xfrm>
          <a:off x="4713120" y="641520"/>
          <a:ext cx="6831720" cy="5264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e7e4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0" name="Rectangle 8"/>
          <p:cNvSpPr/>
          <p:nvPr/>
        </p:nvSpPr>
        <p:spPr>
          <a:xfrm>
            <a:off x="-7560" y="0"/>
            <a:ext cx="1220688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</a:endParaRPr>
          </a:p>
        </p:txBody>
      </p:sp>
      <p:grpSp>
        <p:nvGrpSpPr>
          <p:cNvPr id="151" name="Group 10"/>
          <p:cNvGrpSpPr/>
          <p:nvPr/>
        </p:nvGrpSpPr>
        <p:grpSpPr>
          <a:xfrm>
            <a:off x="4685400" y="228600"/>
            <a:ext cx="2850840" cy="6638400"/>
            <a:chOff x="4685400" y="228600"/>
            <a:chExt cx="2850840" cy="6638400"/>
          </a:xfrm>
        </p:grpSpPr>
        <p:sp>
          <p:nvSpPr>
            <p:cNvPr id="152" name="Freeform 11"/>
            <p:cNvSpPr/>
            <p:nvPr/>
          </p:nvSpPr>
          <p:spPr>
            <a:xfrm>
              <a:off x="4685400" y="2575080"/>
              <a:ext cx="100440" cy="625680"/>
            </a:xfrm>
            <a:custGeom>
              <a:avLst/>
              <a:gdLst>
                <a:gd name="textAreaLeft" fmla="*/ 0 w 100440"/>
                <a:gd name="textAreaRight" fmla="*/ 100800 w 100440"/>
                <a:gd name="textAreaTop" fmla="*/ 0 h 625680"/>
                <a:gd name="textAreaBottom" fmla="*/ 626040 h 62568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53" name="Freeform 12"/>
            <p:cNvSpPr/>
            <p:nvPr/>
          </p:nvSpPr>
          <p:spPr>
            <a:xfrm>
              <a:off x="4813920" y="3156480"/>
              <a:ext cx="646200" cy="2322000"/>
            </a:xfrm>
            <a:custGeom>
              <a:avLst/>
              <a:gdLst>
                <a:gd name="textAreaLeft" fmla="*/ 0 w 646200"/>
                <a:gd name="textAreaRight" fmla="*/ 646560 w 646200"/>
                <a:gd name="textAreaTop" fmla="*/ 0 h 2322000"/>
                <a:gd name="textAreaBottom" fmla="*/ 23223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54" name="Freeform 13"/>
            <p:cNvSpPr/>
            <p:nvPr/>
          </p:nvSpPr>
          <p:spPr>
            <a:xfrm>
              <a:off x="5492160" y="5447160"/>
              <a:ext cx="609120" cy="1419840"/>
            </a:xfrm>
            <a:custGeom>
              <a:avLst/>
              <a:gdLst>
                <a:gd name="textAreaLeft" fmla="*/ 0 w 609120"/>
                <a:gd name="textAreaRight" fmla="*/ 609480 w 609120"/>
                <a:gd name="textAreaTop" fmla="*/ 0 h 1419840"/>
                <a:gd name="textAreaBottom" fmla="*/ 142020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55" name="Freeform 14"/>
            <p:cNvSpPr/>
            <p:nvPr/>
          </p:nvSpPr>
          <p:spPr>
            <a:xfrm>
              <a:off x="5645160" y="6503760"/>
              <a:ext cx="171000" cy="363240"/>
            </a:xfrm>
            <a:custGeom>
              <a:avLst/>
              <a:gdLst>
                <a:gd name="textAreaLeft" fmla="*/ 0 w 171000"/>
                <a:gd name="textAreaRight" fmla="*/ 171360 w 171000"/>
                <a:gd name="textAreaTop" fmla="*/ 0 h 363240"/>
                <a:gd name="textAreaBottom" fmla="*/ 36360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56" name="Freeform 15"/>
            <p:cNvSpPr/>
            <p:nvPr/>
          </p:nvSpPr>
          <p:spPr>
            <a:xfrm>
              <a:off x="4785840" y="3201120"/>
              <a:ext cx="821520" cy="332820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3328200"/>
                <a:gd name="textAreaBottom" fmla="*/ 3328560 h 332820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57" name="Freeform 16"/>
            <p:cNvSpPr/>
            <p:nvPr/>
          </p:nvSpPr>
          <p:spPr>
            <a:xfrm>
              <a:off x="4707720" y="228600"/>
              <a:ext cx="105840" cy="292752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2927520"/>
                <a:gd name="textAreaBottom" fmla="*/ 2927880 h 292752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58" name="Freeform 17"/>
            <p:cNvSpPr/>
            <p:nvPr/>
          </p:nvSpPr>
          <p:spPr>
            <a:xfrm>
              <a:off x="4763520" y="2944080"/>
              <a:ext cx="77760" cy="493560"/>
            </a:xfrm>
            <a:custGeom>
              <a:avLst/>
              <a:gdLst>
                <a:gd name="textAreaLeft" fmla="*/ 0 w 77760"/>
                <a:gd name="textAreaRight" fmla="*/ 78120 w 77760"/>
                <a:gd name="textAreaTop" fmla="*/ 0 h 493560"/>
                <a:gd name="textAreaBottom" fmla="*/ 49392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59" name="Freeform 18"/>
            <p:cNvSpPr/>
            <p:nvPr/>
          </p:nvSpPr>
          <p:spPr>
            <a:xfrm>
              <a:off x="5455080" y="5478840"/>
              <a:ext cx="189720" cy="1024560"/>
            </a:xfrm>
            <a:custGeom>
              <a:avLst/>
              <a:gdLst>
                <a:gd name="textAreaLeft" fmla="*/ 0 w 189720"/>
                <a:gd name="textAreaRight" fmla="*/ 190080 w 189720"/>
                <a:gd name="textAreaTop" fmla="*/ 0 h 1024560"/>
                <a:gd name="textAreaBottom" fmla="*/ 1024920 h 102456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60" name="Freeform 19"/>
            <p:cNvSpPr/>
            <p:nvPr/>
          </p:nvSpPr>
          <p:spPr>
            <a:xfrm>
              <a:off x="5460480" y="1398960"/>
              <a:ext cx="2075760" cy="4047840"/>
            </a:xfrm>
            <a:custGeom>
              <a:avLst/>
              <a:gdLst>
                <a:gd name="textAreaLeft" fmla="*/ 0 w 2075760"/>
                <a:gd name="textAreaRight" fmla="*/ 2076120 w 2075760"/>
                <a:gd name="textAreaTop" fmla="*/ 0 h 4047840"/>
                <a:gd name="textAreaBottom" fmla="*/ 404820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61" name="Freeform 20"/>
            <p:cNvSpPr/>
            <p:nvPr/>
          </p:nvSpPr>
          <p:spPr>
            <a:xfrm>
              <a:off x="5607720" y="6530040"/>
              <a:ext cx="161640" cy="336960"/>
            </a:xfrm>
            <a:custGeom>
              <a:avLst/>
              <a:gdLst>
                <a:gd name="textAreaLeft" fmla="*/ 0 w 161640"/>
                <a:gd name="textAreaRight" fmla="*/ 162000 w 161640"/>
                <a:gd name="textAreaTop" fmla="*/ 0 h 336960"/>
                <a:gd name="textAreaBottom" fmla="*/ 33732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62" name="Freeform 21"/>
            <p:cNvSpPr/>
            <p:nvPr/>
          </p:nvSpPr>
          <p:spPr>
            <a:xfrm>
              <a:off x="5455080" y="5359320"/>
              <a:ext cx="37080" cy="221400"/>
            </a:xfrm>
            <a:custGeom>
              <a:avLst/>
              <a:gdLst>
                <a:gd name="textAreaLeft" fmla="*/ 0 w 37080"/>
                <a:gd name="textAreaRight" fmla="*/ 37440 w 37080"/>
                <a:gd name="textAreaTop" fmla="*/ 0 h 221400"/>
                <a:gd name="textAreaBottom" fmla="*/ 22176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63" name="Freeform 22"/>
            <p:cNvSpPr/>
            <p:nvPr/>
          </p:nvSpPr>
          <p:spPr>
            <a:xfrm>
              <a:off x="5535000" y="6244560"/>
              <a:ext cx="238320" cy="622080"/>
            </a:xfrm>
            <a:custGeom>
              <a:avLst/>
              <a:gdLst>
                <a:gd name="textAreaLeft" fmla="*/ 0 w 238320"/>
                <a:gd name="textAreaRight" fmla="*/ 238680 w 238320"/>
                <a:gd name="textAreaTop" fmla="*/ 0 h 622080"/>
                <a:gd name="textAreaBottom" fmla="*/ 62244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</p:grpSp>
      <p:grpSp>
        <p:nvGrpSpPr>
          <p:cNvPr id="164" name="Group 24"/>
          <p:cNvGrpSpPr/>
          <p:nvPr/>
        </p:nvGrpSpPr>
        <p:grpSpPr>
          <a:xfrm>
            <a:off x="4677120" y="-720"/>
            <a:ext cx="2356200" cy="6853680"/>
            <a:chOff x="4677120" y="-720"/>
            <a:chExt cx="2356200" cy="6853680"/>
          </a:xfrm>
        </p:grpSpPr>
        <p:sp>
          <p:nvSpPr>
            <p:cNvPr id="165" name="Freeform 27"/>
            <p:cNvSpPr/>
            <p:nvPr/>
          </p:nvSpPr>
          <p:spPr>
            <a:xfrm>
              <a:off x="4677120" y="-720"/>
              <a:ext cx="493920" cy="4400640"/>
            </a:xfrm>
            <a:custGeom>
              <a:avLst/>
              <a:gdLst>
                <a:gd name="textAreaLeft" fmla="*/ 0 w 493920"/>
                <a:gd name="textAreaRight" fmla="*/ 494280 w 493920"/>
                <a:gd name="textAreaTop" fmla="*/ 0 h 4400640"/>
                <a:gd name="textAreaBottom" fmla="*/ 4401000 h 440064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66" name="Freeform 28"/>
            <p:cNvSpPr/>
            <p:nvPr/>
          </p:nvSpPr>
          <p:spPr>
            <a:xfrm>
              <a:off x="5200200" y="4316400"/>
              <a:ext cx="423000" cy="1580400"/>
            </a:xfrm>
            <a:custGeom>
              <a:avLst/>
              <a:gdLst>
                <a:gd name="textAreaLeft" fmla="*/ 0 w 423000"/>
                <a:gd name="textAreaRight" fmla="*/ 423360 w 423000"/>
                <a:gd name="textAreaTop" fmla="*/ 0 h 1580400"/>
                <a:gd name="textAreaBottom" fmla="*/ 1580760 h 1580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67" name="Freeform 29"/>
            <p:cNvSpPr/>
            <p:nvPr/>
          </p:nvSpPr>
          <p:spPr>
            <a:xfrm>
              <a:off x="5656320" y="5862600"/>
              <a:ext cx="430560" cy="990360"/>
            </a:xfrm>
            <a:custGeom>
              <a:avLst/>
              <a:gdLst>
                <a:gd name="textAreaLeft" fmla="*/ 0 w 430560"/>
                <a:gd name="textAreaRight" fmla="*/ 430920 w 430560"/>
                <a:gd name="textAreaTop" fmla="*/ 0 h 990360"/>
                <a:gd name="textAreaBottom" fmla="*/ 990720 h 99036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68" name="Freeform 30"/>
            <p:cNvSpPr/>
            <p:nvPr/>
          </p:nvSpPr>
          <p:spPr>
            <a:xfrm>
              <a:off x="5171400" y="4364280"/>
              <a:ext cx="551520" cy="2235600"/>
            </a:xfrm>
            <a:custGeom>
              <a:avLst/>
              <a:gdLst>
                <a:gd name="textAreaLeft" fmla="*/ 0 w 551520"/>
                <a:gd name="textAreaRight" fmla="*/ 551880 w 551520"/>
                <a:gd name="textAreaTop" fmla="*/ 0 h 2235600"/>
                <a:gd name="textAreaBottom" fmla="*/ 2235960 h 223560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69" name="Freeform 31"/>
            <p:cNvSpPr/>
            <p:nvPr/>
          </p:nvSpPr>
          <p:spPr>
            <a:xfrm>
              <a:off x="5117760" y="1289160"/>
              <a:ext cx="173880" cy="3026880"/>
            </a:xfrm>
            <a:custGeom>
              <a:avLst/>
              <a:gdLst>
                <a:gd name="textAreaLeft" fmla="*/ 0 w 173880"/>
                <a:gd name="textAreaRight" fmla="*/ 174240 w 173880"/>
                <a:gd name="textAreaTop" fmla="*/ 0 h 3026880"/>
                <a:gd name="textAreaBottom" fmla="*/ 3027240 h 302688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70" name="Freeform 32"/>
            <p:cNvSpPr/>
            <p:nvPr/>
          </p:nvSpPr>
          <p:spPr>
            <a:xfrm>
              <a:off x="5761440" y="6571440"/>
              <a:ext cx="133920" cy="281160"/>
            </a:xfrm>
            <a:custGeom>
              <a:avLst/>
              <a:gdLst>
                <a:gd name="textAreaLeft" fmla="*/ 0 w 133920"/>
                <a:gd name="textAreaRight" fmla="*/ 134280 w 133920"/>
                <a:gd name="textAreaTop" fmla="*/ 0 h 281160"/>
                <a:gd name="textAreaBottom" fmla="*/ 281520 h 28116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71" name="Freeform 33"/>
            <p:cNvSpPr/>
            <p:nvPr/>
          </p:nvSpPr>
          <p:spPr>
            <a:xfrm>
              <a:off x="5152320" y="4107600"/>
              <a:ext cx="82080" cy="511200"/>
            </a:xfrm>
            <a:custGeom>
              <a:avLst/>
              <a:gdLst>
                <a:gd name="textAreaLeft" fmla="*/ 0 w 82080"/>
                <a:gd name="textAreaRight" fmla="*/ 82440 w 82080"/>
                <a:gd name="textAreaTop" fmla="*/ 0 h 511200"/>
                <a:gd name="textAreaBottom" fmla="*/ 511560 h 51120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72" name="Freeform 34"/>
            <p:cNvSpPr/>
            <p:nvPr/>
          </p:nvSpPr>
          <p:spPr>
            <a:xfrm>
              <a:off x="5623560" y="3145680"/>
              <a:ext cx="1409760" cy="2716560"/>
            </a:xfrm>
            <a:custGeom>
              <a:avLst/>
              <a:gdLst>
                <a:gd name="textAreaLeft" fmla="*/ 0 w 1409760"/>
                <a:gd name="textAreaRight" fmla="*/ 1410120 w 1409760"/>
                <a:gd name="textAreaTop" fmla="*/ 0 h 2716560"/>
                <a:gd name="textAreaBottom" fmla="*/ 2716920 h 271656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73" name="Freeform 35"/>
            <p:cNvSpPr/>
            <p:nvPr/>
          </p:nvSpPr>
          <p:spPr>
            <a:xfrm>
              <a:off x="5723280" y="6600240"/>
              <a:ext cx="120240" cy="252720"/>
            </a:xfrm>
            <a:custGeom>
              <a:avLst/>
              <a:gdLst>
                <a:gd name="textAreaLeft" fmla="*/ 0 w 120240"/>
                <a:gd name="textAreaRight" fmla="*/ 120600 w 120240"/>
                <a:gd name="textAreaTop" fmla="*/ 0 h 252720"/>
                <a:gd name="textAreaBottom" fmla="*/ 253080 h 25272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74" name="Freeform 36"/>
            <p:cNvSpPr/>
            <p:nvPr/>
          </p:nvSpPr>
          <p:spPr>
            <a:xfrm>
              <a:off x="5623560" y="5897160"/>
              <a:ext cx="137520" cy="673920"/>
            </a:xfrm>
            <a:custGeom>
              <a:avLst/>
              <a:gdLst>
                <a:gd name="textAreaLeft" fmla="*/ 0 w 137520"/>
                <a:gd name="textAreaRight" fmla="*/ 137880 w 137520"/>
                <a:gd name="textAreaTop" fmla="*/ 0 h 673920"/>
                <a:gd name="textAreaBottom" fmla="*/ 674280 h 67392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75" name="Freeform 37"/>
            <p:cNvSpPr/>
            <p:nvPr/>
          </p:nvSpPr>
          <p:spPr>
            <a:xfrm>
              <a:off x="5623560" y="5772600"/>
              <a:ext cx="37800" cy="227520"/>
            </a:xfrm>
            <a:custGeom>
              <a:avLst/>
              <a:gdLst>
                <a:gd name="textAreaLeft" fmla="*/ 0 w 37800"/>
                <a:gd name="textAreaRight" fmla="*/ 38160 w 37800"/>
                <a:gd name="textAreaTop" fmla="*/ 0 h 227520"/>
                <a:gd name="textAreaBottom" fmla="*/ 227880 h 22752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76" name="Freeform 38"/>
            <p:cNvSpPr/>
            <p:nvPr/>
          </p:nvSpPr>
          <p:spPr>
            <a:xfrm>
              <a:off x="5656320" y="6322680"/>
              <a:ext cx="210240" cy="530280"/>
            </a:xfrm>
            <a:custGeom>
              <a:avLst/>
              <a:gdLst>
                <a:gd name="textAreaLeft" fmla="*/ 0 w 210240"/>
                <a:gd name="textAreaRight" fmla="*/ 210600 w 210240"/>
                <a:gd name="textAreaTop" fmla="*/ 0 h 530280"/>
                <a:gd name="textAreaBottom" fmla="*/ 530640 h 53028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</p:grpSp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483240" y="624240"/>
            <a:ext cx="5021280" cy="128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br>
              <a:rPr sz="2000"/>
            </a:br>
            <a:r>
              <a:rPr b="1" lang="es-ES" sz="2000" spc="-1" strike="noStrike">
                <a:solidFill>
                  <a:schemeClr val="accent1"/>
                </a:solidFill>
                <a:latin typeface="Century Gothic"/>
              </a:rPr>
              <a:t>EFECTOS ANTAGÓNICOS : INCOMPATIBILIDADES ENTRE LOS MEDIOS</a:t>
            </a:r>
            <a:endParaRPr b="0" lang="en-US" sz="20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8" name="Rectangle 38"/>
          <p:cNvSpPr/>
          <p:nvPr/>
        </p:nvSpPr>
        <p:spPr>
          <a:xfrm>
            <a:off x="464580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179" name="Freeform 11"/>
          <p:cNvSpPr/>
          <p:nvPr/>
        </p:nvSpPr>
        <p:spPr>
          <a:xfrm flipV="1">
            <a:off x="4645800" y="713880"/>
            <a:ext cx="1588320" cy="506880"/>
          </a:xfrm>
          <a:custGeom>
            <a:avLst/>
            <a:gdLst>
              <a:gd name="textAreaLeft" fmla="*/ 0 w 1588320"/>
              <a:gd name="textAreaRight" fmla="*/ 1588680 w 1588320"/>
              <a:gd name="textAreaTop" fmla="*/ 360 h 506880"/>
              <a:gd name="textAreaBottom" fmla="*/ 507600 h 50688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80" name="Picture 4" descr="Pipeta sobre tres tarros de vidrio"/>
          <p:cNvPicPr/>
          <p:nvPr/>
        </p:nvPicPr>
        <p:blipFill>
          <a:blip r:embed="rId1"/>
          <a:srcRect l="38373" t="0" r="16247" b="-3"/>
          <a:stretch/>
        </p:blipFill>
        <p:spPr>
          <a:xfrm>
            <a:off x="-1440" y="1800"/>
            <a:ext cx="4662000" cy="6857640"/>
          </a:xfrm>
          <a:prstGeom prst="rect">
            <a:avLst/>
          </a:prstGeom>
          <a:ln w="0">
            <a:noFill/>
          </a:ln>
        </p:spPr>
      </p:pic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6438240" y="2133720"/>
            <a:ext cx="5065920" cy="377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Se producen cuando una técnica –o grupo de técnicas- contrarresta los efectos de otras que se aplican dentro del mismo tratamiento. En este caso, se puede decir que la aplicación conjunta de dos cosméticos o dos técnicas estéticas tienen un efecto menor que el que se logra si se aplican de forma individual.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e7e4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2" name="Rectangle 8"/>
          <p:cNvSpPr/>
          <p:nvPr/>
        </p:nvSpPr>
        <p:spPr>
          <a:xfrm>
            <a:off x="-7560" y="0"/>
            <a:ext cx="1220688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</a:endParaRPr>
          </a:p>
        </p:txBody>
      </p:sp>
      <p:grpSp>
        <p:nvGrpSpPr>
          <p:cNvPr id="183" name="Group 10"/>
          <p:cNvGrpSpPr/>
          <p:nvPr/>
        </p:nvGrpSpPr>
        <p:grpSpPr>
          <a:xfrm>
            <a:off x="2631600" y="228600"/>
            <a:ext cx="2851200" cy="6638400"/>
            <a:chOff x="2631600" y="228600"/>
            <a:chExt cx="2851200" cy="6638400"/>
          </a:xfrm>
        </p:grpSpPr>
        <p:sp>
          <p:nvSpPr>
            <p:cNvPr id="184" name="Freeform 11"/>
            <p:cNvSpPr/>
            <p:nvPr/>
          </p:nvSpPr>
          <p:spPr>
            <a:xfrm>
              <a:off x="2631600" y="2575080"/>
              <a:ext cx="100440" cy="625680"/>
            </a:xfrm>
            <a:custGeom>
              <a:avLst/>
              <a:gdLst>
                <a:gd name="textAreaLeft" fmla="*/ 0 w 100440"/>
                <a:gd name="textAreaRight" fmla="*/ 100800 w 100440"/>
                <a:gd name="textAreaTop" fmla="*/ 0 h 625680"/>
                <a:gd name="textAreaBottom" fmla="*/ 626040 h 62568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85" name="Freeform 12"/>
            <p:cNvSpPr/>
            <p:nvPr/>
          </p:nvSpPr>
          <p:spPr>
            <a:xfrm>
              <a:off x="2760120" y="3156480"/>
              <a:ext cx="646200" cy="2322000"/>
            </a:xfrm>
            <a:custGeom>
              <a:avLst/>
              <a:gdLst>
                <a:gd name="textAreaLeft" fmla="*/ 0 w 646200"/>
                <a:gd name="textAreaRight" fmla="*/ 646560 w 646200"/>
                <a:gd name="textAreaTop" fmla="*/ 0 h 2322000"/>
                <a:gd name="textAreaBottom" fmla="*/ 2322360 h 232200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86" name="Freeform 13"/>
            <p:cNvSpPr/>
            <p:nvPr/>
          </p:nvSpPr>
          <p:spPr>
            <a:xfrm>
              <a:off x="3438720" y="5447160"/>
              <a:ext cx="609120" cy="1419840"/>
            </a:xfrm>
            <a:custGeom>
              <a:avLst/>
              <a:gdLst>
                <a:gd name="textAreaLeft" fmla="*/ 0 w 609120"/>
                <a:gd name="textAreaRight" fmla="*/ 609480 w 609120"/>
                <a:gd name="textAreaTop" fmla="*/ 0 h 1419840"/>
                <a:gd name="textAreaBottom" fmla="*/ 1420200 h 141984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87" name="Freeform 14"/>
            <p:cNvSpPr/>
            <p:nvPr/>
          </p:nvSpPr>
          <p:spPr>
            <a:xfrm>
              <a:off x="3591360" y="6503760"/>
              <a:ext cx="171000" cy="363240"/>
            </a:xfrm>
            <a:custGeom>
              <a:avLst/>
              <a:gdLst>
                <a:gd name="textAreaLeft" fmla="*/ 0 w 171000"/>
                <a:gd name="textAreaRight" fmla="*/ 171360 w 171000"/>
                <a:gd name="textAreaTop" fmla="*/ 0 h 363240"/>
                <a:gd name="textAreaBottom" fmla="*/ 363600 h 36324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88" name="Freeform 15"/>
            <p:cNvSpPr/>
            <p:nvPr/>
          </p:nvSpPr>
          <p:spPr>
            <a:xfrm>
              <a:off x="2732040" y="3201120"/>
              <a:ext cx="821520" cy="3328200"/>
            </a:xfrm>
            <a:custGeom>
              <a:avLst/>
              <a:gdLst>
                <a:gd name="textAreaLeft" fmla="*/ 0 w 821520"/>
                <a:gd name="textAreaRight" fmla="*/ 821880 w 821520"/>
                <a:gd name="textAreaTop" fmla="*/ 0 h 3328200"/>
                <a:gd name="textAreaBottom" fmla="*/ 3328560 h 332820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89" name="Freeform 16"/>
            <p:cNvSpPr/>
            <p:nvPr/>
          </p:nvSpPr>
          <p:spPr>
            <a:xfrm>
              <a:off x="2653920" y="228600"/>
              <a:ext cx="105840" cy="2927520"/>
            </a:xfrm>
            <a:custGeom>
              <a:avLst/>
              <a:gdLst>
                <a:gd name="textAreaLeft" fmla="*/ 0 w 105840"/>
                <a:gd name="textAreaRight" fmla="*/ 106200 w 105840"/>
                <a:gd name="textAreaTop" fmla="*/ 0 h 2927520"/>
                <a:gd name="textAreaBottom" fmla="*/ 2927880 h 292752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90" name="Freeform 17"/>
            <p:cNvSpPr/>
            <p:nvPr/>
          </p:nvSpPr>
          <p:spPr>
            <a:xfrm>
              <a:off x="2709720" y="2944080"/>
              <a:ext cx="77760" cy="493560"/>
            </a:xfrm>
            <a:custGeom>
              <a:avLst/>
              <a:gdLst>
                <a:gd name="textAreaLeft" fmla="*/ 0 w 77760"/>
                <a:gd name="textAreaRight" fmla="*/ 78120 w 77760"/>
                <a:gd name="textAreaTop" fmla="*/ 0 h 493560"/>
                <a:gd name="textAreaBottom" fmla="*/ 493920 h 49356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91" name="Freeform 18"/>
            <p:cNvSpPr/>
            <p:nvPr/>
          </p:nvSpPr>
          <p:spPr>
            <a:xfrm>
              <a:off x="3401280" y="5478840"/>
              <a:ext cx="189720" cy="1024560"/>
            </a:xfrm>
            <a:custGeom>
              <a:avLst/>
              <a:gdLst>
                <a:gd name="textAreaLeft" fmla="*/ 0 w 189720"/>
                <a:gd name="textAreaRight" fmla="*/ 190080 w 189720"/>
                <a:gd name="textAreaTop" fmla="*/ 0 h 1024560"/>
                <a:gd name="textAreaBottom" fmla="*/ 1024920 h 102456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92" name="Freeform 19"/>
            <p:cNvSpPr/>
            <p:nvPr/>
          </p:nvSpPr>
          <p:spPr>
            <a:xfrm>
              <a:off x="3407040" y="1398960"/>
              <a:ext cx="2075760" cy="4047840"/>
            </a:xfrm>
            <a:custGeom>
              <a:avLst/>
              <a:gdLst>
                <a:gd name="textAreaLeft" fmla="*/ 0 w 2075760"/>
                <a:gd name="textAreaRight" fmla="*/ 2076120 w 2075760"/>
                <a:gd name="textAreaTop" fmla="*/ 0 h 4047840"/>
                <a:gd name="textAreaBottom" fmla="*/ 4048200 h 404784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93" name="Freeform 20"/>
            <p:cNvSpPr/>
            <p:nvPr/>
          </p:nvSpPr>
          <p:spPr>
            <a:xfrm>
              <a:off x="3554280" y="6530040"/>
              <a:ext cx="161640" cy="336960"/>
            </a:xfrm>
            <a:custGeom>
              <a:avLst/>
              <a:gdLst>
                <a:gd name="textAreaLeft" fmla="*/ 0 w 161640"/>
                <a:gd name="textAreaRight" fmla="*/ 162000 w 161640"/>
                <a:gd name="textAreaTop" fmla="*/ 0 h 336960"/>
                <a:gd name="textAreaBottom" fmla="*/ 337320 h 33696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94" name="Freeform 21"/>
            <p:cNvSpPr/>
            <p:nvPr/>
          </p:nvSpPr>
          <p:spPr>
            <a:xfrm>
              <a:off x="3401280" y="5359320"/>
              <a:ext cx="37080" cy="221400"/>
            </a:xfrm>
            <a:custGeom>
              <a:avLst/>
              <a:gdLst>
                <a:gd name="textAreaLeft" fmla="*/ 0 w 37080"/>
                <a:gd name="textAreaRight" fmla="*/ 37440 w 37080"/>
                <a:gd name="textAreaTop" fmla="*/ 0 h 221400"/>
                <a:gd name="textAreaBottom" fmla="*/ 221760 h 22140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95" name="Freeform 22"/>
            <p:cNvSpPr/>
            <p:nvPr/>
          </p:nvSpPr>
          <p:spPr>
            <a:xfrm>
              <a:off x="3481560" y="6244560"/>
              <a:ext cx="238320" cy="622080"/>
            </a:xfrm>
            <a:custGeom>
              <a:avLst/>
              <a:gdLst>
                <a:gd name="textAreaLeft" fmla="*/ 0 w 238320"/>
                <a:gd name="textAreaRight" fmla="*/ 238680 w 238320"/>
                <a:gd name="textAreaTop" fmla="*/ 0 h 622080"/>
                <a:gd name="textAreaBottom" fmla="*/ 622440 h 62208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</p:grpSp>
      <p:grpSp>
        <p:nvGrpSpPr>
          <p:cNvPr id="196" name="Group 24"/>
          <p:cNvGrpSpPr/>
          <p:nvPr/>
        </p:nvGrpSpPr>
        <p:grpSpPr>
          <a:xfrm>
            <a:off x="2747880" y="-720"/>
            <a:ext cx="2356200" cy="6853680"/>
            <a:chOff x="2747880" y="-720"/>
            <a:chExt cx="2356200" cy="6853680"/>
          </a:xfrm>
        </p:grpSpPr>
        <p:sp>
          <p:nvSpPr>
            <p:cNvPr id="197" name="Freeform 27"/>
            <p:cNvSpPr/>
            <p:nvPr/>
          </p:nvSpPr>
          <p:spPr>
            <a:xfrm>
              <a:off x="2747880" y="-720"/>
              <a:ext cx="493920" cy="4400640"/>
            </a:xfrm>
            <a:custGeom>
              <a:avLst/>
              <a:gdLst>
                <a:gd name="textAreaLeft" fmla="*/ 0 w 493920"/>
                <a:gd name="textAreaRight" fmla="*/ 494280 w 493920"/>
                <a:gd name="textAreaTop" fmla="*/ 0 h 4400640"/>
                <a:gd name="textAreaBottom" fmla="*/ 4401000 h 440064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98" name="Freeform 28"/>
            <p:cNvSpPr/>
            <p:nvPr/>
          </p:nvSpPr>
          <p:spPr>
            <a:xfrm>
              <a:off x="3270960" y="4316400"/>
              <a:ext cx="423000" cy="1580400"/>
            </a:xfrm>
            <a:custGeom>
              <a:avLst/>
              <a:gdLst>
                <a:gd name="textAreaLeft" fmla="*/ 0 w 423000"/>
                <a:gd name="textAreaRight" fmla="*/ 423360 w 423000"/>
                <a:gd name="textAreaTop" fmla="*/ 0 h 1580400"/>
                <a:gd name="textAreaBottom" fmla="*/ 1580760 h 158040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99" name="Freeform 29"/>
            <p:cNvSpPr/>
            <p:nvPr/>
          </p:nvSpPr>
          <p:spPr>
            <a:xfrm>
              <a:off x="3726720" y="5862600"/>
              <a:ext cx="430560" cy="990360"/>
            </a:xfrm>
            <a:custGeom>
              <a:avLst/>
              <a:gdLst>
                <a:gd name="textAreaLeft" fmla="*/ 0 w 430560"/>
                <a:gd name="textAreaRight" fmla="*/ 430920 w 430560"/>
                <a:gd name="textAreaTop" fmla="*/ 0 h 990360"/>
                <a:gd name="textAreaBottom" fmla="*/ 990720 h 99036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200" name="Freeform 30"/>
            <p:cNvSpPr/>
            <p:nvPr/>
          </p:nvSpPr>
          <p:spPr>
            <a:xfrm>
              <a:off x="3242160" y="4364280"/>
              <a:ext cx="551520" cy="2235600"/>
            </a:xfrm>
            <a:custGeom>
              <a:avLst/>
              <a:gdLst>
                <a:gd name="textAreaLeft" fmla="*/ 0 w 551520"/>
                <a:gd name="textAreaRight" fmla="*/ 551880 w 551520"/>
                <a:gd name="textAreaTop" fmla="*/ 0 h 2235600"/>
                <a:gd name="textAreaBottom" fmla="*/ 2235960 h 223560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201" name="Freeform 31"/>
            <p:cNvSpPr/>
            <p:nvPr/>
          </p:nvSpPr>
          <p:spPr>
            <a:xfrm>
              <a:off x="3188520" y="1289160"/>
              <a:ext cx="173880" cy="3026880"/>
            </a:xfrm>
            <a:custGeom>
              <a:avLst/>
              <a:gdLst>
                <a:gd name="textAreaLeft" fmla="*/ 0 w 173880"/>
                <a:gd name="textAreaRight" fmla="*/ 174240 w 173880"/>
                <a:gd name="textAreaTop" fmla="*/ 0 h 3026880"/>
                <a:gd name="textAreaBottom" fmla="*/ 3027240 h 302688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202" name="Freeform 32"/>
            <p:cNvSpPr/>
            <p:nvPr/>
          </p:nvSpPr>
          <p:spPr>
            <a:xfrm>
              <a:off x="3832200" y="6571440"/>
              <a:ext cx="133920" cy="281160"/>
            </a:xfrm>
            <a:custGeom>
              <a:avLst/>
              <a:gdLst>
                <a:gd name="textAreaLeft" fmla="*/ 0 w 133920"/>
                <a:gd name="textAreaRight" fmla="*/ 134280 w 133920"/>
                <a:gd name="textAreaTop" fmla="*/ 0 h 281160"/>
                <a:gd name="textAreaBottom" fmla="*/ 281520 h 28116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203" name="Freeform 33"/>
            <p:cNvSpPr/>
            <p:nvPr/>
          </p:nvSpPr>
          <p:spPr>
            <a:xfrm>
              <a:off x="3222720" y="4107600"/>
              <a:ext cx="82080" cy="511200"/>
            </a:xfrm>
            <a:custGeom>
              <a:avLst/>
              <a:gdLst>
                <a:gd name="textAreaLeft" fmla="*/ 0 w 82080"/>
                <a:gd name="textAreaRight" fmla="*/ 82440 w 82080"/>
                <a:gd name="textAreaTop" fmla="*/ 0 h 511200"/>
                <a:gd name="textAreaBottom" fmla="*/ 511560 h 51120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204" name="Freeform 34"/>
            <p:cNvSpPr/>
            <p:nvPr/>
          </p:nvSpPr>
          <p:spPr>
            <a:xfrm>
              <a:off x="3694320" y="3145680"/>
              <a:ext cx="1409760" cy="2716560"/>
            </a:xfrm>
            <a:custGeom>
              <a:avLst/>
              <a:gdLst>
                <a:gd name="textAreaLeft" fmla="*/ 0 w 1409760"/>
                <a:gd name="textAreaRight" fmla="*/ 1410120 w 1409760"/>
                <a:gd name="textAreaTop" fmla="*/ 0 h 2716560"/>
                <a:gd name="textAreaBottom" fmla="*/ 2716920 h 271656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205" name="Freeform 35"/>
            <p:cNvSpPr/>
            <p:nvPr/>
          </p:nvSpPr>
          <p:spPr>
            <a:xfrm>
              <a:off x="3794040" y="6600240"/>
              <a:ext cx="120240" cy="252720"/>
            </a:xfrm>
            <a:custGeom>
              <a:avLst/>
              <a:gdLst>
                <a:gd name="textAreaLeft" fmla="*/ 0 w 120240"/>
                <a:gd name="textAreaRight" fmla="*/ 120600 w 120240"/>
                <a:gd name="textAreaTop" fmla="*/ 0 h 252720"/>
                <a:gd name="textAreaBottom" fmla="*/ 253080 h 25272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206" name="Freeform 36"/>
            <p:cNvSpPr/>
            <p:nvPr/>
          </p:nvSpPr>
          <p:spPr>
            <a:xfrm>
              <a:off x="3694320" y="5897160"/>
              <a:ext cx="137520" cy="673920"/>
            </a:xfrm>
            <a:custGeom>
              <a:avLst/>
              <a:gdLst>
                <a:gd name="textAreaLeft" fmla="*/ 0 w 137520"/>
                <a:gd name="textAreaRight" fmla="*/ 137880 w 137520"/>
                <a:gd name="textAreaTop" fmla="*/ 0 h 673920"/>
                <a:gd name="textAreaBottom" fmla="*/ 674280 h 67392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207" name="Freeform 37"/>
            <p:cNvSpPr/>
            <p:nvPr/>
          </p:nvSpPr>
          <p:spPr>
            <a:xfrm>
              <a:off x="3694320" y="5772600"/>
              <a:ext cx="37800" cy="227520"/>
            </a:xfrm>
            <a:custGeom>
              <a:avLst/>
              <a:gdLst>
                <a:gd name="textAreaLeft" fmla="*/ 0 w 37800"/>
                <a:gd name="textAreaRight" fmla="*/ 38160 w 37800"/>
                <a:gd name="textAreaTop" fmla="*/ 0 h 227520"/>
                <a:gd name="textAreaBottom" fmla="*/ 227880 h 22752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208" name="Freeform 38"/>
            <p:cNvSpPr/>
            <p:nvPr/>
          </p:nvSpPr>
          <p:spPr>
            <a:xfrm>
              <a:off x="3726720" y="6322680"/>
              <a:ext cx="210240" cy="530280"/>
            </a:xfrm>
            <a:custGeom>
              <a:avLst/>
              <a:gdLst>
                <a:gd name="textAreaLeft" fmla="*/ 0 w 210240"/>
                <a:gd name="textAreaRight" fmla="*/ 210600 w 210240"/>
                <a:gd name="textAreaTop" fmla="*/ 0 h 530280"/>
                <a:gd name="textAreaBottom" fmla="*/ 530640 h 53028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ES" sz="1800" spc="-1" strike="noStrike">
                <a:solidFill>
                  <a:srgbClr val="000000"/>
                </a:solidFill>
                <a:latin typeface="Century Gothic"/>
              </a:endParaRPr>
            </a:p>
          </p:txBody>
        </p:sp>
      </p:grpSp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659480" y="624240"/>
            <a:ext cx="6844680" cy="128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es-ES" sz="2800" spc="-1" strike="noStrike">
                <a:solidFill>
                  <a:srgbClr val="262626"/>
                </a:solidFill>
                <a:latin typeface="Century Gothic"/>
              </a:rPr>
              <a:t>CRITERIOS DE INTEGRACIÓN DE LOS MEDIOS TÉCNICOS MANUALES Y COSMÉTICOS</a:t>
            </a:r>
            <a:endParaRPr b="0" lang="en-US" sz="28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10" name="Picture 4" descr="Captura de fotograma completo de cuero con textura"/>
          <p:cNvPicPr/>
          <p:nvPr/>
        </p:nvPicPr>
        <p:blipFill>
          <a:blip r:embed="rId1"/>
          <a:srcRect l="37264" t="0" r="32984" b="0"/>
          <a:stretch/>
        </p:blipFill>
        <p:spPr>
          <a:xfrm>
            <a:off x="-1440" y="1800"/>
            <a:ext cx="2720160" cy="6857640"/>
          </a:xfrm>
          <a:prstGeom prst="rect">
            <a:avLst/>
          </a:prstGeom>
          <a:ln w="0">
            <a:noFill/>
          </a:ln>
        </p:spPr>
      </p:pic>
      <p:sp>
        <p:nvSpPr>
          <p:cNvPr id="211" name="Rectangle 38"/>
          <p:cNvSpPr/>
          <p:nvPr/>
        </p:nvSpPr>
        <p:spPr>
          <a:xfrm>
            <a:off x="271620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212" name="Freeform 11"/>
          <p:cNvSpPr/>
          <p:nvPr/>
        </p:nvSpPr>
        <p:spPr>
          <a:xfrm flipV="1">
            <a:off x="2716200" y="713880"/>
            <a:ext cx="1588320" cy="506880"/>
          </a:xfrm>
          <a:custGeom>
            <a:avLst/>
            <a:gdLst>
              <a:gd name="textAreaLeft" fmla="*/ 0 w 1588320"/>
              <a:gd name="textAreaRight" fmla="*/ 1588680 w 1588320"/>
              <a:gd name="textAreaTop" fmla="*/ 360 h 506880"/>
              <a:gd name="textAreaBottom" fmla="*/ 507600 h 50688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4656600" y="2133720"/>
            <a:ext cx="6847560" cy="377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</a:pPr>
            <a:r>
              <a:rPr b="0" lang="es-ES" sz="1400" spc="-1" strike="noStrike">
                <a:solidFill>
                  <a:srgbClr val="404040"/>
                </a:solidFill>
                <a:latin typeface="Century Gothic"/>
              </a:rPr>
              <a:t>Antes de elaborar el protocolo que hay que seguir en un tratamiento estético, se analiza la piel del rostro y del cuerpo con el fin de diagnosticar posibles alteraciones. Según las características  de la piel y, teniendo en cuenta los efectos, indicaciones y contraindicaciones de cada una de las técnicas  se procede a estructurar el tratamiento: intercalando equipos, técnicas y cosméticos en todas las sesiones que sean necesarias, intentando no repetir las mismas secuencias.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</a:pPr>
            <a:r>
              <a:rPr b="0" lang="es-ES" sz="1400" spc="-1" strike="noStrike">
                <a:solidFill>
                  <a:srgbClr val="404040"/>
                </a:solidFill>
                <a:latin typeface="Century Gothic"/>
              </a:rPr>
              <a:t>Las sesiones se estipulan de la siguiente manera: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</a:pPr>
            <a:r>
              <a:rPr b="1" lang="es-ES" sz="1400" spc="-1" strike="noStrike">
                <a:solidFill>
                  <a:srgbClr val="404040"/>
                </a:solidFill>
                <a:latin typeface="Century Gothic"/>
              </a:rPr>
              <a:t>Técnicas de higiene y preparación de la piel: </a:t>
            </a:r>
            <a:r>
              <a:rPr b="0" lang="es-ES" sz="1400" spc="-1" strike="noStrike">
                <a:solidFill>
                  <a:srgbClr val="404040"/>
                </a:solidFill>
                <a:latin typeface="Century Gothic"/>
              </a:rPr>
              <a:t>limpieza superficial y profunda, exfoliación, etc.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</a:pPr>
            <a:r>
              <a:rPr b="1" lang="es-ES" sz="1400" spc="-1" strike="noStrike">
                <a:solidFill>
                  <a:srgbClr val="404040"/>
                </a:solidFill>
                <a:latin typeface="Century Gothic"/>
              </a:rPr>
              <a:t>Técnicas más activas que favorecen la reacción de la piel y los tejidos, propias de un tratamiento de choque</a:t>
            </a:r>
            <a:r>
              <a:rPr b="0" lang="es-ES" sz="1400" spc="-1" strike="noStrike">
                <a:solidFill>
                  <a:srgbClr val="404040"/>
                </a:solidFill>
                <a:latin typeface="Century Gothic"/>
              </a:rPr>
              <a:t>: iontoforesis, láser dermoaspiración, termoterapia, etc.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</a:pPr>
            <a:r>
              <a:rPr b="1" lang="es-ES" sz="1400" spc="-1" strike="noStrike">
                <a:solidFill>
                  <a:srgbClr val="404040"/>
                </a:solidFill>
                <a:latin typeface="Century Gothic"/>
              </a:rPr>
              <a:t>Técnicas especificas para cada alteración: </a:t>
            </a:r>
            <a:r>
              <a:rPr b="0" lang="es-ES" sz="1400" spc="-1" strike="noStrike">
                <a:solidFill>
                  <a:srgbClr val="404040"/>
                </a:solidFill>
                <a:latin typeface="Century Gothic"/>
              </a:rPr>
              <a:t>celulitis-ultrasonidos, piernas cansadas-presoterapia, envejecimiento-radiofrecuencia, etc.</a:t>
            </a: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en-US" sz="14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e7e4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ctangle 7"/>
          <p:cNvSpPr/>
          <p:nvPr/>
        </p:nvSpPr>
        <p:spPr>
          <a:xfrm>
            <a:off x="0" y="0"/>
            <a:ext cx="40586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1260000" y="3101040"/>
            <a:ext cx="2453760" cy="3029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1" lang="es-ES" sz="2700" spc="-1" strike="noStrike">
                <a:solidFill>
                  <a:srgbClr val="ffffff"/>
                </a:solidFill>
                <a:latin typeface="Century Gothic"/>
              </a:rPr>
              <a:t>PROTOCOLO DE TRATAMIENTO ESTÉTICO</a:t>
            </a:r>
            <a:endParaRPr b="0" lang="en-US" sz="27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16" name="Freeform 11"/>
          <p:cNvSpPr/>
          <p:nvPr/>
        </p:nvSpPr>
        <p:spPr>
          <a:xfrm flipV="1">
            <a:off x="0" y="3179160"/>
            <a:ext cx="1098000" cy="513720"/>
          </a:xfrm>
          <a:custGeom>
            <a:avLst/>
            <a:gdLst>
              <a:gd name="textAreaLeft" fmla="*/ 0 w 1098000"/>
              <a:gd name="textAreaRight" fmla="*/ 1098360 w 1098000"/>
              <a:gd name="textAreaTop" fmla="*/ -360 h 513720"/>
              <a:gd name="textAreaBottom" fmla="*/ 513720 h 513720"/>
            </a:gdLst>
            <a:ahLst/>
            <a:rect l="textAreaLeft" t="textAreaTop" r="textAreaRight" b="textAreaBottom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 useBgFill="1">
        <p:nvSpPr>
          <p:cNvPr id="217" name="Rectangle 11"/>
          <p:cNvSpPr/>
          <p:nvPr/>
        </p:nvSpPr>
        <p:spPr>
          <a:xfrm>
            <a:off x="4795560" y="0"/>
            <a:ext cx="739584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4706640" y="589680"/>
            <a:ext cx="6797520" cy="5321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El protocolo estético establece un conjunto de normas y procedimientos que se han de llevar a cabo de forma sistemática para poder alcanzar una serie de objetivos.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</a:pPr>
            <a:r>
              <a:rPr b="1" lang="es-ES" sz="1800" spc="-1" strike="noStrike">
                <a:solidFill>
                  <a:schemeClr val="accent1"/>
                </a:solidFill>
                <a:latin typeface="Century Gothic"/>
              </a:rPr>
              <a:t>OBJETIVOS DE LOS PROTOCOLOS: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" charset="2"/>
              <a:buChar char="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Aumentar la efectividad y productividad de las tareas para el correcto desarrollo de las actividades profesionales de cada trabajador del centro.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" charset="2"/>
              <a:buChar char="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Utilizar de manera adecuada las tecnologías y las técnicas en los procesos.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" charset="2"/>
              <a:buChar char="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Evitar la improvisación y mejorar la calidad de la atención dispensada al cliente y del conjunto de procesos necesarios para la buena marcha del centro.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" charset="2"/>
              <a:buChar char="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Alcanzar la homogeneidad en los trabajos desarrollados por todos los profesionales mediante el empleo de los mismos sistemas y procedimientos.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s-ES" sz="3600" spc="-1" strike="noStrike">
                <a:solidFill>
                  <a:schemeClr val="accent1"/>
                </a:solidFill>
                <a:latin typeface="Century Gothic"/>
              </a:rPr>
              <a:t>PROTOCOLO DE TRATAMIENTO ESTÉTICO</a:t>
            </a: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1289160" y="1905120"/>
            <a:ext cx="10657800" cy="4822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8000"/>
          </a:bodyPr>
          <a:p>
            <a:pPr marL="326160" indent="-32616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Para realizar el diseño de protocolos y elaborar los procedimientos del tratamiento estético, hay que poseer los conocimientos que permitan realizar el diagnóstico de la piel del cliente y valorar sus necesidades o expectativas.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26160" indent="-32616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El conocimiento y la formación continua del profesional son imprescindibles, ya que no se trata de repetir los tratamientos aprendidos o que recomiendan las casas comerciales, sino hay que adaptar y elaborar a medida métodos que se ajusten a las necesidades de cada cliente.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26160" indent="-32616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Para ello se debe: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26160" indent="-32616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" charset="2"/>
              <a:buChar char="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Conocer y reconocer todas las alteraciones que puede presentar la piel o el tejido subdérmico para dictaminar el tratamiento más adecuado en cada caso.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26160" indent="-32616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" charset="2"/>
              <a:buChar char="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Dominar las técnicas manuales de masaje, drenaje linfático manual, etc sus efectos, indicaciones y contraindicaciones.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26160" indent="-32616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" charset="2"/>
              <a:buChar char="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Conocer todas las técnicas electroestétticas y, en especial las que se utilizan en el centro de trabajo: sus efectos indicaciones y contraindicaciones,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26160" indent="-32616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" charset="2"/>
              <a:buChar char="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Poseer un amplio conocimiento en cosmetología: saber qué efectos produce cada principio activo y cómo aplicar cada cosmético en función de sus características y propiedades.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marL="326160" indent="-326160">
              <a:lnSpc>
                <a:spcPct val="100000"/>
              </a:lnSpc>
              <a:spcBef>
                <a:spcPts val="1001"/>
              </a:spcBef>
              <a:buClr>
                <a:srgbClr val="e78712"/>
              </a:buClr>
              <a:buFont typeface="Wingdings" charset="2"/>
              <a:buChar char="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Saber escuchar para detectar las demandas del cliente, no solo lo que dice de palabra, sino todo aquello que expresa con su lenguaje no verbal. Reconocer y atender sus dudas y miedos.</a:t>
            </a: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e7e4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1" name="Rectangle 8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222" name="Rectangle 10"/>
          <p:cNvSpPr/>
          <p:nvPr/>
        </p:nvSpPr>
        <p:spPr>
          <a:xfrm>
            <a:off x="0" y="0"/>
            <a:ext cx="12191760" cy="23061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1843560" y="624240"/>
            <a:ext cx="9383040" cy="1280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1" lang="es-ES" sz="3600" spc="-1" strike="noStrike">
                <a:solidFill>
                  <a:srgbClr val="ffffff"/>
                </a:solidFill>
                <a:latin typeface="Century Gothic"/>
              </a:rPr>
              <a:t> </a:t>
            </a:r>
            <a:r>
              <a:rPr b="1" lang="es-ES" sz="3600" spc="-1" strike="noStrike">
                <a:solidFill>
                  <a:srgbClr val="ffffff"/>
                </a:solidFill>
                <a:latin typeface="Century Gothic"/>
              </a:rPr>
              <a:t>ELEMENTOS DEL PROTOCOLO</a:t>
            </a:r>
            <a:br>
              <a:rPr sz="3600"/>
            </a:br>
            <a:endParaRPr b="0" lang="en-U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24" name="Freeform 11"/>
          <p:cNvSpPr/>
          <p:nvPr/>
        </p:nvSpPr>
        <p:spPr>
          <a:xfrm flipV="1">
            <a:off x="-3960" y="713880"/>
            <a:ext cx="1588320" cy="506880"/>
          </a:xfrm>
          <a:custGeom>
            <a:avLst/>
            <a:gdLst>
              <a:gd name="textAreaLeft" fmla="*/ 0 w 1588320"/>
              <a:gd name="textAreaRight" fmla="*/ 1588680 w 1588320"/>
              <a:gd name="textAreaTop" fmla="*/ 360 h 506880"/>
              <a:gd name="textAreaBottom" fmla="*/ 507600 h 506880"/>
            </a:gdLst>
            <a:ahLst/>
            <a:rect l="textAreaLeft" t="textAreaTop" r="textAreaRight" b="textAreaBottom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533360488"/>
              </p:ext>
            </p:extLst>
          </p:nvPr>
        </p:nvGraphicFramePr>
        <p:xfrm>
          <a:off x="960840" y="2930760"/>
          <a:ext cx="10265400" cy="296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e7e4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ctangle 8"/>
          <p:cNvSpPr/>
          <p:nvPr/>
        </p:nvSpPr>
        <p:spPr>
          <a:xfrm>
            <a:off x="0" y="0"/>
            <a:ext cx="40586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1260000" y="3101040"/>
            <a:ext cx="2453760" cy="3029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1" lang="es-ES" sz="2700" spc="-1" strike="noStrike">
                <a:solidFill>
                  <a:srgbClr val="ffffff"/>
                </a:solidFill>
                <a:latin typeface="Century Gothic"/>
              </a:rPr>
              <a:t>FASES DE APLICACIÓN DE UN TRATAMIENTO</a:t>
            </a:r>
            <a:endParaRPr b="0" lang="en-US" sz="27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27" name="Freeform 11"/>
          <p:cNvSpPr/>
          <p:nvPr/>
        </p:nvSpPr>
        <p:spPr>
          <a:xfrm flipV="1">
            <a:off x="0" y="3179160"/>
            <a:ext cx="1098000" cy="513720"/>
          </a:xfrm>
          <a:custGeom>
            <a:avLst/>
            <a:gdLst>
              <a:gd name="textAreaLeft" fmla="*/ 0 w 1098000"/>
              <a:gd name="textAreaRight" fmla="*/ 1098360 w 1098000"/>
              <a:gd name="textAreaTop" fmla="*/ -360 h 513720"/>
              <a:gd name="textAreaBottom" fmla="*/ 513720 h 513720"/>
            </a:gdLst>
            <a:ahLst/>
            <a:rect l="textAreaLeft" t="textAreaTop" r="textAreaRight" b="textAreaBottom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 useBgFill="1">
        <p:nvSpPr>
          <p:cNvPr id="228" name="Rectangle 12"/>
          <p:cNvSpPr/>
          <p:nvPr/>
        </p:nvSpPr>
        <p:spPr>
          <a:xfrm>
            <a:off x="4795560" y="0"/>
            <a:ext cx="739584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983882287"/>
              </p:ext>
            </p:extLst>
          </p:nvPr>
        </p:nvGraphicFramePr>
        <p:xfrm>
          <a:off x="4713120" y="641520"/>
          <a:ext cx="6831720" cy="5264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Espiral">
  <a:themeElements>
    <a:clrScheme name="Wisp">
      <a:dk1>
        <a:srgbClr val="000000"/>
      </a:dk1>
      <a:lt1>
        <a:srgbClr val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Espiral">
  <a:themeElements>
    <a:clrScheme name="Wisp">
      <a:dk1>
        <a:srgbClr val="000000"/>
      </a:dk1>
      <a:lt1>
        <a:srgbClr val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1262</TotalTime>
  <Application>LibreOffice/7.5.4.2$Windows_X86_64 LibreOffice_project/36ccfdc35048b057fd9854c757a8b67ec53977b6</Application>
  <AppVersion>15.0000</AppVersion>
  <Words>1488</Words>
  <Paragraphs>70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2022-11-13T10:15:39Z</dcterms:created>
  <dc:creator>patricia busto lopez</dc:creator>
  <dc:description/>
  <dc:language>es-ES</dc:language>
  <cp:lastModifiedBy/>
  <dcterms:modified xsi:type="dcterms:W3CDTF">2025-01-08T13:20:16Z</dcterms:modified>
  <cp:revision>52</cp:revision>
  <dc:subject/>
  <dc:title>TEMA 3 GESTION INSTALACIONES , MEDIOS TÉCNICOS Y MATERIALES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Panorámica</vt:lpwstr>
  </property>
  <property fmtid="{D5CDD505-2E9C-101B-9397-08002B2CF9AE}" pid="3" name="Slides">
    <vt:i4>12</vt:i4>
  </property>
</Properties>
</file>