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57" r:id="rId4"/>
    <p:sldId id="258" r:id="rId5"/>
    <p:sldId id="259" r:id="rId6"/>
    <p:sldId id="261" r:id="rId7"/>
    <p:sldId id="263" r:id="rId8"/>
    <p:sldId id="264" r:id="rId9"/>
    <p:sldId id="262" r:id="rId10"/>
    <p:sldId id="260" r:id="rId11"/>
    <p:sldId id="265" r:id="rId12"/>
    <p:sldId id="266"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73" d="100"/>
          <a:sy n="73" d="100"/>
        </p:scale>
        <p:origin x="49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8B0802-67FE-4FEA-B553-0CC8BECB058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s-ES"/>
        </a:p>
      </dgm:t>
    </dgm:pt>
    <dgm:pt modelId="{64B39E15-9299-44A3-BD3B-C8722125AE6F}">
      <dgm:prSet phldrT="[Texto]"/>
      <dgm:spPr/>
      <dgm:t>
        <a:bodyPr/>
        <a:lstStyle/>
        <a:p>
          <a:r>
            <a:rPr lang="es-ES" dirty="0"/>
            <a:t>Polémico</a:t>
          </a:r>
        </a:p>
      </dgm:t>
    </dgm:pt>
    <dgm:pt modelId="{08E458DF-965F-4A07-BE5D-7C7490014EA5}" type="parTrans" cxnId="{316767F0-A0C7-4506-9287-33FBBA236278}">
      <dgm:prSet/>
      <dgm:spPr/>
      <dgm:t>
        <a:bodyPr/>
        <a:lstStyle/>
        <a:p>
          <a:endParaRPr lang="es-ES"/>
        </a:p>
      </dgm:t>
    </dgm:pt>
    <dgm:pt modelId="{063D5EA3-685A-4BCF-BDD4-22F9D680936D}" type="sibTrans" cxnId="{316767F0-A0C7-4506-9287-33FBBA236278}">
      <dgm:prSet/>
      <dgm:spPr/>
      <dgm:t>
        <a:bodyPr/>
        <a:lstStyle/>
        <a:p>
          <a:endParaRPr lang="es-ES"/>
        </a:p>
      </dgm:t>
    </dgm:pt>
    <dgm:pt modelId="{0ADA9D21-EACF-48F1-ADCE-A1F4B2B14D94}">
      <dgm:prSet phldrT="[Texto]"/>
      <dgm:spPr/>
      <dgm:t>
        <a:bodyPr/>
        <a:lstStyle/>
        <a:p>
          <a:r>
            <a:rPr lang="es-ES" dirty="0"/>
            <a:t>Hablador</a:t>
          </a:r>
        </a:p>
      </dgm:t>
    </dgm:pt>
    <dgm:pt modelId="{9CC7DC6A-3343-471F-8A75-9EA43C3096D3}" type="parTrans" cxnId="{8FEEEADD-AF4D-45A0-98E0-5948529B96C0}">
      <dgm:prSet/>
      <dgm:spPr/>
      <dgm:t>
        <a:bodyPr/>
        <a:lstStyle/>
        <a:p>
          <a:endParaRPr lang="es-ES"/>
        </a:p>
      </dgm:t>
    </dgm:pt>
    <dgm:pt modelId="{87D5FE3A-DED4-4D4B-BC60-A76361BAA84D}" type="sibTrans" cxnId="{8FEEEADD-AF4D-45A0-98E0-5948529B96C0}">
      <dgm:prSet/>
      <dgm:spPr/>
      <dgm:t>
        <a:bodyPr/>
        <a:lstStyle/>
        <a:p>
          <a:endParaRPr lang="es-ES"/>
        </a:p>
      </dgm:t>
    </dgm:pt>
    <dgm:pt modelId="{7D7F62F0-6AD8-4B43-8699-DB746D2B352F}">
      <dgm:prSet phldrT="[Texto]"/>
      <dgm:spPr/>
      <dgm:t>
        <a:bodyPr/>
        <a:lstStyle/>
        <a:p>
          <a:r>
            <a:rPr lang="es-ES" dirty="0"/>
            <a:t>Indeciso</a:t>
          </a:r>
        </a:p>
      </dgm:t>
    </dgm:pt>
    <dgm:pt modelId="{053D333D-17CB-4A89-9868-B1B982F127FB}" type="parTrans" cxnId="{EB3B188F-A407-4E95-B328-C232528EA8B4}">
      <dgm:prSet/>
      <dgm:spPr/>
      <dgm:t>
        <a:bodyPr/>
        <a:lstStyle/>
        <a:p>
          <a:endParaRPr lang="es-ES"/>
        </a:p>
      </dgm:t>
    </dgm:pt>
    <dgm:pt modelId="{128BBAA2-4730-49C9-B5F5-25258575DF77}" type="sibTrans" cxnId="{EB3B188F-A407-4E95-B328-C232528EA8B4}">
      <dgm:prSet/>
      <dgm:spPr/>
      <dgm:t>
        <a:bodyPr/>
        <a:lstStyle/>
        <a:p>
          <a:endParaRPr lang="es-ES"/>
        </a:p>
      </dgm:t>
    </dgm:pt>
    <dgm:pt modelId="{E7B3B0AD-182E-403A-AFD2-76C6D00F938D}">
      <dgm:prSet phldrT="[Texto]"/>
      <dgm:spPr/>
      <dgm:t>
        <a:bodyPr/>
        <a:lstStyle/>
        <a:p>
          <a:r>
            <a:rPr lang="es-ES" dirty="0"/>
            <a:t>“sabelotodo”</a:t>
          </a:r>
        </a:p>
      </dgm:t>
    </dgm:pt>
    <dgm:pt modelId="{30A0A29B-DF26-4143-9ADC-DFF5ED73BCCD}" type="parTrans" cxnId="{EA404B01-1FDA-467D-B405-AF2AB51F6186}">
      <dgm:prSet/>
      <dgm:spPr/>
      <dgm:t>
        <a:bodyPr/>
        <a:lstStyle/>
        <a:p>
          <a:endParaRPr lang="es-ES"/>
        </a:p>
      </dgm:t>
    </dgm:pt>
    <dgm:pt modelId="{AF32899F-6E7D-48AD-9273-6A101D897159}" type="sibTrans" cxnId="{EA404B01-1FDA-467D-B405-AF2AB51F6186}">
      <dgm:prSet/>
      <dgm:spPr/>
      <dgm:t>
        <a:bodyPr/>
        <a:lstStyle/>
        <a:p>
          <a:endParaRPr lang="es-ES"/>
        </a:p>
      </dgm:t>
    </dgm:pt>
    <dgm:pt modelId="{C5FC805D-2DA1-41A1-A5AB-714FAFCC75BD}">
      <dgm:prSet phldrT="[Texto]"/>
      <dgm:spPr/>
      <dgm:t>
        <a:bodyPr/>
        <a:lstStyle/>
        <a:p>
          <a:r>
            <a:rPr lang="es-ES" dirty="0"/>
            <a:t>Minucioso</a:t>
          </a:r>
        </a:p>
      </dgm:t>
    </dgm:pt>
    <dgm:pt modelId="{6244C215-CAA6-4DEB-B8AB-0065223B4BD7}" type="parTrans" cxnId="{2540B117-19C4-470A-BA62-24ED960BB822}">
      <dgm:prSet/>
      <dgm:spPr/>
      <dgm:t>
        <a:bodyPr/>
        <a:lstStyle/>
        <a:p>
          <a:endParaRPr lang="es-ES"/>
        </a:p>
      </dgm:t>
    </dgm:pt>
    <dgm:pt modelId="{3B643049-A1C4-4D33-B365-1174341EB35E}" type="sibTrans" cxnId="{2540B117-19C4-470A-BA62-24ED960BB822}">
      <dgm:prSet/>
      <dgm:spPr/>
      <dgm:t>
        <a:bodyPr/>
        <a:lstStyle/>
        <a:p>
          <a:endParaRPr lang="es-ES"/>
        </a:p>
      </dgm:t>
    </dgm:pt>
    <dgm:pt modelId="{946625E8-4BA8-40D5-9765-BE693FEA4C58}">
      <dgm:prSet phldrT="[Texto]"/>
      <dgm:spPr/>
      <dgm:t>
        <a:bodyPr/>
        <a:lstStyle/>
        <a:p>
          <a:r>
            <a:rPr lang="es-ES" dirty="0"/>
            <a:t>Grosero</a:t>
          </a:r>
        </a:p>
      </dgm:t>
    </dgm:pt>
    <dgm:pt modelId="{FAC793BA-3E7B-4903-BD77-22C4AB8264B6}" type="parTrans" cxnId="{2B70C3C7-1BCA-4C0F-9B70-08BE4D743A0F}">
      <dgm:prSet/>
      <dgm:spPr/>
      <dgm:t>
        <a:bodyPr/>
        <a:lstStyle/>
        <a:p>
          <a:endParaRPr lang="es-ES"/>
        </a:p>
      </dgm:t>
    </dgm:pt>
    <dgm:pt modelId="{CD5989AF-F8CE-400A-BFFF-E700F560BAD2}" type="sibTrans" cxnId="{2B70C3C7-1BCA-4C0F-9B70-08BE4D743A0F}">
      <dgm:prSet/>
      <dgm:spPr/>
      <dgm:t>
        <a:bodyPr/>
        <a:lstStyle/>
        <a:p>
          <a:endParaRPr lang="es-ES"/>
        </a:p>
      </dgm:t>
    </dgm:pt>
    <dgm:pt modelId="{10DD00F5-804A-4170-8479-6DDDD2FF2891}">
      <dgm:prSet phldrT="[Texto]"/>
      <dgm:spPr/>
      <dgm:t>
        <a:bodyPr/>
        <a:lstStyle/>
        <a:p>
          <a:r>
            <a:rPr lang="es-ES" dirty="0"/>
            <a:t>Impulsivo</a:t>
          </a:r>
        </a:p>
      </dgm:t>
    </dgm:pt>
    <dgm:pt modelId="{48A2A31D-84A8-49C2-A1C4-E6D1A415D567}" type="parTrans" cxnId="{1A393B76-BACC-4EE6-85CB-FB6B3AA42222}">
      <dgm:prSet/>
      <dgm:spPr/>
      <dgm:t>
        <a:bodyPr/>
        <a:lstStyle/>
        <a:p>
          <a:endParaRPr lang="es-ES"/>
        </a:p>
      </dgm:t>
    </dgm:pt>
    <dgm:pt modelId="{F5FD7D6F-A0DE-418D-A528-E6BECF57AF83}" type="sibTrans" cxnId="{1A393B76-BACC-4EE6-85CB-FB6B3AA42222}">
      <dgm:prSet/>
      <dgm:spPr/>
      <dgm:t>
        <a:bodyPr/>
        <a:lstStyle/>
        <a:p>
          <a:endParaRPr lang="es-ES"/>
        </a:p>
      </dgm:t>
    </dgm:pt>
    <dgm:pt modelId="{A1EB2F15-2265-4728-89FB-D5F5F6567EF6}">
      <dgm:prSet phldrT="[Texto]"/>
      <dgm:spPr/>
      <dgm:t>
        <a:bodyPr/>
        <a:lstStyle/>
        <a:p>
          <a:r>
            <a:rPr lang="es-ES" dirty="0"/>
            <a:t>Desconfiado</a:t>
          </a:r>
        </a:p>
      </dgm:t>
    </dgm:pt>
    <dgm:pt modelId="{66E46319-7E8F-4B16-B23C-23A22E287961}" type="parTrans" cxnId="{057378E9-B943-45C2-9A7C-18E99271579B}">
      <dgm:prSet/>
      <dgm:spPr/>
      <dgm:t>
        <a:bodyPr/>
        <a:lstStyle/>
        <a:p>
          <a:endParaRPr lang="es-ES"/>
        </a:p>
      </dgm:t>
    </dgm:pt>
    <dgm:pt modelId="{060C1A34-C02D-4204-B937-1AE8920F766F}" type="sibTrans" cxnId="{057378E9-B943-45C2-9A7C-18E99271579B}">
      <dgm:prSet/>
      <dgm:spPr/>
      <dgm:t>
        <a:bodyPr/>
        <a:lstStyle/>
        <a:p>
          <a:endParaRPr lang="es-ES"/>
        </a:p>
      </dgm:t>
    </dgm:pt>
    <dgm:pt modelId="{7FE05E28-7764-4C8B-B01A-BCB8605DDDA7}" type="pres">
      <dgm:prSet presAssocID="{E18B0802-67FE-4FEA-B553-0CC8BECB0580}" presName="diagram" presStyleCnt="0">
        <dgm:presLayoutVars>
          <dgm:dir/>
          <dgm:resizeHandles val="exact"/>
        </dgm:presLayoutVars>
      </dgm:prSet>
      <dgm:spPr/>
    </dgm:pt>
    <dgm:pt modelId="{4BB84848-BF80-47B1-A218-11E05759B702}" type="pres">
      <dgm:prSet presAssocID="{64B39E15-9299-44A3-BD3B-C8722125AE6F}" presName="node" presStyleLbl="node1" presStyleIdx="0" presStyleCnt="8">
        <dgm:presLayoutVars>
          <dgm:bulletEnabled val="1"/>
        </dgm:presLayoutVars>
      </dgm:prSet>
      <dgm:spPr/>
    </dgm:pt>
    <dgm:pt modelId="{A5194420-B43E-4F82-AF85-F7702F246233}" type="pres">
      <dgm:prSet presAssocID="{063D5EA3-685A-4BCF-BDD4-22F9D680936D}" presName="sibTrans" presStyleCnt="0"/>
      <dgm:spPr/>
    </dgm:pt>
    <dgm:pt modelId="{FA622E93-209F-4DB9-8F7D-EB3EC0DD7506}" type="pres">
      <dgm:prSet presAssocID="{0ADA9D21-EACF-48F1-ADCE-A1F4B2B14D94}" presName="node" presStyleLbl="node1" presStyleIdx="1" presStyleCnt="8">
        <dgm:presLayoutVars>
          <dgm:bulletEnabled val="1"/>
        </dgm:presLayoutVars>
      </dgm:prSet>
      <dgm:spPr/>
    </dgm:pt>
    <dgm:pt modelId="{8E493015-18CF-41BA-8945-E4FD17214BE7}" type="pres">
      <dgm:prSet presAssocID="{87D5FE3A-DED4-4D4B-BC60-A76361BAA84D}" presName="sibTrans" presStyleCnt="0"/>
      <dgm:spPr/>
    </dgm:pt>
    <dgm:pt modelId="{827ADF4E-BF84-4622-95D3-5EB4DDCBE7A4}" type="pres">
      <dgm:prSet presAssocID="{7D7F62F0-6AD8-4B43-8699-DB746D2B352F}" presName="node" presStyleLbl="node1" presStyleIdx="2" presStyleCnt="8">
        <dgm:presLayoutVars>
          <dgm:bulletEnabled val="1"/>
        </dgm:presLayoutVars>
      </dgm:prSet>
      <dgm:spPr/>
    </dgm:pt>
    <dgm:pt modelId="{E4BBB6A0-4A56-428F-9679-B39E38F5FD2F}" type="pres">
      <dgm:prSet presAssocID="{128BBAA2-4730-49C9-B5F5-25258575DF77}" presName="sibTrans" presStyleCnt="0"/>
      <dgm:spPr/>
    </dgm:pt>
    <dgm:pt modelId="{1ABE7C70-32AB-4D6B-A345-F52706AF8A25}" type="pres">
      <dgm:prSet presAssocID="{E7B3B0AD-182E-403A-AFD2-76C6D00F938D}" presName="node" presStyleLbl="node1" presStyleIdx="3" presStyleCnt="8" custScaleX="115647">
        <dgm:presLayoutVars>
          <dgm:bulletEnabled val="1"/>
        </dgm:presLayoutVars>
      </dgm:prSet>
      <dgm:spPr/>
    </dgm:pt>
    <dgm:pt modelId="{E96A9983-48C1-4769-BDB5-C77869BF1C9C}" type="pres">
      <dgm:prSet presAssocID="{AF32899F-6E7D-48AD-9273-6A101D897159}" presName="sibTrans" presStyleCnt="0"/>
      <dgm:spPr/>
    </dgm:pt>
    <dgm:pt modelId="{F738C4A4-C0D1-4715-AFB2-59255B53A369}" type="pres">
      <dgm:prSet presAssocID="{C5FC805D-2DA1-41A1-A5AB-714FAFCC75BD}" presName="node" presStyleLbl="node1" presStyleIdx="4" presStyleCnt="8">
        <dgm:presLayoutVars>
          <dgm:bulletEnabled val="1"/>
        </dgm:presLayoutVars>
      </dgm:prSet>
      <dgm:spPr/>
    </dgm:pt>
    <dgm:pt modelId="{8D11004E-2F17-402B-8CD8-457FAB6D49D6}" type="pres">
      <dgm:prSet presAssocID="{3B643049-A1C4-4D33-B365-1174341EB35E}" presName="sibTrans" presStyleCnt="0"/>
      <dgm:spPr/>
    </dgm:pt>
    <dgm:pt modelId="{79A9D840-D1C9-45D9-8B17-B468233FA470}" type="pres">
      <dgm:prSet presAssocID="{10DD00F5-804A-4170-8479-6DDDD2FF2891}" presName="node" presStyleLbl="node1" presStyleIdx="5" presStyleCnt="8">
        <dgm:presLayoutVars>
          <dgm:bulletEnabled val="1"/>
        </dgm:presLayoutVars>
      </dgm:prSet>
      <dgm:spPr/>
    </dgm:pt>
    <dgm:pt modelId="{06F36276-CECB-402D-940D-E30495567AFF}" type="pres">
      <dgm:prSet presAssocID="{F5FD7D6F-A0DE-418D-A528-E6BECF57AF83}" presName="sibTrans" presStyleCnt="0"/>
      <dgm:spPr/>
    </dgm:pt>
    <dgm:pt modelId="{D1988486-AA3D-4DAF-B009-6F345B6CD2B4}" type="pres">
      <dgm:prSet presAssocID="{A1EB2F15-2265-4728-89FB-D5F5F6567EF6}" presName="node" presStyleLbl="node1" presStyleIdx="6" presStyleCnt="8">
        <dgm:presLayoutVars>
          <dgm:bulletEnabled val="1"/>
        </dgm:presLayoutVars>
      </dgm:prSet>
      <dgm:spPr/>
    </dgm:pt>
    <dgm:pt modelId="{9C5B0D2C-C20B-4947-9B3D-054204A54D14}" type="pres">
      <dgm:prSet presAssocID="{060C1A34-C02D-4204-B937-1AE8920F766F}" presName="sibTrans" presStyleCnt="0"/>
      <dgm:spPr/>
    </dgm:pt>
    <dgm:pt modelId="{9ED469B2-7142-49C9-A676-24681354A436}" type="pres">
      <dgm:prSet presAssocID="{946625E8-4BA8-40D5-9765-BE693FEA4C58}" presName="node" presStyleLbl="node1" presStyleIdx="7" presStyleCnt="8">
        <dgm:presLayoutVars>
          <dgm:bulletEnabled val="1"/>
        </dgm:presLayoutVars>
      </dgm:prSet>
      <dgm:spPr/>
    </dgm:pt>
  </dgm:ptLst>
  <dgm:cxnLst>
    <dgm:cxn modelId="{EA404B01-1FDA-467D-B405-AF2AB51F6186}" srcId="{E18B0802-67FE-4FEA-B553-0CC8BECB0580}" destId="{E7B3B0AD-182E-403A-AFD2-76C6D00F938D}" srcOrd="3" destOrd="0" parTransId="{30A0A29B-DF26-4143-9ADC-DFF5ED73BCCD}" sibTransId="{AF32899F-6E7D-48AD-9273-6A101D897159}"/>
    <dgm:cxn modelId="{A3380009-EF53-4BD3-994A-00093800E9F7}" type="presOf" srcId="{10DD00F5-804A-4170-8479-6DDDD2FF2891}" destId="{79A9D840-D1C9-45D9-8B17-B468233FA470}" srcOrd="0" destOrd="0" presId="urn:microsoft.com/office/officeart/2005/8/layout/default"/>
    <dgm:cxn modelId="{2540B117-19C4-470A-BA62-24ED960BB822}" srcId="{E18B0802-67FE-4FEA-B553-0CC8BECB0580}" destId="{C5FC805D-2DA1-41A1-A5AB-714FAFCC75BD}" srcOrd="4" destOrd="0" parTransId="{6244C215-CAA6-4DEB-B8AB-0065223B4BD7}" sibTransId="{3B643049-A1C4-4D33-B365-1174341EB35E}"/>
    <dgm:cxn modelId="{D8963339-82C8-4EE3-9359-7711B334F6A2}" type="presOf" srcId="{A1EB2F15-2265-4728-89FB-D5F5F6567EF6}" destId="{D1988486-AA3D-4DAF-B009-6F345B6CD2B4}" srcOrd="0" destOrd="0" presId="urn:microsoft.com/office/officeart/2005/8/layout/default"/>
    <dgm:cxn modelId="{D9EE165B-265B-4711-A175-10A75394929C}" type="presOf" srcId="{E7B3B0AD-182E-403A-AFD2-76C6D00F938D}" destId="{1ABE7C70-32AB-4D6B-A345-F52706AF8A25}" srcOrd="0" destOrd="0" presId="urn:microsoft.com/office/officeart/2005/8/layout/default"/>
    <dgm:cxn modelId="{2898F066-F1FA-4ECE-A243-7B544815F856}" type="presOf" srcId="{7D7F62F0-6AD8-4B43-8699-DB746D2B352F}" destId="{827ADF4E-BF84-4622-95D3-5EB4DDCBE7A4}" srcOrd="0" destOrd="0" presId="urn:microsoft.com/office/officeart/2005/8/layout/default"/>
    <dgm:cxn modelId="{7E565A6B-B5D9-43AA-8BCC-7AD4E9AB9FF7}" type="presOf" srcId="{E18B0802-67FE-4FEA-B553-0CC8BECB0580}" destId="{7FE05E28-7764-4C8B-B01A-BCB8605DDDA7}" srcOrd="0" destOrd="0" presId="urn:microsoft.com/office/officeart/2005/8/layout/default"/>
    <dgm:cxn modelId="{1A393B76-BACC-4EE6-85CB-FB6B3AA42222}" srcId="{E18B0802-67FE-4FEA-B553-0CC8BECB0580}" destId="{10DD00F5-804A-4170-8479-6DDDD2FF2891}" srcOrd="5" destOrd="0" parTransId="{48A2A31D-84A8-49C2-A1C4-E6D1A415D567}" sibTransId="{F5FD7D6F-A0DE-418D-A528-E6BECF57AF83}"/>
    <dgm:cxn modelId="{9149E37E-056E-463E-AB99-AAEAF3122349}" type="presOf" srcId="{0ADA9D21-EACF-48F1-ADCE-A1F4B2B14D94}" destId="{FA622E93-209F-4DB9-8F7D-EB3EC0DD7506}" srcOrd="0" destOrd="0" presId="urn:microsoft.com/office/officeart/2005/8/layout/default"/>
    <dgm:cxn modelId="{6F0E3487-083A-4058-BAEE-AAEC51E22CE3}" type="presOf" srcId="{C5FC805D-2DA1-41A1-A5AB-714FAFCC75BD}" destId="{F738C4A4-C0D1-4715-AFB2-59255B53A369}" srcOrd="0" destOrd="0" presId="urn:microsoft.com/office/officeart/2005/8/layout/default"/>
    <dgm:cxn modelId="{EB3B188F-A407-4E95-B328-C232528EA8B4}" srcId="{E18B0802-67FE-4FEA-B553-0CC8BECB0580}" destId="{7D7F62F0-6AD8-4B43-8699-DB746D2B352F}" srcOrd="2" destOrd="0" parTransId="{053D333D-17CB-4A89-9868-B1B982F127FB}" sibTransId="{128BBAA2-4730-49C9-B5F5-25258575DF77}"/>
    <dgm:cxn modelId="{09257FBD-8B18-4016-B9CA-1C163A61C9B2}" type="presOf" srcId="{946625E8-4BA8-40D5-9765-BE693FEA4C58}" destId="{9ED469B2-7142-49C9-A676-24681354A436}" srcOrd="0" destOrd="0" presId="urn:microsoft.com/office/officeart/2005/8/layout/default"/>
    <dgm:cxn modelId="{2B70C3C7-1BCA-4C0F-9B70-08BE4D743A0F}" srcId="{E18B0802-67FE-4FEA-B553-0CC8BECB0580}" destId="{946625E8-4BA8-40D5-9765-BE693FEA4C58}" srcOrd="7" destOrd="0" parTransId="{FAC793BA-3E7B-4903-BD77-22C4AB8264B6}" sibTransId="{CD5989AF-F8CE-400A-BFFF-E700F560BAD2}"/>
    <dgm:cxn modelId="{8FEEEADD-AF4D-45A0-98E0-5948529B96C0}" srcId="{E18B0802-67FE-4FEA-B553-0CC8BECB0580}" destId="{0ADA9D21-EACF-48F1-ADCE-A1F4B2B14D94}" srcOrd="1" destOrd="0" parTransId="{9CC7DC6A-3343-471F-8A75-9EA43C3096D3}" sibTransId="{87D5FE3A-DED4-4D4B-BC60-A76361BAA84D}"/>
    <dgm:cxn modelId="{057378E9-B943-45C2-9A7C-18E99271579B}" srcId="{E18B0802-67FE-4FEA-B553-0CC8BECB0580}" destId="{A1EB2F15-2265-4728-89FB-D5F5F6567EF6}" srcOrd="6" destOrd="0" parTransId="{66E46319-7E8F-4B16-B23C-23A22E287961}" sibTransId="{060C1A34-C02D-4204-B937-1AE8920F766F}"/>
    <dgm:cxn modelId="{316767F0-A0C7-4506-9287-33FBBA236278}" srcId="{E18B0802-67FE-4FEA-B553-0CC8BECB0580}" destId="{64B39E15-9299-44A3-BD3B-C8722125AE6F}" srcOrd="0" destOrd="0" parTransId="{08E458DF-965F-4A07-BE5D-7C7490014EA5}" sibTransId="{063D5EA3-685A-4BCF-BDD4-22F9D680936D}"/>
    <dgm:cxn modelId="{5D33EDF7-EA27-4735-8391-F13C1A29E3F0}" type="presOf" srcId="{64B39E15-9299-44A3-BD3B-C8722125AE6F}" destId="{4BB84848-BF80-47B1-A218-11E05759B702}" srcOrd="0" destOrd="0" presId="urn:microsoft.com/office/officeart/2005/8/layout/default"/>
    <dgm:cxn modelId="{64ECF5F1-906D-4EBA-8AA7-B996C1A32AD7}" type="presParOf" srcId="{7FE05E28-7764-4C8B-B01A-BCB8605DDDA7}" destId="{4BB84848-BF80-47B1-A218-11E05759B702}" srcOrd="0" destOrd="0" presId="urn:microsoft.com/office/officeart/2005/8/layout/default"/>
    <dgm:cxn modelId="{46EC35CF-0D8F-4D41-A98A-87EF5C4B2102}" type="presParOf" srcId="{7FE05E28-7764-4C8B-B01A-BCB8605DDDA7}" destId="{A5194420-B43E-4F82-AF85-F7702F246233}" srcOrd="1" destOrd="0" presId="urn:microsoft.com/office/officeart/2005/8/layout/default"/>
    <dgm:cxn modelId="{DE3ED463-2F63-4FA4-B311-A3F9B09215D2}" type="presParOf" srcId="{7FE05E28-7764-4C8B-B01A-BCB8605DDDA7}" destId="{FA622E93-209F-4DB9-8F7D-EB3EC0DD7506}" srcOrd="2" destOrd="0" presId="urn:microsoft.com/office/officeart/2005/8/layout/default"/>
    <dgm:cxn modelId="{16AC225D-EB7E-41B0-95CF-4473F6BDA342}" type="presParOf" srcId="{7FE05E28-7764-4C8B-B01A-BCB8605DDDA7}" destId="{8E493015-18CF-41BA-8945-E4FD17214BE7}" srcOrd="3" destOrd="0" presId="urn:microsoft.com/office/officeart/2005/8/layout/default"/>
    <dgm:cxn modelId="{A31CE61D-2C14-4EA9-84B0-7D947BBE1BD7}" type="presParOf" srcId="{7FE05E28-7764-4C8B-B01A-BCB8605DDDA7}" destId="{827ADF4E-BF84-4622-95D3-5EB4DDCBE7A4}" srcOrd="4" destOrd="0" presId="urn:microsoft.com/office/officeart/2005/8/layout/default"/>
    <dgm:cxn modelId="{8744E9ED-13A2-4ED6-A496-A669B8EAB57B}" type="presParOf" srcId="{7FE05E28-7764-4C8B-B01A-BCB8605DDDA7}" destId="{E4BBB6A0-4A56-428F-9679-B39E38F5FD2F}" srcOrd="5" destOrd="0" presId="urn:microsoft.com/office/officeart/2005/8/layout/default"/>
    <dgm:cxn modelId="{324D60E9-41AD-493F-9D8F-C34030B3B6EF}" type="presParOf" srcId="{7FE05E28-7764-4C8B-B01A-BCB8605DDDA7}" destId="{1ABE7C70-32AB-4D6B-A345-F52706AF8A25}" srcOrd="6" destOrd="0" presId="urn:microsoft.com/office/officeart/2005/8/layout/default"/>
    <dgm:cxn modelId="{79D9A572-EB19-4F17-8828-E1D1C8CC3B7B}" type="presParOf" srcId="{7FE05E28-7764-4C8B-B01A-BCB8605DDDA7}" destId="{E96A9983-48C1-4769-BDB5-C77869BF1C9C}" srcOrd="7" destOrd="0" presId="urn:microsoft.com/office/officeart/2005/8/layout/default"/>
    <dgm:cxn modelId="{0FFE9A29-FD48-46F7-86BB-BBDF2D45CF0C}" type="presParOf" srcId="{7FE05E28-7764-4C8B-B01A-BCB8605DDDA7}" destId="{F738C4A4-C0D1-4715-AFB2-59255B53A369}" srcOrd="8" destOrd="0" presId="urn:microsoft.com/office/officeart/2005/8/layout/default"/>
    <dgm:cxn modelId="{A42B1A4A-FC4A-41BB-BDF9-A42B3E8538FF}" type="presParOf" srcId="{7FE05E28-7764-4C8B-B01A-BCB8605DDDA7}" destId="{8D11004E-2F17-402B-8CD8-457FAB6D49D6}" srcOrd="9" destOrd="0" presId="urn:microsoft.com/office/officeart/2005/8/layout/default"/>
    <dgm:cxn modelId="{0A3D7E1C-295B-4C81-B1BD-6C38237AD40B}" type="presParOf" srcId="{7FE05E28-7764-4C8B-B01A-BCB8605DDDA7}" destId="{79A9D840-D1C9-45D9-8B17-B468233FA470}" srcOrd="10" destOrd="0" presId="urn:microsoft.com/office/officeart/2005/8/layout/default"/>
    <dgm:cxn modelId="{E5973FF3-0953-4B0E-B3C7-82C54C653146}" type="presParOf" srcId="{7FE05E28-7764-4C8B-B01A-BCB8605DDDA7}" destId="{06F36276-CECB-402D-940D-E30495567AFF}" srcOrd="11" destOrd="0" presId="urn:microsoft.com/office/officeart/2005/8/layout/default"/>
    <dgm:cxn modelId="{0E8D07F5-E61D-49A3-8E4E-B28ABF690508}" type="presParOf" srcId="{7FE05E28-7764-4C8B-B01A-BCB8605DDDA7}" destId="{D1988486-AA3D-4DAF-B009-6F345B6CD2B4}" srcOrd="12" destOrd="0" presId="urn:microsoft.com/office/officeart/2005/8/layout/default"/>
    <dgm:cxn modelId="{A4898396-5899-4E27-849B-56E6C8681384}" type="presParOf" srcId="{7FE05E28-7764-4C8B-B01A-BCB8605DDDA7}" destId="{9C5B0D2C-C20B-4947-9B3D-054204A54D14}" srcOrd="13" destOrd="0" presId="urn:microsoft.com/office/officeart/2005/8/layout/default"/>
    <dgm:cxn modelId="{3803F55C-C403-4572-923D-6F936EDFDD05}" type="presParOf" srcId="{7FE05E28-7764-4C8B-B01A-BCB8605DDDA7}" destId="{9ED469B2-7142-49C9-A676-24681354A436}"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B84848-BF80-47B1-A218-11E05759B702}">
      <dsp:nvSpPr>
        <dsp:cNvPr id="0" name=""/>
        <dsp:cNvSpPr/>
      </dsp:nvSpPr>
      <dsp:spPr>
        <a:xfrm>
          <a:off x="0" y="461689"/>
          <a:ext cx="1928812" cy="115728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ES" sz="2500" kern="1200" dirty="0"/>
            <a:t>Polémico</a:t>
          </a:r>
        </a:p>
      </dsp:txBody>
      <dsp:txXfrm>
        <a:off x="0" y="461689"/>
        <a:ext cx="1928812" cy="1157287"/>
      </dsp:txXfrm>
    </dsp:sp>
    <dsp:sp modelId="{FA622E93-209F-4DB9-8F7D-EB3EC0DD7506}">
      <dsp:nvSpPr>
        <dsp:cNvPr id="0" name=""/>
        <dsp:cNvSpPr/>
      </dsp:nvSpPr>
      <dsp:spPr>
        <a:xfrm>
          <a:off x="2121693" y="461689"/>
          <a:ext cx="1928812" cy="115728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ES" sz="2500" kern="1200" dirty="0"/>
            <a:t>Hablador</a:t>
          </a:r>
        </a:p>
      </dsp:txBody>
      <dsp:txXfrm>
        <a:off x="2121693" y="461689"/>
        <a:ext cx="1928812" cy="1157287"/>
      </dsp:txXfrm>
    </dsp:sp>
    <dsp:sp modelId="{827ADF4E-BF84-4622-95D3-5EB4DDCBE7A4}">
      <dsp:nvSpPr>
        <dsp:cNvPr id="0" name=""/>
        <dsp:cNvSpPr/>
      </dsp:nvSpPr>
      <dsp:spPr>
        <a:xfrm>
          <a:off x="4243387" y="461689"/>
          <a:ext cx="1928812" cy="115728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ES" sz="2500" kern="1200" dirty="0"/>
            <a:t>Indeciso</a:t>
          </a:r>
        </a:p>
      </dsp:txBody>
      <dsp:txXfrm>
        <a:off x="4243387" y="461689"/>
        <a:ext cx="1928812" cy="1157287"/>
      </dsp:txXfrm>
    </dsp:sp>
    <dsp:sp modelId="{1ABE7C70-32AB-4D6B-A345-F52706AF8A25}">
      <dsp:nvSpPr>
        <dsp:cNvPr id="0" name=""/>
        <dsp:cNvSpPr/>
      </dsp:nvSpPr>
      <dsp:spPr>
        <a:xfrm>
          <a:off x="909946" y="1811858"/>
          <a:ext cx="2230613" cy="115728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ES" sz="2500" kern="1200" dirty="0"/>
            <a:t>“sabelotodo”</a:t>
          </a:r>
        </a:p>
      </dsp:txBody>
      <dsp:txXfrm>
        <a:off x="909946" y="1811858"/>
        <a:ext cx="2230613" cy="1157287"/>
      </dsp:txXfrm>
    </dsp:sp>
    <dsp:sp modelId="{F738C4A4-C0D1-4715-AFB2-59255B53A369}">
      <dsp:nvSpPr>
        <dsp:cNvPr id="0" name=""/>
        <dsp:cNvSpPr/>
      </dsp:nvSpPr>
      <dsp:spPr>
        <a:xfrm>
          <a:off x="3333441" y="1811858"/>
          <a:ext cx="1928812" cy="115728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ES" sz="2500" kern="1200" dirty="0"/>
            <a:t>Minucioso</a:t>
          </a:r>
        </a:p>
      </dsp:txBody>
      <dsp:txXfrm>
        <a:off x="3333441" y="1811858"/>
        <a:ext cx="1928812" cy="1157287"/>
      </dsp:txXfrm>
    </dsp:sp>
    <dsp:sp modelId="{79A9D840-D1C9-45D9-8B17-B468233FA470}">
      <dsp:nvSpPr>
        <dsp:cNvPr id="0" name=""/>
        <dsp:cNvSpPr/>
      </dsp:nvSpPr>
      <dsp:spPr>
        <a:xfrm>
          <a:off x="0" y="3162027"/>
          <a:ext cx="1928812" cy="115728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ES" sz="2500" kern="1200" dirty="0"/>
            <a:t>Impulsivo</a:t>
          </a:r>
        </a:p>
      </dsp:txBody>
      <dsp:txXfrm>
        <a:off x="0" y="3162027"/>
        <a:ext cx="1928812" cy="1157287"/>
      </dsp:txXfrm>
    </dsp:sp>
    <dsp:sp modelId="{D1988486-AA3D-4DAF-B009-6F345B6CD2B4}">
      <dsp:nvSpPr>
        <dsp:cNvPr id="0" name=""/>
        <dsp:cNvSpPr/>
      </dsp:nvSpPr>
      <dsp:spPr>
        <a:xfrm>
          <a:off x="2121693" y="3162027"/>
          <a:ext cx="1928812" cy="115728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ES" sz="2500" kern="1200" dirty="0"/>
            <a:t>Desconfiado</a:t>
          </a:r>
        </a:p>
      </dsp:txBody>
      <dsp:txXfrm>
        <a:off x="2121693" y="3162027"/>
        <a:ext cx="1928812" cy="1157287"/>
      </dsp:txXfrm>
    </dsp:sp>
    <dsp:sp modelId="{9ED469B2-7142-49C9-A676-24681354A436}">
      <dsp:nvSpPr>
        <dsp:cNvPr id="0" name=""/>
        <dsp:cNvSpPr/>
      </dsp:nvSpPr>
      <dsp:spPr>
        <a:xfrm>
          <a:off x="4243387" y="3162027"/>
          <a:ext cx="1928812" cy="115728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ES" sz="2500" kern="1200" dirty="0"/>
            <a:t>Grosero</a:t>
          </a:r>
        </a:p>
      </dsp:txBody>
      <dsp:txXfrm>
        <a:off x="4243387" y="3162027"/>
        <a:ext cx="1928812" cy="115728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8F539EE-8965-488E-8AFA-1F2A606645CE}" type="datetimeFigureOut">
              <a:rPr lang="es-ES" smtClean="0"/>
              <a:t>30/09/2024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1696428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A8F539EE-8965-488E-8AFA-1F2A606645CE}" type="datetimeFigureOut">
              <a:rPr lang="es-ES" smtClean="0"/>
              <a:t>30/09/2024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1171925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A8F539EE-8965-488E-8AFA-1F2A606645CE}" type="datetimeFigureOut">
              <a:rPr lang="es-ES" smtClean="0"/>
              <a:t>30/09/2024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AE2C73A-BFC9-4C22-B5C5-A6210626E760}" type="slidenum">
              <a:rPr lang="es-ES" smtClean="0"/>
              <a:t>‹Nº›</a:t>
            </a:fld>
            <a:endParaRPr lang="es-E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706646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A8F539EE-8965-488E-8AFA-1F2A606645CE}" type="datetimeFigureOut">
              <a:rPr lang="es-ES" smtClean="0"/>
              <a:t>30/09/2024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21509758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A8F539EE-8965-488E-8AFA-1F2A606645CE}" type="datetimeFigureOut">
              <a:rPr lang="es-ES" smtClean="0"/>
              <a:t>30/09/2024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AE2C73A-BFC9-4C22-B5C5-A6210626E760}"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833598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A8F539EE-8965-488E-8AFA-1F2A606645CE}" type="datetimeFigureOut">
              <a:rPr lang="es-ES" smtClean="0"/>
              <a:t>30/09/2024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2686948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8F539EE-8965-488E-8AFA-1F2A606645CE}" type="datetimeFigureOut">
              <a:rPr lang="es-ES" smtClean="0"/>
              <a:t>30/09/2024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30392074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8F539EE-8965-488E-8AFA-1F2A606645CE}" type="datetimeFigureOut">
              <a:rPr lang="es-ES" smtClean="0"/>
              <a:t>30/09/2024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2431842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8F539EE-8965-488E-8AFA-1F2A606645CE}" type="datetimeFigureOut">
              <a:rPr lang="es-ES" smtClean="0"/>
              <a:t>30/09/2024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1295751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A8F539EE-8965-488E-8AFA-1F2A606645CE}" type="datetimeFigureOut">
              <a:rPr lang="es-ES" smtClean="0"/>
              <a:t>30/09/2024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1785232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A8F539EE-8965-488E-8AFA-1F2A606645CE}" type="datetimeFigureOut">
              <a:rPr lang="es-ES" smtClean="0"/>
              <a:t>30/09/2024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1322355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8F539EE-8965-488E-8AFA-1F2A606645CE}" type="datetimeFigureOut">
              <a:rPr lang="es-ES" smtClean="0"/>
              <a:t>30/09/2024</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792477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A8F539EE-8965-488E-8AFA-1F2A606645CE}" type="datetimeFigureOut">
              <a:rPr lang="es-ES" smtClean="0"/>
              <a:t>30/09/2024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1002736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F539EE-8965-488E-8AFA-1F2A606645CE}" type="datetimeFigureOut">
              <a:rPr lang="es-ES" smtClean="0"/>
              <a:t>30/09/2024</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697779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8F539EE-8965-488E-8AFA-1F2A606645CE}" type="datetimeFigureOut">
              <a:rPr lang="es-ES" smtClean="0"/>
              <a:t>30/09/2024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1611117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8F539EE-8965-488E-8AFA-1F2A606645CE}" type="datetimeFigureOut">
              <a:rPr lang="es-ES" smtClean="0"/>
              <a:t>30/09/2024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AE2C73A-BFC9-4C22-B5C5-A6210626E760}" type="slidenum">
              <a:rPr lang="es-ES" smtClean="0"/>
              <a:t>‹Nº›</a:t>
            </a:fld>
            <a:endParaRPr lang="es-ES"/>
          </a:p>
        </p:txBody>
      </p:sp>
    </p:spTree>
    <p:extLst>
      <p:ext uri="{BB962C8B-B14F-4D97-AF65-F5344CB8AC3E}">
        <p14:creationId xmlns:p14="http://schemas.microsoft.com/office/powerpoint/2010/main" val="4067545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8F539EE-8965-488E-8AFA-1F2A606645CE}" type="datetimeFigureOut">
              <a:rPr lang="es-ES" smtClean="0"/>
              <a:t>30/09/2024</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AE2C73A-BFC9-4C22-B5C5-A6210626E760}" type="slidenum">
              <a:rPr lang="es-ES" smtClean="0"/>
              <a:t>‹Nº›</a:t>
            </a:fld>
            <a:endParaRPr lang="es-ES"/>
          </a:p>
        </p:txBody>
      </p:sp>
    </p:spTree>
    <p:extLst>
      <p:ext uri="{BB962C8B-B14F-4D97-AF65-F5344CB8AC3E}">
        <p14:creationId xmlns:p14="http://schemas.microsoft.com/office/powerpoint/2010/main" val="32784813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43D917-F7AA-6508-888B-5731F3BEBB2C}"/>
              </a:ext>
            </a:extLst>
          </p:cNvPr>
          <p:cNvSpPr>
            <a:spLocks noGrp="1"/>
          </p:cNvSpPr>
          <p:nvPr>
            <p:ph type="ctrTitle"/>
          </p:nvPr>
        </p:nvSpPr>
        <p:spPr>
          <a:xfrm>
            <a:off x="1524000" y="274320"/>
            <a:ext cx="9144000" cy="1175657"/>
          </a:xfrm>
        </p:spPr>
        <p:txBody>
          <a:bodyPr/>
          <a:lstStyle/>
          <a:p>
            <a:r>
              <a:rPr lang="es-ES" dirty="0">
                <a:latin typeface="Arial" panose="020B0604020202020204" pitchFamily="34" charset="0"/>
                <a:cs typeface="Arial" panose="020B0604020202020204" pitchFamily="34" charset="0"/>
              </a:rPr>
              <a:t>Tipos de clientes</a:t>
            </a:r>
          </a:p>
        </p:txBody>
      </p:sp>
      <p:sp>
        <p:nvSpPr>
          <p:cNvPr id="3" name="Subtítulo 2">
            <a:extLst>
              <a:ext uri="{FF2B5EF4-FFF2-40B4-BE49-F238E27FC236}">
                <a16:creationId xmlns:a16="http://schemas.microsoft.com/office/drawing/2014/main" id="{E971D094-B628-6D2A-6F3B-6058A31C19E0}"/>
              </a:ext>
            </a:extLst>
          </p:cNvPr>
          <p:cNvSpPr>
            <a:spLocks noGrp="1"/>
          </p:cNvSpPr>
          <p:nvPr>
            <p:ph type="subTitle" idx="1"/>
          </p:nvPr>
        </p:nvSpPr>
        <p:spPr>
          <a:xfrm>
            <a:off x="2664823" y="1449977"/>
            <a:ext cx="6779623" cy="4950823"/>
          </a:xfrm>
        </p:spPr>
        <p:txBody>
          <a:bodyPr>
            <a:normAutofit fontScale="32500" lnSpcReduction="20000"/>
          </a:bodyPr>
          <a:lstStyle/>
          <a:p>
            <a:endParaRPr lang="es-ES" sz="4200" dirty="0">
              <a:solidFill>
                <a:srgbClr val="0070C0"/>
              </a:solidFill>
              <a:latin typeface="Arial" panose="020B0604020202020204" pitchFamily="34" charset="0"/>
              <a:cs typeface="Arial" panose="020B0604020202020204" pitchFamily="34" charset="0"/>
            </a:endParaRPr>
          </a:p>
          <a:p>
            <a:r>
              <a:rPr lang="es-ES" sz="9800" dirty="0">
                <a:solidFill>
                  <a:srgbClr val="0070C0"/>
                </a:solidFill>
                <a:latin typeface="Arial" panose="020B0604020202020204" pitchFamily="34" charset="0"/>
                <a:cs typeface="Arial" panose="020B0604020202020204" pitchFamily="34" charset="0"/>
              </a:rPr>
              <a:t>Clasificación</a:t>
            </a:r>
          </a:p>
          <a:p>
            <a:endParaRPr lang="es-ES" sz="3600" dirty="0">
              <a:solidFill>
                <a:srgbClr val="0070C0"/>
              </a:solidFill>
              <a:latin typeface="Arial" panose="020B0604020202020204" pitchFamily="34" charset="0"/>
              <a:cs typeface="Arial" panose="020B0604020202020204" pitchFamily="34" charset="0"/>
            </a:endParaRPr>
          </a:p>
          <a:p>
            <a:pPr marL="342900" indent="-342900" algn="l">
              <a:lnSpc>
                <a:spcPct val="170000"/>
              </a:lnSpc>
              <a:buFont typeface="Arial" panose="020B0604020202020204" pitchFamily="34" charset="0"/>
              <a:buChar char="•"/>
            </a:pPr>
            <a:r>
              <a:rPr lang="es-ES" sz="8000" dirty="0">
                <a:latin typeface="Arial" panose="020B0604020202020204" pitchFamily="34" charset="0"/>
                <a:cs typeface="Arial" panose="020B0604020202020204" pitchFamily="34" charset="0"/>
              </a:rPr>
              <a:t>Según su personalidad</a:t>
            </a:r>
          </a:p>
          <a:p>
            <a:pPr marL="342900" indent="-342900" algn="l">
              <a:lnSpc>
                <a:spcPct val="170000"/>
              </a:lnSpc>
              <a:buFont typeface="Arial" panose="020B0604020202020204" pitchFamily="34" charset="0"/>
              <a:buChar char="•"/>
            </a:pPr>
            <a:r>
              <a:rPr lang="es-ES" sz="8000" dirty="0">
                <a:latin typeface="Arial" panose="020B0604020202020204" pitchFamily="34" charset="0"/>
                <a:cs typeface="Arial" panose="020B0604020202020204" pitchFamily="34" charset="0"/>
              </a:rPr>
              <a:t>Según su asiduidad</a:t>
            </a:r>
          </a:p>
          <a:p>
            <a:pPr marL="342900" indent="-342900" algn="l">
              <a:lnSpc>
                <a:spcPct val="170000"/>
              </a:lnSpc>
              <a:buFont typeface="Arial" panose="020B0604020202020204" pitchFamily="34" charset="0"/>
              <a:buChar char="•"/>
            </a:pPr>
            <a:r>
              <a:rPr lang="es-ES" sz="8000" dirty="0">
                <a:latin typeface="Arial" panose="020B0604020202020204" pitchFamily="34" charset="0"/>
                <a:cs typeface="Arial" panose="020B0604020202020204" pitchFamily="34" charset="0"/>
              </a:rPr>
              <a:t>Según su edad</a:t>
            </a:r>
          </a:p>
          <a:p>
            <a:pPr marL="342900" indent="-342900" algn="l">
              <a:lnSpc>
                <a:spcPct val="170000"/>
              </a:lnSpc>
              <a:buFont typeface="Arial" panose="020B0604020202020204" pitchFamily="34" charset="0"/>
              <a:buChar char="•"/>
            </a:pPr>
            <a:r>
              <a:rPr lang="es-ES" sz="8000" dirty="0">
                <a:latin typeface="Arial" panose="020B0604020202020204" pitchFamily="34" charset="0"/>
                <a:cs typeface="Arial" panose="020B0604020202020204" pitchFamily="34" charset="0"/>
              </a:rPr>
              <a:t>Según su profesión</a:t>
            </a:r>
          </a:p>
          <a:p>
            <a:pPr marL="342900" indent="-342900" algn="l">
              <a:lnSpc>
                <a:spcPct val="170000"/>
              </a:lnSpc>
              <a:buFont typeface="Arial" panose="020B0604020202020204" pitchFamily="34" charset="0"/>
              <a:buChar char="•"/>
            </a:pPr>
            <a:r>
              <a:rPr lang="es-ES" sz="8000" dirty="0">
                <a:latin typeface="Arial" panose="020B0604020202020204" pitchFamily="34" charset="0"/>
                <a:cs typeface="Arial" panose="020B0604020202020204" pitchFamily="34" charset="0"/>
              </a:rPr>
              <a:t>Con necesidades especiales</a:t>
            </a:r>
          </a:p>
        </p:txBody>
      </p:sp>
    </p:spTree>
    <p:extLst>
      <p:ext uri="{BB962C8B-B14F-4D97-AF65-F5344CB8AC3E}">
        <p14:creationId xmlns:p14="http://schemas.microsoft.com/office/powerpoint/2010/main" val="357507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C6F203-EC9F-3334-71B4-D59DA63D173E}"/>
              </a:ext>
            </a:extLst>
          </p:cNvPr>
          <p:cNvSpPr>
            <a:spLocks noGrp="1"/>
          </p:cNvSpPr>
          <p:nvPr>
            <p:ph type="title"/>
          </p:nvPr>
        </p:nvSpPr>
        <p:spPr/>
        <p:txBody>
          <a:bodyPr/>
          <a:lstStyle/>
          <a:p>
            <a:r>
              <a:rPr lang="es-ES" dirty="0">
                <a:latin typeface="Arial" panose="020B0604020202020204" pitchFamily="34" charset="0"/>
                <a:cs typeface="Arial" panose="020B0604020202020204" pitchFamily="34" charset="0"/>
              </a:rPr>
              <a:t>Cliente hablador</a:t>
            </a:r>
          </a:p>
        </p:txBody>
      </p:sp>
      <p:sp>
        <p:nvSpPr>
          <p:cNvPr id="3" name="CuadroTexto 2">
            <a:extLst>
              <a:ext uri="{FF2B5EF4-FFF2-40B4-BE49-F238E27FC236}">
                <a16:creationId xmlns:a16="http://schemas.microsoft.com/office/drawing/2014/main" id="{1B13EC77-18EF-EEA0-9C60-302645299435}"/>
              </a:ext>
            </a:extLst>
          </p:cNvPr>
          <p:cNvSpPr txBox="1"/>
          <p:nvPr/>
        </p:nvSpPr>
        <p:spPr>
          <a:xfrm>
            <a:off x="838200" y="1690688"/>
            <a:ext cx="8149046" cy="4526880"/>
          </a:xfrm>
          <a:prstGeom prst="rect">
            <a:avLst/>
          </a:prstGeom>
          <a:noFill/>
        </p:spPr>
        <p:txBody>
          <a:bodyPr wrap="square" rtlCol="0">
            <a:spAutoFit/>
          </a:bodyPr>
          <a:lstStyle/>
          <a:p>
            <a:pPr marL="342900" lvl="0" indent="-342900">
              <a:lnSpc>
                <a:spcPct val="150000"/>
              </a:lnSpc>
              <a:spcBef>
                <a:spcPts val="450"/>
              </a:spcBef>
              <a:spcAft>
                <a:spcPts val="0"/>
              </a:spcAft>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Rasgos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característicos</a:t>
            </a:r>
          </a:p>
          <a:p>
            <a:pPr lvl="0">
              <a:lnSpc>
                <a:spcPct val="150000"/>
              </a:lnSpc>
              <a:spcBef>
                <a:spcPts val="450"/>
              </a:spcBef>
              <a:spcAft>
                <a:spcPts val="0"/>
              </a:spcAft>
              <a:buSzPts val="1200"/>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Amistoso,</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hablador,</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spc="-10" dirty="0">
                <a:effectLst/>
                <a:latin typeface="Arial" panose="020B0604020202020204" pitchFamily="34" charset="0"/>
                <a:ea typeface="Symbol" panose="05050102010706020507" pitchFamily="18" charset="2"/>
                <a:cs typeface="Arial" panose="020B0604020202020204" pitchFamily="34" charset="0"/>
              </a:rPr>
              <a:t>sonriente.</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Seguridad aparente sobre los </a:t>
            </a:r>
            <a:r>
              <a:rPr lang="es-ES" sz="1400" spc="-10" dirty="0">
                <a:effectLst/>
                <a:latin typeface="Arial" panose="020B0604020202020204" pitchFamily="34" charset="0"/>
                <a:ea typeface="Symbol" panose="05050102010706020507" pitchFamily="18" charset="2"/>
                <a:cs typeface="Arial" panose="020B0604020202020204" pitchFamily="34" charset="0"/>
              </a:rPr>
              <a:t>demás.</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Necesita que esté pendiente de </a:t>
            </a:r>
            <a:r>
              <a:rPr lang="es-ES" sz="1400" spc="-25" dirty="0">
                <a:effectLst/>
                <a:latin typeface="Arial" panose="020B0604020202020204" pitchFamily="34" charset="0"/>
                <a:ea typeface="Symbol" panose="05050102010706020507" pitchFamily="18" charset="2"/>
                <a:cs typeface="Arial" panose="020B0604020202020204" pitchFamily="34" charset="0"/>
              </a:rPr>
              <a:t>él.</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Puede llegar a ser </a:t>
            </a:r>
            <a:r>
              <a:rPr lang="es-ES" sz="1400" spc="-10" dirty="0">
                <a:effectLst/>
                <a:latin typeface="Arial" panose="020B0604020202020204" pitchFamily="34" charset="0"/>
                <a:ea typeface="Symbol" panose="05050102010706020507" pitchFamily="18" charset="2"/>
                <a:cs typeface="Arial" panose="020B0604020202020204" pitchFamily="34" charset="0"/>
              </a:rPr>
              <a:t>pesado.</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a:lnSpc>
                <a:spcPct val="150000"/>
              </a:lnSpc>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342900" indent="-342900">
              <a:lnSpc>
                <a:spcPct val="150000"/>
              </a:lnSpc>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Situaciones que facilitan su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aparición</a:t>
            </a:r>
          </a:p>
          <a:p>
            <a:pPr>
              <a:lnSpc>
                <a:spcPct val="150000"/>
              </a:lnSpc>
              <a:buSzPts val="1200"/>
              <a:tabLst>
                <a:tab pos="774065" algn="l"/>
                <a:tab pos="774700" algn="l"/>
              </a:tabLst>
            </a:pPr>
            <a:endParaRPr lang="es-ES" sz="1400" spc="-10" dirty="0">
              <a:effectLst/>
              <a:latin typeface="Arial" panose="020B0604020202020204" pitchFamily="34" charset="0"/>
              <a:ea typeface="Times New Roman" panose="02020603050405020304" pitchFamily="18" charset="0"/>
              <a:cs typeface="Arial" panose="020B0604020202020204" pitchFamily="34" charset="0"/>
            </a:endParaRPr>
          </a:p>
          <a:p>
            <a:pPr marL="342900" indent="-342900">
              <a:lnSpc>
                <a:spcPct val="150000"/>
              </a:lnSpc>
              <a:buSzPts val="1200"/>
              <a:buFont typeface="Times New Roman" panose="02020603050405020304" pitchFamily="18" charset="0"/>
              <a:buChar char="-"/>
              <a:tabLst>
                <a:tab pos="774065" algn="l"/>
                <a:tab pos="7747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Cuando</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les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atiende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con</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mucha</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preferencia</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pueden</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ocasionar</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retrasos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en</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la atención de otros clientes.</a:t>
            </a:r>
          </a:p>
          <a:p>
            <a:pPr marL="342900" lvl="0" indent="-342900">
              <a:lnSpc>
                <a:spcPct val="150000"/>
              </a:lnSpc>
              <a:buSzPts val="1200"/>
              <a:buFont typeface="Times New Roman" panose="02020603050405020304" pitchFamily="18" charset="0"/>
              <a:buChar char="-"/>
              <a:tabLst>
                <a:tab pos="774065" algn="l"/>
                <a:tab pos="774700" algn="l"/>
              </a:tabLst>
            </a:pPr>
            <a:endParaRPr lang="es-ES" sz="1400" spc="-1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ct val="150000"/>
              </a:lnSpc>
              <a:buSzPts val="1200"/>
              <a:buFont typeface="Times New Roman" panose="02020603050405020304" pitchFamily="18" charset="0"/>
              <a:buChar char="-"/>
              <a:tabLst>
                <a:tab pos="774065" algn="l"/>
                <a:tab pos="774700" algn="l"/>
              </a:tabLst>
            </a:pPr>
            <a:endParaRPr lang="es-ES" sz="1400" spc="-1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buSzPts val="1200"/>
              <a:buFont typeface="Times New Roman" panose="02020603050405020304" pitchFamily="18" charset="0"/>
              <a:buChar char="-"/>
              <a:tabLst>
                <a:tab pos="774065" algn="l"/>
                <a:tab pos="774700" algn="l"/>
              </a:tabLst>
            </a:pPr>
            <a:endParaRPr lang="es-ES"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26648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BF6EC7-F35D-8F28-1767-B3F0B2C2E62E}"/>
              </a:ext>
            </a:extLst>
          </p:cNvPr>
          <p:cNvSpPr>
            <a:spLocks noGrp="1"/>
          </p:cNvSpPr>
          <p:nvPr>
            <p:ph type="title"/>
          </p:nvPr>
        </p:nvSpPr>
        <p:spPr/>
        <p:txBody>
          <a:bodyPr/>
          <a:lstStyle/>
          <a:p>
            <a:r>
              <a:rPr lang="es-ES" sz="3200" dirty="0">
                <a:latin typeface="Arial" panose="020B0604020202020204" pitchFamily="34" charset="0"/>
                <a:cs typeface="Arial" panose="020B0604020202020204" pitchFamily="34" charset="0"/>
              </a:rPr>
              <a:t>Según su:        </a:t>
            </a:r>
            <a:r>
              <a:rPr lang="es-ES" dirty="0">
                <a:solidFill>
                  <a:srgbClr val="0070C0"/>
                </a:solidFill>
                <a:latin typeface="Arial" panose="020B0604020202020204" pitchFamily="34" charset="0"/>
                <a:cs typeface="Arial" panose="020B0604020202020204" pitchFamily="34" charset="0"/>
              </a:rPr>
              <a:t>Asiduidad</a:t>
            </a:r>
          </a:p>
        </p:txBody>
      </p:sp>
      <p:sp>
        <p:nvSpPr>
          <p:cNvPr id="3" name="CuadroTexto 2">
            <a:extLst>
              <a:ext uri="{FF2B5EF4-FFF2-40B4-BE49-F238E27FC236}">
                <a16:creationId xmlns:a16="http://schemas.microsoft.com/office/drawing/2014/main" id="{3DCFBD3B-1359-5E24-1877-4E163B2D2A1C}"/>
              </a:ext>
            </a:extLst>
          </p:cNvPr>
          <p:cNvSpPr txBox="1"/>
          <p:nvPr/>
        </p:nvSpPr>
        <p:spPr>
          <a:xfrm>
            <a:off x="992777" y="1690688"/>
            <a:ext cx="8347166" cy="4621778"/>
          </a:xfrm>
          <a:prstGeom prst="rect">
            <a:avLst/>
          </a:prstGeom>
          <a:noFill/>
        </p:spPr>
        <p:txBody>
          <a:bodyPr wrap="square" rtlCol="0">
            <a:spAutoFit/>
          </a:bodyPr>
          <a:lstStyle/>
          <a:p>
            <a:pPr marL="548005">
              <a:lnSpc>
                <a:spcPct val="150000"/>
              </a:lnSpc>
              <a:spcBef>
                <a:spcPts val="450"/>
              </a:spcBef>
              <a:spcAft>
                <a:spcPts val="0"/>
              </a:spcAft>
            </a:pPr>
            <a:r>
              <a:rPr lang="es-ES" sz="1400" dirty="0">
                <a:effectLst/>
                <a:latin typeface="Arial" panose="020B0604020202020204" pitchFamily="34" charset="0"/>
                <a:ea typeface="Times New Roman" panose="02020603050405020304" pitchFamily="18" charset="0"/>
                <a:cs typeface="Arial" panose="020B0604020202020204" pitchFamily="34" charset="0"/>
              </a:rPr>
              <a:t>1.-</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Semanal:</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el</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cliente que</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viene</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una</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vez</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por semana,</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generalmente</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el</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mismo </a:t>
            </a:r>
            <a:r>
              <a:rPr lang="es-ES" sz="1400" spc="-20" dirty="0">
                <a:effectLst/>
                <a:latin typeface="Arial" panose="020B0604020202020204" pitchFamily="34" charset="0"/>
                <a:ea typeface="Times New Roman" panose="02020603050405020304" pitchFamily="18" charset="0"/>
                <a:cs typeface="Arial" panose="020B0604020202020204" pitchFamily="34" charset="0"/>
              </a:rPr>
              <a:t>día.</a:t>
            </a:r>
            <a:endParaRPr lang="es-ES" sz="1400" dirty="0">
              <a:effectLst/>
              <a:latin typeface="Arial" panose="020B0604020202020204" pitchFamily="34" charset="0"/>
              <a:ea typeface="Times New Roman" panose="02020603050405020304" pitchFamily="18" charset="0"/>
              <a:cs typeface="Arial" panose="020B0604020202020204" pitchFamily="34" charset="0"/>
            </a:endParaRPr>
          </a:p>
          <a:p>
            <a:pPr marL="97155">
              <a:lnSpc>
                <a:spcPct val="150000"/>
              </a:lnSpc>
            </a:pPr>
            <a:r>
              <a:rPr lang="es-ES" sz="1400" dirty="0">
                <a:effectLst/>
                <a:latin typeface="Arial" panose="020B0604020202020204" pitchFamily="34" charset="0"/>
                <a:ea typeface="Times New Roman" panose="02020603050405020304" pitchFamily="18" charset="0"/>
                <a:cs typeface="Arial" panose="020B0604020202020204" pitchFamily="34" charset="0"/>
              </a:rPr>
              <a:t>También</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llamada clientela</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fija; el</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servicio que más</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se hace</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 el</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secador de </a:t>
            </a:r>
            <a:r>
              <a:rPr lang="es-ES" sz="1400" spc="-10" dirty="0">
                <a:effectLst/>
                <a:latin typeface="Arial" panose="020B0604020202020204" pitchFamily="34" charset="0"/>
                <a:ea typeface="Times New Roman" panose="02020603050405020304" pitchFamily="18" charset="0"/>
                <a:cs typeface="Arial" panose="020B0604020202020204" pitchFamily="34" charset="0"/>
              </a:rPr>
              <a:t>mano.</a:t>
            </a:r>
            <a:endParaRPr lang="es-ES" sz="1400" dirty="0">
              <a:effectLst/>
              <a:latin typeface="Arial" panose="020B0604020202020204" pitchFamily="34" charset="0"/>
              <a:ea typeface="Times New Roman" panose="02020603050405020304" pitchFamily="18" charset="0"/>
              <a:cs typeface="Arial" panose="020B0604020202020204" pitchFamily="34" charset="0"/>
            </a:endParaRPr>
          </a:p>
          <a:p>
            <a:pPr>
              <a:lnSpc>
                <a:spcPct val="150000"/>
              </a:lnSpc>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97155" marR="72390" indent="450215">
              <a:lnSpc>
                <a:spcPct val="150000"/>
              </a:lnSpc>
              <a:spcAft>
                <a:spcPts val="0"/>
              </a:spcAft>
            </a:pPr>
            <a:r>
              <a:rPr lang="es-ES" sz="1400" dirty="0">
                <a:effectLst/>
                <a:latin typeface="Arial" panose="020B0604020202020204" pitchFamily="34" charset="0"/>
                <a:ea typeface="Times New Roman" panose="02020603050405020304" pitchFamily="18" charset="0"/>
                <a:cs typeface="Arial" panose="020B0604020202020204" pitchFamily="34" charset="0"/>
              </a:rPr>
              <a:t>2.-</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Quincenal:</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En</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este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bloque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englobamos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las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personas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que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asisten</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con</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frecuencia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al salón, pero no tienen la costumbre del mismo día de la semana.</a:t>
            </a:r>
          </a:p>
          <a:p>
            <a:pPr>
              <a:lnSpc>
                <a:spcPct val="150000"/>
              </a:lnSpc>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97790" marR="153670" indent="450215">
              <a:lnSpc>
                <a:spcPct val="150000"/>
              </a:lnSpc>
              <a:spcBef>
                <a:spcPts val="445"/>
              </a:spcBef>
              <a:spcAft>
                <a:spcPts val="0"/>
              </a:spcAft>
            </a:pPr>
            <a:r>
              <a:rPr lang="es-ES" sz="1400" dirty="0">
                <a:effectLst/>
                <a:latin typeface="Arial" panose="020B0604020202020204" pitchFamily="34" charset="0"/>
                <a:ea typeface="Times New Roman" panose="02020603050405020304" pitchFamily="18" charset="0"/>
                <a:cs typeface="Arial" panose="020B0604020202020204" pitchFamily="34" charset="0"/>
              </a:rPr>
              <a:t>3.-</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Mensual:</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el</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cliente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que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acude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al</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salón</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demandando</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un</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servicio</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específico,</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que requiere un intervalo de tiempo de una aplicación a otra. </a:t>
            </a:r>
            <a:r>
              <a:rPr lang="es-ES" sz="1400" dirty="0" err="1">
                <a:effectLst/>
                <a:latin typeface="Arial" panose="020B0604020202020204" pitchFamily="34" charset="0"/>
                <a:ea typeface="Times New Roman" panose="02020603050405020304" pitchFamily="18" charset="0"/>
                <a:cs typeface="Arial" panose="020B0604020202020204" pitchFamily="34" charset="0"/>
              </a:rPr>
              <a:t>Ej</a:t>
            </a:r>
            <a:r>
              <a:rPr lang="es-ES" sz="1400" dirty="0">
                <a:effectLst/>
                <a:latin typeface="Arial" panose="020B0604020202020204" pitchFamily="34" charset="0"/>
                <a:ea typeface="Times New Roman" panose="02020603050405020304" pitchFamily="18" charset="0"/>
                <a:cs typeface="Arial" panose="020B0604020202020204" pitchFamily="34" charset="0"/>
              </a:rPr>
              <a:t>: Tintes, mechas, corte, </a:t>
            </a:r>
            <a:r>
              <a:rPr lang="es-ES" sz="1400" spc="-10" dirty="0">
                <a:effectLst/>
                <a:latin typeface="Arial" panose="020B0604020202020204" pitchFamily="34" charset="0"/>
                <a:ea typeface="Times New Roman" panose="02020603050405020304" pitchFamily="18" charset="0"/>
                <a:cs typeface="Arial" panose="020B0604020202020204" pitchFamily="34" charset="0"/>
              </a:rPr>
              <a:t>ondulaciones…</a:t>
            </a:r>
            <a:r>
              <a:rPr lang="es-ES" sz="1400" dirty="0">
                <a:effectLst/>
                <a:latin typeface="Arial" panose="020B0604020202020204" pitchFamily="34" charset="0"/>
                <a:ea typeface="Times New Roman" panose="02020603050405020304" pitchFamily="18" charset="0"/>
                <a:cs typeface="Arial" panose="020B0604020202020204" pitchFamily="34" charset="0"/>
              </a:rPr>
              <a:t>4.-</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Estacional:</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la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clientela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que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visita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el</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salón</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de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2</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4</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veces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al</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año,</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coincidiendo con el verano, festividad importante o acto social en el que se vea introducido.</a:t>
            </a:r>
          </a:p>
          <a:p>
            <a:pPr>
              <a:lnSpc>
                <a:spcPct val="150000"/>
              </a:lnSpc>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97790" marR="72390" indent="450215">
              <a:lnSpc>
                <a:spcPct val="150000"/>
              </a:lnSpc>
              <a:spcAft>
                <a:spcPts val="0"/>
              </a:spcAft>
            </a:pPr>
            <a:r>
              <a:rPr lang="es-ES" sz="1400" dirty="0">
                <a:effectLst/>
                <a:latin typeface="Arial" panose="020B0604020202020204" pitchFamily="34" charset="0"/>
                <a:ea typeface="Times New Roman" panose="02020603050405020304" pitchFamily="18" charset="0"/>
                <a:cs typeface="Arial" panose="020B0604020202020204" pitchFamily="34" charset="0"/>
              </a:rPr>
              <a:t>5.-</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Esporádica: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Esta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clientela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suele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repartirse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entre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varios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salones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y</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según</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su</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ánimo aparecerá en nuestro salón.</a:t>
            </a:r>
            <a:endParaRPr lang="es-ES" sz="1800" spc="-10" dirty="0">
              <a:effectLst/>
              <a:latin typeface="Times New Roman" panose="02020603050405020304" pitchFamily="18" charset="0"/>
              <a:ea typeface="Times New Roman" panose="02020603050405020304" pitchFamily="18" charset="0"/>
            </a:endParaRPr>
          </a:p>
          <a:p>
            <a:pPr marL="97155" marR="72390" indent="450215">
              <a:spcAft>
                <a:spcPts val="0"/>
              </a:spcAft>
            </a:pPr>
            <a:endParaRPr lang="es-E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9656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C32770-66A9-E4A7-1270-2D0296520A3E}"/>
              </a:ext>
            </a:extLst>
          </p:cNvPr>
          <p:cNvSpPr>
            <a:spLocks noGrp="1"/>
          </p:cNvSpPr>
          <p:nvPr>
            <p:ph type="title"/>
          </p:nvPr>
        </p:nvSpPr>
        <p:spPr/>
        <p:txBody>
          <a:bodyPr/>
          <a:lstStyle/>
          <a:p>
            <a:r>
              <a:rPr lang="es-ES" dirty="0"/>
              <a:t>    </a:t>
            </a:r>
            <a:r>
              <a:rPr lang="es-ES" sz="3200" dirty="0">
                <a:latin typeface="Arial" panose="020B0604020202020204" pitchFamily="34" charset="0"/>
                <a:cs typeface="Arial" panose="020B0604020202020204" pitchFamily="34" charset="0"/>
              </a:rPr>
              <a:t>Según su:       </a:t>
            </a:r>
            <a:r>
              <a:rPr lang="es-ES" dirty="0">
                <a:solidFill>
                  <a:srgbClr val="0070C0"/>
                </a:solidFill>
                <a:latin typeface="Arial" panose="020B0604020202020204" pitchFamily="34" charset="0"/>
                <a:cs typeface="Arial" panose="020B0604020202020204" pitchFamily="34" charset="0"/>
              </a:rPr>
              <a:t>Edad</a:t>
            </a:r>
          </a:p>
        </p:txBody>
      </p:sp>
      <p:sp>
        <p:nvSpPr>
          <p:cNvPr id="3" name="CuadroTexto 2">
            <a:extLst>
              <a:ext uri="{FF2B5EF4-FFF2-40B4-BE49-F238E27FC236}">
                <a16:creationId xmlns:a16="http://schemas.microsoft.com/office/drawing/2014/main" id="{3E840C02-F406-FEB0-B6AF-D4A9C058DF78}"/>
              </a:ext>
            </a:extLst>
          </p:cNvPr>
          <p:cNvSpPr txBox="1"/>
          <p:nvPr/>
        </p:nvSpPr>
        <p:spPr>
          <a:xfrm>
            <a:off x="1071154" y="1690688"/>
            <a:ext cx="9379132" cy="3296865"/>
          </a:xfrm>
          <a:prstGeom prst="rect">
            <a:avLst/>
          </a:prstGeom>
          <a:noFill/>
        </p:spPr>
        <p:txBody>
          <a:bodyPr wrap="square" rtlCol="0">
            <a:spAutoFit/>
          </a:bodyPr>
          <a:lstStyle/>
          <a:p>
            <a:pPr marL="97790" marR="72390" indent="450215">
              <a:lnSpc>
                <a:spcPct val="150000"/>
              </a:lnSpc>
              <a:spcBef>
                <a:spcPts val="450"/>
              </a:spcBef>
              <a:spcAft>
                <a:spcPts val="0"/>
              </a:spcAft>
            </a:pPr>
            <a:r>
              <a:rPr lang="es-ES" sz="1400" dirty="0">
                <a:effectLst/>
                <a:latin typeface="Arial" panose="020B0604020202020204" pitchFamily="34" charset="0"/>
                <a:ea typeface="Times New Roman" panose="02020603050405020304" pitchFamily="18" charset="0"/>
                <a:cs typeface="Arial" panose="020B0604020202020204" pitchFamily="34" charset="0"/>
              </a:rPr>
              <a:t>1.-</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Niños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Suelen</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venir</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ocasionalmente</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demandando</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corte</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de</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pelo,</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y</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en</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compañía</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de sus padres.</a:t>
            </a:r>
          </a:p>
          <a:p>
            <a:pPr>
              <a:lnSpc>
                <a:spcPct val="150000"/>
              </a:lnSpc>
              <a:spcBef>
                <a:spcPts val="50"/>
              </a:spcBef>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809625" marR="72390" indent="-263525">
              <a:lnSpc>
                <a:spcPct val="150000"/>
              </a:lnSpc>
              <a:spcAft>
                <a:spcPts val="0"/>
              </a:spcAft>
            </a:pPr>
            <a:r>
              <a:rPr lang="es-ES" sz="1400" dirty="0">
                <a:effectLst/>
                <a:latin typeface="Arial" panose="020B0604020202020204" pitchFamily="34" charset="0"/>
                <a:ea typeface="Times New Roman" panose="02020603050405020304" pitchFamily="18" charset="0"/>
                <a:cs typeface="Arial" panose="020B0604020202020204" pitchFamily="34" charset="0"/>
              </a:rPr>
              <a:t>2.-Jóvenes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y</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adolescentes: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suelen</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ser</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clientes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esporádicos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o</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estacionales,</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o</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que acompañan a algún  evento.</a:t>
            </a:r>
          </a:p>
          <a:p>
            <a:pPr>
              <a:lnSpc>
                <a:spcPct val="150000"/>
              </a:lnSpc>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97790" marR="153670" indent="450215">
              <a:lnSpc>
                <a:spcPct val="150000"/>
              </a:lnSpc>
              <a:spcAft>
                <a:spcPts val="0"/>
              </a:spcAft>
            </a:pPr>
            <a:r>
              <a:rPr lang="es-ES" sz="1400" dirty="0">
                <a:effectLst/>
                <a:latin typeface="Arial" panose="020B0604020202020204" pitchFamily="34" charset="0"/>
                <a:ea typeface="Times New Roman" panose="02020603050405020304" pitchFamily="18" charset="0"/>
                <a:cs typeface="Arial" panose="020B0604020202020204" pitchFamily="34" charset="0"/>
              </a:rPr>
              <a:t>3.-</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Adultos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entre</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25</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y</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40</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años: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Frecuentan</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el</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salón</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menudo,</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semanal</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o </a:t>
            </a:r>
            <a:r>
              <a:rPr lang="es-ES" sz="1400" spc="-10" dirty="0">
                <a:effectLst/>
                <a:latin typeface="Arial" panose="020B0604020202020204" pitchFamily="34" charset="0"/>
                <a:ea typeface="Times New Roman" panose="02020603050405020304" pitchFamily="18" charset="0"/>
                <a:cs typeface="Arial" panose="020B0604020202020204" pitchFamily="34" charset="0"/>
              </a:rPr>
              <a:t>mensualmente.</a:t>
            </a:r>
            <a:endParaRPr lang="es-ES" sz="1400" dirty="0">
              <a:effectLst/>
              <a:latin typeface="Arial" panose="020B0604020202020204" pitchFamily="34" charset="0"/>
              <a:ea typeface="Times New Roman" panose="02020603050405020304" pitchFamily="18" charset="0"/>
              <a:cs typeface="Arial" panose="020B0604020202020204" pitchFamily="34" charset="0"/>
            </a:endParaRPr>
          </a:p>
          <a:p>
            <a:pPr>
              <a:lnSpc>
                <a:spcPct val="150000"/>
              </a:lnSpc>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97790" marR="72390" indent="450215">
              <a:lnSpc>
                <a:spcPct val="150000"/>
              </a:lnSpc>
              <a:spcAft>
                <a:spcPts val="0"/>
              </a:spcAft>
            </a:pPr>
            <a:r>
              <a:rPr lang="es-ES" sz="1400" dirty="0">
                <a:effectLst/>
                <a:latin typeface="Arial" panose="020B0604020202020204" pitchFamily="34" charset="0"/>
                <a:ea typeface="Times New Roman" panose="02020603050405020304" pitchFamily="18" charset="0"/>
                <a:cs typeface="Arial" panose="020B0604020202020204" pitchFamily="34" charset="0"/>
              </a:rPr>
              <a:t>4.-</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Maduros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entre</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40</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y</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65</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años: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Son</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los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más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asiduos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al</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salón</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(semanal</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o </a:t>
            </a:r>
            <a:r>
              <a:rPr lang="es-ES" sz="1400" spc="-10" dirty="0">
                <a:effectLst/>
                <a:latin typeface="Arial" panose="020B0604020202020204" pitchFamily="34" charset="0"/>
                <a:ea typeface="Times New Roman" panose="02020603050405020304" pitchFamily="18" charset="0"/>
                <a:cs typeface="Arial" panose="020B0604020202020204" pitchFamily="34" charset="0"/>
              </a:rPr>
              <a:t>quincenalmente).</a:t>
            </a:r>
            <a:endParaRPr lang="es-ES" sz="1400" dirty="0">
              <a:effectLst/>
              <a:latin typeface="Arial" panose="020B0604020202020204" pitchFamily="34" charset="0"/>
              <a:ea typeface="Times New Roman" panose="02020603050405020304" pitchFamily="18" charset="0"/>
              <a:cs typeface="Arial" panose="020B0604020202020204" pitchFamily="34" charset="0"/>
            </a:endParaRPr>
          </a:p>
          <a:p>
            <a:pPr>
              <a:lnSpc>
                <a:spcPct val="150000"/>
              </a:lnSpc>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97790" marR="72390" indent="450215">
              <a:lnSpc>
                <a:spcPct val="150000"/>
              </a:lnSpc>
              <a:spcBef>
                <a:spcPts val="5"/>
              </a:spcBef>
              <a:spcAft>
                <a:spcPts val="0"/>
              </a:spcAft>
            </a:pPr>
            <a:r>
              <a:rPr lang="es-ES" sz="1400" dirty="0">
                <a:effectLst/>
                <a:latin typeface="Arial" panose="020B0604020202020204" pitchFamily="34" charset="0"/>
                <a:ea typeface="Times New Roman" panose="02020603050405020304" pitchFamily="18" charset="0"/>
                <a:cs typeface="Arial" panose="020B0604020202020204" pitchFamily="34" charset="0"/>
              </a:rPr>
              <a:t>5.-</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Tercera</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edad,</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más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de</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65</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años: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No</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lo</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frecuentan</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mucho</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por</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su</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estado</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de</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salud (servicio a domicilio).</a:t>
            </a:r>
          </a:p>
        </p:txBody>
      </p:sp>
    </p:spTree>
    <p:extLst>
      <p:ext uri="{BB962C8B-B14F-4D97-AF65-F5344CB8AC3E}">
        <p14:creationId xmlns:p14="http://schemas.microsoft.com/office/powerpoint/2010/main" val="3130109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1E5C96-6D89-1673-1AA9-3175B5A8FF15}"/>
              </a:ext>
            </a:extLst>
          </p:cNvPr>
          <p:cNvSpPr>
            <a:spLocks noGrp="1"/>
          </p:cNvSpPr>
          <p:nvPr>
            <p:ph type="title"/>
          </p:nvPr>
        </p:nvSpPr>
        <p:spPr/>
        <p:txBody>
          <a:bodyPr/>
          <a:lstStyle/>
          <a:p>
            <a:r>
              <a:rPr lang="es-ES" dirty="0"/>
              <a:t> </a:t>
            </a:r>
            <a:r>
              <a:rPr lang="es-ES" sz="3200" dirty="0">
                <a:latin typeface="Arial" panose="020B0604020202020204" pitchFamily="34" charset="0"/>
                <a:cs typeface="Arial" panose="020B0604020202020204" pitchFamily="34" charset="0"/>
              </a:rPr>
              <a:t>Según su</a:t>
            </a:r>
            <a:r>
              <a:rPr lang="es-ES" dirty="0"/>
              <a:t>:      </a:t>
            </a:r>
            <a:r>
              <a:rPr lang="es-ES" dirty="0">
                <a:solidFill>
                  <a:srgbClr val="0070C0"/>
                </a:solidFill>
                <a:latin typeface="Arial" panose="020B0604020202020204" pitchFamily="34" charset="0"/>
                <a:cs typeface="Arial" panose="020B0604020202020204" pitchFamily="34" charset="0"/>
              </a:rPr>
              <a:t>Profesión</a:t>
            </a:r>
          </a:p>
        </p:txBody>
      </p:sp>
      <p:sp>
        <p:nvSpPr>
          <p:cNvPr id="3" name="CuadroTexto 2">
            <a:extLst>
              <a:ext uri="{FF2B5EF4-FFF2-40B4-BE49-F238E27FC236}">
                <a16:creationId xmlns:a16="http://schemas.microsoft.com/office/drawing/2014/main" id="{44E4F20A-D5E6-BE2D-E778-02FB4BE357EC}"/>
              </a:ext>
            </a:extLst>
          </p:cNvPr>
          <p:cNvSpPr txBox="1"/>
          <p:nvPr/>
        </p:nvSpPr>
        <p:spPr>
          <a:xfrm>
            <a:off x="838200" y="1690688"/>
            <a:ext cx="9768840" cy="3024995"/>
          </a:xfrm>
          <a:prstGeom prst="rect">
            <a:avLst/>
          </a:prstGeom>
          <a:noFill/>
        </p:spPr>
        <p:txBody>
          <a:bodyPr wrap="square" rtlCol="0">
            <a:spAutoFit/>
          </a:bodyPr>
          <a:lstStyle/>
          <a:p>
            <a:pPr marL="96838" marR="111125" indent="-4763">
              <a:lnSpc>
                <a:spcPct val="150000"/>
              </a:lnSpc>
              <a:spcBef>
                <a:spcPts val="450"/>
              </a:spcBef>
              <a:spcAft>
                <a:spcPts val="0"/>
              </a:spcAft>
            </a:pPr>
            <a:r>
              <a:rPr lang="es-ES" sz="1400" dirty="0">
                <a:effectLst/>
                <a:latin typeface="Arial" panose="020B0604020202020204" pitchFamily="34" charset="0"/>
                <a:ea typeface="Times New Roman" panose="02020603050405020304" pitchFamily="18" charset="0"/>
                <a:cs typeface="Arial" panose="020B0604020202020204" pitchFamily="34" charset="0"/>
              </a:rPr>
              <a:t>Tanto personas con</a:t>
            </a:r>
            <a:r>
              <a:rPr lang="es-ES" sz="1400" spc="39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profesión como sin ella, pasan alguna vez a lo largo de su vida por el salón por las manos de un profesional de la peluquería, pero hay que comentar, que según qué profesión, serán más asiduas sus visitas. Así gente relacionada con la imagen, televisión,</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espectáculo,</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medios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de</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comunicación,</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relaciones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públicas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y</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profesiones</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que</a:t>
            </a:r>
            <a:r>
              <a:rPr lang="es-ES" sz="1400" spc="-1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desde antaño marcan un prestigio como abogados, médicos, </a:t>
            </a:r>
            <a:r>
              <a:rPr lang="es-ES" sz="1400" dirty="0" err="1">
                <a:effectLst/>
                <a:latin typeface="Arial" panose="020B0604020202020204" pitchFamily="34" charset="0"/>
                <a:ea typeface="Times New Roman" panose="02020603050405020304" pitchFamily="18" charset="0"/>
                <a:cs typeface="Arial" panose="020B0604020202020204" pitchFamily="34" charset="0"/>
              </a:rPr>
              <a:t>etc</a:t>
            </a:r>
            <a:r>
              <a:rPr lang="es-ES" sz="1400" dirty="0">
                <a:effectLst/>
                <a:latin typeface="Arial" panose="020B0604020202020204" pitchFamily="34" charset="0"/>
                <a:ea typeface="Times New Roman" panose="02020603050405020304" pitchFamily="18" charset="0"/>
                <a:cs typeface="Arial" panose="020B0604020202020204" pitchFamily="34" charset="0"/>
              </a:rPr>
              <a:t>…</a:t>
            </a:r>
            <a:r>
              <a:rPr lang="es-ES" sz="1400" spc="20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por norma van a visitar más veces los salones de peluquería.</a:t>
            </a:r>
          </a:p>
          <a:p>
            <a:pPr marL="96838" marR="111125" indent="-4763">
              <a:lnSpc>
                <a:spcPct val="150000"/>
              </a:lnSpc>
              <a:spcBef>
                <a:spcPts val="450"/>
              </a:spcBef>
              <a:spcAft>
                <a:spcPts val="0"/>
              </a:spcAft>
            </a:pPr>
            <a:endParaRPr lang="es-ES" sz="1400" dirty="0">
              <a:effectLst/>
              <a:latin typeface="Arial" panose="020B0604020202020204" pitchFamily="34" charset="0"/>
              <a:ea typeface="Times New Roman" panose="02020603050405020304" pitchFamily="18" charset="0"/>
              <a:cs typeface="Arial" panose="020B0604020202020204" pitchFamily="34" charset="0"/>
            </a:endParaRPr>
          </a:p>
          <a:p>
            <a:pPr marL="96838" marR="72390" indent="-4763">
              <a:lnSpc>
                <a:spcPct val="150000"/>
              </a:lnSpc>
              <a:spcAft>
                <a:spcPts val="0"/>
              </a:spcAft>
            </a:pPr>
            <a:r>
              <a:rPr lang="es-ES" sz="1400" dirty="0">
                <a:effectLst/>
                <a:latin typeface="Arial" panose="020B0604020202020204" pitchFamily="34" charset="0"/>
                <a:ea typeface="Times New Roman" panose="02020603050405020304" pitchFamily="18" charset="0"/>
                <a:cs typeface="Arial" panose="020B0604020202020204" pitchFamily="34" charset="0"/>
              </a:rPr>
              <a:t>También tendremos en cuenta su profesión a la hora de realizarle una propuesta técnica, ya que no es lo mismo diseñar un peinado para una mujer con un trabajo de campo</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o</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de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mucha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actividad</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física,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que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debe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ser</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cómodo,</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que</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para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una</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mujer</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con</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un</a:t>
            </a:r>
            <a:r>
              <a:rPr lang="es-ES" sz="1400" spc="-10"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trabajo intelectual o de cara a la imagen pública.</a:t>
            </a:r>
          </a:p>
        </p:txBody>
      </p:sp>
    </p:spTree>
    <p:extLst>
      <p:ext uri="{BB962C8B-B14F-4D97-AF65-F5344CB8AC3E}">
        <p14:creationId xmlns:p14="http://schemas.microsoft.com/office/powerpoint/2010/main" val="942091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748F29-9542-4D12-B2BB-169B07620839}"/>
              </a:ext>
            </a:extLst>
          </p:cNvPr>
          <p:cNvSpPr>
            <a:spLocks noGrp="1"/>
          </p:cNvSpPr>
          <p:nvPr>
            <p:ph type="title"/>
          </p:nvPr>
        </p:nvSpPr>
        <p:spPr/>
        <p:txBody>
          <a:bodyPr/>
          <a:lstStyle/>
          <a:p>
            <a:r>
              <a:rPr lang="es-ES" sz="3200" dirty="0">
                <a:latin typeface="Arial" panose="020B0604020202020204" pitchFamily="34" charset="0"/>
                <a:cs typeface="Arial" panose="020B0604020202020204" pitchFamily="34" charset="0"/>
              </a:rPr>
              <a:t>Clientes con:       </a:t>
            </a:r>
            <a:r>
              <a:rPr lang="es-ES" dirty="0">
                <a:solidFill>
                  <a:srgbClr val="0070C0"/>
                </a:solidFill>
                <a:latin typeface="Arial" panose="020B0604020202020204" pitchFamily="34" charset="0"/>
                <a:cs typeface="Arial" panose="020B0604020202020204" pitchFamily="34" charset="0"/>
              </a:rPr>
              <a:t>Necesidades especiales</a:t>
            </a:r>
          </a:p>
        </p:txBody>
      </p:sp>
      <p:sp>
        <p:nvSpPr>
          <p:cNvPr id="4" name="CuadroTexto 3">
            <a:extLst>
              <a:ext uri="{FF2B5EF4-FFF2-40B4-BE49-F238E27FC236}">
                <a16:creationId xmlns:a16="http://schemas.microsoft.com/office/drawing/2014/main" id="{1ECA97D1-D214-0BF8-7912-F3F94F96DA9C}"/>
              </a:ext>
            </a:extLst>
          </p:cNvPr>
          <p:cNvSpPr txBox="1"/>
          <p:nvPr/>
        </p:nvSpPr>
        <p:spPr>
          <a:xfrm>
            <a:off x="838200" y="1690688"/>
            <a:ext cx="9977846" cy="3349443"/>
          </a:xfrm>
          <a:prstGeom prst="rect">
            <a:avLst/>
          </a:prstGeom>
          <a:noFill/>
        </p:spPr>
        <p:txBody>
          <a:bodyPr wrap="square" rtlCol="0">
            <a:spAutoFit/>
          </a:bodyPr>
          <a:lstStyle/>
          <a:p>
            <a:pPr marL="548005" marR="72390">
              <a:lnSpc>
                <a:spcPct val="150000"/>
              </a:lnSpc>
              <a:spcBef>
                <a:spcPts val="450"/>
              </a:spcBef>
              <a:spcAft>
                <a:spcPts val="0"/>
              </a:spcAft>
            </a:pPr>
            <a:r>
              <a:rPr lang="es-ES" sz="1400" dirty="0">
                <a:effectLst/>
                <a:latin typeface="Times New Roman" panose="02020603050405020304" pitchFamily="18" charset="0"/>
                <a:ea typeface="Times New Roman" panose="02020603050405020304" pitchFamily="18" charset="0"/>
              </a:rPr>
              <a:t>En nuestro salón debemos dejar las puertas abiertas a todo tipo de clientes , sean clientes</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habladores,</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groseros,</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impacientes</a:t>
            </a:r>
            <a:r>
              <a:rPr lang="es-ES" sz="1400" spc="-15" dirty="0">
                <a:effectLst/>
                <a:latin typeface="Times New Roman" panose="02020603050405020304" pitchFamily="18" charset="0"/>
                <a:ea typeface="Times New Roman" panose="02020603050405020304" pitchFamily="18" charset="0"/>
              </a:rPr>
              <a:t> </a:t>
            </a:r>
            <a:r>
              <a:rPr lang="es-ES" sz="1400" dirty="0" err="1">
                <a:effectLst/>
                <a:latin typeface="Times New Roman" panose="02020603050405020304" pitchFamily="18" charset="0"/>
                <a:ea typeface="Times New Roman" panose="02020603050405020304" pitchFamily="18" charset="0"/>
              </a:rPr>
              <a:t>etc</a:t>
            </a:r>
            <a:r>
              <a:rPr lang="es-ES" sz="1400" dirty="0">
                <a:effectLst/>
                <a:latin typeface="Times New Roman" panose="02020603050405020304" pitchFamily="18" charset="0"/>
                <a:ea typeface="Times New Roman" panose="02020603050405020304" pitchFamily="18" charset="0"/>
              </a:rPr>
              <a:t>…solo</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tenemos</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que</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saber</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tratar</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a</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cada uno de ellos para que nos sean un problema para nosotros.</a:t>
            </a:r>
          </a:p>
          <a:p>
            <a:pPr marL="548005" marR="72390">
              <a:lnSpc>
                <a:spcPct val="150000"/>
              </a:lnSpc>
              <a:spcBef>
                <a:spcPts val="450"/>
              </a:spcBef>
              <a:spcAft>
                <a:spcPts val="0"/>
              </a:spcAft>
            </a:pPr>
            <a:endParaRPr lang="es-ES" sz="1400" dirty="0">
              <a:effectLst/>
              <a:latin typeface="Times New Roman" panose="02020603050405020304" pitchFamily="18" charset="0"/>
              <a:ea typeface="Times New Roman" panose="02020603050405020304" pitchFamily="18" charset="0"/>
            </a:endParaRPr>
          </a:p>
          <a:p>
            <a:pPr marL="547688" indent="-12700">
              <a:lnSpc>
                <a:spcPct val="150000"/>
              </a:lnSpc>
            </a:pPr>
            <a:r>
              <a:rPr lang="es-ES" sz="1400" dirty="0">
                <a:effectLst/>
                <a:latin typeface="Times New Roman" panose="02020603050405020304" pitchFamily="18" charset="0"/>
                <a:ea typeface="Times New Roman" panose="02020603050405020304" pitchFamily="18" charset="0"/>
              </a:rPr>
              <a:t>Pero</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además</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de</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estos</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clientes</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existen</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otros</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que</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por</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sus</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características</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ya</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sean físicas o psíquicas necesitan un trato y unas necesidades especiales.</a:t>
            </a:r>
          </a:p>
          <a:p>
            <a:pPr marL="547688" indent="-12700">
              <a:lnSpc>
                <a:spcPct val="150000"/>
              </a:lnSpc>
            </a:pPr>
            <a:endParaRPr lang="es-ES" sz="1400" dirty="0">
              <a:effectLst/>
              <a:latin typeface="Times New Roman" panose="02020603050405020304" pitchFamily="18" charset="0"/>
              <a:ea typeface="Times New Roman" panose="02020603050405020304" pitchFamily="18" charset="0"/>
            </a:endParaRPr>
          </a:p>
          <a:p>
            <a:pPr marL="547688" marR="72390" indent="-12700">
              <a:lnSpc>
                <a:spcPct val="150000"/>
              </a:lnSpc>
              <a:spcAft>
                <a:spcPts val="0"/>
              </a:spcAft>
            </a:pPr>
            <a:r>
              <a:rPr lang="es-ES" sz="1400" dirty="0">
                <a:effectLst/>
                <a:latin typeface="Times New Roman" panose="02020603050405020304" pitchFamily="18" charset="0"/>
                <a:ea typeface="Times New Roman" panose="02020603050405020304" pitchFamily="18" charset="0"/>
              </a:rPr>
              <a:t>Estos</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posibles</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clientes</a:t>
            </a:r>
            <a:r>
              <a:rPr lang="es-ES" sz="1400" spc="-10" dirty="0">
                <a:effectLst/>
                <a:latin typeface="Times New Roman" panose="02020603050405020304" pitchFamily="18" charset="0"/>
                <a:ea typeface="Times New Roman" panose="02020603050405020304" pitchFamily="18" charset="0"/>
              </a:rPr>
              <a:t> son los que tienen una discapacidad </a:t>
            </a:r>
            <a:r>
              <a:rPr lang="es-ES" sz="1400" dirty="0">
                <a:effectLst/>
                <a:latin typeface="Times New Roman" panose="02020603050405020304" pitchFamily="18" charset="0"/>
                <a:ea typeface="Times New Roman" panose="02020603050405020304" pitchFamily="18" charset="0"/>
              </a:rPr>
              <a:t>psíquica</a:t>
            </a:r>
            <a:r>
              <a:rPr lang="es-ES" sz="1400" dirty="0">
                <a:latin typeface="Times New Roman" panose="02020603050405020304" pitchFamily="18" charset="0"/>
                <a:ea typeface="Times New Roman" panose="02020603050405020304" pitchFamily="18" charset="0"/>
              </a:rPr>
              <a:t> o</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física</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y</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los</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ancianos.</a:t>
            </a:r>
            <a:r>
              <a:rPr lang="es-ES" sz="1400" spc="-10"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A cada una de estos grupos debemos analizarlos por separado, individualmente para darles una trato cordial y un servicio acorde con sus necesidades, para ello todas nuestras</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instalaciones</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así</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como</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nuestro</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mobiliario</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y</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aparatología</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estará</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adaptada</a:t>
            </a:r>
            <a:r>
              <a:rPr lang="es-ES" sz="1400" spc="-15" dirty="0">
                <a:effectLst/>
                <a:latin typeface="Times New Roman" panose="02020603050405020304" pitchFamily="18" charset="0"/>
                <a:ea typeface="Times New Roman" panose="02020603050405020304" pitchFamily="18" charset="0"/>
              </a:rPr>
              <a:t> </a:t>
            </a:r>
            <a:r>
              <a:rPr lang="es-ES" sz="1400" dirty="0">
                <a:effectLst/>
                <a:latin typeface="Times New Roman" panose="02020603050405020304" pitchFamily="18" charset="0"/>
                <a:ea typeface="Times New Roman" panose="02020603050405020304" pitchFamily="18" charset="0"/>
              </a:rPr>
              <a:t>para estos clientes: rampas, sillones y </a:t>
            </a:r>
            <a:r>
              <a:rPr lang="es-ES" sz="1400" dirty="0" err="1">
                <a:effectLst/>
                <a:latin typeface="Times New Roman" panose="02020603050405020304" pitchFamily="18" charset="0"/>
                <a:ea typeface="Times New Roman" panose="02020603050405020304" pitchFamily="18" charset="0"/>
              </a:rPr>
              <a:t>lavacabezas</a:t>
            </a:r>
            <a:r>
              <a:rPr lang="es-ES" sz="1400" dirty="0">
                <a:effectLst/>
                <a:latin typeface="Times New Roman" panose="02020603050405020304" pitchFamily="18" charset="0"/>
                <a:ea typeface="Times New Roman" panose="02020603050405020304" pitchFamily="18" charset="0"/>
              </a:rPr>
              <a:t> reclinables , </a:t>
            </a:r>
            <a:r>
              <a:rPr lang="es-ES" sz="1400" dirty="0" err="1">
                <a:effectLst/>
                <a:latin typeface="Times New Roman" panose="02020603050405020304" pitchFamily="18" charset="0"/>
                <a:ea typeface="Times New Roman" panose="02020603050405020304" pitchFamily="18" charset="0"/>
              </a:rPr>
              <a:t>etc</a:t>
            </a:r>
            <a:r>
              <a:rPr lang="es-ES" sz="14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4053894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46E59A-20CB-EC88-BCC5-B97CC394C7F7}"/>
              </a:ext>
            </a:extLst>
          </p:cNvPr>
          <p:cNvSpPr>
            <a:spLocks noGrp="1"/>
          </p:cNvSpPr>
          <p:nvPr>
            <p:ph type="title"/>
          </p:nvPr>
        </p:nvSpPr>
        <p:spPr>
          <a:xfrm>
            <a:off x="839788" y="457200"/>
            <a:ext cx="10515599" cy="953589"/>
          </a:xfrm>
        </p:spPr>
        <p:txBody>
          <a:bodyPr>
            <a:normAutofit/>
          </a:bodyPr>
          <a:lstStyle/>
          <a:p>
            <a:r>
              <a:rPr lang="es-ES" sz="3600" b="1" dirty="0">
                <a:effectLst>
                  <a:reflection stA="45000" endPos="10000" dist="50800" dir="5400000" sy="-100000" algn="bl" rotWithShape="0"/>
                </a:effectLst>
              </a:rPr>
              <a:t>                          </a:t>
            </a:r>
            <a:r>
              <a:rPr lang="es-ES" sz="5400" b="1" dirty="0">
                <a:effectLst>
                  <a:reflection stA="45000" endPos="10000" dist="50800" dir="5400000" sy="-100000" algn="bl" rotWithShape="0"/>
                </a:effectLst>
              </a:rPr>
              <a:t>TIPOS DE CLIENTES</a:t>
            </a:r>
          </a:p>
        </p:txBody>
      </p:sp>
      <p:graphicFrame>
        <p:nvGraphicFramePr>
          <p:cNvPr id="5" name="Marcador de contenido 5">
            <a:extLst>
              <a:ext uri="{FF2B5EF4-FFF2-40B4-BE49-F238E27FC236}">
                <a16:creationId xmlns:a16="http://schemas.microsoft.com/office/drawing/2014/main" id="{30108D55-0E5E-82EF-D687-B549C15EEF86}"/>
              </a:ext>
            </a:extLst>
          </p:cNvPr>
          <p:cNvGraphicFramePr>
            <a:graphicFrameLocks noGrp="1"/>
          </p:cNvGraphicFramePr>
          <p:nvPr>
            <p:ph idx="1"/>
            <p:extLst>
              <p:ext uri="{D42A27DB-BD31-4B8C-83A1-F6EECF244321}">
                <p14:modId xmlns:p14="http://schemas.microsoft.com/office/powerpoint/2010/main" val="1682048946"/>
              </p:ext>
            </p:extLst>
          </p:nvPr>
        </p:nvGraphicFramePr>
        <p:xfrm>
          <a:off x="5183188" y="1410789"/>
          <a:ext cx="6172200" cy="47810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texto 3">
            <a:extLst>
              <a:ext uri="{FF2B5EF4-FFF2-40B4-BE49-F238E27FC236}">
                <a16:creationId xmlns:a16="http://schemas.microsoft.com/office/drawing/2014/main" id="{41A24906-96B4-2B9E-E125-85CD999C1CED}"/>
              </a:ext>
            </a:extLst>
          </p:cNvPr>
          <p:cNvSpPr>
            <a:spLocks noGrp="1"/>
          </p:cNvSpPr>
          <p:nvPr>
            <p:ph type="body" sz="half" idx="2"/>
          </p:nvPr>
        </p:nvSpPr>
        <p:spPr>
          <a:xfrm>
            <a:off x="836612" y="1652451"/>
            <a:ext cx="3932237" cy="3811588"/>
          </a:xfrm>
        </p:spPr>
        <p:txBody>
          <a:bodyPr>
            <a:normAutofit/>
          </a:bodyPr>
          <a:lstStyle/>
          <a:p>
            <a:r>
              <a:rPr lang="es-ES" sz="2800" dirty="0"/>
              <a:t>Según su: </a:t>
            </a:r>
            <a:r>
              <a:rPr lang="es-ES" sz="4800" dirty="0"/>
              <a:t>Personalidad</a:t>
            </a:r>
          </a:p>
          <a:p>
            <a:endParaRPr lang="es-ES" sz="4800" dirty="0"/>
          </a:p>
          <a:p>
            <a:r>
              <a:rPr lang="es-ES" sz="2800" dirty="0"/>
              <a:t>- Características</a:t>
            </a:r>
          </a:p>
        </p:txBody>
      </p:sp>
    </p:spTree>
    <p:extLst>
      <p:ext uri="{BB962C8B-B14F-4D97-AF65-F5344CB8AC3E}">
        <p14:creationId xmlns:p14="http://schemas.microsoft.com/office/powerpoint/2010/main" val="1211156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ECCB23-008C-346B-6CE4-255B7D015F7B}"/>
              </a:ext>
            </a:extLst>
          </p:cNvPr>
          <p:cNvSpPr>
            <a:spLocks noGrp="1"/>
          </p:cNvSpPr>
          <p:nvPr>
            <p:ph type="title"/>
          </p:nvPr>
        </p:nvSpPr>
        <p:spPr/>
        <p:txBody>
          <a:bodyPr>
            <a:normAutofit/>
          </a:bodyPr>
          <a:lstStyle/>
          <a:p>
            <a:r>
              <a:rPr lang="es-ES" dirty="0">
                <a:latin typeface="Arial" panose="020B0604020202020204" pitchFamily="34" charset="0"/>
                <a:cs typeface="Arial" panose="020B0604020202020204" pitchFamily="34" charset="0"/>
              </a:rPr>
              <a:t>Cliente polémico</a:t>
            </a:r>
          </a:p>
        </p:txBody>
      </p:sp>
      <p:sp>
        <p:nvSpPr>
          <p:cNvPr id="3" name="CuadroTexto 2">
            <a:extLst>
              <a:ext uri="{FF2B5EF4-FFF2-40B4-BE49-F238E27FC236}">
                <a16:creationId xmlns:a16="http://schemas.microsoft.com/office/drawing/2014/main" id="{9F8679E8-468A-39F0-7166-4E357ED16640}"/>
              </a:ext>
            </a:extLst>
          </p:cNvPr>
          <p:cNvSpPr txBox="1"/>
          <p:nvPr/>
        </p:nvSpPr>
        <p:spPr>
          <a:xfrm>
            <a:off x="838200" y="1690688"/>
            <a:ext cx="9468394" cy="4534575"/>
          </a:xfrm>
          <a:prstGeom prst="rect">
            <a:avLst/>
          </a:prstGeom>
          <a:noFill/>
        </p:spPr>
        <p:txBody>
          <a:bodyPr wrap="square" rtlCol="0">
            <a:spAutoFit/>
          </a:bodyPr>
          <a:lstStyle/>
          <a:p>
            <a:pPr marL="342900" lvl="0" indent="-342900">
              <a:lnSpc>
                <a:spcPct val="150000"/>
              </a:lnSpc>
              <a:spcBef>
                <a:spcPts val="450"/>
              </a:spcBef>
              <a:spcAft>
                <a:spcPts val="0"/>
              </a:spcAft>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Rasgos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característicos</a:t>
            </a:r>
          </a:p>
          <a:p>
            <a:pPr marL="342900" lvl="0" indent="-342900">
              <a:lnSpc>
                <a:spcPct val="150000"/>
              </a:lnSpc>
              <a:spcBef>
                <a:spcPts val="450"/>
              </a:spcBef>
              <a:spcAft>
                <a:spcPts val="0"/>
              </a:spcAft>
              <a:buSzPts val="1200"/>
              <a:buFont typeface="Times New Roman" panose="02020603050405020304" pitchFamily="18" charset="0"/>
              <a:buChar char="-"/>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spcBef>
                <a:spcPts val="5"/>
              </a:spcBef>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Provoca </a:t>
            </a:r>
            <a:r>
              <a:rPr lang="es-ES" sz="1400" spc="-10" dirty="0">
                <a:effectLst/>
                <a:latin typeface="Arial" panose="020B0604020202020204" pitchFamily="34" charset="0"/>
                <a:ea typeface="Symbol" panose="05050102010706020507" pitchFamily="18" charset="2"/>
                <a:cs typeface="Arial" panose="020B0604020202020204" pitchFamily="34" charset="0"/>
              </a:rPr>
              <a:t>discusión.</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Pretende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llevar siempre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la </a:t>
            </a:r>
            <a:r>
              <a:rPr lang="es-ES" sz="1400" spc="-10" dirty="0">
                <a:effectLst/>
                <a:latin typeface="Arial" panose="020B0604020202020204" pitchFamily="34" charset="0"/>
                <a:ea typeface="Symbol" panose="05050102010706020507" pitchFamily="18" charset="2"/>
                <a:cs typeface="Arial" panose="020B0604020202020204" pitchFamily="34" charset="0"/>
              </a:rPr>
              <a:t>razón.</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Desconfía de las soluciones que se le </a:t>
            </a:r>
            <a:r>
              <a:rPr lang="es-ES" sz="1400" spc="-10" dirty="0">
                <a:effectLst/>
                <a:latin typeface="Arial" panose="020B0604020202020204" pitchFamily="34" charset="0"/>
                <a:ea typeface="Symbol" panose="05050102010706020507" pitchFamily="18" charset="2"/>
                <a:cs typeface="Arial" panose="020B0604020202020204" pitchFamily="34" charset="0"/>
              </a:rPr>
              <a:t>ofrecen.</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Necesite que le preste una atención </a:t>
            </a:r>
            <a:r>
              <a:rPr lang="es-ES" sz="1400" spc="-10" dirty="0">
                <a:effectLst/>
                <a:latin typeface="Arial" panose="020B0604020202020204" pitchFamily="34" charset="0"/>
                <a:ea typeface="Symbol" panose="05050102010706020507" pitchFamily="18" charset="2"/>
                <a:cs typeface="Arial" panose="020B0604020202020204" pitchFamily="34" charset="0"/>
              </a:rPr>
              <a:t>preferente.</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a:lnSpc>
                <a:spcPct val="150000"/>
              </a:lnSpc>
              <a:spcBef>
                <a:spcPts val="45"/>
              </a:spcBef>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342900" lvl="0" indent="-342900">
              <a:lnSpc>
                <a:spcPct val="150000"/>
              </a:lnSpc>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Situaciones que facilitan su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aparición</a:t>
            </a:r>
          </a:p>
          <a:p>
            <a:pPr lvl="0">
              <a:lnSpc>
                <a:spcPct val="150000"/>
              </a:lnSpc>
              <a:buSzPts val="1200"/>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spcBef>
                <a:spcPts val="5"/>
              </a:spcBef>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Cuando</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no tenemos hacia ellos</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una actitud atenta o </a:t>
            </a:r>
            <a:r>
              <a:rPr lang="es-ES" sz="1400" spc="-10" dirty="0">
                <a:effectLst/>
                <a:latin typeface="Arial" panose="020B0604020202020204" pitchFamily="34" charset="0"/>
                <a:ea typeface="Symbol" panose="05050102010706020507" pitchFamily="18" charset="2"/>
                <a:cs typeface="Arial" panose="020B0604020202020204" pitchFamily="34" charset="0"/>
              </a:rPr>
              <a:t>comprensiva</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Cuando</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les hacemos</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perder su</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tiempo con</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esperas y </a:t>
            </a:r>
            <a:r>
              <a:rPr lang="es-ES" sz="1400" spc="-10" dirty="0">
                <a:effectLst/>
                <a:latin typeface="Arial" panose="020B0604020202020204" pitchFamily="34" charset="0"/>
                <a:ea typeface="Symbol" panose="05050102010706020507" pitchFamily="18" charset="2"/>
                <a:cs typeface="Arial" panose="020B0604020202020204" pitchFamily="34" charset="0"/>
              </a:rPr>
              <a:t>retrasos.</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Si</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discutimos</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con </a:t>
            </a:r>
            <a:r>
              <a:rPr lang="es-ES" sz="1400" spc="-10" dirty="0">
                <a:effectLst/>
                <a:latin typeface="Arial" panose="020B0604020202020204" pitchFamily="34" charset="0"/>
                <a:ea typeface="Symbol" panose="05050102010706020507" pitchFamily="18" charset="2"/>
                <a:cs typeface="Arial" panose="020B0604020202020204" pitchFamily="34" charset="0"/>
              </a:rPr>
              <a:t>ellos.</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Si</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sienten que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estamos </a:t>
            </a:r>
            <a:r>
              <a:rPr lang="es-ES" sz="1400" spc="-10" dirty="0">
                <a:effectLst/>
                <a:latin typeface="Arial" panose="020B0604020202020204" pitchFamily="34" charset="0"/>
                <a:ea typeface="Symbol" panose="05050102010706020507" pitchFamily="18" charset="2"/>
                <a:cs typeface="Arial" panose="020B0604020202020204" pitchFamily="34" charset="0"/>
              </a:rPr>
              <a:t>inseguros.</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a:spcBef>
                <a:spcPts val="45"/>
              </a:spcBef>
            </a:pPr>
            <a:r>
              <a:rPr lang="es-ES" sz="1150" dirty="0">
                <a:effectLst/>
                <a:latin typeface="Times New Roman" panose="02020603050405020304" pitchFamily="18" charset="0"/>
                <a:ea typeface="Times New Roman" panose="02020603050405020304" pitchFamily="18" charset="0"/>
              </a:rPr>
              <a:t> </a:t>
            </a:r>
            <a:endParaRPr lang="es-E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48898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0ADE53-1658-BFD1-C027-9EAACD279C25}"/>
              </a:ext>
            </a:extLst>
          </p:cNvPr>
          <p:cNvSpPr>
            <a:spLocks noGrp="1"/>
          </p:cNvSpPr>
          <p:nvPr>
            <p:ph type="title"/>
          </p:nvPr>
        </p:nvSpPr>
        <p:spPr/>
        <p:txBody>
          <a:bodyPr/>
          <a:lstStyle/>
          <a:p>
            <a:r>
              <a:rPr lang="es-ES" dirty="0">
                <a:latin typeface="Arial" panose="020B0604020202020204" pitchFamily="34" charset="0"/>
                <a:cs typeface="Arial" panose="020B0604020202020204" pitchFamily="34" charset="0"/>
              </a:rPr>
              <a:t>Cliente indeciso</a:t>
            </a:r>
          </a:p>
        </p:txBody>
      </p:sp>
      <p:sp>
        <p:nvSpPr>
          <p:cNvPr id="3" name="CuadroTexto 2">
            <a:extLst>
              <a:ext uri="{FF2B5EF4-FFF2-40B4-BE49-F238E27FC236}">
                <a16:creationId xmlns:a16="http://schemas.microsoft.com/office/drawing/2014/main" id="{E72A6825-DE5E-626B-A4A7-9C99518A5604}"/>
              </a:ext>
            </a:extLst>
          </p:cNvPr>
          <p:cNvSpPr txBox="1"/>
          <p:nvPr/>
        </p:nvSpPr>
        <p:spPr>
          <a:xfrm>
            <a:off x="838200" y="1690688"/>
            <a:ext cx="8906691" cy="3671326"/>
          </a:xfrm>
          <a:prstGeom prst="rect">
            <a:avLst/>
          </a:prstGeom>
          <a:noFill/>
        </p:spPr>
        <p:txBody>
          <a:bodyPr wrap="square" rtlCol="0">
            <a:spAutoFit/>
          </a:bodyPr>
          <a:lstStyle/>
          <a:p>
            <a:pPr marL="285750" lvl="0" indent="-285750">
              <a:lnSpc>
                <a:spcPct val="150000"/>
              </a:lnSpc>
              <a:spcBef>
                <a:spcPts val="450"/>
              </a:spcBef>
              <a:spcAft>
                <a:spcPts val="0"/>
              </a:spcAft>
              <a:buSzPts val="1200"/>
              <a:buFontTx/>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Rasgos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característicos</a:t>
            </a:r>
          </a:p>
          <a:p>
            <a:pPr marL="285750" lvl="0" indent="-285750">
              <a:lnSpc>
                <a:spcPct val="150000"/>
              </a:lnSpc>
              <a:spcBef>
                <a:spcPts val="450"/>
              </a:spcBef>
              <a:spcAft>
                <a:spcPts val="0"/>
              </a:spcAft>
              <a:buSzPts val="1200"/>
              <a:buFontTx/>
              <a:buChar char="-"/>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spcBef>
                <a:spcPts val="5"/>
              </a:spcBef>
              <a:spcAft>
                <a:spcPts val="0"/>
              </a:spcAft>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Bastante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tímido e inseguro,</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le cuesta </a:t>
            </a:r>
            <a:r>
              <a:rPr lang="es-ES" sz="1400" spc="-10" dirty="0">
                <a:effectLst/>
                <a:latin typeface="Arial" panose="020B0604020202020204" pitchFamily="34" charset="0"/>
                <a:ea typeface="Symbol" panose="05050102010706020507" pitchFamily="18" charset="2"/>
                <a:cs typeface="Arial" panose="020B0604020202020204" pitchFamily="34" charset="0"/>
              </a:rPr>
              <a:t>decidirse.</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Teme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plantear</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claramente su</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petición</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o </a:t>
            </a:r>
            <a:r>
              <a:rPr lang="es-ES" sz="1400" spc="-10" dirty="0">
                <a:effectLst/>
                <a:latin typeface="Arial" panose="020B0604020202020204" pitchFamily="34" charset="0"/>
                <a:ea typeface="Symbol" panose="05050102010706020507" pitchFamily="18" charset="2"/>
                <a:cs typeface="Arial" panose="020B0604020202020204" pitchFamily="34" charset="0"/>
              </a:rPr>
              <a:t>problema.</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Responde por </a:t>
            </a:r>
            <a:r>
              <a:rPr lang="es-ES" sz="1400" spc="-10" dirty="0">
                <a:effectLst/>
                <a:latin typeface="Arial" panose="020B0604020202020204" pitchFamily="34" charset="0"/>
                <a:ea typeface="Symbol" panose="05050102010706020507" pitchFamily="18" charset="2"/>
                <a:cs typeface="Arial" panose="020B0604020202020204" pitchFamily="34" charset="0"/>
              </a:rPr>
              <a:t>evasivas</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Quiere reflexionar y/o pide </a:t>
            </a:r>
            <a:r>
              <a:rPr lang="es-ES" sz="1400" spc="-10" dirty="0">
                <a:effectLst/>
                <a:latin typeface="Arial" panose="020B0604020202020204" pitchFamily="34" charset="0"/>
                <a:ea typeface="Symbol" panose="05050102010706020507" pitchFamily="18" charset="2"/>
                <a:cs typeface="Arial" panose="020B0604020202020204" pitchFamily="34" charset="0"/>
              </a:rPr>
              <a:t>opinión.</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a:lnSpc>
                <a:spcPct val="150000"/>
              </a:lnSpc>
              <a:spcBef>
                <a:spcPts val="45"/>
              </a:spcBef>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342900" lvl="0" indent="-342900">
              <a:lnSpc>
                <a:spcPct val="150000"/>
              </a:lnSpc>
              <a:spcBef>
                <a:spcPts val="5"/>
              </a:spcBef>
              <a:spcAft>
                <a:spcPts val="0"/>
              </a:spcAft>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Situaciones que facilitan su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aparición</a:t>
            </a:r>
          </a:p>
          <a:p>
            <a:pPr marL="342900" lvl="0" indent="-342900">
              <a:lnSpc>
                <a:spcPct val="150000"/>
              </a:lnSpc>
              <a:spcBef>
                <a:spcPts val="5"/>
              </a:spcBef>
              <a:spcAft>
                <a:spcPts val="0"/>
              </a:spcAft>
              <a:buSzPts val="1200"/>
              <a:buFont typeface="Times New Roman" panose="02020603050405020304" pitchFamily="18" charset="0"/>
              <a:buChar char="-"/>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Cuando</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no se recibe con amabilidad,</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seguridad e iniciativa se pone </a:t>
            </a:r>
            <a:r>
              <a:rPr lang="es-ES" sz="1400" spc="-10" dirty="0">
                <a:effectLst/>
                <a:latin typeface="Arial" panose="020B0604020202020204" pitchFamily="34" charset="0"/>
                <a:ea typeface="Symbol" panose="05050102010706020507" pitchFamily="18" charset="2"/>
                <a:cs typeface="Arial" panose="020B0604020202020204" pitchFamily="34" charset="0"/>
              </a:rPr>
              <a:t>nervioso.</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marR="153035" lvl="1" indent="-285750">
              <a:lnSpc>
                <a:spcPct val="150000"/>
              </a:lnSpc>
              <a:spcAft>
                <a:spcPts val="0"/>
              </a:spcAft>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Cuando</a:t>
            </a:r>
            <a:r>
              <a:rPr lang="es-ES" sz="1400" spc="-20"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le</a:t>
            </a:r>
            <a:r>
              <a:rPr lang="es-ES" sz="1400" spc="-20"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damos</a:t>
            </a:r>
            <a:r>
              <a:rPr lang="es-ES" sz="1400" spc="-20"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muchas</a:t>
            </a:r>
            <a:r>
              <a:rPr lang="es-ES" sz="1400" spc="-20"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opciones</a:t>
            </a:r>
            <a:r>
              <a:rPr lang="es-ES" sz="1400" spc="-20"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para</a:t>
            </a:r>
            <a:r>
              <a:rPr lang="es-ES" sz="1400" spc="-20"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elegir</a:t>
            </a:r>
            <a:r>
              <a:rPr lang="es-ES" sz="1400" spc="-20"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podemos</a:t>
            </a:r>
            <a:r>
              <a:rPr lang="es-ES" sz="1400" spc="-20"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provocarle</a:t>
            </a:r>
            <a:r>
              <a:rPr lang="es-ES" sz="1400" spc="-20"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indecisión y frustración.</a:t>
            </a:r>
          </a:p>
        </p:txBody>
      </p:sp>
    </p:spTree>
    <p:extLst>
      <p:ext uri="{BB962C8B-B14F-4D97-AF65-F5344CB8AC3E}">
        <p14:creationId xmlns:p14="http://schemas.microsoft.com/office/powerpoint/2010/main" val="1591895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71729-0C34-4C58-2675-35F8581A02D3}"/>
              </a:ext>
            </a:extLst>
          </p:cNvPr>
          <p:cNvSpPr>
            <a:spLocks noGrp="1"/>
          </p:cNvSpPr>
          <p:nvPr>
            <p:ph type="title"/>
          </p:nvPr>
        </p:nvSpPr>
        <p:spPr/>
        <p:txBody>
          <a:bodyPr/>
          <a:lstStyle/>
          <a:p>
            <a:r>
              <a:rPr lang="es-ES" dirty="0">
                <a:latin typeface="Arial" panose="020B0604020202020204" pitchFamily="34" charset="0"/>
                <a:cs typeface="Arial" panose="020B0604020202020204" pitchFamily="34" charset="0"/>
              </a:rPr>
              <a:t>Cliente sabelotodo</a:t>
            </a:r>
          </a:p>
        </p:txBody>
      </p:sp>
      <p:sp>
        <p:nvSpPr>
          <p:cNvPr id="3" name="CuadroTexto 2">
            <a:extLst>
              <a:ext uri="{FF2B5EF4-FFF2-40B4-BE49-F238E27FC236}">
                <a16:creationId xmlns:a16="http://schemas.microsoft.com/office/drawing/2014/main" id="{86C2CEED-4AEC-7749-D489-7C470827C562}"/>
              </a:ext>
            </a:extLst>
          </p:cNvPr>
          <p:cNvSpPr txBox="1"/>
          <p:nvPr/>
        </p:nvSpPr>
        <p:spPr>
          <a:xfrm>
            <a:off x="1162594" y="1494745"/>
            <a:ext cx="9339942" cy="4330481"/>
          </a:xfrm>
          <a:prstGeom prst="rect">
            <a:avLst/>
          </a:prstGeom>
          <a:noFill/>
        </p:spPr>
        <p:txBody>
          <a:bodyPr wrap="square" rtlCol="0">
            <a:spAutoFit/>
          </a:bodyPr>
          <a:lstStyle/>
          <a:p>
            <a:pPr marL="342900" lvl="0" indent="-342900">
              <a:lnSpc>
                <a:spcPct val="150000"/>
              </a:lnSpc>
              <a:spcBef>
                <a:spcPts val="450"/>
              </a:spcBef>
              <a:spcAft>
                <a:spcPts val="0"/>
              </a:spcAft>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Rasgos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característicos</a:t>
            </a:r>
          </a:p>
          <a:p>
            <a:pPr lvl="0">
              <a:lnSpc>
                <a:spcPct val="150000"/>
              </a:lnSpc>
              <a:spcBef>
                <a:spcPts val="450"/>
              </a:spcBef>
              <a:spcAft>
                <a:spcPts val="0"/>
              </a:spcAft>
              <a:buSzPts val="1200"/>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spcBef>
                <a:spcPts val="5"/>
              </a:spcBef>
              <a:spcAft>
                <a:spcPts val="0"/>
              </a:spcAft>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Cree que lo sabe </a:t>
            </a:r>
            <a:r>
              <a:rPr lang="es-ES" sz="1400" spc="-10" dirty="0">
                <a:effectLst/>
                <a:latin typeface="Arial" panose="020B0604020202020204" pitchFamily="34" charset="0"/>
                <a:ea typeface="Symbol" panose="05050102010706020507" pitchFamily="18" charset="2"/>
                <a:cs typeface="Arial" panose="020B0604020202020204" pitchFamily="34" charset="0"/>
              </a:rPr>
              <a:t>todo.</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Es</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orgulloso, quiere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imponerse y</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marca actitud</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de </a:t>
            </a:r>
            <a:r>
              <a:rPr lang="es-ES" sz="1400" spc="-10" dirty="0">
                <a:effectLst/>
                <a:latin typeface="Arial" panose="020B0604020202020204" pitchFamily="34" charset="0"/>
                <a:ea typeface="Symbol" panose="05050102010706020507" pitchFamily="18" charset="2"/>
                <a:cs typeface="Arial" panose="020B0604020202020204" pitchFamily="34" charset="0"/>
              </a:rPr>
              <a:t>superioridad.</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A</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veces se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muestra </a:t>
            </a:r>
            <a:r>
              <a:rPr lang="es-ES" sz="1400" spc="-10" dirty="0">
                <a:effectLst/>
                <a:latin typeface="Arial" panose="020B0604020202020204" pitchFamily="34" charset="0"/>
                <a:ea typeface="Symbol" panose="05050102010706020507" pitchFamily="18" charset="2"/>
                <a:cs typeface="Arial" panose="020B0604020202020204" pitchFamily="34" charset="0"/>
              </a:rPr>
              <a:t>agresivo.</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Exige</a:t>
            </a:r>
            <a:r>
              <a:rPr lang="es-ES" sz="1400" spc="-10"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mucha</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spc="-10" dirty="0">
                <a:effectLst/>
                <a:latin typeface="Arial" panose="020B0604020202020204" pitchFamily="34" charset="0"/>
                <a:ea typeface="Symbol" panose="05050102010706020507" pitchFamily="18" charset="2"/>
                <a:cs typeface="Arial" panose="020B0604020202020204" pitchFamily="34" charset="0"/>
              </a:rPr>
              <a:t>atención.</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marR="328295" lvl="1" indent="-285750">
              <a:lnSpc>
                <a:spcPct val="150000"/>
              </a:lnSpc>
              <a:spcAft>
                <a:spcPts val="0"/>
              </a:spcAft>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Es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exigente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también</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a</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la</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hora</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defender</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sus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derechos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y</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tiende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a</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presentar muchas reclamaciones.</a:t>
            </a:r>
          </a:p>
          <a:p>
            <a:pPr>
              <a:lnSpc>
                <a:spcPct val="150000"/>
              </a:lnSpc>
              <a:spcBef>
                <a:spcPts val="45"/>
              </a:spcBef>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342900" lvl="0" indent="-342900">
              <a:lnSpc>
                <a:spcPct val="150000"/>
              </a:lnSpc>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Situaciones que faciliten su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aparición</a:t>
            </a:r>
          </a:p>
          <a:p>
            <a:pPr lvl="0">
              <a:lnSpc>
                <a:spcPct val="150000"/>
              </a:lnSpc>
              <a:buSzPts val="1200"/>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marR="774700" lvl="1" indent="-285750">
              <a:lnSpc>
                <a:spcPct val="150000"/>
              </a:lnSpc>
              <a:spcAft>
                <a:spcPts val="0"/>
              </a:spcAft>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Ante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situaciones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críticas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(retrasos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o</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pequeños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errores)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agudiza</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su </a:t>
            </a:r>
            <a:r>
              <a:rPr lang="es-ES" sz="1400" spc="-10" dirty="0">
                <a:effectLst/>
                <a:latin typeface="Arial" panose="020B0604020202020204" pitchFamily="34" charset="0"/>
                <a:ea typeface="Symbol" panose="05050102010706020507" pitchFamily="18" charset="2"/>
                <a:cs typeface="Arial" panose="020B0604020202020204" pitchFamily="34" charset="0"/>
              </a:rPr>
              <a:t>agresividad.</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Cuando</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hay discusiones siempre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quiere llevar la </a:t>
            </a:r>
            <a:r>
              <a:rPr lang="es-ES" sz="1400" spc="-10" dirty="0">
                <a:effectLst/>
                <a:latin typeface="Arial" panose="020B0604020202020204" pitchFamily="34" charset="0"/>
                <a:ea typeface="Symbol" panose="05050102010706020507" pitchFamily="18" charset="2"/>
                <a:cs typeface="Arial" panose="020B0604020202020204" pitchFamily="34" charset="0"/>
              </a:rPr>
              <a:t>razón.</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a:lnSpc>
                <a:spcPct val="150000"/>
              </a:lnSpc>
              <a:spcBef>
                <a:spcPts val="50"/>
              </a:spcBef>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p:txBody>
      </p:sp>
    </p:spTree>
    <p:extLst>
      <p:ext uri="{BB962C8B-B14F-4D97-AF65-F5344CB8AC3E}">
        <p14:creationId xmlns:p14="http://schemas.microsoft.com/office/powerpoint/2010/main" val="1607820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0954D3-964B-60E2-1C95-BFD11D6684E0}"/>
              </a:ext>
            </a:extLst>
          </p:cNvPr>
          <p:cNvSpPr>
            <a:spLocks noGrp="1"/>
          </p:cNvSpPr>
          <p:nvPr>
            <p:ph type="title"/>
          </p:nvPr>
        </p:nvSpPr>
        <p:spPr/>
        <p:txBody>
          <a:bodyPr/>
          <a:lstStyle/>
          <a:p>
            <a:r>
              <a:rPr lang="es-ES" dirty="0">
                <a:latin typeface="Arial" panose="020B0604020202020204" pitchFamily="34" charset="0"/>
                <a:cs typeface="Arial" panose="020B0604020202020204" pitchFamily="34" charset="0"/>
              </a:rPr>
              <a:t>Cliente impulsivo</a:t>
            </a:r>
          </a:p>
        </p:txBody>
      </p:sp>
      <p:sp>
        <p:nvSpPr>
          <p:cNvPr id="3" name="CuadroTexto 2">
            <a:extLst>
              <a:ext uri="{FF2B5EF4-FFF2-40B4-BE49-F238E27FC236}">
                <a16:creationId xmlns:a16="http://schemas.microsoft.com/office/drawing/2014/main" id="{7E172FAC-A096-3DD8-1553-50025D14198B}"/>
              </a:ext>
            </a:extLst>
          </p:cNvPr>
          <p:cNvSpPr txBox="1"/>
          <p:nvPr/>
        </p:nvSpPr>
        <p:spPr>
          <a:xfrm>
            <a:off x="838200" y="1690688"/>
            <a:ext cx="8096794" cy="4003660"/>
          </a:xfrm>
          <a:prstGeom prst="rect">
            <a:avLst/>
          </a:prstGeom>
          <a:noFill/>
        </p:spPr>
        <p:txBody>
          <a:bodyPr wrap="square" rtlCol="0">
            <a:spAutoFit/>
          </a:bodyPr>
          <a:lstStyle/>
          <a:p>
            <a:pPr marL="342900" lvl="0" indent="-342900">
              <a:lnSpc>
                <a:spcPct val="150000"/>
              </a:lnSpc>
              <a:spcBef>
                <a:spcPts val="450"/>
              </a:spcBef>
              <a:spcAft>
                <a:spcPts val="0"/>
              </a:spcAft>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Rasgos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característicos</a:t>
            </a:r>
          </a:p>
          <a:p>
            <a:pPr marL="342900" lvl="0" indent="-342900">
              <a:lnSpc>
                <a:spcPct val="150000"/>
              </a:lnSpc>
              <a:spcBef>
                <a:spcPts val="450"/>
              </a:spcBef>
              <a:spcAft>
                <a:spcPts val="0"/>
              </a:spcAft>
              <a:buSzPts val="1200"/>
              <a:buFont typeface="Times New Roman" panose="02020603050405020304" pitchFamily="18" charset="0"/>
              <a:buChar char="-"/>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spcBef>
                <a:spcPts val="450"/>
              </a:spcBef>
              <a:spcAft>
                <a:spcPts val="0"/>
              </a:spcAft>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Cambia</a:t>
            </a:r>
            <a:r>
              <a:rPr lang="es-ES" sz="1400" spc="-10"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continuamente</a:t>
            </a:r>
            <a:r>
              <a:rPr lang="es-ES" sz="1400" spc="-10"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spc="-10" dirty="0">
                <a:effectLst/>
                <a:latin typeface="Arial" panose="020B0604020202020204" pitchFamily="34" charset="0"/>
                <a:ea typeface="Symbol" panose="05050102010706020507" pitchFamily="18" charset="2"/>
                <a:cs typeface="Arial" panose="020B0604020202020204" pitchFamily="34" charset="0"/>
              </a:rPr>
              <a:t>opinión.</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Es</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impaciente, superficial</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y </a:t>
            </a:r>
            <a:r>
              <a:rPr lang="es-ES" sz="1400" spc="-10" dirty="0">
                <a:effectLst/>
                <a:latin typeface="Arial" panose="020B0604020202020204" pitchFamily="34" charset="0"/>
                <a:ea typeface="Symbol" panose="05050102010706020507" pitchFamily="18" charset="2"/>
                <a:cs typeface="Arial" panose="020B0604020202020204" pitchFamily="34" charset="0"/>
              </a:rPr>
              <a:t>emotivo.</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marR="384175" lvl="1" indent="-285750">
              <a:lnSpc>
                <a:spcPct val="150000"/>
              </a:lnSpc>
              <a:spcAft>
                <a:spcPts val="0"/>
              </a:spcAft>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No</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concentra,</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y</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es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fácil</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que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dé</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marcha</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atrás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cuando</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parecía</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dispuesto</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a realizar un servicio determinado.</a:t>
            </a:r>
          </a:p>
          <a:p>
            <a:pPr>
              <a:lnSpc>
                <a:spcPct val="150000"/>
              </a:lnSpc>
              <a:spcBef>
                <a:spcPts val="50"/>
              </a:spcBef>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342900" lvl="0" indent="-342900">
              <a:lnSpc>
                <a:spcPct val="150000"/>
              </a:lnSpc>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Situaciones que facilitan su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aparición.</a:t>
            </a:r>
          </a:p>
          <a:p>
            <a:pPr lvl="0">
              <a:lnSpc>
                <a:spcPct val="150000"/>
              </a:lnSpc>
              <a:buSzPts val="1200"/>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spcBef>
                <a:spcPts val="5"/>
              </a:spcBef>
              <a:spcAft>
                <a:spcPts val="0"/>
              </a:spcAft>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Ante situaciones que le hacen </a:t>
            </a:r>
            <a:r>
              <a:rPr lang="es-ES" sz="1400" spc="-10" dirty="0">
                <a:effectLst/>
                <a:latin typeface="Arial" panose="020B0604020202020204" pitchFamily="34" charset="0"/>
                <a:ea typeface="Symbol" panose="05050102010706020507" pitchFamily="18" charset="2"/>
                <a:cs typeface="Arial" panose="020B0604020202020204" pitchFamily="34" charset="0"/>
              </a:rPr>
              <a:t>pensar.</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Cuando tiene varias opciones donde </a:t>
            </a:r>
            <a:r>
              <a:rPr lang="es-ES" sz="1400" spc="-10" dirty="0">
                <a:effectLst/>
                <a:latin typeface="Arial" panose="020B0604020202020204" pitchFamily="34" charset="0"/>
                <a:ea typeface="Symbol" panose="05050102010706020507" pitchFamily="18" charset="2"/>
                <a:cs typeface="Arial" panose="020B0604020202020204" pitchFamily="34" charset="0"/>
              </a:rPr>
              <a:t>elegir.</a:t>
            </a:r>
            <a:endParaRPr lang="es-ES" sz="1400" dirty="0">
              <a:effectLst/>
              <a:latin typeface="Arial" panose="020B0604020202020204" pitchFamily="34" charset="0"/>
              <a:ea typeface="Symbol" panose="05050102010706020507" pitchFamily="18" charset="2"/>
              <a:cs typeface="Arial" panose="020B0604020202020204" pitchFamily="34" charset="0"/>
            </a:endParaRPr>
          </a:p>
          <a:p>
            <a:r>
              <a:rPr lang="es-ES" sz="1400" dirty="0">
                <a:effectLst/>
                <a:latin typeface="Times New Roman" panose="02020603050405020304" pitchFamily="18" charset="0"/>
                <a:ea typeface="Times New Roman" panose="02020603050405020304" pitchFamily="18" charset="0"/>
              </a:rPr>
              <a:t> </a:t>
            </a:r>
            <a:endParaRPr lang="es-E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75877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6A36AE-C537-5992-026F-B911D3D5A4AE}"/>
              </a:ext>
            </a:extLst>
          </p:cNvPr>
          <p:cNvSpPr>
            <a:spLocks noGrp="1"/>
          </p:cNvSpPr>
          <p:nvPr>
            <p:ph type="title"/>
          </p:nvPr>
        </p:nvSpPr>
        <p:spPr/>
        <p:txBody>
          <a:bodyPr/>
          <a:lstStyle/>
          <a:p>
            <a:r>
              <a:rPr lang="es-ES" dirty="0">
                <a:latin typeface="Arial" panose="020B0604020202020204" pitchFamily="34" charset="0"/>
                <a:cs typeface="Arial" panose="020B0604020202020204" pitchFamily="34" charset="0"/>
              </a:rPr>
              <a:t>Cliente grosero</a:t>
            </a:r>
          </a:p>
        </p:txBody>
      </p:sp>
      <p:sp>
        <p:nvSpPr>
          <p:cNvPr id="3" name="CuadroTexto 2">
            <a:extLst>
              <a:ext uri="{FF2B5EF4-FFF2-40B4-BE49-F238E27FC236}">
                <a16:creationId xmlns:a16="http://schemas.microsoft.com/office/drawing/2014/main" id="{78D6B4AD-DA79-B6D0-10A0-1801C53F4FED}"/>
              </a:ext>
            </a:extLst>
          </p:cNvPr>
          <p:cNvSpPr txBox="1"/>
          <p:nvPr/>
        </p:nvSpPr>
        <p:spPr>
          <a:xfrm>
            <a:off x="838200" y="1541417"/>
            <a:ext cx="9533709" cy="4058612"/>
          </a:xfrm>
          <a:prstGeom prst="rect">
            <a:avLst/>
          </a:prstGeom>
          <a:noFill/>
        </p:spPr>
        <p:txBody>
          <a:bodyPr wrap="square" rtlCol="0">
            <a:spAutoFit/>
          </a:bodyPr>
          <a:lstStyle/>
          <a:p>
            <a:pPr>
              <a:lnSpc>
                <a:spcPct val="150000"/>
              </a:lnSpc>
              <a:spcBef>
                <a:spcPts val="10"/>
              </a:spcBef>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342900" lvl="0" indent="-342900">
              <a:lnSpc>
                <a:spcPct val="150000"/>
              </a:lnSpc>
              <a:spcBef>
                <a:spcPts val="450"/>
              </a:spcBef>
              <a:spcAft>
                <a:spcPts val="0"/>
              </a:spcAft>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Rasgos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característicos</a:t>
            </a:r>
          </a:p>
          <a:p>
            <a:pPr lvl="0">
              <a:lnSpc>
                <a:spcPct val="150000"/>
              </a:lnSpc>
              <a:spcBef>
                <a:spcPts val="450"/>
              </a:spcBef>
              <a:spcAft>
                <a:spcPts val="0"/>
              </a:spcAft>
              <a:buSzPts val="1200"/>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spcBef>
                <a:spcPts val="5"/>
              </a:spcBef>
              <a:spcAft>
                <a:spcPts val="0"/>
              </a:spcAft>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Permanente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mal</a:t>
            </a:r>
            <a:r>
              <a:rPr lang="es-ES" sz="1400" spc="-10" dirty="0">
                <a:effectLst/>
                <a:latin typeface="Arial" panose="020B0604020202020204" pitchFamily="34" charset="0"/>
                <a:ea typeface="Symbol" panose="05050102010706020507" pitchFamily="18" charset="2"/>
                <a:cs typeface="Arial" panose="020B0604020202020204" pitchFamily="34" charset="0"/>
              </a:rPr>
              <a:t> humor.</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Discute con </a:t>
            </a:r>
            <a:r>
              <a:rPr lang="es-ES" sz="1400" spc="-10" dirty="0">
                <a:effectLst/>
                <a:latin typeface="Arial" panose="020B0604020202020204" pitchFamily="34" charset="0"/>
                <a:ea typeface="Symbol" panose="05050102010706020507" pitchFamily="18" charset="2"/>
                <a:cs typeface="Arial" panose="020B0604020202020204" pitchFamily="34" charset="0"/>
              </a:rPr>
              <a:t>facilidad.</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Dominante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y</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spc="-10" dirty="0">
                <a:effectLst/>
                <a:latin typeface="Arial" panose="020B0604020202020204" pitchFamily="34" charset="0"/>
                <a:ea typeface="Symbol" panose="05050102010706020507" pitchFamily="18" charset="2"/>
                <a:cs typeface="Arial" panose="020B0604020202020204" pitchFamily="34" charset="0"/>
              </a:rPr>
              <a:t>agresivo.</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spc="-10" dirty="0">
                <a:effectLst/>
                <a:latin typeface="Arial" panose="020B0604020202020204" pitchFamily="34" charset="0"/>
                <a:ea typeface="Symbol" panose="05050102010706020507" pitchFamily="18" charset="2"/>
                <a:cs typeface="Arial" panose="020B0604020202020204" pitchFamily="34" charset="0"/>
              </a:rPr>
              <a:t>Ofensivo.</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a:lnSpc>
                <a:spcPct val="150000"/>
              </a:lnSpc>
              <a:spcBef>
                <a:spcPts val="45"/>
              </a:spcBef>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342900" lvl="0" indent="-342900">
              <a:lnSpc>
                <a:spcPct val="150000"/>
              </a:lnSpc>
              <a:spcBef>
                <a:spcPts val="5"/>
              </a:spcBef>
              <a:spcAft>
                <a:spcPts val="0"/>
              </a:spcAft>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Situaciones que facilitan su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aparición</a:t>
            </a:r>
          </a:p>
          <a:p>
            <a:pPr lvl="0">
              <a:lnSpc>
                <a:spcPct val="150000"/>
              </a:lnSpc>
              <a:spcBef>
                <a:spcPts val="5"/>
              </a:spcBef>
              <a:spcAft>
                <a:spcPts val="0"/>
              </a:spcAft>
              <a:buSzPts val="1200"/>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Ante cualquier pequeña </a:t>
            </a:r>
            <a:r>
              <a:rPr lang="es-ES" sz="1400" spc="-10" dirty="0">
                <a:effectLst/>
                <a:latin typeface="Arial" panose="020B0604020202020204" pitchFamily="34" charset="0"/>
                <a:ea typeface="Symbol" panose="05050102010706020507" pitchFamily="18" charset="2"/>
                <a:cs typeface="Arial" panose="020B0604020202020204" pitchFamily="34" charset="0"/>
              </a:rPr>
              <a:t>discusión.</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Siempre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que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considere que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ha sido</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mal </a:t>
            </a:r>
            <a:r>
              <a:rPr lang="es-ES" sz="1400" spc="-10" dirty="0">
                <a:effectLst/>
                <a:latin typeface="Arial" panose="020B0604020202020204" pitchFamily="34" charset="0"/>
                <a:ea typeface="Symbol" panose="05050102010706020507" pitchFamily="18" charset="2"/>
                <a:cs typeface="Arial" panose="020B0604020202020204" pitchFamily="34" charset="0"/>
              </a:rPr>
              <a:t>atendido.</a:t>
            </a:r>
            <a:endParaRPr lang="es-ES" sz="1400" dirty="0">
              <a:effectLst/>
              <a:latin typeface="Arial" panose="020B0604020202020204" pitchFamily="34" charset="0"/>
              <a:ea typeface="Symbol" panose="05050102010706020507" pitchFamily="18" charset="2"/>
              <a:cs typeface="Arial" panose="020B0604020202020204" pitchFamily="34" charset="0"/>
            </a:endParaRPr>
          </a:p>
        </p:txBody>
      </p:sp>
    </p:spTree>
    <p:extLst>
      <p:ext uri="{BB962C8B-B14F-4D97-AF65-F5344CB8AC3E}">
        <p14:creationId xmlns:p14="http://schemas.microsoft.com/office/powerpoint/2010/main" val="3932334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C7A6BB-61B3-C5D5-3963-FCBD1E189A9D}"/>
              </a:ext>
            </a:extLst>
          </p:cNvPr>
          <p:cNvSpPr>
            <a:spLocks noGrp="1"/>
          </p:cNvSpPr>
          <p:nvPr>
            <p:ph type="title"/>
          </p:nvPr>
        </p:nvSpPr>
        <p:spPr/>
        <p:txBody>
          <a:bodyPr/>
          <a:lstStyle/>
          <a:p>
            <a:r>
              <a:rPr lang="es-ES" dirty="0">
                <a:latin typeface="Arial" panose="020B0604020202020204" pitchFamily="34" charset="0"/>
                <a:cs typeface="Arial" panose="020B0604020202020204" pitchFamily="34" charset="0"/>
              </a:rPr>
              <a:t>Cliente desconfiado</a:t>
            </a:r>
          </a:p>
        </p:txBody>
      </p:sp>
      <p:sp>
        <p:nvSpPr>
          <p:cNvPr id="3" name="CuadroTexto 2">
            <a:extLst>
              <a:ext uri="{FF2B5EF4-FFF2-40B4-BE49-F238E27FC236}">
                <a16:creationId xmlns:a16="http://schemas.microsoft.com/office/drawing/2014/main" id="{765707F4-817B-BF6D-E66A-6DD9B69C4146}"/>
              </a:ext>
            </a:extLst>
          </p:cNvPr>
          <p:cNvSpPr txBox="1"/>
          <p:nvPr/>
        </p:nvSpPr>
        <p:spPr>
          <a:xfrm>
            <a:off x="838200" y="1464767"/>
            <a:ext cx="9588138" cy="5351273"/>
          </a:xfrm>
          <a:prstGeom prst="rect">
            <a:avLst/>
          </a:prstGeom>
          <a:noFill/>
        </p:spPr>
        <p:txBody>
          <a:bodyPr wrap="square" rtlCol="0">
            <a:spAutoFit/>
          </a:bodyPr>
          <a:lstStyle/>
          <a:p>
            <a:pPr>
              <a:lnSpc>
                <a:spcPct val="150000"/>
              </a:lnSpc>
              <a:spcBef>
                <a:spcPts val="10"/>
              </a:spcBef>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342900" lvl="0" indent="-342900">
              <a:lnSpc>
                <a:spcPct val="150000"/>
              </a:lnSpc>
              <a:spcBef>
                <a:spcPts val="450"/>
              </a:spcBef>
              <a:spcAft>
                <a:spcPts val="0"/>
              </a:spcAft>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Rasgos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característicos</a:t>
            </a:r>
          </a:p>
          <a:p>
            <a:pPr lvl="0">
              <a:lnSpc>
                <a:spcPct val="150000"/>
              </a:lnSpc>
              <a:spcBef>
                <a:spcPts val="450"/>
              </a:spcBef>
              <a:spcAft>
                <a:spcPts val="0"/>
              </a:spcAft>
              <a:buSzPts val="1200"/>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Duda</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todo y</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de todos,</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rechazando hasta</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los argumentos</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más </a:t>
            </a:r>
            <a:r>
              <a:rPr lang="es-ES" sz="1400" spc="-10" dirty="0">
                <a:effectLst/>
                <a:latin typeface="Arial" panose="020B0604020202020204" pitchFamily="34" charset="0"/>
                <a:ea typeface="Symbol" panose="05050102010706020507" pitchFamily="18" charset="2"/>
                <a:cs typeface="Arial" panose="020B0604020202020204" pitchFamily="34" charset="0"/>
              </a:rPr>
              <a:t>lógicos.</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Es</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intransigente,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trata de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dominar</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al </a:t>
            </a:r>
            <a:r>
              <a:rPr lang="es-ES" sz="1400" spc="-10" dirty="0">
                <a:effectLst/>
                <a:latin typeface="Arial" panose="020B0604020202020204" pitchFamily="34" charset="0"/>
                <a:ea typeface="Symbol" panose="05050102010706020507" pitchFamily="18" charset="2"/>
                <a:cs typeface="Arial" panose="020B0604020202020204" pitchFamily="34" charset="0"/>
              </a:rPr>
              <a:t>interlocutor.</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No </a:t>
            </a:r>
            <a:r>
              <a:rPr lang="es-ES" sz="1400" spc="-10" dirty="0">
                <a:effectLst/>
                <a:latin typeface="Arial" panose="020B0604020202020204" pitchFamily="34" charset="0"/>
                <a:ea typeface="Symbol" panose="05050102010706020507" pitchFamily="18" charset="2"/>
                <a:cs typeface="Arial" panose="020B0604020202020204" pitchFamily="34" charset="0"/>
              </a:rPr>
              <a:t>reflexiona.</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Es susceptible y le pone falta a </a:t>
            </a:r>
            <a:r>
              <a:rPr lang="es-ES" sz="1400" spc="-10" dirty="0">
                <a:effectLst/>
                <a:latin typeface="Arial" panose="020B0604020202020204" pitchFamily="34" charset="0"/>
                <a:ea typeface="Symbol" panose="05050102010706020507" pitchFamily="18" charset="2"/>
                <a:cs typeface="Arial" panose="020B0604020202020204" pitchFamily="34" charset="0"/>
              </a:rPr>
              <a:t>todo.</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a:lnSpc>
                <a:spcPct val="150000"/>
              </a:lnSpc>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342900" lvl="0" indent="-342900">
              <a:lnSpc>
                <a:spcPct val="150000"/>
              </a:lnSpc>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Situaciones que facilitan su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aparición</a:t>
            </a:r>
          </a:p>
          <a:p>
            <a:pPr marL="342900" lvl="0" indent="-342900">
              <a:lnSpc>
                <a:spcPct val="150000"/>
              </a:lnSpc>
              <a:buSzPts val="1200"/>
              <a:buFont typeface="Times New Roman" panose="02020603050405020304" pitchFamily="18" charset="0"/>
              <a:buChar char="-"/>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Cuando</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cree que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se le ha</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dado información </a:t>
            </a:r>
            <a:r>
              <a:rPr lang="es-ES" sz="1400" spc="-10" dirty="0">
                <a:effectLst/>
                <a:latin typeface="Arial" panose="020B0604020202020204" pitchFamily="34" charset="0"/>
                <a:ea typeface="Symbol" panose="05050102010706020507" pitchFamily="18" charset="2"/>
                <a:cs typeface="Arial" panose="020B0604020202020204" pitchFamily="34" charset="0"/>
              </a:rPr>
              <a:t>incompleta.</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Cuando piensa que no se confía en </a:t>
            </a:r>
            <a:r>
              <a:rPr lang="es-ES" sz="1400" spc="-25" dirty="0">
                <a:effectLst/>
                <a:latin typeface="Arial" panose="020B0604020202020204" pitchFamily="34" charset="0"/>
                <a:ea typeface="Symbol" panose="05050102010706020507" pitchFamily="18" charset="2"/>
                <a:cs typeface="Arial" panose="020B0604020202020204" pitchFamily="34" charset="0"/>
              </a:rPr>
              <a:t>él.</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Ante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el</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incumplimiento</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los </a:t>
            </a:r>
            <a:r>
              <a:rPr lang="es-ES" sz="1400" spc="-10" dirty="0">
                <a:effectLst/>
                <a:latin typeface="Arial" panose="020B0604020202020204" pitchFamily="34" charset="0"/>
                <a:ea typeface="Symbol" panose="05050102010706020507" pitchFamily="18" charset="2"/>
                <a:cs typeface="Arial" panose="020B0604020202020204" pitchFamily="34" charset="0"/>
              </a:rPr>
              <a:t>acuerdos.</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Cuando</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muestra </a:t>
            </a:r>
            <a:r>
              <a:rPr lang="es-ES" sz="1400" spc="-10" dirty="0">
                <a:effectLst/>
                <a:latin typeface="Arial" panose="020B0604020202020204" pitchFamily="34" charset="0"/>
                <a:ea typeface="Symbol" panose="05050102010706020507" pitchFamily="18" charset="2"/>
                <a:cs typeface="Arial" panose="020B0604020202020204" pitchFamily="34" charset="0"/>
              </a:rPr>
              <a:t>debilidad.</a:t>
            </a: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Times New Roman" panose="02020603050405020304" pitchFamily="18" charset="0"/>
                <a:cs typeface="Arial" panose="020B0604020202020204" pitchFamily="34" charset="0"/>
              </a:rPr>
              <a:t>Cuando</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se siente que no se</a:t>
            </a:r>
            <a:r>
              <a:rPr lang="es-ES" sz="1400" spc="-5" dirty="0">
                <a:effectLst/>
                <a:latin typeface="Arial" panose="020B0604020202020204" pitchFamily="34" charset="0"/>
                <a:ea typeface="Times New Roman" panose="02020603050405020304" pitchFamily="18" charset="0"/>
                <a:cs typeface="Arial" panose="020B0604020202020204" pitchFamily="34" charset="0"/>
              </a:rPr>
              <a:t> </a:t>
            </a:r>
            <a:r>
              <a:rPr lang="es-ES" sz="1400" dirty="0">
                <a:effectLst/>
                <a:latin typeface="Arial" panose="020B0604020202020204" pitchFamily="34" charset="0"/>
                <a:ea typeface="Times New Roman" panose="02020603050405020304" pitchFamily="18" charset="0"/>
                <a:cs typeface="Arial" panose="020B0604020202020204" pitchFamily="34" charset="0"/>
              </a:rPr>
              <a:t>le trata correctamente o </a:t>
            </a:r>
            <a:r>
              <a:rPr lang="es-ES" sz="1400" spc="-10" dirty="0">
                <a:effectLst/>
                <a:latin typeface="Arial" panose="020B0604020202020204" pitchFamily="34" charset="0"/>
                <a:ea typeface="Times New Roman" panose="02020603050405020304" pitchFamily="18" charset="0"/>
                <a:cs typeface="Arial" panose="020B0604020202020204" pitchFamily="34" charset="0"/>
              </a:rPr>
              <a:t>justamente</a:t>
            </a:r>
            <a:endParaRPr lang="es-ES" sz="1400" dirty="0">
              <a:latin typeface="Arial" panose="020B0604020202020204" pitchFamily="34" charset="0"/>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endParaRPr lang="es-ES" sz="1400" dirty="0">
              <a:effectLst/>
              <a:latin typeface="Arial" panose="020B0604020202020204" pitchFamily="34" charset="0"/>
              <a:ea typeface="Symbol" panose="05050102010706020507" pitchFamily="18" charset="2"/>
              <a:cs typeface="Arial" panose="020B0604020202020204" pitchFamily="34" charset="0"/>
            </a:endParaRPr>
          </a:p>
        </p:txBody>
      </p:sp>
    </p:spTree>
    <p:extLst>
      <p:ext uri="{BB962C8B-B14F-4D97-AF65-F5344CB8AC3E}">
        <p14:creationId xmlns:p14="http://schemas.microsoft.com/office/powerpoint/2010/main" val="3979961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7B3310-7184-5FFB-400F-A9B81143DB43}"/>
              </a:ext>
            </a:extLst>
          </p:cNvPr>
          <p:cNvSpPr>
            <a:spLocks noGrp="1"/>
          </p:cNvSpPr>
          <p:nvPr>
            <p:ph type="title"/>
          </p:nvPr>
        </p:nvSpPr>
        <p:spPr/>
        <p:txBody>
          <a:bodyPr/>
          <a:lstStyle/>
          <a:p>
            <a:r>
              <a:rPr lang="es-ES" dirty="0">
                <a:latin typeface="Arial" panose="020B0604020202020204" pitchFamily="34" charset="0"/>
                <a:cs typeface="Arial" panose="020B0604020202020204" pitchFamily="34" charset="0"/>
              </a:rPr>
              <a:t>Cliente minucioso</a:t>
            </a:r>
          </a:p>
        </p:txBody>
      </p:sp>
      <p:sp>
        <p:nvSpPr>
          <p:cNvPr id="3" name="CuadroTexto 2">
            <a:extLst>
              <a:ext uri="{FF2B5EF4-FFF2-40B4-BE49-F238E27FC236}">
                <a16:creationId xmlns:a16="http://schemas.microsoft.com/office/drawing/2014/main" id="{39F6EB0D-7E53-C19B-FC5C-01C83547796B}"/>
              </a:ext>
            </a:extLst>
          </p:cNvPr>
          <p:cNvSpPr txBox="1"/>
          <p:nvPr/>
        </p:nvSpPr>
        <p:spPr>
          <a:xfrm>
            <a:off x="666206" y="1332411"/>
            <a:ext cx="8908868" cy="4381777"/>
          </a:xfrm>
          <a:prstGeom prst="rect">
            <a:avLst/>
          </a:prstGeom>
          <a:noFill/>
        </p:spPr>
        <p:txBody>
          <a:bodyPr wrap="square" rtlCol="0">
            <a:spAutoFit/>
          </a:bodyPr>
          <a:lstStyle/>
          <a:p>
            <a:pPr>
              <a:lnSpc>
                <a:spcPct val="150000"/>
              </a:lnSpc>
              <a:spcBef>
                <a:spcPts val="10"/>
              </a:spcBef>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342900" lvl="0" indent="-342900">
              <a:lnSpc>
                <a:spcPct val="150000"/>
              </a:lnSpc>
              <a:spcBef>
                <a:spcPts val="450"/>
              </a:spcBef>
              <a:spcAft>
                <a:spcPts val="0"/>
              </a:spcAft>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Rasgos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característicos</a:t>
            </a:r>
          </a:p>
          <a:p>
            <a:pPr lvl="0">
              <a:lnSpc>
                <a:spcPct val="150000"/>
              </a:lnSpc>
              <a:spcBef>
                <a:spcPts val="450"/>
              </a:spcBef>
              <a:spcAft>
                <a:spcPts val="0"/>
              </a:spcAft>
              <a:buSzPts val="1200"/>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50000"/>
              </a:lnSpc>
              <a:spcBef>
                <a:spcPts val="5"/>
              </a:spcBef>
              <a:spcAft>
                <a:spcPts val="0"/>
              </a:spcAft>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Sabe lo que </a:t>
            </a:r>
            <a:r>
              <a:rPr lang="es-ES" sz="1400" spc="-10" dirty="0">
                <a:effectLst/>
                <a:latin typeface="Arial" panose="020B0604020202020204" pitchFamily="34" charset="0"/>
                <a:ea typeface="Symbol" panose="05050102010706020507" pitchFamily="18" charset="2"/>
                <a:cs typeface="Arial" panose="020B0604020202020204" pitchFamily="34" charset="0"/>
              </a:rPr>
              <a:t>busca.</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Es concreto, conciso y a veces </a:t>
            </a:r>
            <a:r>
              <a:rPr lang="es-ES" sz="1400" spc="-10" dirty="0">
                <a:effectLst/>
                <a:latin typeface="Arial" panose="020B0604020202020204" pitchFamily="34" charset="0"/>
                <a:ea typeface="Symbol" panose="05050102010706020507" pitchFamily="18" charset="2"/>
                <a:cs typeface="Arial" panose="020B0604020202020204" pitchFamily="34" charset="0"/>
              </a:rPr>
              <a:t>tajante.</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Utiliza pocas </a:t>
            </a:r>
            <a:r>
              <a:rPr lang="es-ES" sz="1400" spc="-10" dirty="0">
                <a:effectLst/>
                <a:latin typeface="Arial" panose="020B0604020202020204" pitchFamily="34" charset="0"/>
                <a:ea typeface="Symbol" panose="05050102010706020507" pitchFamily="18" charset="2"/>
                <a:cs typeface="Arial" panose="020B0604020202020204" pitchFamily="34" charset="0"/>
              </a:rPr>
              <a:t>palabras.</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Exige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respuestas</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concretas e</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información </a:t>
            </a:r>
            <a:r>
              <a:rPr lang="es-ES" sz="1400" spc="-10" dirty="0">
                <a:effectLst/>
                <a:latin typeface="Arial" panose="020B0604020202020204" pitchFamily="34" charset="0"/>
                <a:ea typeface="Symbol" panose="05050102010706020507" pitchFamily="18" charset="2"/>
                <a:cs typeface="Arial" panose="020B0604020202020204" pitchFamily="34" charset="0"/>
              </a:rPr>
              <a:t>exacta.</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a:lnSpc>
                <a:spcPct val="150000"/>
              </a:lnSpc>
              <a:spcBef>
                <a:spcPts val="45"/>
              </a:spcBef>
            </a:pPr>
            <a:r>
              <a:rPr lang="es-ES" sz="1400" dirty="0">
                <a:effectLst/>
                <a:latin typeface="Arial" panose="020B0604020202020204" pitchFamily="34" charset="0"/>
                <a:ea typeface="Times New Roman" panose="02020603050405020304" pitchFamily="18" charset="0"/>
                <a:cs typeface="Arial" panose="020B0604020202020204" pitchFamily="34" charset="0"/>
              </a:rPr>
              <a:t> </a:t>
            </a:r>
          </a:p>
          <a:p>
            <a:pPr marL="342900" lvl="0" indent="-342900">
              <a:lnSpc>
                <a:spcPct val="150000"/>
              </a:lnSpc>
              <a:buSzPts val="1200"/>
              <a:buFont typeface="Times New Roman" panose="02020603050405020304" pitchFamily="18" charset="0"/>
              <a:buChar char="-"/>
              <a:tabLst>
                <a:tab pos="774065" algn="l"/>
                <a:tab pos="774700" algn="l"/>
              </a:tabLst>
            </a:pPr>
            <a:r>
              <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Situaciones que facilitan su </a:t>
            </a:r>
            <a:r>
              <a:rPr lang="es-ES" sz="1400" spc="-1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aparición</a:t>
            </a:r>
          </a:p>
          <a:p>
            <a:pPr lvl="0">
              <a:lnSpc>
                <a:spcPct val="150000"/>
              </a:lnSpc>
              <a:buSzPts val="1200"/>
              <a:tabLst>
                <a:tab pos="774065" algn="l"/>
                <a:tab pos="774700" algn="l"/>
              </a:tabLst>
            </a:pPr>
            <a:endParaRPr lang="es-ES" sz="1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marL="742950" marR="492760" lvl="1" indent="-285750">
              <a:lnSpc>
                <a:spcPct val="150000"/>
              </a:lnSpc>
              <a:spcBef>
                <a:spcPts val="5"/>
              </a:spcBef>
              <a:spcAft>
                <a:spcPts val="0"/>
              </a:spcAft>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En</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situaciones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que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salen</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lo</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normal</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y</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escapan</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a</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su</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control</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(esperas, </a:t>
            </a:r>
            <a:r>
              <a:rPr lang="es-ES" sz="1400" spc="-10" dirty="0">
                <a:effectLst/>
                <a:latin typeface="Arial" panose="020B0604020202020204" pitchFamily="34" charset="0"/>
                <a:ea typeface="Symbol" panose="05050102010706020507" pitchFamily="18" charset="2"/>
                <a:cs typeface="Arial" panose="020B0604020202020204" pitchFamily="34" charset="0"/>
              </a:rPr>
              <a:t>confusiones…).</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lvl="1" indent="-285750">
              <a:lnSpc>
                <a:spcPct val="150000"/>
              </a:lnSpc>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Cuando</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la información</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que recibe es</a:t>
            </a:r>
            <a:r>
              <a:rPr lang="es-ES" sz="1400" spc="-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escasa o </a:t>
            </a:r>
            <a:r>
              <a:rPr lang="es-ES" sz="1400" spc="-10" dirty="0">
                <a:effectLst/>
                <a:latin typeface="Arial" panose="020B0604020202020204" pitchFamily="34" charset="0"/>
                <a:ea typeface="Symbol" panose="05050102010706020507" pitchFamily="18" charset="2"/>
                <a:cs typeface="Arial" panose="020B0604020202020204" pitchFamily="34" charset="0"/>
              </a:rPr>
              <a:t>incompleta.</a:t>
            </a:r>
            <a:endParaRPr lang="es-ES" sz="1400" dirty="0">
              <a:effectLst/>
              <a:latin typeface="Arial" panose="020B0604020202020204" pitchFamily="34" charset="0"/>
              <a:ea typeface="Symbol" panose="05050102010706020507" pitchFamily="18" charset="2"/>
              <a:cs typeface="Arial" panose="020B0604020202020204" pitchFamily="34" charset="0"/>
            </a:endParaRPr>
          </a:p>
          <a:p>
            <a:pPr marL="742950" marR="368300" lvl="1" indent="-285750">
              <a:lnSpc>
                <a:spcPct val="150000"/>
              </a:lnSpc>
              <a:spcAft>
                <a:spcPts val="0"/>
              </a:spcAft>
              <a:buSzPts val="1200"/>
              <a:buFont typeface="Symbol" panose="05050102010706020507" pitchFamily="18" charset="2"/>
              <a:buChar char=""/>
              <a:tabLst>
                <a:tab pos="1002665" algn="l"/>
                <a:tab pos="1003300" algn="l"/>
              </a:tabLst>
            </a:pPr>
            <a:r>
              <a:rPr lang="es-ES" sz="1400" dirty="0">
                <a:effectLst/>
                <a:latin typeface="Arial" panose="020B0604020202020204" pitchFamily="34" charset="0"/>
                <a:ea typeface="Symbol" panose="05050102010706020507" pitchFamily="18" charset="2"/>
                <a:cs typeface="Arial" panose="020B0604020202020204" pitchFamily="34" charset="0"/>
              </a:rPr>
              <a:t>Ante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problemas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falta</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de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calidad</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en</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productos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o</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servicios</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se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vuelve</a:t>
            </a:r>
            <a:r>
              <a:rPr lang="es-ES" sz="1400" spc="-15" dirty="0">
                <a:effectLst/>
                <a:latin typeface="Arial" panose="020B0604020202020204" pitchFamily="34" charset="0"/>
                <a:ea typeface="Symbol" panose="05050102010706020507" pitchFamily="18" charset="2"/>
                <a:cs typeface="Arial" panose="020B0604020202020204" pitchFamily="34" charset="0"/>
              </a:rPr>
              <a:t> </a:t>
            </a:r>
            <a:r>
              <a:rPr lang="es-ES" sz="1400" dirty="0">
                <a:effectLst/>
                <a:latin typeface="Arial" panose="020B0604020202020204" pitchFamily="34" charset="0"/>
                <a:ea typeface="Symbol" panose="05050102010706020507" pitchFamily="18" charset="2"/>
                <a:cs typeface="Arial" panose="020B0604020202020204" pitchFamily="34" charset="0"/>
              </a:rPr>
              <a:t>muy </a:t>
            </a:r>
            <a:r>
              <a:rPr lang="es-ES" sz="1400" spc="-10" dirty="0">
                <a:effectLst/>
                <a:latin typeface="Arial" panose="020B0604020202020204" pitchFamily="34" charset="0"/>
                <a:ea typeface="Symbol" panose="05050102010706020507" pitchFamily="18" charset="2"/>
                <a:cs typeface="Arial" panose="020B0604020202020204" pitchFamily="34" charset="0"/>
              </a:rPr>
              <a:t>exigente.</a:t>
            </a:r>
            <a:endParaRPr lang="es-ES" sz="1400" dirty="0">
              <a:effectLst/>
              <a:latin typeface="Arial" panose="020B0604020202020204" pitchFamily="34" charset="0"/>
              <a:ea typeface="Symbol" panose="05050102010706020507" pitchFamily="18" charset="2"/>
              <a:cs typeface="Arial" panose="020B0604020202020204" pitchFamily="34" charset="0"/>
            </a:endParaRPr>
          </a:p>
        </p:txBody>
      </p:sp>
    </p:spTree>
    <p:extLst>
      <p:ext uri="{BB962C8B-B14F-4D97-AF65-F5344CB8AC3E}">
        <p14:creationId xmlns:p14="http://schemas.microsoft.com/office/powerpoint/2010/main" val="2516758474"/>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95</TotalTime>
  <Words>1137</Words>
  <Application>Microsoft Office PowerPoint</Application>
  <PresentationFormat>Panorámica</PresentationFormat>
  <Paragraphs>158</Paragraphs>
  <Slides>14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14</vt:i4>
      </vt:variant>
    </vt:vector>
  </HeadingPairs>
  <TitlesOfParts>
    <vt:vector size="20" baseType="lpstr">
      <vt:lpstr>Arial</vt:lpstr>
      <vt:lpstr>Symbol</vt:lpstr>
      <vt:lpstr>Times New Roman</vt:lpstr>
      <vt:lpstr>Trebuchet MS</vt:lpstr>
      <vt:lpstr>Wingdings 3</vt:lpstr>
      <vt:lpstr>Faceta</vt:lpstr>
      <vt:lpstr>Tipos de clientes</vt:lpstr>
      <vt:lpstr>                          TIPOS DE CLIENTES</vt:lpstr>
      <vt:lpstr>Cliente polémico</vt:lpstr>
      <vt:lpstr>Cliente indeciso</vt:lpstr>
      <vt:lpstr>Cliente sabelotodo</vt:lpstr>
      <vt:lpstr>Cliente impulsivo</vt:lpstr>
      <vt:lpstr>Cliente grosero</vt:lpstr>
      <vt:lpstr>Cliente desconfiado</vt:lpstr>
      <vt:lpstr>Cliente minucioso</vt:lpstr>
      <vt:lpstr>Cliente hablador</vt:lpstr>
      <vt:lpstr>Según su:        Asiduidad</vt:lpstr>
      <vt:lpstr>    Según su:       Edad</vt:lpstr>
      <vt:lpstr> Según su:      Profesión</vt:lpstr>
      <vt:lpstr>Clientes con:       Necesidades especiales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Trinidad Garcia Vazquez</dc:creator>
  <cp:lastModifiedBy>Maria Trinidad Garcia Vazquez</cp:lastModifiedBy>
  <cp:revision>45</cp:revision>
  <dcterms:created xsi:type="dcterms:W3CDTF">2024-09-30T08:54:36Z</dcterms:created>
  <dcterms:modified xsi:type="dcterms:W3CDTF">2024-09-30T10:30:34Z</dcterms:modified>
</cp:coreProperties>
</file>