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D46CD5D-D21E-42C4-A97A-02C8B845089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891504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79934C1-326F-4FAD-ADA1-4EA1CC5DCA6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46645D6-2485-4B15-B205-E5310EA07C3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28702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5603400" y="2133720"/>
            <a:ext cx="28702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8617320" y="2133720"/>
            <a:ext cx="28702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/>
          </p:nvPr>
        </p:nvSpPr>
        <p:spPr>
          <a:xfrm>
            <a:off x="2589120" y="4106520"/>
            <a:ext cx="28702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7" name="PlaceHolder 6"/>
          <p:cNvSpPr>
            <a:spLocks noGrp="1"/>
          </p:cNvSpPr>
          <p:nvPr>
            <p:ph/>
          </p:nvPr>
        </p:nvSpPr>
        <p:spPr>
          <a:xfrm>
            <a:off x="5603400" y="4106520"/>
            <a:ext cx="28702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8" name="PlaceHolder 7"/>
          <p:cNvSpPr>
            <a:spLocks noGrp="1"/>
          </p:cNvSpPr>
          <p:nvPr>
            <p:ph/>
          </p:nvPr>
        </p:nvSpPr>
        <p:spPr>
          <a:xfrm>
            <a:off x="8617320" y="4106520"/>
            <a:ext cx="28702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D590DBF-8A51-4A4A-9A88-4EED6CC094D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AB8B960-B92B-45F0-ACB1-4FF7975CDE5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E11E33D-11F8-44BD-808E-2DFA1155076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F273452-8B94-4056-A2F2-50F4D0F6A96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2F1E4C8-AD96-4B90-A974-F7FAD73925C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1974455-BC82-4C5A-BD34-19ACC51E7D8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440" cy="593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5A939ED-3FFF-4E04-93DA-A2A75DAAF00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79E30FE-3A41-48DC-AA24-28C8961D160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3B1CE26-49A4-4317-A81E-2ED7D57DFB8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BD384D3-11F4-4442-AD04-63682577C61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61F9D39-CFF1-4ED4-B49A-A59E0CC5BBF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891504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E833D39-0F96-495F-B8C4-58E57824F59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90A614F-B25F-4D5E-986E-C1432C6D661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28702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/>
          </p:nvPr>
        </p:nvSpPr>
        <p:spPr>
          <a:xfrm>
            <a:off x="5603400" y="2133720"/>
            <a:ext cx="28702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/>
          </p:nvPr>
        </p:nvSpPr>
        <p:spPr>
          <a:xfrm>
            <a:off x="8617320" y="2133720"/>
            <a:ext cx="28702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/>
          </p:nvPr>
        </p:nvSpPr>
        <p:spPr>
          <a:xfrm>
            <a:off x="2589120" y="4106520"/>
            <a:ext cx="28702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6" name="PlaceHolder 6"/>
          <p:cNvSpPr>
            <a:spLocks noGrp="1"/>
          </p:cNvSpPr>
          <p:nvPr>
            <p:ph/>
          </p:nvPr>
        </p:nvSpPr>
        <p:spPr>
          <a:xfrm>
            <a:off x="5603400" y="4106520"/>
            <a:ext cx="28702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7" name="PlaceHolder 7"/>
          <p:cNvSpPr>
            <a:spLocks noGrp="1"/>
          </p:cNvSpPr>
          <p:nvPr>
            <p:ph/>
          </p:nvPr>
        </p:nvSpPr>
        <p:spPr>
          <a:xfrm>
            <a:off x="8617320" y="4106520"/>
            <a:ext cx="28702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EE03467-2AAB-4BC0-A5FB-25E03BC5851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8F44324-2344-4D3B-8D5A-1946C939959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883B3EE-6968-4FB5-9EC7-6F930A0707E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491C6AE-0711-4E95-BC89-D4368D64861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05DA7D1-FC77-467F-A45B-C8D00079DCD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03C95DF-9C98-4FD7-BDD0-BDC0C34AFFB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4E9BF7C-18EE-4E20-8D7E-B7547EDDDD3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440" cy="593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195391A-DD28-4D51-A56E-7CA986F3615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A1036CC-9B98-488B-86AB-135B8F97C19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618616A-E6C5-4B47-86F6-A653C5DB8DA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1720338-4421-4A19-A187-E95C402DF43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891504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92B28FB-4A52-488B-BBE4-193A320D3F8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645EC95-C8F5-46F3-BC66-5825AA6512F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28702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/>
          </p:nvPr>
        </p:nvSpPr>
        <p:spPr>
          <a:xfrm>
            <a:off x="5603400" y="2133720"/>
            <a:ext cx="28702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/>
          </p:nvPr>
        </p:nvSpPr>
        <p:spPr>
          <a:xfrm>
            <a:off x="8617320" y="2133720"/>
            <a:ext cx="28702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/>
          </p:nvPr>
        </p:nvSpPr>
        <p:spPr>
          <a:xfrm>
            <a:off x="2589120" y="4106520"/>
            <a:ext cx="28702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5" name="PlaceHolder 6"/>
          <p:cNvSpPr>
            <a:spLocks noGrp="1"/>
          </p:cNvSpPr>
          <p:nvPr>
            <p:ph/>
          </p:nvPr>
        </p:nvSpPr>
        <p:spPr>
          <a:xfrm>
            <a:off x="5603400" y="4106520"/>
            <a:ext cx="28702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6" name="PlaceHolder 7"/>
          <p:cNvSpPr>
            <a:spLocks noGrp="1"/>
          </p:cNvSpPr>
          <p:nvPr>
            <p:ph/>
          </p:nvPr>
        </p:nvSpPr>
        <p:spPr>
          <a:xfrm>
            <a:off x="8617320" y="4106520"/>
            <a:ext cx="28702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C0F249A-4BAC-4083-8C83-84451C67AD9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2AF6011-E6CA-4616-B775-3C135F7754A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63F1E2E-1566-4FF0-8D0D-93029D50121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440" cy="593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06C2DA8-7CFA-4027-A4A9-1CE7351C33A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C94E202-A59C-4F99-B15C-EE66B4489D5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619BE5D-58A0-4D20-A68A-8D7CD3DB5ED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DDFB9EE-9DA2-42FA-BDD0-91E735DA02A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22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1" name="Freeform 11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>
                <a:gd name="textAreaLeft" fmla="*/ 0 w 100440"/>
                <a:gd name="textAreaRight" fmla="*/ 100800 w 100440"/>
                <a:gd name="textAreaTop" fmla="*/ 0 h 625680"/>
                <a:gd name="textAreaBottom" fmla="*/ 626040 h 62568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" name="Freeform 12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>
                <a:gd name="textAreaLeft" fmla="*/ 0 w 646200"/>
                <a:gd name="textAreaRight" fmla="*/ 646560 w 646200"/>
                <a:gd name="textAreaTop" fmla="*/ 0 h 2322000"/>
                <a:gd name="textAreaBottom" fmla="*/ 23223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" name="Freeform 13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>
                <a:gd name="textAreaLeft" fmla="*/ 0 w 609120"/>
                <a:gd name="textAreaRight" fmla="*/ 609480 w 609120"/>
                <a:gd name="textAreaTop" fmla="*/ 0 h 1419840"/>
                <a:gd name="textAreaBottom" fmla="*/ 142020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" name="Freeform 14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>
                <a:gd name="textAreaLeft" fmla="*/ 0 w 171000"/>
                <a:gd name="textAreaRight" fmla="*/ 171360 w 171000"/>
                <a:gd name="textAreaTop" fmla="*/ 0 h 363240"/>
                <a:gd name="textAreaBottom" fmla="*/ 36360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" name="Freeform 15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>
                <a:gd name="textAreaLeft" fmla="*/ 0 w 821520"/>
                <a:gd name="textAreaRight" fmla="*/ 821880 w 821520"/>
                <a:gd name="textAreaTop" fmla="*/ 0 h 3328200"/>
                <a:gd name="textAreaBottom" fmla="*/ 3328560 h 332820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" name="Freeform 16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>
                <a:gd name="textAreaLeft" fmla="*/ 0 w 105840"/>
                <a:gd name="textAreaRight" fmla="*/ 106200 w 105840"/>
                <a:gd name="textAreaTop" fmla="*/ 0 h 2927520"/>
                <a:gd name="textAreaBottom" fmla="*/ 2927880 h 292752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78120 w 77760"/>
                <a:gd name="textAreaTop" fmla="*/ 0 h 493560"/>
                <a:gd name="textAreaBottom" fmla="*/ 49392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" name="Freeform 18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>
                <a:gd name="textAreaLeft" fmla="*/ 0 w 189720"/>
                <a:gd name="textAreaRight" fmla="*/ 190080 w 189720"/>
                <a:gd name="textAreaTop" fmla="*/ 0 h 1024560"/>
                <a:gd name="textAreaBottom" fmla="*/ 1024920 h 102456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" name="Freeform 19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>
                <a:gd name="textAreaLeft" fmla="*/ 0 w 2075760"/>
                <a:gd name="textAreaRight" fmla="*/ 2076120 w 2075760"/>
                <a:gd name="textAreaTop" fmla="*/ 0 h 4047840"/>
                <a:gd name="textAreaBottom" fmla="*/ 404820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" name="Freeform 20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>
                <a:gd name="textAreaLeft" fmla="*/ 0 w 161640"/>
                <a:gd name="textAreaRight" fmla="*/ 162000 w 161640"/>
                <a:gd name="textAreaTop" fmla="*/ 0 h 336960"/>
                <a:gd name="textAreaBottom" fmla="*/ 33732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" name="Freeform 21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>
                <a:gd name="textAreaLeft" fmla="*/ 0 w 37080"/>
                <a:gd name="textAreaRight" fmla="*/ 37440 w 37080"/>
                <a:gd name="textAreaTop" fmla="*/ 0 h 221400"/>
                <a:gd name="textAreaBottom" fmla="*/ 22176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" name="Freeform 22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>
                <a:gd name="textAreaLeft" fmla="*/ 0 w 238320"/>
                <a:gd name="textAreaRight" fmla="*/ 238680 w 238320"/>
                <a:gd name="textAreaTop" fmla="*/ 0 h 622080"/>
                <a:gd name="textAreaBottom" fmla="*/ 62244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3" name="Group 9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14" name="Freeform 27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>
                <a:gd name="textAreaLeft" fmla="*/ 0 w 493920"/>
                <a:gd name="textAreaRight" fmla="*/ 494280 w 493920"/>
                <a:gd name="textAreaTop" fmla="*/ 0 h 4400640"/>
                <a:gd name="textAreaBottom" fmla="*/ 4401000 h 440064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" name="Freeform 28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>
                <a:gd name="textAreaLeft" fmla="*/ 0 w 423000"/>
                <a:gd name="textAreaRight" fmla="*/ 423360 w 423000"/>
                <a:gd name="textAreaTop" fmla="*/ 0 h 1580400"/>
                <a:gd name="textAreaBottom" fmla="*/ 1580760 h 1580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" name="Freeform 29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>
                <a:gd name="textAreaLeft" fmla="*/ 0 w 430560"/>
                <a:gd name="textAreaRight" fmla="*/ 430920 w 430560"/>
                <a:gd name="textAreaTop" fmla="*/ 0 h 990360"/>
                <a:gd name="textAreaBottom" fmla="*/ 990720 h 99036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" name="Freeform 30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>
                <a:gd name="textAreaLeft" fmla="*/ 0 w 551520"/>
                <a:gd name="textAreaRight" fmla="*/ 551880 w 551520"/>
                <a:gd name="textAreaTop" fmla="*/ 0 h 2235600"/>
                <a:gd name="textAreaBottom" fmla="*/ 2235960 h 223560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" name="Freeform 31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>
                <a:gd name="textAreaLeft" fmla="*/ 0 w 173880"/>
                <a:gd name="textAreaRight" fmla="*/ 174240 w 173880"/>
                <a:gd name="textAreaTop" fmla="*/ 0 h 3026880"/>
                <a:gd name="textAreaBottom" fmla="*/ 3027240 h 302688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" name="Freeform 32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>
                <a:gd name="textAreaLeft" fmla="*/ 0 w 133920"/>
                <a:gd name="textAreaRight" fmla="*/ 134280 w 133920"/>
                <a:gd name="textAreaTop" fmla="*/ 0 h 281160"/>
                <a:gd name="textAreaBottom" fmla="*/ 281520 h 28116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" name="Freeform 33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>
                <a:gd name="textAreaLeft" fmla="*/ 0 w 82080"/>
                <a:gd name="textAreaRight" fmla="*/ 82440 w 82080"/>
                <a:gd name="textAreaTop" fmla="*/ 0 h 511200"/>
                <a:gd name="textAreaBottom" fmla="*/ 511560 h 51120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" name="Freeform 34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>
                <a:gd name="textAreaLeft" fmla="*/ 0 w 1409760"/>
                <a:gd name="textAreaRight" fmla="*/ 1410120 w 1409760"/>
                <a:gd name="textAreaTop" fmla="*/ 0 h 2716560"/>
                <a:gd name="textAreaBottom" fmla="*/ 2716920 h 271656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" name="Freeform 35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>
                <a:gd name="textAreaLeft" fmla="*/ 0 w 120240"/>
                <a:gd name="textAreaRight" fmla="*/ 120600 w 120240"/>
                <a:gd name="textAreaTop" fmla="*/ 0 h 252720"/>
                <a:gd name="textAreaBottom" fmla="*/ 253080 h 25272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" name="Freeform 36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>
                <a:gd name="textAreaLeft" fmla="*/ 0 w 137520"/>
                <a:gd name="textAreaRight" fmla="*/ 137880 w 137520"/>
                <a:gd name="textAreaTop" fmla="*/ 0 h 673920"/>
                <a:gd name="textAreaBottom" fmla="*/ 674280 h 67392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" name="Freeform 37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>
                <a:gd name="textAreaLeft" fmla="*/ 0 w 37800"/>
                <a:gd name="textAreaRight" fmla="*/ 38160 w 37800"/>
                <a:gd name="textAreaTop" fmla="*/ 0 h 227520"/>
                <a:gd name="textAreaBottom" fmla="*/ 227880 h 22752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" name="Freeform 38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>
                <a:gd name="textAreaLeft" fmla="*/ 0 w 210240"/>
                <a:gd name="textAreaRight" fmla="*/ 210600 w 210240"/>
                <a:gd name="textAreaTop" fmla="*/ 0 h 530280"/>
                <a:gd name="textAreaBottom" fmla="*/ 530640 h 53028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6" name="Rectangle 6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es-ES" sz="5400" spc="-1" strike="noStrike">
                <a:solidFill>
                  <a:srgbClr val="262626"/>
                </a:solidFill>
                <a:latin typeface="Century Gothic"/>
              </a:rPr>
              <a:t>Haga clic para modificar el estilo de título del patrón</a:t>
            </a:r>
            <a:endParaRPr b="0" lang="en-US" sz="54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dt" idx="1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Century Gothic"/>
              </a:rPr>
              <a:t>&lt;fecha/hora&gt;</a:t>
            </a:r>
            <a:endParaRPr b="0" lang="es-ES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ftr" idx="2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es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s-ES" sz="1400" spc="-1" strike="noStrike">
                <a:solidFill>
                  <a:srgbClr val="000000"/>
                </a:solidFill>
                <a:latin typeface="Times New Roman"/>
              </a:rPr>
              <a:t>&lt;pie de página&gt;</a:t>
            </a:r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" name="Freeform 6"/>
          <p:cNvSpPr/>
          <p:nvPr/>
        </p:nvSpPr>
        <p:spPr>
          <a:xfrm>
            <a:off x="0" y="4323960"/>
            <a:ext cx="1744200" cy="778320"/>
          </a:xfrm>
          <a:custGeom>
            <a:avLst/>
            <a:gdLst>
              <a:gd name="textAreaLeft" fmla="*/ 0 w 1744200"/>
              <a:gd name="textAreaRight" fmla="*/ 1744560 w 1744200"/>
              <a:gd name="textAreaTop" fmla="*/ 0 h 778320"/>
              <a:gd name="textAreaBottom" fmla="*/ 778680 h 778320"/>
            </a:gdLst>
            <a:ahLst/>
            <a:rect l="textAreaLeft" t="textAreaTop" r="textAreaRight" b="textAreaBottom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sldNum" idx="3"/>
          </p:nvPr>
        </p:nvSpPr>
        <p:spPr>
          <a:xfrm>
            <a:off x="531720" y="4529520"/>
            <a:ext cx="7794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200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D06BC28-450D-45A3-89B7-36AFCFE943DD}" type="slidenum">
              <a:rPr b="0" lang="en-US" sz="2000" spc="-1" strike="noStrike">
                <a:solidFill>
                  <a:srgbClr val="feffff"/>
                </a:solidFill>
                <a:latin typeface="Century Gothic"/>
              </a:rPr>
              <a:t>&lt;número&gt;</a:t>
            </a:fld>
            <a:endParaRPr b="0" lang="es-E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Pulse para editar el formato de texto del esquema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404040"/>
                </a:solidFill>
                <a:latin typeface="Century Gothic"/>
              </a:rPr>
              <a:t>Segundo nivel del esquema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404040"/>
                </a:solidFill>
                <a:latin typeface="Century Gothic"/>
              </a:rPr>
              <a:t>Tercer nivel del esquema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pc="-1" strike="noStrike">
                <a:solidFill>
                  <a:srgbClr val="404040"/>
                </a:solidFill>
                <a:latin typeface="Century Gothic"/>
              </a:rPr>
              <a:t>Cuarto nivel del esquema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Century Gothic"/>
              </a:rPr>
              <a:t>Quinto nivel del esquema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Century Gothic"/>
              </a:rPr>
              <a:t>Sexto nivel del esquema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Century Gothic"/>
              </a:rPr>
              <a:t>Séptimo nivel del esquema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22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70" name="Freeform 11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>
                <a:gd name="textAreaLeft" fmla="*/ 0 w 100440"/>
                <a:gd name="textAreaRight" fmla="*/ 100800 w 100440"/>
                <a:gd name="textAreaTop" fmla="*/ 0 h 625680"/>
                <a:gd name="textAreaBottom" fmla="*/ 626040 h 62568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" name="Freeform 12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>
                <a:gd name="textAreaLeft" fmla="*/ 0 w 646200"/>
                <a:gd name="textAreaRight" fmla="*/ 646560 w 646200"/>
                <a:gd name="textAreaTop" fmla="*/ 0 h 2322000"/>
                <a:gd name="textAreaBottom" fmla="*/ 23223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" name="Freeform 13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>
                <a:gd name="textAreaLeft" fmla="*/ 0 w 609120"/>
                <a:gd name="textAreaRight" fmla="*/ 609480 w 609120"/>
                <a:gd name="textAreaTop" fmla="*/ 0 h 1419840"/>
                <a:gd name="textAreaBottom" fmla="*/ 142020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" name="Freeform 14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>
                <a:gd name="textAreaLeft" fmla="*/ 0 w 171000"/>
                <a:gd name="textAreaRight" fmla="*/ 171360 w 171000"/>
                <a:gd name="textAreaTop" fmla="*/ 0 h 363240"/>
                <a:gd name="textAreaBottom" fmla="*/ 36360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" name="Freeform 15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>
                <a:gd name="textAreaLeft" fmla="*/ 0 w 821520"/>
                <a:gd name="textAreaRight" fmla="*/ 821880 w 821520"/>
                <a:gd name="textAreaTop" fmla="*/ 0 h 3328200"/>
                <a:gd name="textAreaBottom" fmla="*/ 3328560 h 332820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" name="Freeform 16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>
                <a:gd name="textAreaLeft" fmla="*/ 0 w 105840"/>
                <a:gd name="textAreaRight" fmla="*/ 106200 w 105840"/>
                <a:gd name="textAreaTop" fmla="*/ 0 h 2927520"/>
                <a:gd name="textAreaBottom" fmla="*/ 2927880 h 292752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78120 w 77760"/>
                <a:gd name="textAreaTop" fmla="*/ 0 h 493560"/>
                <a:gd name="textAreaBottom" fmla="*/ 49392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" name="Freeform 18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>
                <a:gd name="textAreaLeft" fmla="*/ 0 w 189720"/>
                <a:gd name="textAreaRight" fmla="*/ 190080 w 189720"/>
                <a:gd name="textAreaTop" fmla="*/ 0 h 1024560"/>
                <a:gd name="textAreaBottom" fmla="*/ 1024920 h 102456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" name="Freeform 19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>
                <a:gd name="textAreaLeft" fmla="*/ 0 w 2075760"/>
                <a:gd name="textAreaRight" fmla="*/ 2076120 w 2075760"/>
                <a:gd name="textAreaTop" fmla="*/ 0 h 4047840"/>
                <a:gd name="textAreaBottom" fmla="*/ 404820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" name="Freeform 20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>
                <a:gd name="textAreaLeft" fmla="*/ 0 w 161640"/>
                <a:gd name="textAreaRight" fmla="*/ 162000 w 161640"/>
                <a:gd name="textAreaTop" fmla="*/ 0 h 336960"/>
                <a:gd name="textAreaBottom" fmla="*/ 33732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" name="Freeform 21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>
                <a:gd name="textAreaLeft" fmla="*/ 0 w 37080"/>
                <a:gd name="textAreaRight" fmla="*/ 37440 w 37080"/>
                <a:gd name="textAreaTop" fmla="*/ 0 h 221400"/>
                <a:gd name="textAreaBottom" fmla="*/ 22176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" name="Freeform 22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>
                <a:gd name="textAreaLeft" fmla="*/ 0 w 238320"/>
                <a:gd name="textAreaRight" fmla="*/ 238680 w 238320"/>
                <a:gd name="textAreaTop" fmla="*/ 0 h 622080"/>
                <a:gd name="textAreaBottom" fmla="*/ 62244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82" name="Group 9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83" name="Freeform 27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>
                <a:gd name="textAreaLeft" fmla="*/ 0 w 493920"/>
                <a:gd name="textAreaRight" fmla="*/ 494280 w 493920"/>
                <a:gd name="textAreaTop" fmla="*/ 0 h 4400640"/>
                <a:gd name="textAreaBottom" fmla="*/ 4401000 h 440064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" name="Freeform 28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>
                <a:gd name="textAreaLeft" fmla="*/ 0 w 423000"/>
                <a:gd name="textAreaRight" fmla="*/ 423360 w 423000"/>
                <a:gd name="textAreaTop" fmla="*/ 0 h 1580400"/>
                <a:gd name="textAreaBottom" fmla="*/ 1580760 h 1580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5" name="Freeform 29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>
                <a:gd name="textAreaLeft" fmla="*/ 0 w 430560"/>
                <a:gd name="textAreaRight" fmla="*/ 430920 w 430560"/>
                <a:gd name="textAreaTop" fmla="*/ 0 h 990360"/>
                <a:gd name="textAreaBottom" fmla="*/ 990720 h 99036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6" name="Freeform 30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>
                <a:gd name="textAreaLeft" fmla="*/ 0 w 551520"/>
                <a:gd name="textAreaRight" fmla="*/ 551880 w 551520"/>
                <a:gd name="textAreaTop" fmla="*/ 0 h 2235600"/>
                <a:gd name="textAreaBottom" fmla="*/ 2235960 h 223560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7" name="Freeform 31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>
                <a:gd name="textAreaLeft" fmla="*/ 0 w 173880"/>
                <a:gd name="textAreaRight" fmla="*/ 174240 w 173880"/>
                <a:gd name="textAreaTop" fmla="*/ 0 h 3026880"/>
                <a:gd name="textAreaBottom" fmla="*/ 3027240 h 302688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8" name="Freeform 32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>
                <a:gd name="textAreaLeft" fmla="*/ 0 w 133920"/>
                <a:gd name="textAreaRight" fmla="*/ 134280 w 133920"/>
                <a:gd name="textAreaTop" fmla="*/ 0 h 281160"/>
                <a:gd name="textAreaBottom" fmla="*/ 281520 h 28116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" name="Freeform 33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>
                <a:gd name="textAreaLeft" fmla="*/ 0 w 82080"/>
                <a:gd name="textAreaRight" fmla="*/ 82440 w 82080"/>
                <a:gd name="textAreaTop" fmla="*/ 0 h 511200"/>
                <a:gd name="textAreaBottom" fmla="*/ 511560 h 51120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" name="Freeform 34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>
                <a:gd name="textAreaLeft" fmla="*/ 0 w 1409760"/>
                <a:gd name="textAreaRight" fmla="*/ 1410120 w 1409760"/>
                <a:gd name="textAreaTop" fmla="*/ 0 h 2716560"/>
                <a:gd name="textAreaBottom" fmla="*/ 2716920 h 271656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1" name="Freeform 35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>
                <a:gd name="textAreaLeft" fmla="*/ 0 w 120240"/>
                <a:gd name="textAreaRight" fmla="*/ 120600 w 120240"/>
                <a:gd name="textAreaTop" fmla="*/ 0 h 252720"/>
                <a:gd name="textAreaBottom" fmla="*/ 253080 h 25272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" name="Freeform 36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>
                <a:gd name="textAreaLeft" fmla="*/ 0 w 137520"/>
                <a:gd name="textAreaRight" fmla="*/ 137880 w 137520"/>
                <a:gd name="textAreaTop" fmla="*/ 0 h 673920"/>
                <a:gd name="textAreaBottom" fmla="*/ 674280 h 67392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3" name="Freeform 37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>
                <a:gd name="textAreaLeft" fmla="*/ 0 w 37800"/>
                <a:gd name="textAreaRight" fmla="*/ 38160 w 37800"/>
                <a:gd name="textAreaTop" fmla="*/ 0 h 227520"/>
                <a:gd name="textAreaBottom" fmla="*/ 227880 h 22752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" name="Freeform 38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>
                <a:gd name="textAreaLeft" fmla="*/ 0 w 210240"/>
                <a:gd name="textAreaRight" fmla="*/ 210600 w 210240"/>
                <a:gd name="textAreaTop" fmla="*/ 0 h 530280"/>
                <a:gd name="textAreaBottom" fmla="*/ 530640 h 53028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95" name="Rectangle 6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s-ES" sz="3600" spc="-1" strike="noStrike">
                <a:solidFill>
                  <a:srgbClr val="262626"/>
                </a:solidFill>
                <a:latin typeface="Century Gothic"/>
              </a:rPr>
              <a:t>Haga clic para modificar el estilo de título del patrón</a:t>
            </a:r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Haga clic para modificar los estilos de texto del patrón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600" spc="-1" strike="noStrike">
                <a:solidFill>
                  <a:srgbClr val="404040"/>
                </a:solidFill>
                <a:latin typeface="Century Gothic"/>
              </a:rPr>
              <a:t>Segundo nivel</a:t>
            </a:r>
            <a:endParaRPr b="0" lang="en-US" sz="16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6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400" spc="-1" strike="noStrike">
                <a:solidFill>
                  <a:srgbClr val="404040"/>
                </a:solidFill>
                <a:latin typeface="Century Gothic"/>
              </a:rPr>
              <a:t>Tercer nivel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200" spc="-1" strike="noStrike">
                <a:solidFill>
                  <a:srgbClr val="404040"/>
                </a:solidFill>
                <a:latin typeface="Century Gothic"/>
              </a:rPr>
              <a:t>Cuarto nivel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200" spc="-1" strike="noStrike">
                <a:solidFill>
                  <a:srgbClr val="404040"/>
                </a:solidFill>
                <a:latin typeface="Century Gothic"/>
              </a:rPr>
              <a:t>Quinto nivel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dt" idx="4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Century Gothic"/>
              </a:rPr>
              <a:t>&lt;fecha/hora&gt;</a:t>
            </a:r>
            <a:endParaRPr b="0" lang="es-ES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ftr" idx="5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es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s-ES" sz="1400" spc="-1" strike="noStrike">
                <a:solidFill>
                  <a:srgbClr val="000000"/>
                </a:solidFill>
                <a:latin typeface="Times New Roman"/>
              </a:rPr>
              <a:t>&lt;pie de página&gt;</a:t>
            </a:r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0" name="Freeform 11"/>
          <p:cNvSpPr/>
          <p:nvPr/>
        </p:nvSpPr>
        <p:spPr>
          <a:xfrm flipV="1">
            <a:off x="-3960" y="713880"/>
            <a:ext cx="1588320" cy="506880"/>
          </a:xfrm>
          <a:custGeom>
            <a:avLst/>
            <a:gdLst>
              <a:gd name="textAreaLeft" fmla="*/ 0 w 1588320"/>
              <a:gd name="textAreaRight" fmla="*/ 1588680 w 1588320"/>
              <a:gd name="textAreaTop" fmla="*/ 360 h 506880"/>
              <a:gd name="textAreaBottom" fmla="*/ 507600 h 50688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5"/>
          <p:cNvSpPr>
            <a:spLocks noGrp="1"/>
          </p:cNvSpPr>
          <p:nvPr>
            <p:ph type="sldNum" idx="6"/>
          </p:nvPr>
        </p:nvSpPr>
        <p:spPr>
          <a:xfrm>
            <a:off x="531720" y="787680"/>
            <a:ext cx="7794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200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FE649B0-42EB-4C59-AF76-FB25350F09E7}" type="slidenum">
              <a:rPr b="0" lang="en-US" sz="2000" spc="-1" strike="noStrike">
                <a:solidFill>
                  <a:srgbClr val="feffff"/>
                </a:solidFill>
                <a:latin typeface="Century Gothic"/>
              </a:rPr>
              <a:t>&lt;número&gt;</a:t>
            </a:fld>
            <a:endParaRPr b="0" lang="es-E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22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139" name="Freeform 11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>
                <a:gd name="textAreaLeft" fmla="*/ 0 w 100440"/>
                <a:gd name="textAreaRight" fmla="*/ 100800 w 100440"/>
                <a:gd name="textAreaTop" fmla="*/ 0 h 625680"/>
                <a:gd name="textAreaBottom" fmla="*/ 626040 h 62568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0" name="Freeform 12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>
                <a:gd name="textAreaLeft" fmla="*/ 0 w 646200"/>
                <a:gd name="textAreaRight" fmla="*/ 646560 w 646200"/>
                <a:gd name="textAreaTop" fmla="*/ 0 h 2322000"/>
                <a:gd name="textAreaBottom" fmla="*/ 23223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1" name="Freeform 13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>
                <a:gd name="textAreaLeft" fmla="*/ 0 w 609120"/>
                <a:gd name="textAreaRight" fmla="*/ 609480 w 609120"/>
                <a:gd name="textAreaTop" fmla="*/ 0 h 1419840"/>
                <a:gd name="textAreaBottom" fmla="*/ 142020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2" name="Freeform 14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>
                <a:gd name="textAreaLeft" fmla="*/ 0 w 171000"/>
                <a:gd name="textAreaRight" fmla="*/ 171360 w 171000"/>
                <a:gd name="textAreaTop" fmla="*/ 0 h 363240"/>
                <a:gd name="textAreaBottom" fmla="*/ 36360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3" name="Freeform 15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>
                <a:gd name="textAreaLeft" fmla="*/ 0 w 821520"/>
                <a:gd name="textAreaRight" fmla="*/ 821880 w 821520"/>
                <a:gd name="textAreaTop" fmla="*/ 0 h 3328200"/>
                <a:gd name="textAreaBottom" fmla="*/ 3328560 h 332820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" name="Freeform 16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>
                <a:gd name="textAreaLeft" fmla="*/ 0 w 105840"/>
                <a:gd name="textAreaRight" fmla="*/ 106200 w 105840"/>
                <a:gd name="textAreaTop" fmla="*/ 0 h 2927520"/>
                <a:gd name="textAreaBottom" fmla="*/ 2927880 h 292752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5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78120 w 77760"/>
                <a:gd name="textAreaTop" fmla="*/ 0 h 493560"/>
                <a:gd name="textAreaBottom" fmla="*/ 49392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6" name="Freeform 18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>
                <a:gd name="textAreaLeft" fmla="*/ 0 w 189720"/>
                <a:gd name="textAreaRight" fmla="*/ 190080 w 189720"/>
                <a:gd name="textAreaTop" fmla="*/ 0 h 1024560"/>
                <a:gd name="textAreaBottom" fmla="*/ 1024920 h 102456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7" name="Freeform 19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>
                <a:gd name="textAreaLeft" fmla="*/ 0 w 2075760"/>
                <a:gd name="textAreaRight" fmla="*/ 2076120 w 2075760"/>
                <a:gd name="textAreaTop" fmla="*/ 0 h 4047840"/>
                <a:gd name="textAreaBottom" fmla="*/ 404820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8" name="Freeform 20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>
                <a:gd name="textAreaLeft" fmla="*/ 0 w 161640"/>
                <a:gd name="textAreaRight" fmla="*/ 162000 w 161640"/>
                <a:gd name="textAreaTop" fmla="*/ 0 h 336960"/>
                <a:gd name="textAreaBottom" fmla="*/ 33732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9" name="Freeform 21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>
                <a:gd name="textAreaLeft" fmla="*/ 0 w 37080"/>
                <a:gd name="textAreaRight" fmla="*/ 37440 w 37080"/>
                <a:gd name="textAreaTop" fmla="*/ 0 h 221400"/>
                <a:gd name="textAreaBottom" fmla="*/ 22176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0" name="Freeform 22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>
                <a:gd name="textAreaLeft" fmla="*/ 0 w 238320"/>
                <a:gd name="textAreaRight" fmla="*/ 238680 w 238320"/>
                <a:gd name="textAreaTop" fmla="*/ 0 h 622080"/>
                <a:gd name="textAreaBottom" fmla="*/ 62244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51" name="Group 9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152" name="Freeform 27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>
                <a:gd name="textAreaLeft" fmla="*/ 0 w 493920"/>
                <a:gd name="textAreaRight" fmla="*/ 494280 w 493920"/>
                <a:gd name="textAreaTop" fmla="*/ 0 h 4400640"/>
                <a:gd name="textAreaBottom" fmla="*/ 4401000 h 440064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3" name="Freeform 28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>
                <a:gd name="textAreaLeft" fmla="*/ 0 w 423000"/>
                <a:gd name="textAreaRight" fmla="*/ 423360 w 423000"/>
                <a:gd name="textAreaTop" fmla="*/ 0 h 1580400"/>
                <a:gd name="textAreaBottom" fmla="*/ 1580760 h 1580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4" name="Freeform 29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>
                <a:gd name="textAreaLeft" fmla="*/ 0 w 430560"/>
                <a:gd name="textAreaRight" fmla="*/ 430920 w 430560"/>
                <a:gd name="textAreaTop" fmla="*/ 0 h 990360"/>
                <a:gd name="textAreaBottom" fmla="*/ 990720 h 99036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5" name="Freeform 30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>
                <a:gd name="textAreaLeft" fmla="*/ 0 w 551520"/>
                <a:gd name="textAreaRight" fmla="*/ 551880 w 551520"/>
                <a:gd name="textAreaTop" fmla="*/ 0 h 2235600"/>
                <a:gd name="textAreaBottom" fmla="*/ 2235960 h 223560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6" name="Freeform 31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>
                <a:gd name="textAreaLeft" fmla="*/ 0 w 173880"/>
                <a:gd name="textAreaRight" fmla="*/ 174240 w 173880"/>
                <a:gd name="textAreaTop" fmla="*/ 0 h 3026880"/>
                <a:gd name="textAreaBottom" fmla="*/ 3027240 h 302688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7" name="Freeform 32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>
                <a:gd name="textAreaLeft" fmla="*/ 0 w 133920"/>
                <a:gd name="textAreaRight" fmla="*/ 134280 w 133920"/>
                <a:gd name="textAreaTop" fmla="*/ 0 h 281160"/>
                <a:gd name="textAreaBottom" fmla="*/ 281520 h 28116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8" name="Freeform 33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>
                <a:gd name="textAreaLeft" fmla="*/ 0 w 82080"/>
                <a:gd name="textAreaRight" fmla="*/ 82440 w 82080"/>
                <a:gd name="textAreaTop" fmla="*/ 0 h 511200"/>
                <a:gd name="textAreaBottom" fmla="*/ 511560 h 51120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9" name="Freeform 34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>
                <a:gd name="textAreaLeft" fmla="*/ 0 w 1409760"/>
                <a:gd name="textAreaRight" fmla="*/ 1410120 w 1409760"/>
                <a:gd name="textAreaTop" fmla="*/ 0 h 2716560"/>
                <a:gd name="textAreaBottom" fmla="*/ 2716920 h 271656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0" name="Freeform 35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>
                <a:gd name="textAreaLeft" fmla="*/ 0 w 120240"/>
                <a:gd name="textAreaRight" fmla="*/ 120600 w 120240"/>
                <a:gd name="textAreaTop" fmla="*/ 0 h 252720"/>
                <a:gd name="textAreaBottom" fmla="*/ 253080 h 25272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1" name="Freeform 36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>
                <a:gd name="textAreaLeft" fmla="*/ 0 w 137520"/>
                <a:gd name="textAreaRight" fmla="*/ 137880 w 137520"/>
                <a:gd name="textAreaTop" fmla="*/ 0 h 673920"/>
                <a:gd name="textAreaBottom" fmla="*/ 674280 h 67392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2" name="Freeform 37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>
                <a:gd name="textAreaLeft" fmla="*/ 0 w 37800"/>
                <a:gd name="textAreaRight" fmla="*/ 38160 w 37800"/>
                <a:gd name="textAreaTop" fmla="*/ 0 h 227520"/>
                <a:gd name="textAreaBottom" fmla="*/ 227880 h 22752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3" name="Freeform 38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>
                <a:gd name="textAreaLeft" fmla="*/ 0 w 210240"/>
                <a:gd name="textAreaRight" fmla="*/ 210600 w 210240"/>
                <a:gd name="textAreaTop" fmla="*/ 0 h 530280"/>
                <a:gd name="textAreaBottom" fmla="*/ 530640 h 53028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64" name="Rectangle 6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s-ES" sz="3600" spc="-1" strike="noStrike">
                <a:solidFill>
                  <a:srgbClr val="262626"/>
                </a:solidFill>
                <a:latin typeface="Century Gothic"/>
              </a:rPr>
              <a:t>Haga clic para modificar el estilo de título del patrón</a:t>
            </a:r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dt" idx="7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Century Gothic"/>
              </a:rPr>
              <a:t>&lt;fecha/hora&gt;</a:t>
            </a:r>
            <a:endParaRPr b="0" lang="es-ES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ftr" idx="8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es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s-ES" sz="1400" spc="-1" strike="noStrike">
                <a:solidFill>
                  <a:srgbClr val="000000"/>
                </a:solidFill>
                <a:latin typeface="Times New Roman"/>
              </a:rPr>
              <a:t>&lt;pie de página&gt;</a:t>
            </a:r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8" name="Freeform 11"/>
          <p:cNvSpPr/>
          <p:nvPr/>
        </p:nvSpPr>
        <p:spPr>
          <a:xfrm flipV="1">
            <a:off x="-3960" y="713880"/>
            <a:ext cx="1588320" cy="506880"/>
          </a:xfrm>
          <a:custGeom>
            <a:avLst/>
            <a:gdLst>
              <a:gd name="textAreaLeft" fmla="*/ 0 w 1588320"/>
              <a:gd name="textAreaRight" fmla="*/ 1588680 w 1588320"/>
              <a:gd name="textAreaTop" fmla="*/ 360 h 506880"/>
              <a:gd name="textAreaBottom" fmla="*/ 507600 h 50688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sldNum" idx="9"/>
          </p:nvPr>
        </p:nvSpPr>
        <p:spPr>
          <a:xfrm>
            <a:off x="531720" y="787680"/>
            <a:ext cx="7794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200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48853F6-9252-4BBE-87F4-A2D80B02BD88}" type="slidenum">
              <a:rPr b="0" lang="en-US" sz="2000" spc="-1" strike="noStrike">
                <a:solidFill>
                  <a:srgbClr val="feffff"/>
                </a:solidFill>
                <a:latin typeface="Century Gothic"/>
              </a:rPr>
              <a:t>&lt;número&gt;</a:t>
            </a:fld>
            <a:endParaRPr b="0" lang="es-E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Pulse para editar el formato de texto del esquema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404040"/>
                </a:solidFill>
                <a:latin typeface="Century Gothic"/>
              </a:rPr>
              <a:t>Segundo nivel del esquema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404040"/>
                </a:solidFill>
                <a:latin typeface="Century Gothic"/>
              </a:rPr>
              <a:t>Tercer nivel del esquema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pc="-1" strike="noStrike">
                <a:solidFill>
                  <a:srgbClr val="404040"/>
                </a:solidFill>
                <a:latin typeface="Century Gothic"/>
              </a:rPr>
              <a:t>Cuarto nivel del esquema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Century Gothic"/>
              </a:rPr>
              <a:t>Quinto nivel del esquema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Century Gothic"/>
              </a:rPr>
              <a:t>Sexto nivel del esquema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Century Gothic"/>
              </a:rPr>
              <a:t>Séptimo nivel del esquema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" name="Rectangle 8"/>
          <p:cNvSpPr/>
          <p:nvPr/>
        </p:nvSpPr>
        <p:spPr>
          <a:xfrm>
            <a:off x="0" y="-720"/>
            <a:ext cx="12191760" cy="6853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</a:endParaRPr>
          </a:p>
        </p:txBody>
      </p:sp>
      <p:sp>
        <p:nvSpPr>
          <p:cNvPr id="208" name="Rectangle 10"/>
          <p:cNvSpPr/>
          <p:nvPr/>
        </p:nvSpPr>
        <p:spPr>
          <a:xfrm>
            <a:off x="0" y="0"/>
            <a:ext cx="4639320" cy="685764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>
            <a:outerShdw blurRad="3816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540360" y="967320"/>
            <a:ext cx="3778560" cy="39427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es-ES" sz="4000" spc="-1" strike="noStrike">
                <a:solidFill>
                  <a:srgbClr val="feffff"/>
                </a:solidFill>
                <a:latin typeface="Century Gothic"/>
              </a:rPr>
              <a:t>COSMÉTICA ESPECÍFICA PARA LA HIDRATACIÓN FACIAL Y CORPORAL </a:t>
            </a:r>
            <a:endParaRPr b="0" lang="en-US" sz="40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10" name="Freeform 5"/>
          <p:cNvSpPr/>
          <p:nvPr/>
        </p:nvSpPr>
        <p:spPr>
          <a:xfrm>
            <a:off x="0" y="5033160"/>
            <a:ext cx="5403600" cy="856800"/>
          </a:xfrm>
          <a:custGeom>
            <a:avLst/>
            <a:gdLst>
              <a:gd name="textAreaLeft" fmla="*/ 0 w 5403600"/>
              <a:gd name="textAreaRight" fmla="*/ 5403960 w 5403600"/>
              <a:gd name="textAreaTop" fmla="*/ 0 h 856800"/>
              <a:gd name="textAreaBottom" fmla="*/ 857160 h 856800"/>
            </a:gdLst>
            <a:ahLst/>
            <a:rect l="textAreaLeft" t="textAreaTop" r="textAreaRight" b="textAreaBottom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211" name="Imagen 3" descr=""/>
          <p:cNvPicPr/>
          <p:nvPr/>
        </p:nvPicPr>
        <p:blipFill>
          <a:blip r:embed="rId1"/>
          <a:stretch/>
        </p:blipFill>
        <p:spPr>
          <a:xfrm>
            <a:off x="5587920" y="1262520"/>
            <a:ext cx="5640120" cy="4340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/>
          </p:nvPr>
        </p:nvSpPr>
        <p:spPr>
          <a:xfrm>
            <a:off x="2589120" y="528840"/>
            <a:ext cx="8915040" cy="5382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s-ES" sz="2400" spc="-1" strike="noStrike">
                <a:solidFill>
                  <a:srgbClr val="404040"/>
                </a:solidFill>
                <a:latin typeface="Century Gothic"/>
              </a:rPr>
              <a:t>En pieles mixtas o cuando se presentan diversas alteraciones, se pueden aplicar mascarillas específicas en cada una de las zonas del rostro. Por ejemplo: en una piel mixta aplicaremos una mascarilla para pieles grasas en el eje central y otra para pieles secas en el resto del rostro, cuello y escote. En pieles con acné, las mascarillas se aplican con espátula o con los dedos (siempre protegidos con guantes de látex o vinilo), no se debe utilizar el pincel por asepsia y riesgo de contagio.</a:t>
            </a:r>
            <a:endParaRPr b="0" lang="en-US" sz="24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67" name="5 Llamada rectangular redondeada"/>
          <p:cNvSpPr/>
          <p:nvPr/>
        </p:nvSpPr>
        <p:spPr>
          <a:xfrm>
            <a:off x="7709760" y="4365720"/>
            <a:ext cx="1380240" cy="94392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rgbClr val="a53010"/>
          </a:solidFill>
          <a:ln cap="rnd">
            <a:solidFill>
              <a:srgbClr val="7a230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s-ES" sz="1800" spc="-1" strike="noStrike">
              <a:solidFill>
                <a:schemeClr val="lt1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a39f93"/>
            </a:gs>
            <a:gs pos="100000">
              <a:srgbClr val="756e4e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Rectangle 8"/>
          <p:cNvSpPr/>
          <p:nvPr/>
        </p:nvSpPr>
        <p:spPr>
          <a:xfrm>
            <a:off x="0" y="-720"/>
            <a:ext cx="4619160" cy="6853680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</a:endParaRPr>
          </a:p>
        </p:txBody>
      </p:sp>
      <p:sp>
        <p:nvSpPr>
          <p:cNvPr id="369" name="PlaceHolder 1"/>
          <p:cNvSpPr>
            <a:spLocks noGrp="1"/>
          </p:cNvSpPr>
          <p:nvPr>
            <p:ph type="title"/>
          </p:nvPr>
        </p:nvSpPr>
        <p:spPr>
          <a:xfrm>
            <a:off x="649080" y="645120"/>
            <a:ext cx="3650040" cy="1259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es-ES" sz="3600" spc="-1" strike="noStrike">
                <a:solidFill>
                  <a:srgbClr val="ffffff"/>
                </a:solidFill>
                <a:latin typeface="Century Gothic"/>
              </a:rPr>
              <a:t> </a:t>
            </a:r>
            <a:r>
              <a:rPr b="0" lang="es-ES" sz="3600" spc="-1" strike="noStrike">
                <a:solidFill>
                  <a:srgbClr val="ffffff"/>
                </a:solidFill>
                <a:latin typeface="Century Gothic"/>
              </a:rPr>
              <a:t>PARAFINAS </a:t>
            </a:r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70" name="PlaceHolder 2"/>
          <p:cNvSpPr>
            <a:spLocks noGrp="1"/>
          </p:cNvSpPr>
          <p:nvPr>
            <p:ph/>
          </p:nvPr>
        </p:nvSpPr>
        <p:spPr>
          <a:xfrm>
            <a:off x="649080" y="2133720"/>
            <a:ext cx="3650040" cy="3758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70800" indent="-370800">
              <a:lnSpc>
                <a:spcPct val="9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ffffff"/>
                </a:solidFill>
                <a:latin typeface="Century Gothic"/>
              </a:rPr>
              <a:t>La parafina es una sustancia sólida, opalina e inodora que se obtiene de la destilación de una mezcla compleja de hidrocarburos cristalizados, contenidos en el petróleo, y no se disuelve en agua fría ni caliente, solo es soluble en alcohol a temperatura normal. Está compuesta por alcanos saturados de elevado peso molecular, que se mezclan con activos hidratantes como el melocotón, el té verde, la lavanda, etc.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pic>
        <p:nvPicPr>
          <p:cNvPr id="371" name="Imagen 3" descr=""/>
          <p:cNvPicPr/>
          <p:nvPr/>
        </p:nvPicPr>
        <p:blipFill>
          <a:blip r:embed="rId1"/>
          <a:srcRect l="0" t="0" r="26292" b="0"/>
          <a:stretch/>
        </p:blipFill>
        <p:spPr>
          <a:xfrm>
            <a:off x="4619520" y="0"/>
            <a:ext cx="757224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a39f93"/>
            </a:gs>
            <a:gs pos="100000">
              <a:srgbClr val="756e4e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Rectangle 8"/>
          <p:cNvSpPr/>
          <p:nvPr/>
        </p:nvSpPr>
        <p:spPr>
          <a:xfrm>
            <a:off x="0" y="-720"/>
            <a:ext cx="4619160" cy="6853680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</a:endParaRPr>
          </a:p>
        </p:txBody>
      </p:sp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649080" y="645120"/>
            <a:ext cx="3650040" cy="1259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es-ES" sz="2000" spc="-1" strike="noStrike">
                <a:solidFill>
                  <a:srgbClr val="ffffff"/>
                </a:solidFill>
                <a:latin typeface="Century Gothic"/>
              </a:rPr>
              <a:t>La parafina tiene múltiples usos: </a:t>
            </a:r>
            <a:endParaRPr b="0" lang="en-US" sz="20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/>
          </p:nvPr>
        </p:nvSpPr>
        <p:spPr>
          <a:xfrm>
            <a:off x="649080" y="1514880"/>
            <a:ext cx="3650040" cy="4377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es-ES" sz="1800" spc="-1" strike="noStrike">
                <a:solidFill>
                  <a:srgbClr val="ffffff"/>
                </a:solidFill>
                <a:latin typeface="Century Gothic"/>
              </a:rPr>
              <a:t>Como ingrediente se incluyen en la producción de velas, cremas y cosméticos.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es-ES" sz="1800" spc="-1" strike="noStrike">
                <a:solidFill>
                  <a:srgbClr val="ffffff"/>
                </a:solidFill>
                <a:latin typeface="Century Gothic"/>
              </a:rPr>
              <a:t>Para fines sanitarios: se utiliza en tratamientos de rehabilitación, analgesia, tratamiento paliativo de la artritis y la artrosis, etc.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es-ES" sz="1800" spc="-1" strike="noStrike">
                <a:solidFill>
                  <a:srgbClr val="ffffff"/>
                </a:solidFill>
                <a:latin typeface="Century Gothic"/>
              </a:rPr>
              <a:t>En estética, principalmente se utiliza en el tratamiento de manos y pies.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pic>
        <p:nvPicPr>
          <p:cNvPr id="375" name="Imagen 3" descr=""/>
          <p:cNvPicPr/>
          <p:nvPr/>
        </p:nvPicPr>
        <p:blipFill>
          <a:blip r:embed="rId1"/>
          <a:srcRect l="19446" t="0" r="2425" b="0"/>
          <a:stretch/>
        </p:blipFill>
        <p:spPr>
          <a:xfrm>
            <a:off x="4619520" y="0"/>
            <a:ext cx="757224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a39f93"/>
            </a:gs>
            <a:gs pos="100000">
              <a:srgbClr val="756e4e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Rectangle 8"/>
          <p:cNvSpPr/>
          <p:nvPr/>
        </p:nvSpPr>
        <p:spPr>
          <a:xfrm>
            <a:off x="0" y="-720"/>
            <a:ext cx="4619160" cy="6853680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</a:endParaRPr>
          </a:p>
        </p:txBody>
      </p:sp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649080" y="645120"/>
            <a:ext cx="3650040" cy="1259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s-ES" sz="1600" spc="-1" strike="noStrike">
                <a:solidFill>
                  <a:srgbClr val="ffffff"/>
                </a:solidFill>
                <a:latin typeface="Century Gothic"/>
              </a:rPr>
              <a:t>Su temperatura de fusión está entre los 40 y 70º C. Se calienta en un fundidor preparado especialmente para estos productos, que incorpora un termostato para impedir que la temperatura sobrepase los valores indicados y la mantiene a 51º C , que es el límite de tolerancia de la piel.</a:t>
            </a:r>
            <a:br>
              <a:rPr sz="1600"/>
            </a:br>
            <a:br>
              <a:rPr sz="1600"/>
            </a:br>
            <a:r>
              <a:rPr b="0" lang="es-ES" sz="1600" spc="-1" strike="noStrike">
                <a:solidFill>
                  <a:srgbClr val="ffffff"/>
                </a:solidFill>
                <a:latin typeface="Century Gothic"/>
              </a:rPr>
              <a:t>La parafina no permite respirar a la piel; produce una subida de hidratación natural de sus capas profundas , que origina dilatación instantánea y duradera.</a:t>
            </a:r>
            <a:br>
              <a:rPr sz="1600"/>
            </a:br>
            <a:r>
              <a:rPr b="0" lang="es-ES" sz="1600" spc="-1" strike="noStrike">
                <a:solidFill>
                  <a:srgbClr val="ffffff"/>
                </a:solidFill>
                <a:latin typeface="Century Gothic"/>
              </a:rPr>
              <a:t>Sus efectos son hidratantes, emolientes y suavizantes, producidos por la oclusión de la piel, el calor y la textura del producto. Además, provoca sudoración y pérdida de líquidos.</a:t>
            </a:r>
            <a:endParaRPr b="0" lang="en-US" sz="16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378" name="Imagen 3" descr=""/>
          <p:cNvPicPr/>
          <p:nvPr/>
        </p:nvPicPr>
        <p:blipFill>
          <a:blip r:embed="rId1"/>
          <a:srcRect l="19446" t="0" r="2425" b="0"/>
          <a:stretch/>
        </p:blipFill>
        <p:spPr>
          <a:xfrm>
            <a:off x="4619520" y="0"/>
            <a:ext cx="757224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66f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Rectangle 7"/>
          <p:cNvSpPr/>
          <p:nvPr/>
        </p:nvSpPr>
        <p:spPr>
          <a:xfrm>
            <a:off x="0" y="0"/>
            <a:ext cx="4795200" cy="68576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</a:endParaRPr>
          </a:p>
        </p:txBody>
      </p:sp>
      <p:grpSp>
        <p:nvGrpSpPr>
          <p:cNvPr id="380" name="Group 9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381" name="Freeform 27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>
                <a:gd name="textAreaLeft" fmla="*/ 0 w 493920"/>
                <a:gd name="textAreaRight" fmla="*/ 494280 w 493920"/>
                <a:gd name="textAreaTop" fmla="*/ 0 h 4400640"/>
                <a:gd name="textAreaBottom" fmla="*/ 4401000 h 440064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2" name="Freeform 28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>
                <a:gd name="textAreaLeft" fmla="*/ 0 w 423000"/>
                <a:gd name="textAreaRight" fmla="*/ 423360 w 423000"/>
                <a:gd name="textAreaTop" fmla="*/ 0 h 1580400"/>
                <a:gd name="textAreaBottom" fmla="*/ 1580760 h 1580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3" name="Freeform 29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>
                <a:gd name="textAreaLeft" fmla="*/ 0 w 430560"/>
                <a:gd name="textAreaRight" fmla="*/ 430920 w 430560"/>
                <a:gd name="textAreaTop" fmla="*/ 0 h 990360"/>
                <a:gd name="textAreaBottom" fmla="*/ 990720 h 99036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4" name="Freeform 30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>
                <a:gd name="textAreaLeft" fmla="*/ 0 w 551520"/>
                <a:gd name="textAreaRight" fmla="*/ 551880 w 551520"/>
                <a:gd name="textAreaTop" fmla="*/ 0 h 2235600"/>
                <a:gd name="textAreaBottom" fmla="*/ 2235960 h 223560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5" name="Freeform 31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>
                <a:gd name="textAreaLeft" fmla="*/ 0 w 173880"/>
                <a:gd name="textAreaRight" fmla="*/ 174240 w 173880"/>
                <a:gd name="textAreaTop" fmla="*/ 0 h 3026880"/>
                <a:gd name="textAreaBottom" fmla="*/ 3027240 h 302688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6" name="Freeform 32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>
                <a:gd name="textAreaLeft" fmla="*/ 0 w 133920"/>
                <a:gd name="textAreaRight" fmla="*/ 134280 w 133920"/>
                <a:gd name="textAreaTop" fmla="*/ 0 h 281160"/>
                <a:gd name="textAreaBottom" fmla="*/ 281520 h 28116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7" name="Freeform 33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>
                <a:gd name="textAreaLeft" fmla="*/ 0 w 82080"/>
                <a:gd name="textAreaRight" fmla="*/ 82440 w 82080"/>
                <a:gd name="textAreaTop" fmla="*/ 0 h 511200"/>
                <a:gd name="textAreaBottom" fmla="*/ 511560 h 51120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8" name="Freeform 34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>
                <a:gd name="textAreaLeft" fmla="*/ 0 w 1409760"/>
                <a:gd name="textAreaRight" fmla="*/ 1410120 w 1409760"/>
                <a:gd name="textAreaTop" fmla="*/ 0 h 2716560"/>
                <a:gd name="textAreaBottom" fmla="*/ 2716920 h 271656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9" name="Freeform 35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>
                <a:gd name="textAreaLeft" fmla="*/ 0 w 120240"/>
                <a:gd name="textAreaRight" fmla="*/ 120600 w 120240"/>
                <a:gd name="textAreaTop" fmla="*/ 0 h 252720"/>
                <a:gd name="textAreaBottom" fmla="*/ 253080 h 25272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0" name="Freeform 36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>
                <a:gd name="textAreaLeft" fmla="*/ 0 w 137520"/>
                <a:gd name="textAreaRight" fmla="*/ 137880 w 137520"/>
                <a:gd name="textAreaTop" fmla="*/ 0 h 673920"/>
                <a:gd name="textAreaBottom" fmla="*/ 674280 h 67392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1" name="Freeform 37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>
                <a:gd name="textAreaLeft" fmla="*/ 0 w 37800"/>
                <a:gd name="textAreaRight" fmla="*/ 38160 w 37800"/>
                <a:gd name="textAreaTop" fmla="*/ 0 h 227520"/>
                <a:gd name="textAreaBottom" fmla="*/ 227880 h 22752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2" name="Freeform 38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>
                <a:gd name="textAreaLeft" fmla="*/ 0 w 210240"/>
                <a:gd name="textAreaRight" fmla="*/ 210600 w 210240"/>
                <a:gd name="textAreaTop" fmla="*/ 0 h 530280"/>
                <a:gd name="textAreaBottom" fmla="*/ 530640 h 53028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1217160" y="1093320"/>
            <a:ext cx="3067920" cy="4671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r">
              <a:lnSpc>
                <a:spcPct val="100000"/>
              </a:lnSpc>
              <a:buNone/>
            </a:pPr>
            <a:r>
              <a:rPr b="0" lang="es-ES" sz="2300" spc="-1" strike="noStrike">
                <a:solidFill>
                  <a:srgbClr val="ffffff"/>
                </a:solidFill>
                <a:latin typeface="Century Gothic"/>
              </a:rPr>
              <a:t>Contraindicaciones de las parafinas </a:t>
            </a:r>
            <a:endParaRPr b="0" lang="en-US" sz="23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94" name="Freeform 11"/>
          <p:cNvSpPr/>
          <p:nvPr/>
        </p:nvSpPr>
        <p:spPr>
          <a:xfrm flipV="1">
            <a:off x="0" y="3179160"/>
            <a:ext cx="1098000" cy="513720"/>
          </a:xfrm>
          <a:custGeom>
            <a:avLst/>
            <a:gdLst>
              <a:gd name="textAreaLeft" fmla="*/ 0 w 1098000"/>
              <a:gd name="textAreaRight" fmla="*/ 1098360 w 1098000"/>
              <a:gd name="textAreaTop" fmla="*/ -360 h 513720"/>
              <a:gd name="textAreaBottom" fmla="*/ 513720 h 513720"/>
            </a:gdLst>
            <a:ahLst/>
            <a:rect l="textAreaLeft" t="textAreaTop" r="textAreaRight" b="textAreaBottom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5" name="Rectangle 25"/>
          <p:cNvSpPr/>
          <p:nvPr/>
        </p:nvSpPr>
        <p:spPr>
          <a:xfrm>
            <a:off x="4795560" y="0"/>
            <a:ext cx="7395840" cy="68576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/>
          </p:nvPr>
        </p:nvSpPr>
        <p:spPr>
          <a:xfrm>
            <a:off x="5285520" y="1093320"/>
            <a:ext cx="6218640" cy="4678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ffffff"/>
                </a:solidFill>
                <a:latin typeface="Century Gothic"/>
              </a:rPr>
              <a:t>Personas con trastornos cardiacos.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ffffff"/>
                </a:solidFill>
                <a:latin typeface="Century Gothic"/>
              </a:rPr>
              <a:t>Hipertensión.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ffffff"/>
                </a:solidFill>
                <a:latin typeface="Century Gothic"/>
              </a:rPr>
              <a:t>Trastornos circulatorios.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ffffff"/>
                </a:solidFill>
                <a:latin typeface="Century Gothic"/>
              </a:rPr>
              <a:t>Embarazo.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ffffff"/>
                </a:solidFill>
                <a:latin typeface="Century Gothic"/>
              </a:rPr>
              <a:t>Trastornos pulmonares.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ffffff"/>
                </a:solidFill>
                <a:latin typeface="Century Gothic"/>
              </a:rPr>
              <a:t>Infecciones.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66f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Rectangle 7"/>
          <p:cNvSpPr/>
          <p:nvPr/>
        </p:nvSpPr>
        <p:spPr>
          <a:xfrm>
            <a:off x="0" y="0"/>
            <a:ext cx="4795200" cy="68576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</a:endParaRPr>
          </a:p>
        </p:txBody>
      </p:sp>
      <p:grpSp>
        <p:nvGrpSpPr>
          <p:cNvPr id="398" name="Group 9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399" name="Freeform 27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>
                <a:gd name="textAreaLeft" fmla="*/ 0 w 493920"/>
                <a:gd name="textAreaRight" fmla="*/ 494280 w 493920"/>
                <a:gd name="textAreaTop" fmla="*/ 0 h 4400640"/>
                <a:gd name="textAreaBottom" fmla="*/ 4401000 h 440064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0" name="Freeform 28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>
                <a:gd name="textAreaLeft" fmla="*/ 0 w 423000"/>
                <a:gd name="textAreaRight" fmla="*/ 423360 w 423000"/>
                <a:gd name="textAreaTop" fmla="*/ 0 h 1580400"/>
                <a:gd name="textAreaBottom" fmla="*/ 1580760 h 1580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1" name="Freeform 29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>
                <a:gd name="textAreaLeft" fmla="*/ 0 w 430560"/>
                <a:gd name="textAreaRight" fmla="*/ 430920 w 430560"/>
                <a:gd name="textAreaTop" fmla="*/ 0 h 990360"/>
                <a:gd name="textAreaBottom" fmla="*/ 990720 h 99036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2" name="Freeform 30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>
                <a:gd name="textAreaLeft" fmla="*/ 0 w 551520"/>
                <a:gd name="textAreaRight" fmla="*/ 551880 w 551520"/>
                <a:gd name="textAreaTop" fmla="*/ 0 h 2235600"/>
                <a:gd name="textAreaBottom" fmla="*/ 2235960 h 223560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3" name="Freeform 31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>
                <a:gd name="textAreaLeft" fmla="*/ 0 w 173880"/>
                <a:gd name="textAreaRight" fmla="*/ 174240 w 173880"/>
                <a:gd name="textAreaTop" fmla="*/ 0 h 3026880"/>
                <a:gd name="textAreaBottom" fmla="*/ 3027240 h 302688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4" name="Freeform 32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>
                <a:gd name="textAreaLeft" fmla="*/ 0 w 133920"/>
                <a:gd name="textAreaRight" fmla="*/ 134280 w 133920"/>
                <a:gd name="textAreaTop" fmla="*/ 0 h 281160"/>
                <a:gd name="textAreaBottom" fmla="*/ 281520 h 28116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5" name="Freeform 33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>
                <a:gd name="textAreaLeft" fmla="*/ 0 w 82080"/>
                <a:gd name="textAreaRight" fmla="*/ 82440 w 82080"/>
                <a:gd name="textAreaTop" fmla="*/ 0 h 511200"/>
                <a:gd name="textAreaBottom" fmla="*/ 511560 h 51120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6" name="Freeform 34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>
                <a:gd name="textAreaLeft" fmla="*/ 0 w 1409760"/>
                <a:gd name="textAreaRight" fmla="*/ 1410120 w 1409760"/>
                <a:gd name="textAreaTop" fmla="*/ 0 h 2716560"/>
                <a:gd name="textAreaBottom" fmla="*/ 2716920 h 271656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7" name="Freeform 35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>
                <a:gd name="textAreaLeft" fmla="*/ 0 w 120240"/>
                <a:gd name="textAreaRight" fmla="*/ 120600 w 120240"/>
                <a:gd name="textAreaTop" fmla="*/ 0 h 252720"/>
                <a:gd name="textAreaBottom" fmla="*/ 253080 h 25272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8" name="Freeform 36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>
                <a:gd name="textAreaLeft" fmla="*/ 0 w 137520"/>
                <a:gd name="textAreaRight" fmla="*/ 137880 w 137520"/>
                <a:gd name="textAreaTop" fmla="*/ 0 h 673920"/>
                <a:gd name="textAreaBottom" fmla="*/ 674280 h 67392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9" name="Freeform 37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>
                <a:gd name="textAreaLeft" fmla="*/ 0 w 37800"/>
                <a:gd name="textAreaRight" fmla="*/ 38160 w 37800"/>
                <a:gd name="textAreaTop" fmla="*/ 0 h 227520"/>
                <a:gd name="textAreaBottom" fmla="*/ 227880 h 22752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0" name="Freeform 38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>
                <a:gd name="textAreaLeft" fmla="*/ 0 w 210240"/>
                <a:gd name="textAreaRight" fmla="*/ 210600 w 210240"/>
                <a:gd name="textAreaTop" fmla="*/ 0 h 530280"/>
                <a:gd name="textAreaBottom" fmla="*/ 530640 h 53028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767880" y="1093320"/>
            <a:ext cx="3855600" cy="4671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r">
              <a:lnSpc>
                <a:spcPct val="100000"/>
              </a:lnSpc>
              <a:buNone/>
            </a:pPr>
            <a:r>
              <a:rPr b="0" lang="es-ES" sz="2300" spc="-1" strike="noStrike">
                <a:solidFill>
                  <a:srgbClr val="ffffff"/>
                </a:solidFill>
                <a:latin typeface="Century Gothic"/>
              </a:rPr>
              <a:t>Criterios de selección</a:t>
            </a:r>
            <a:endParaRPr b="0" lang="en-US" sz="23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12" name="Freeform 11"/>
          <p:cNvSpPr/>
          <p:nvPr/>
        </p:nvSpPr>
        <p:spPr>
          <a:xfrm flipV="1">
            <a:off x="0" y="3179160"/>
            <a:ext cx="1098000" cy="513720"/>
          </a:xfrm>
          <a:custGeom>
            <a:avLst/>
            <a:gdLst>
              <a:gd name="textAreaLeft" fmla="*/ 0 w 1098000"/>
              <a:gd name="textAreaRight" fmla="*/ 1098360 w 1098000"/>
              <a:gd name="textAreaTop" fmla="*/ -360 h 513720"/>
              <a:gd name="textAreaBottom" fmla="*/ 513720 h 513720"/>
            </a:gdLst>
            <a:ahLst/>
            <a:rect l="textAreaLeft" t="textAreaTop" r="textAreaRight" b="textAreaBottom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3" name="Rectangle 25"/>
          <p:cNvSpPr/>
          <p:nvPr/>
        </p:nvSpPr>
        <p:spPr>
          <a:xfrm>
            <a:off x="4795560" y="0"/>
            <a:ext cx="7395840" cy="68576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</a:endParaRPr>
          </a:p>
        </p:txBody>
      </p:sp>
      <p:sp>
        <p:nvSpPr>
          <p:cNvPr id="414" name="PlaceHolder 2"/>
          <p:cNvSpPr>
            <a:spLocks noGrp="1"/>
          </p:cNvSpPr>
          <p:nvPr>
            <p:ph/>
          </p:nvPr>
        </p:nvSpPr>
        <p:spPr>
          <a:xfrm>
            <a:off x="5285520" y="1093320"/>
            <a:ext cx="6218640" cy="4678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2000" spc="-1" strike="noStrike">
                <a:solidFill>
                  <a:srgbClr val="ffffff"/>
                </a:solidFill>
                <a:latin typeface="Century Gothic"/>
              </a:rPr>
              <a:t>La parafina se aplicará cuando el cliente presente una deshidratación profunda de la piel, con descamación evidente y aspereza, y siempre que no tenga trastornos circulatorios.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2000" spc="-1" strike="noStrike">
                <a:solidFill>
                  <a:srgbClr val="ffffff"/>
                </a:solidFill>
                <a:latin typeface="Century Gothic"/>
              </a:rPr>
              <a:t>La forma de aplicación más utilizada son los baños parciales.  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Rectangle 7"/>
          <p:cNvSpPr/>
          <p:nvPr/>
        </p:nvSpPr>
        <p:spPr>
          <a:xfrm>
            <a:off x="0" y="0"/>
            <a:ext cx="405864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</a:endParaRPr>
          </a:p>
        </p:txBody>
      </p:sp>
      <p:sp>
        <p:nvSpPr>
          <p:cNvPr id="416" name="PlaceHolder 1"/>
          <p:cNvSpPr>
            <a:spLocks noGrp="1"/>
          </p:cNvSpPr>
          <p:nvPr>
            <p:ph type="title"/>
          </p:nvPr>
        </p:nvSpPr>
        <p:spPr>
          <a:xfrm>
            <a:off x="1260000" y="2260080"/>
            <a:ext cx="2453760" cy="387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es-ES" sz="2200" spc="-1" strike="noStrike">
                <a:solidFill>
                  <a:srgbClr val="ffffff"/>
                </a:solidFill>
                <a:latin typeface="Century Gothic"/>
              </a:rPr>
              <a:t> </a:t>
            </a:r>
            <a:r>
              <a:rPr b="0" lang="es-ES" sz="2200" spc="-1" strike="noStrike">
                <a:solidFill>
                  <a:srgbClr val="ffffff"/>
                </a:solidFill>
                <a:latin typeface="Century Gothic"/>
              </a:rPr>
              <a:t>EMULSIONES, SUEROS Y SOPORTES IMPREGNADOS DE ACCIÓN HIDRATANTE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17" name="Freeform 11"/>
          <p:cNvSpPr/>
          <p:nvPr/>
        </p:nvSpPr>
        <p:spPr>
          <a:xfrm flipV="1">
            <a:off x="0" y="3179160"/>
            <a:ext cx="1098000" cy="513720"/>
          </a:xfrm>
          <a:custGeom>
            <a:avLst/>
            <a:gdLst>
              <a:gd name="textAreaLeft" fmla="*/ 0 w 1098000"/>
              <a:gd name="textAreaRight" fmla="*/ 1098360 w 1098000"/>
              <a:gd name="textAreaTop" fmla="*/ -360 h 513720"/>
              <a:gd name="textAreaBottom" fmla="*/ 513720 h 513720"/>
            </a:gdLst>
            <a:ahLst/>
            <a:rect l="textAreaLeft" t="textAreaTop" r="textAreaRight" b="textAreaBottom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 useBgFill="1">
        <p:nvSpPr>
          <p:cNvPr id="418" name="Rectangle 11"/>
          <p:cNvSpPr/>
          <p:nvPr/>
        </p:nvSpPr>
        <p:spPr>
          <a:xfrm>
            <a:off x="4795560" y="0"/>
            <a:ext cx="739584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/>
          </p:nvPr>
        </p:nvSpPr>
        <p:spPr>
          <a:xfrm>
            <a:off x="4706640" y="589680"/>
            <a:ext cx="6797520" cy="5321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marL="343080"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Los cosméticos de tratamiento se pueden presentar en diferentes formas cosméticas: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s-ES" sz="1800" spc="-1" strike="noStrike">
                <a:solidFill>
                  <a:srgbClr val="ff0000"/>
                </a:solidFill>
                <a:latin typeface="Century Gothic"/>
              </a:rPr>
              <a:t>EMULSIONES: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Las emulsiones hidratantes se comercializan teniendo en cuenta los diferentes tipos de piel. Se clasifican por los activos que contengan y el tipo de lípidos que se utilizan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Los cosméticos hidratantes corporales suelen estar compuestos por agua , aceites y vegetales, ácido esteárico, propilenglicol, PEG, lanolina, vitaminas A,D y E, entre otros principios activos hidratantes, también contienen emulsionantes, humectantes o suavizantes, como el aloe vera. Cuando la piel es muy seca, pueden contener alfa-hidroxiácidos.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0"/>
              </a:tabLst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Existen dos fórmulas básicas de emulsiones O/A ( se utilizan como cremas faciales de día) y A/O (cremas nutritivas).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Rectangle 7"/>
          <p:cNvSpPr/>
          <p:nvPr/>
        </p:nvSpPr>
        <p:spPr>
          <a:xfrm>
            <a:off x="0" y="0"/>
            <a:ext cx="405864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</a:endParaRPr>
          </a:p>
        </p:txBody>
      </p:sp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1260000" y="2260080"/>
            <a:ext cx="2453760" cy="387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es-ES" sz="2200" spc="-1" strike="noStrike">
                <a:solidFill>
                  <a:srgbClr val="ffffff"/>
                </a:solidFill>
                <a:latin typeface="Century Gothic"/>
              </a:rPr>
              <a:t> </a:t>
            </a:r>
            <a:r>
              <a:rPr b="0" lang="es-ES" sz="2200" spc="-1" strike="noStrike">
                <a:solidFill>
                  <a:srgbClr val="ffffff"/>
                </a:solidFill>
                <a:latin typeface="Century Gothic"/>
              </a:rPr>
              <a:t>EMULSIONES, SUEROS Y SOPORTES IMPREGNADOS DE ACCIÓN HIDRATANTE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22" name="Freeform 11"/>
          <p:cNvSpPr/>
          <p:nvPr/>
        </p:nvSpPr>
        <p:spPr>
          <a:xfrm flipV="1">
            <a:off x="0" y="3179160"/>
            <a:ext cx="1098000" cy="513720"/>
          </a:xfrm>
          <a:custGeom>
            <a:avLst/>
            <a:gdLst>
              <a:gd name="textAreaLeft" fmla="*/ 0 w 1098000"/>
              <a:gd name="textAreaRight" fmla="*/ 1098360 w 1098000"/>
              <a:gd name="textAreaTop" fmla="*/ -360 h 513720"/>
              <a:gd name="textAreaBottom" fmla="*/ 513720 h 513720"/>
            </a:gdLst>
            <a:ahLst/>
            <a:rect l="textAreaLeft" t="textAreaTop" r="textAreaRight" b="textAreaBottom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 useBgFill="1">
        <p:nvSpPr>
          <p:cNvPr id="423" name="Rectangle 11"/>
          <p:cNvSpPr/>
          <p:nvPr/>
        </p:nvSpPr>
        <p:spPr>
          <a:xfrm>
            <a:off x="4795560" y="0"/>
            <a:ext cx="739584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</a:endParaRPr>
          </a:p>
        </p:txBody>
      </p:sp>
      <p:sp>
        <p:nvSpPr>
          <p:cNvPr id="424" name="PlaceHolder 2"/>
          <p:cNvSpPr>
            <a:spLocks noGrp="1"/>
          </p:cNvSpPr>
          <p:nvPr>
            <p:ph/>
          </p:nvPr>
        </p:nvSpPr>
        <p:spPr>
          <a:xfrm>
            <a:off x="4706640" y="589680"/>
            <a:ext cx="6797520" cy="5321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marL="343080"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EMULSIONES 0/A (O/W)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Tienen una fase externa acuosa; son las más utilizadas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5" name="Rectangle 8"/>
          <p:cNvSpPr/>
          <p:nvPr/>
        </p:nvSpPr>
        <p:spPr>
          <a:xfrm>
            <a:off x="-7560" y="0"/>
            <a:ext cx="1220688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</a:endParaRPr>
          </a:p>
        </p:txBody>
      </p:sp>
      <p:grpSp>
        <p:nvGrpSpPr>
          <p:cNvPr id="426" name="Group 10"/>
          <p:cNvGrpSpPr/>
          <p:nvPr/>
        </p:nvGrpSpPr>
        <p:grpSpPr>
          <a:xfrm>
            <a:off x="4836240" y="228600"/>
            <a:ext cx="2850840" cy="6638400"/>
            <a:chOff x="4836240" y="228600"/>
            <a:chExt cx="2850840" cy="6638400"/>
          </a:xfrm>
        </p:grpSpPr>
        <p:sp>
          <p:nvSpPr>
            <p:cNvPr id="427" name="Freeform 11"/>
            <p:cNvSpPr/>
            <p:nvPr/>
          </p:nvSpPr>
          <p:spPr>
            <a:xfrm>
              <a:off x="4836240" y="2575080"/>
              <a:ext cx="100440" cy="625680"/>
            </a:xfrm>
            <a:custGeom>
              <a:avLst/>
              <a:gdLst>
                <a:gd name="textAreaLeft" fmla="*/ 0 w 100440"/>
                <a:gd name="textAreaRight" fmla="*/ 100800 w 100440"/>
                <a:gd name="textAreaTop" fmla="*/ 0 h 625680"/>
                <a:gd name="textAreaBottom" fmla="*/ 626040 h 62568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8" name="Freeform 12"/>
            <p:cNvSpPr/>
            <p:nvPr/>
          </p:nvSpPr>
          <p:spPr>
            <a:xfrm>
              <a:off x="4964760" y="3156480"/>
              <a:ext cx="646200" cy="2322000"/>
            </a:xfrm>
            <a:custGeom>
              <a:avLst/>
              <a:gdLst>
                <a:gd name="textAreaLeft" fmla="*/ 0 w 646200"/>
                <a:gd name="textAreaRight" fmla="*/ 646560 w 646200"/>
                <a:gd name="textAreaTop" fmla="*/ 0 h 2322000"/>
                <a:gd name="textAreaBottom" fmla="*/ 23223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9" name="Freeform 13"/>
            <p:cNvSpPr/>
            <p:nvPr/>
          </p:nvSpPr>
          <p:spPr>
            <a:xfrm>
              <a:off x="5643000" y="5447160"/>
              <a:ext cx="609120" cy="1419840"/>
            </a:xfrm>
            <a:custGeom>
              <a:avLst/>
              <a:gdLst>
                <a:gd name="textAreaLeft" fmla="*/ 0 w 609120"/>
                <a:gd name="textAreaRight" fmla="*/ 609480 w 609120"/>
                <a:gd name="textAreaTop" fmla="*/ 0 h 1419840"/>
                <a:gd name="textAreaBottom" fmla="*/ 142020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0" name="Freeform 14"/>
            <p:cNvSpPr/>
            <p:nvPr/>
          </p:nvSpPr>
          <p:spPr>
            <a:xfrm>
              <a:off x="5796000" y="6503760"/>
              <a:ext cx="171000" cy="363240"/>
            </a:xfrm>
            <a:custGeom>
              <a:avLst/>
              <a:gdLst>
                <a:gd name="textAreaLeft" fmla="*/ 0 w 171000"/>
                <a:gd name="textAreaRight" fmla="*/ 171360 w 171000"/>
                <a:gd name="textAreaTop" fmla="*/ 0 h 363240"/>
                <a:gd name="textAreaBottom" fmla="*/ 36360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1" name="Freeform 15"/>
            <p:cNvSpPr/>
            <p:nvPr/>
          </p:nvSpPr>
          <p:spPr>
            <a:xfrm>
              <a:off x="4936680" y="3201120"/>
              <a:ext cx="821520" cy="3328200"/>
            </a:xfrm>
            <a:custGeom>
              <a:avLst/>
              <a:gdLst>
                <a:gd name="textAreaLeft" fmla="*/ 0 w 821520"/>
                <a:gd name="textAreaRight" fmla="*/ 821880 w 821520"/>
                <a:gd name="textAreaTop" fmla="*/ 0 h 3328200"/>
                <a:gd name="textAreaBottom" fmla="*/ 3328560 h 332820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2" name="Freeform 16"/>
            <p:cNvSpPr/>
            <p:nvPr/>
          </p:nvSpPr>
          <p:spPr>
            <a:xfrm>
              <a:off x="4858560" y="228600"/>
              <a:ext cx="105840" cy="2927520"/>
            </a:xfrm>
            <a:custGeom>
              <a:avLst/>
              <a:gdLst>
                <a:gd name="textAreaLeft" fmla="*/ 0 w 105840"/>
                <a:gd name="textAreaRight" fmla="*/ 106200 w 105840"/>
                <a:gd name="textAreaTop" fmla="*/ 0 h 2927520"/>
                <a:gd name="textAreaBottom" fmla="*/ 2927880 h 292752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3" name="Freeform 17"/>
            <p:cNvSpPr/>
            <p:nvPr/>
          </p:nvSpPr>
          <p:spPr>
            <a:xfrm>
              <a:off x="4914360" y="2944080"/>
              <a:ext cx="77760" cy="493560"/>
            </a:xfrm>
            <a:custGeom>
              <a:avLst/>
              <a:gdLst>
                <a:gd name="textAreaLeft" fmla="*/ 0 w 77760"/>
                <a:gd name="textAreaRight" fmla="*/ 78120 w 77760"/>
                <a:gd name="textAreaTop" fmla="*/ 0 h 493560"/>
                <a:gd name="textAreaBottom" fmla="*/ 49392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4" name="Freeform 18"/>
            <p:cNvSpPr/>
            <p:nvPr/>
          </p:nvSpPr>
          <p:spPr>
            <a:xfrm>
              <a:off x="5605920" y="5478840"/>
              <a:ext cx="189720" cy="1024560"/>
            </a:xfrm>
            <a:custGeom>
              <a:avLst/>
              <a:gdLst>
                <a:gd name="textAreaLeft" fmla="*/ 0 w 189720"/>
                <a:gd name="textAreaRight" fmla="*/ 190080 w 189720"/>
                <a:gd name="textAreaTop" fmla="*/ 0 h 1024560"/>
                <a:gd name="textAreaBottom" fmla="*/ 1024920 h 102456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5" name="Freeform 19"/>
            <p:cNvSpPr/>
            <p:nvPr/>
          </p:nvSpPr>
          <p:spPr>
            <a:xfrm>
              <a:off x="5611320" y="1398960"/>
              <a:ext cx="2075760" cy="4047840"/>
            </a:xfrm>
            <a:custGeom>
              <a:avLst/>
              <a:gdLst>
                <a:gd name="textAreaLeft" fmla="*/ 0 w 2075760"/>
                <a:gd name="textAreaRight" fmla="*/ 2076120 w 2075760"/>
                <a:gd name="textAreaTop" fmla="*/ 0 h 4047840"/>
                <a:gd name="textAreaBottom" fmla="*/ 404820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6" name="Freeform 20"/>
            <p:cNvSpPr/>
            <p:nvPr/>
          </p:nvSpPr>
          <p:spPr>
            <a:xfrm>
              <a:off x="5758560" y="6530040"/>
              <a:ext cx="161640" cy="336960"/>
            </a:xfrm>
            <a:custGeom>
              <a:avLst/>
              <a:gdLst>
                <a:gd name="textAreaLeft" fmla="*/ 0 w 161640"/>
                <a:gd name="textAreaRight" fmla="*/ 162000 w 161640"/>
                <a:gd name="textAreaTop" fmla="*/ 0 h 336960"/>
                <a:gd name="textAreaBottom" fmla="*/ 33732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7" name="Freeform 21"/>
            <p:cNvSpPr/>
            <p:nvPr/>
          </p:nvSpPr>
          <p:spPr>
            <a:xfrm>
              <a:off x="5605920" y="5359320"/>
              <a:ext cx="37080" cy="221400"/>
            </a:xfrm>
            <a:custGeom>
              <a:avLst/>
              <a:gdLst>
                <a:gd name="textAreaLeft" fmla="*/ 0 w 37080"/>
                <a:gd name="textAreaRight" fmla="*/ 37440 w 37080"/>
                <a:gd name="textAreaTop" fmla="*/ 0 h 221400"/>
                <a:gd name="textAreaBottom" fmla="*/ 22176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8" name="Freeform 22"/>
            <p:cNvSpPr/>
            <p:nvPr/>
          </p:nvSpPr>
          <p:spPr>
            <a:xfrm>
              <a:off x="5686200" y="6244560"/>
              <a:ext cx="238320" cy="622080"/>
            </a:xfrm>
            <a:custGeom>
              <a:avLst/>
              <a:gdLst>
                <a:gd name="textAreaLeft" fmla="*/ 0 w 238320"/>
                <a:gd name="textAreaRight" fmla="*/ 238680 w 238320"/>
                <a:gd name="textAreaTop" fmla="*/ 0 h 622080"/>
                <a:gd name="textAreaBottom" fmla="*/ 62244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39" name="Group 24"/>
          <p:cNvGrpSpPr/>
          <p:nvPr/>
        </p:nvGrpSpPr>
        <p:grpSpPr>
          <a:xfrm>
            <a:off x="4677120" y="-720"/>
            <a:ext cx="2356200" cy="6853680"/>
            <a:chOff x="4677120" y="-720"/>
            <a:chExt cx="2356200" cy="6853680"/>
          </a:xfrm>
        </p:grpSpPr>
        <p:sp>
          <p:nvSpPr>
            <p:cNvPr id="440" name="Freeform 27"/>
            <p:cNvSpPr/>
            <p:nvPr/>
          </p:nvSpPr>
          <p:spPr>
            <a:xfrm>
              <a:off x="4677120" y="-720"/>
              <a:ext cx="493920" cy="4400640"/>
            </a:xfrm>
            <a:custGeom>
              <a:avLst/>
              <a:gdLst>
                <a:gd name="textAreaLeft" fmla="*/ 0 w 493920"/>
                <a:gd name="textAreaRight" fmla="*/ 494280 w 493920"/>
                <a:gd name="textAreaTop" fmla="*/ 0 h 4400640"/>
                <a:gd name="textAreaBottom" fmla="*/ 4401000 h 440064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1" name="Freeform 28"/>
            <p:cNvSpPr/>
            <p:nvPr/>
          </p:nvSpPr>
          <p:spPr>
            <a:xfrm>
              <a:off x="5200200" y="4316400"/>
              <a:ext cx="423000" cy="1580400"/>
            </a:xfrm>
            <a:custGeom>
              <a:avLst/>
              <a:gdLst>
                <a:gd name="textAreaLeft" fmla="*/ 0 w 423000"/>
                <a:gd name="textAreaRight" fmla="*/ 423360 w 423000"/>
                <a:gd name="textAreaTop" fmla="*/ 0 h 1580400"/>
                <a:gd name="textAreaBottom" fmla="*/ 1580760 h 1580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2" name="Freeform 29"/>
            <p:cNvSpPr/>
            <p:nvPr/>
          </p:nvSpPr>
          <p:spPr>
            <a:xfrm>
              <a:off x="5656320" y="5862600"/>
              <a:ext cx="430560" cy="990360"/>
            </a:xfrm>
            <a:custGeom>
              <a:avLst/>
              <a:gdLst>
                <a:gd name="textAreaLeft" fmla="*/ 0 w 430560"/>
                <a:gd name="textAreaRight" fmla="*/ 430920 w 430560"/>
                <a:gd name="textAreaTop" fmla="*/ 0 h 990360"/>
                <a:gd name="textAreaBottom" fmla="*/ 990720 h 99036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3" name="Freeform 30"/>
            <p:cNvSpPr/>
            <p:nvPr/>
          </p:nvSpPr>
          <p:spPr>
            <a:xfrm>
              <a:off x="5171400" y="4364280"/>
              <a:ext cx="551520" cy="2235600"/>
            </a:xfrm>
            <a:custGeom>
              <a:avLst/>
              <a:gdLst>
                <a:gd name="textAreaLeft" fmla="*/ 0 w 551520"/>
                <a:gd name="textAreaRight" fmla="*/ 551880 w 551520"/>
                <a:gd name="textAreaTop" fmla="*/ 0 h 2235600"/>
                <a:gd name="textAreaBottom" fmla="*/ 2235960 h 223560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4" name="Freeform 31"/>
            <p:cNvSpPr/>
            <p:nvPr/>
          </p:nvSpPr>
          <p:spPr>
            <a:xfrm>
              <a:off x="5117760" y="1289160"/>
              <a:ext cx="173880" cy="3026880"/>
            </a:xfrm>
            <a:custGeom>
              <a:avLst/>
              <a:gdLst>
                <a:gd name="textAreaLeft" fmla="*/ 0 w 173880"/>
                <a:gd name="textAreaRight" fmla="*/ 174240 w 173880"/>
                <a:gd name="textAreaTop" fmla="*/ 0 h 3026880"/>
                <a:gd name="textAreaBottom" fmla="*/ 3027240 h 302688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5" name="Freeform 32"/>
            <p:cNvSpPr/>
            <p:nvPr/>
          </p:nvSpPr>
          <p:spPr>
            <a:xfrm>
              <a:off x="5761440" y="6571440"/>
              <a:ext cx="133920" cy="281160"/>
            </a:xfrm>
            <a:custGeom>
              <a:avLst/>
              <a:gdLst>
                <a:gd name="textAreaLeft" fmla="*/ 0 w 133920"/>
                <a:gd name="textAreaRight" fmla="*/ 134280 w 133920"/>
                <a:gd name="textAreaTop" fmla="*/ 0 h 281160"/>
                <a:gd name="textAreaBottom" fmla="*/ 281520 h 28116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6" name="Freeform 33"/>
            <p:cNvSpPr/>
            <p:nvPr/>
          </p:nvSpPr>
          <p:spPr>
            <a:xfrm>
              <a:off x="5152320" y="4107600"/>
              <a:ext cx="82080" cy="511200"/>
            </a:xfrm>
            <a:custGeom>
              <a:avLst/>
              <a:gdLst>
                <a:gd name="textAreaLeft" fmla="*/ 0 w 82080"/>
                <a:gd name="textAreaRight" fmla="*/ 82440 w 82080"/>
                <a:gd name="textAreaTop" fmla="*/ 0 h 511200"/>
                <a:gd name="textAreaBottom" fmla="*/ 511560 h 51120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7" name="Freeform 34"/>
            <p:cNvSpPr/>
            <p:nvPr/>
          </p:nvSpPr>
          <p:spPr>
            <a:xfrm>
              <a:off x="5623560" y="3145680"/>
              <a:ext cx="1409760" cy="2716560"/>
            </a:xfrm>
            <a:custGeom>
              <a:avLst/>
              <a:gdLst>
                <a:gd name="textAreaLeft" fmla="*/ 0 w 1409760"/>
                <a:gd name="textAreaRight" fmla="*/ 1410120 w 1409760"/>
                <a:gd name="textAreaTop" fmla="*/ 0 h 2716560"/>
                <a:gd name="textAreaBottom" fmla="*/ 2716920 h 271656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8" name="Freeform 35"/>
            <p:cNvSpPr/>
            <p:nvPr/>
          </p:nvSpPr>
          <p:spPr>
            <a:xfrm>
              <a:off x="5723280" y="6600240"/>
              <a:ext cx="120240" cy="252720"/>
            </a:xfrm>
            <a:custGeom>
              <a:avLst/>
              <a:gdLst>
                <a:gd name="textAreaLeft" fmla="*/ 0 w 120240"/>
                <a:gd name="textAreaRight" fmla="*/ 120600 w 120240"/>
                <a:gd name="textAreaTop" fmla="*/ 0 h 252720"/>
                <a:gd name="textAreaBottom" fmla="*/ 253080 h 25272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9" name="Freeform 36"/>
            <p:cNvSpPr/>
            <p:nvPr/>
          </p:nvSpPr>
          <p:spPr>
            <a:xfrm>
              <a:off x="5623560" y="5897160"/>
              <a:ext cx="137520" cy="673920"/>
            </a:xfrm>
            <a:custGeom>
              <a:avLst/>
              <a:gdLst>
                <a:gd name="textAreaLeft" fmla="*/ 0 w 137520"/>
                <a:gd name="textAreaRight" fmla="*/ 137880 w 137520"/>
                <a:gd name="textAreaTop" fmla="*/ 0 h 673920"/>
                <a:gd name="textAreaBottom" fmla="*/ 674280 h 67392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0" name="Freeform 37"/>
            <p:cNvSpPr/>
            <p:nvPr/>
          </p:nvSpPr>
          <p:spPr>
            <a:xfrm>
              <a:off x="5623560" y="5772600"/>
              <a:ext cx="37800" cy="227520"/>
            </a:xfrm>
            <a:custGeom>
              <a:avLst/>
              <a:gdLst>
                <a:gd name="textAreaLeft" fmla="*/ 0 w 37800"/>
                <a:gd name="textAreaRight" fmla="*/ 38160 w 37800"/>
                <a:gd name="textAreaTop" fmla="*/ 0 h 227520"/>
                <a:gd name="textAreaBottom" fmla="*/ 227880 h 22752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1" name="Freeform 38"/>
            <p:cNvSpPr/>
            <p:nvPr/>
          </p:nvSpPr>
          <p:spPr>
            <a:xfrm>
              <a:off x="5656320" y="6322680"/>
              <a:ext cx="210240" cy="530280"/>
            </a:xfrm>
            <a:custGeom>
              <a:avLst/>
              <a:gdLst>
                <a:gd name="textAreaLeft" fmla="*/ 0 w 210240"/>
                <a:gd name="textAreaRight" fmla="*/ 210600 w 210240"/>
                <a:gd name="textAreaTop" fmla="*/ 0 h 530280"/>
                <a:gd name="textAreaBottom" fmla="*/ 530640 h 53028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452" name="PlaceHolder 1"/>
          <p:cNvSpPr>
            <a:spLocks noGrp="1"/>
          </p:cNvSpPr>
          <p:nvPr>
            <p:ph type="title"/>
          </p:nvPr>
        </p:nvSpPr>
        <p:spPr>
          <a:xfrm>
            <a:off x="6483240" y="624240"/>
            <a:ext cx="5021280" cy="1280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es-ES" sz="2800" spc="-1" strike="noStrike">
                <a:solidFill>
                  <a:srgbClr val="262626"/>
                </a:solidFill>
                <a:latin typeface="Century Gothic"/>
              </a:rPr>
              <a:t>4. EMULSIONES, SUEROS Y SOPORTES IMPREGNADOS DE ACCIÓN HIDRATANTE</a:t>
            </a:r>
            <a:endParaRPr b="0" lang="en-US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53" name="Rectangle 38"/>
          <p:cNvSpPr/>
          <p:nvPr/>
        </p:nvSpPr>
        <p:spPr>
          <a:xfrm>
            <a:off x="464580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4" name="Freeform 11"/>
          <p:cNvSpPr/>
          <p:nvPr/>
        </p:nvSpPr>
        <p:spPr>
          <a:xfrm flipV="1">
            <a:off x="4645800" y="713880"/>
            <a:ext cx="1588320" cy="506880"/>
          </a:xfrm>
          <a:custGeom>
            <a:avLst/>
            <a:gdLst>
              <a:gd name="textAreaLeft" fmla="*/ 0 w 1588320"/>
              <a:gd name="textAreaRight" fmla="*/ 1588680 w 1588320"/>
              <a:gd name="textAreaTop" fmla="*/ 360 h 506880"/>
              <a:gd name="textAreaBottom" fmla="*/ 507600 h 50688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55" name="Imagen 3" descr=""/>
          <p:cNvPicPr/>
          <p:nvPr/>
        </p:nvPicPr>
        <p:blipFill>
          <a:blip r:embed="rId1"/>
          <a:srcRect l="3370" t="0" r="5357" b="0"/>
          <a:stretch/>
        </p:blipFill>
        <p:spPr>
          <a:xfrm>
            <a:off x="-1440" y="1800"/>
            <a:ext cx="4670640" cy="6857640"/>
          </a:xfrm>
          <a:prstGeom prst="rect">
            <a:avLst/>
          </a:prstGeom>
          <a:ln w="0">
            <a:noFill/>
          </a:ln>
        </p:spPr>
      </p:pic>
      <p:sp>
        <p:nvSpPr>
          <p:cNvPr id="456" name="PlaceHolder 2"/>
          <p:cNvSpPr>
            <a:spLocks noGrp="1"/>
          </p:cNvSpPr>
          <p:nvPr>
            <p:ph/>
          </p:nvPr>
        </p:nvSpPr>
        <p:spPr>
          <a:xfrm>
            <a:off x="6438240" y="2133720"/>
            <a:ext cx="5065920" cy="3777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Sueros:  son en forma de gel fluido muy ligero, transparente a veces, con aceite de silicona con una base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Principios activos orientados a las distintas necesidades de la piel: antioxidantes, vitaminas, té verde, extracto de soja, ácido hialurónico, retinol, despigmentantes y agua termal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7" name="Rectangle 8"/>
          <p:cNvSpPr/>
          <p:nvPr/>
        </p:nvSpPr>
        <p:spPr>
          <a:xfrm>
            <a:off x="0" y="-720"/>
            <a:ext cx="12191760" cy="6853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</a:endParaRPr>
          </a:p>
        </p:txBody>
      </p:sp>
      <p:sp>
        <p:nvSpPr>
          <p:cNvPr id="458" name="PlaceHolder 1"/>
          <p:cNvSpPr>
            <a:spLocks noGrp="1"/>
          </p:cNvSpPr>
          <p:nvPr>
            <p:ph type="title"/>
          </p:nvPr>
        </p:nvSpPr>
        <p:spPr>
          <a:xfrm>
            <a:off x="649080" y="645120"/>
            <a:ext cx="3650040" cy="1259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es-ES" sz="2000" spc="-1" strike="noStrike">
                <a:solidFill>
                  <a:srgbClr val="262626"/>
                </a:solidFill>
                <a:latin typeface="Century Gothic"/>
              </a:rPr>
              <a:t>4. EMULSIONES, SUEROS Y SOPORTES IMPREGNADOS DE ACCIÓN HIDRATANTE</a:t>
            </a:r>
            <a:endParaRPr b="0" lang="en-US" sz="20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59" name="Rectangle 10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0" name="PlaceHolder 2"/>
          <p:cNvSpPr>
            <a:spLocks noGrp="1"/>
          </p:cNvSpPr>
          <p:nvPr>
            <p:ph/>
          </p:nvPr>
        </p:nvSpPr>
        <p:spPr>
          <a:xfrm>
            <a:off x="649080" y="2133720"/>
            <a:ext cx="3650040" cy="3758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Soportes impregnados: son una forma de cosmética que consiste en un soporte textil, normalmente de celulosa, impregnado en un cosmético. Contienen activos muy fluidos que, unidos a diferentes texturas del soporte proporcionan el efecto deseado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pic>
        <p:nvPicPr>
          <p:cNvPr id="461" name="Imagen 3" descr=""/>
          <p:cNvPicPr/>
          <p:nvPr/>
        </p:nvPicPr>
        <p:blipFill>
          <a:blip r:embed="rId1"/>
          <a:stretch/>
        </p:blipFill>
        <p:spPr>
          <a:xfrm>
            <a:off x="4619520" y="1051560"/>
            <a:ext cx="6953040" cy="4429080"/>
          </a:xfrm>
          <a:prstGeom prst="rect">
            <a:avLst/>
          </a:prstGeom>
          <a:ln w="0">
            <a:noFill/>
          </a:ln>
        </p:spPr>
      </p:pic>
      <p:sp>
        <p:nvSpPr>
          <p:cNvPr id="462" name="Freeform 11"/>
          <p:cNvSpPr/>
          <p:nvPr/>
        </p:nvSpPr>
        <p:spPr>
          <a:xfrm>
            <a:off x="0" y="6061320"/>
            <a:ext cx="1037520" cy="505800"/>
          </a:xfrm>
          <a:custGeom>
            <a:avLst/>
            <a:gdLst>
              <a:gd name="textAreaLeft" fmla="*/ 0 w 1037520"/>
              <a:gd name="textAreaRight" fmla="*/ 1037880 w 1037520"/>
              <a:gd name="textAreaTop" fmla="*/ 0 h 505800"/>
              <a:gd name="textAreaBottom" fmla="*/ 506160 h 505800"/>
            </a:gdLst>
            <a:ahLst/>
            <a:rect l="textAreaLeft" t="textAreaTop" r="textAreaRight" b="textAreaBottom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solidFill>
            <a:srgbClr val="a53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/>
          </p:nvPr>
        </p:nvSpPr>
        <p:spPr>
          <a:xfrm>
            <a:off x="1597320" y="923040"/>
            <a:ext cx="9194040" cy="5330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2000" spc="-1" strike="noStrike">
                <a:solidFill>
                  <a:srgbClr val="404040"/>
                </a:solidFill>
                <a:latin typeface="Century Gothic"/>
              </a:rPr>
              <a:t>Los cosméticos de hidratación y protección forman un amplio grupo se incluyen emulsiones y cremas hidratantes, mascarillas, parafinas, sueros, etc; que ayudan a mantener las condiciones fisiológicas de la epidermis y la protegen del medio externo, previniendo la deshidratación de la piel y su envejecimiento.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2000" spc="-1" strike="noStrike">
                <a:solidFill>
                  <a:srgbClr val="404040"/>
                </a:solidFill>
                <a:latin typeface="Century Gothic"/>
              </a:rPr>
              <a:t>El agua de la piel se pierde por evaporación hacia el medio exterior y debe restituirse desde las capas más profundas de la dermis y epidermis.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2000" spc="-1" strike="noStrike">
                <a:solidFill>
                  <a:srgbClr val="404040"/>
                </a:solidFill>
                <a:latin typeface="Century Gothic"/>
              </a:rPr>
              <a:t>Los principios activos de los cosméticos de hidratación forman una película sobre la epidermis que actúa de dos formas: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13" name="3 Rectángulo redondeado"/>
          <p:cNvSpPr/>
          <p:nvPr/>
        </p:nvSpPr>
        <p:spPr>
          <a:xfrm>
            <a:off x="1915200" y="4951440"/>
            <a:ext cx="3476160" cy="914040"/>
          </a:xfrm>
          <a:prstGeom prst="roundRect">
            <a:avLst>
              <a:gd name="adj" fmla="val 16667"/>
            </a:avLst>
          </a:prstGeom>
          <a:solidFill>
            <a:srgbClr val="a53010"/>
          </a:solidFill>
          <a:ln cap="rnd">
            <a:solidFill>
              <a:srgbClr val="7a230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chemeClr val="lt1"/>
                </a:solidFill>
                <a:latin typeface="Century Gothic"/>
              </a:rPr>
              <a:t>Mediante oclusión: evitando la pérdida de humedad cutánea.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7 Rectángulo redondeado"/>
          <p:cNvSpPr/>
          <p:nvPr/>
        </p:nvSpPr>
        <p:spPr>
          <a:xfrm>
            <a:off x="6555960" y="4986000"/>
            <a:ext cx="3208680" cy="914040"/>
          </a:xfrm>
          <a:prstGeom prst="roundRect">
            <a:avLst>
              <a:gd name="adj" fmla="val 16667"/>
            </a:avLst>
          </a:prstGeom>
          <a:solidFill>
            <a:srgbClr val="a53010"/>
          </a:solidFill>
          <a:ln cap="rnd">
            <a:solidFill>
              <a:srgbClr val="7a230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chemeClr val="lt1"/>
                </a:solidFill>
                <a:latin typeface="Century Gothic"/>
              </a:rPr>
              <a:t>Aportando la humedad que necesita la piel.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s-ES" sz="3600" spc="-1" strike="noStrike">
                <a:solidFill>
                  <a:srgbClr val="262626"/>
                </a:solidFill>
                <a:latin typeface="Century Gothic"/>
              </a:rPr>
              <a:t>Calidad  de los cosméticos</a:t>
            </a:r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64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En Europa, todos los productos cosméticos están regidos por la legislación europea, que garantiza la calidad de seguridad y eficacia de los ingredientes, composición, proceso de fabricación y envase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Un cosmético seguro debe: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" charset="2"/>
              <a:buChar char="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Estar correctamente formulado.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" charset="2"/>
              <a:buChar char="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Haber sido fabricado en condiciones adecuadas.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" charset="2"/>
              <a:buChar char="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Su presentación, envasado y etiquetado deben ser apropiados.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" charset="2"/>
              <a:buChar char="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Su almacenamiento y distribución se realizarán en condiciones óptimas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 7"/>
          <p:cNvSpPr/>
          <p:nvPr/>
        </p:nvSpPr>
        <p:spPr>
          <a:xfrm>
            <a:off x="0" y="0"/>
            <a:ext cx="405864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</a:endParaRPr>
          </a:p>
        </p:txBody>
      </p:sp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948960" y="2018520"/>
            <a:ext cx="2764800" cy="4111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es-ES" sz="2800" spc="-1" strike="noStrike">
                <a:solidFill>
                  <a:srgbClr val="ffffff"/>
                </a:solidFill>
                <a:latin typeface="Century Gothic"/>
              </a:rPr>
              <a:t>AGENTES HIDRATANTES Y PROTECTORES</a:t>
            </a:r>
            <a:endParaRPr b="0" lang="en-US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17" name="Freeform 11"/>
          <p:cNvSpPr/>
          <p:nvPr/>
        </p:nvSpPr>
        <p:spPr>
          <a:xfrm flipV="1">
            <a:off x="0" y="3179160"/>
            <a:ext cx="1098000" cy="513720"/>
          </a:xfrm>
          <a:custGeom>
            <a:avLst/>
            <a:gdLst>
              <a:gd name="textAreaLeft" fmla="*/ 0 w 1098000"/>
              <a:gd name="textAreaRight" fmla="*/ 1098360 w 1098000"/>
              <a:gd name="textAreaTop" fmla="*/ -360 h 513720"/>
              <a:gd name="textAreaBottom" fmla="*/ 513720 h 513720"/>
            </a:gdLst>
            <a:ahLst/>
            <a:rect l="textAreaLeft" t="textAreaTop" r="textAreaRight" b="textAreaBottom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 useBgFill="1">
        <p:nvSpPr>
          <p:cNvPr id="218" name="Rectangle 11"/>
          <p:cNvSpPr/>
          <p:nvPr/>
        </p:nvSpPr>
        <p:spPr>
          <a:xfrm>
            <a:off x="4795560" y="0"/>
            <a:ext cx="739584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4706640" y="589680"/>
            <a:ext cx="6797520" cy="6017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3000"/>
          </a:bodyPr>
          <a:p>
            <a:pPr marL="344520"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Función de los cosméticos de hidratación: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4520" indent="-3445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Prevenir la pérdida de humedad de la piel, para aumentar el contenido en agua de la epidermis. Se utilizan lípidos emolientes.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4520" indent="-3445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Aumentar el contenido en agua de la piel, mediante la captación de agua del exterior (agua atmosférica) y mediante sustancias humectantes, higroscópicas e hidrocaptoras.  A esta acción se le llama hidratación y, por ello, la mayoría de las cremas hidratantes contienen un humectante hidrosoluble.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4520"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Los cosméticos destinados a proteger la piel de las radiaciones solares se denominan filtros solares, y poseen diferentes índices de protección, lo que se conoce como Factor de Protección Solar (FPS). Según el consenso de la Comunidad Europea: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4520" indent="-3445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0"/>
              </a:tabLst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Los filtros con FPS más elevados, de protección muy alta (50+), detienen un porcentaje elevado de rayos ultravioleta, reducen el riesgo de eritema y retardan el bronceado. Se recomiendan para pieles con fototipo I y II, niños y adultos con pieles muy sensibles.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4520" indent="-3445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algn="l" pos="0"/>
              </a:tabLst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Los filtros solares con protección menor a FPS 10, dejan pasar un gran porcentaje de las radiaciones UVA, estimulan el bronceado y son menos eficaces frente a las radiaciones UVB que producen el eritema.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roup 9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221" name="Freeform 11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>
                <a:gd name="textAreaLeft" fmla="*/ 0 w 100440"/>
                <a:gd name="textAreaRight" fmla="*/ 100800 w 100440"/>
                <a:gd name="textAreaTop" fmla="*/ 0 h 625680"/>
                <a:gd name="textAreaBottom" fmla="*/ 626040 h 62568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2" name="Freeform 12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>
                <a:gd name="textAreaLeft" fmla="*/ 0 w 646200"/>
                <a:gd name="textAreaRight" fmla="*/ 646560 w 646200"/>
                <a:gd name="textAreaTop" fmla="*/ 0 h 2322000"/>
                <a:gd name="textAreaBottom" fmla="*/ 23223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3" name="Freeform 13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>
                <a:gd name="textAreaLeft" fmla="*/ 0 w 609120"/>
                <a:gd name="textAreaRight" fmla="*/ 609480 w 609120"/>
                <a:gd name="textAreaTop" fmla="*/ 0 h 1419840"/>
                <a:gd name="textAreaBottom" fmla="*/ 142020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4" name="Freeform 14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>
                <a:gd name="textAreaLeft" fmla="*/ 0 w 171000"/>
                <a:gd name="textAreaRight" fmla="*/ 171360 w 171000"/>
                <a:gd name="textAreaTop" fmla="*/ 0 h 363240"/>
                <a:gd name="textAreaBottom" fmla="*/ 36360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5" name="Freeform 15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>
                <a:gd name="textAreaLeft" fmla="*/ 0 w 821520"/>
                <a:gd name="textAreaRight" fmla="*/ 821880 w 821520"/>
                <a:gd name="textAreaTop" fmla="*/ 0 h 3328200"/>
                <a:gd name="textAreaBottom" fmla="*/ 3328560 h 332820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6" name="Freeform 16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>
                <a:gd name="textAreaLeft" fmla="*/ 0 w 105840"/>
                <a:gd name="textAreaRight" fmla="*/ 106200 w 105840"/>
                <a:gd name="textAreaTop" fmla="*/ 0 h 2927520"/>
                <a:gd name="textAreaBottom" fmla="*/ 2927880 h 292752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7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78120 w 77760"/>
                <a:gd name="textAreaTop" fmla="*/ 0 h 493560"/>
                <a:gd name="textAreaBottom" fmla="*/ 49392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8" name="Freeform 18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>
                <a:gd name="textAreaLeft" fmla="*/ 0 w 189720"/>
                <a:gd name="textAreaRight" fmla="*/ 190080 w 189720"/>
                <a:gd name="textAreaTop" fmla="*/ 0 h 1024560"/>
                <a:gd name="textAreaBottom" fmla="*/ 1024920 h 102456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9" name="Freeform 19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>
                <a:gd name="textAreaLeft" fmla="*/ 0 w 2075760"/>
                <a:gd name="textAreaRight" fmla="*/ 2076120 w 2075760"/>
                <a:gd name="textAreaTop" fmla="*/ 0 h 4047840"/>
                <a:gd name="textAreaBottom" fmla="*/ 404820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0" name="Freeform 20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>
                <a:gd name="textAreaLeft" fmla="*/ 0 w 161640"/>
                <a:gd name="textAreaRight" fmla="*/ 162000 w 161640"/>
                <a:gd name="textAreaTop" fmla="*/ 0 h 336960"/>
                <a:gd name="textAreaBottom" fmla="*/ 33732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1" name="Freeform 21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>
                <a:gd name="textAreaLeft" fmla="*/ 0 w 37080"/>
                <a:gd name="textAreaRight" fmla="*/ 37440 w 37080"/>
                <a:gd name="textAreaTop" fmla="*/ 0 h 221400"/>
                <a:gd name="textAreaBottom" fmla="*/ 22176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2" name="Freeform 22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>
                <a:gd name="textAreaLeft" fmla="*/ 0 w 238320"/>
                <a:gd name="textAreaRight" fmla="*/ 238680 w 238320"/>
                <a:gd name="textAreaTop" fmla="*/ 0 h 622080"/>
                <a:gd name="textAreaBottom" fmla="*/ 62244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33" name="Group 23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234" name="Freeform 27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>
                <a:gd name="textAreaLeft" fmla="*/ 0 w 493920"/>
                <a:gd name="textAreaRight" fmla="*/ 494280 w 493920"/>
                <a:gd name="textAreaTop" fmla="*/ 0 h 4400640"/>
                <a:gd name="textAreaBottom" fmla="*/ 4401000 h 440064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5" name="Freeform 28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>
                <a:gd name="textAreaLeft" fmla="*/ 0 w 423000"/>
                <a:gd name="textAreaRight" fmla="*/ 423360 w 423000"/>
                <a:gd name="textAreaTop" fmla="*/ 0 h 1580400"/>
                <a:gd name="textAreaBottom" fmla="*/ 1580760 h 1580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6" name="Freeform 29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>
                <a:gd name="textAreaLeft" fmla="*/ 0 w 430560"/>
                <a:gd name="textAreaRight" fmla="*/ 430920 w 430560"/>
                <a:gd name="textAreaTop" fmla="*/ 0 h 990360"/>
                <a:gd name="textAreaBottom" fmla="*/ 990720 h 99036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7" name="Freeform 30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>
                <a:gd name="textAreaLeft" fmla="*/ 0 w 551520"/>
                <a:gd name="textAreaRight" fmla="*/ 551880 w 551520"/>
                <a:gd name="textAreaTop" fmla="*/ 0 h 2235600"/>
                <a:gd name="textAreaBottom" fmla="*/ 2235960 h 223560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8" name="Freeform 31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>
                <a:gd name="textAreaLeft" fmla="*/ 0 w 173880"/>
                <a:gd name="textAreaRight" fmla="*/ 174240 w 173880"/>
                <a:gd name="textAreaTop" fmla="*/ 0 h 3026880"/>
                <a:gd name="textAreaBottom" fmla="*/ 3027240 h 302688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9" name="Freeform 32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>
                <a:gd name="textAreaLeft" fmla="*/ 0 w 133920"/>
                <a:gd name="textAreaRight" fmla="*/ 134280 w 133920"/>
                <a:gd name="textAreaTop" fmla="*/ 0 h 281160"/>
                <a:gd name="textAreaBottom" fmla="*/ 281520 h 28116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0" name="Freeform 33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>
                <a:gd name="textAreaLeft" fmla="*/ 0 w 82080"/>
                <a:gd name="textAreaRight" fmla="*/ 82440 w 82080"/>
                <a:gd name="textAreaTop" fmla="*/ 0 h 511200"/>
                <a:gd name="textAreaBottom" fmla="*/ 511560 h 51120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1" name="Freeform 34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>
                <a:gd name="textAreaLeft" fmla="*/ 0 w 1409760"/>
                <a:gd name="textAreaRight" fmla="*/ 1410120 w 1409760"/>
                <a:gd name="textAreaTop" fmla="*/ 0 h 2716560"/>
                <a:gd name="textAreaBottom" fmla="*/ 2716920 h 271656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2" name="Freeform 35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>
                <a:gd name="textAreaLeft" fmla="*/ 0 w 120240"/>
                <a:gd name="textAreaRight" fmla="*/ 120600 w 120240"/>
                <a:gd name="textAreaTop" fmla="*/ 0 h 252720"/>
                <a:gd name="textAreaBottom" fmla="*/ 253080 h 25272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3" name="Freeform 36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>
                <a:gd name="textAreaLeft" fmla="*/ 0 w 137520"/>
                <a:gd name="textAreaRight" fmla="*/ 137880 w 137520"/>
                <a:gd name="textAreaTop" fmla="*/ 0 h 673920"/>
                <a:gd name="textAreaBottom" fmla="*/ 674280 h 67392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4" name="Freeform 37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>
                <a:gd name="textAreaLeft" fmla="*/ 0 w 37800"/>
                <a:gd name="textAreaRight" fmla="*/ 38160 w 37800"/>
                <a:gd name="textAreaTop" fmla="*/ 0 h 227520"/>
                <a:gd name="textAreaBottom" fmla="*/ 227880 h 22752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5" name="Freeform 38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>
                <a:gd name="textAreaLeft" fmla="*/ 0 w 210240"/>
                <a:gd name="textAreaRight" fmla="*/ 210600 w 210240"/>
                <a:gd name="textAreaTop" fmla="*/ 0 h 530280"/>
                <a:gd name="textAreaBottom" fmla="*/ 530640 h 53028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46" name="Rectangle 37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Freeform 6"/>
          <p:cNvSpPr/>
          <p:nvPr/>
        </p:nvSpPr>
        <p:spPr>
          <a:xfrm>
            <a:off x="0" y="4323960"/>
            <a:ext cx="1744200" cy="778320"/>
          </a:xfrm>
          <a:custGeom>
            <a:avLst/>
            <a:gdLst>
              <a:gd name="textAreaLeft" fmla="*/ 0 w 1744200"/>
              <a:gd name="textAreaRight" fmla="*/ 1744560 w 1744200"/>
              <a:gd name="textAreaTop" fmla="*/ 0 h 778320"/>
              <a:gd name="textAreaBottom" fmla="*/ 778680 h 778320"/>
            </a:gdLst>
            <a:ahLst/>
            <a:rect l="textAreaLeft" t="textAreaTop" r="textAreaRight" b="textAreaBottom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 useBgFill="1">
        <p:nvSpPr>
          <p:cNvPr id="248" name="Rectangle 41"/>
          <p:cNvSpPr/>
          <p:nvPr/>
        </p:nvSpPr>
        <p:spPr>
          <a:xfrm>
            <a:off x="0" y="-720"/>
            <a:ext cx="12191760" cy="6853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</a:endParaRPr>
          </a:p>
        </p:txBody>
      </p:sp>
      <p:sp>
        <p:nvSpPr>
          <p:cNvPr id="249" name="Rectangle 43"/>
          <p:cNvSpPr/>
          <p:nvPr/>
        </p:nvSpPr>
        <p:spPr>
          <a:xfrm>
            <a:off x="0" y="0"/>
            <a:ext cx="4639320" cy="685764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>
            <a:outerShdw blurRad="3816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540360" y="967320"/>
            <a:ext cx="3778560" cy="39427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rgbClr val="feffff"/>
                </a:solidFill>
                <a:latin typeface="Century Gothic"/>
              </a:rPr>
              <a:t>PRINCIPIOS ACTIVOS MÁS INDICADOS</a:t>
            </a:r>
            <a:endParaRPr b="0" lang="en-US" sz="40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51" name="Freeform 5"/>
          <p:cNvSpPr/>
          <p:nvPr/>
        </p:nvSpPr>
        <p:spPr>
          <a:xfrm>
            <a:off x="0" y="5033160"/>
            <a:ext cx="5403600" cy="856800"/>
          </a:xfrm>
          <a:custGeom>
            <a:avLst/>
            <a:gdLst>
              <a:gd name="textAreaLeft" fmla="*/ 0 w 5403600"/>
              <a:gd name="textAreaRight" fmla="*/ 5403960 w 5403600"/>
              <a:gd name="textAreaTop" fmla="*/ 0 h 856800"/>
              <a:gd name="textAreaBottom" fmla="*/ 857160 h 856800"/>
            </a:gdLst>
            <a:ahLst/>
            <a:rect l="textAreaLeft" t="textAreaTop" r="textAreaRight" b="textAreaBottom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graphicFrame>
        <p:nvGraphicFramePr>
          <p:cNvPr id="252" name="Tabla 5"/>
          <p:cNvGraphicFramePr/>
          <p:nvPr/>
        </p:nvGraphicFramePr>
        <p:xfrm>
          <a:off x="5659560" y="697320"/>
          <a:ext cx="5640120" cy="4627800"/>
        </p:xfrm>
        <a:graphic>
          <a:graphicData uri="http://schemas.openxmlformats.org/drawingml/2006/table">
            <a:tbl>
              <a:tblPr/>
              <a:tblGrid>
                <a:gridCol w="1797120"/>
                <a:gridCol w="1797120"/>
                <a:gridCol w="2045880"/>
              </a:tblGrid>
              <a:tr h="602640">
                <a:tc>
                  <a:txBody>
                    <a:bodyPr lIns="81360" rIns="81360" tIns="40680" bIns="406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1600" spc="-1" strike="noStrike">
                          <a:solidFill>
                            <a:schemeClr val="lt1"/>
                          </a:solidFill>
                          <a:latin typeface="Century Gothic"/>
                        </a:rPr>
                        <a:t>Cosméticos </a:t>
                      </a:r>
                      <a:endParaRPr b="0" lang="es-E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81360" marR="81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81360" rIns="81360" tIns="40680" bIns="406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1600" spc="-1" strike="noStrike">
                          <a:solidFill>
                            <a:schemeClr val="lt1"/>
                          </a:solidFill>
                          <a:latin typeface="Century Gothic"/>
                        </a:rPr>
                        <a:t>Acción del cosmético</a:t>
                      </a:r>
                      <a:endParaRPr b="0" lang="es-E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81360" marR="81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81360" rIns="81360" tIns="40680" bIns="406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1600" spc="-1" strike="noStrike">
                          <a:solidFill>
                            <a:schemeClr val="lt1"/>
                          </a:solidFill>
                          <a:latin typeface="Century Gothic"/>
                        </a:rPr>
                        <a:t>Principios activos</a:t>
                      </a:r>
                      <a:endParaRPr b="0" lang="es-E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81360" marR="81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4025160">
                <a:tc>
                  <a:txBody>
                    <a:bodyPr lIns="81360" rIns="81360" tIns="40680" bIns="406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s-E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s-E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s-E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s-E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s-E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s-E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s-E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s-E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60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Lípidos y aceites oclusivos</a:t>
                      </a:r>
                      <a:endParaRPr b="0" lang="es-E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81360" marR="81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 lIns="81360" rIns="81360" tIns="40680" bIns="406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s-E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s-E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s-E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s-E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s-E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s-E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s-E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60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Retrasan la pérdida del agua que contiene la epidermis</a:t>
                      </a:r>
                      <a:endParaRPr b="0" lang="es-E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81360" marR="81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 lIns="81360" rIns="81360" tIns="40680" bIns="406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160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Ácidos grasos: </a:t>
                      </a:r>
                      <a:r>
                        <a:rPr b="0" lang="es-ES" sz="160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esteárico, linoleico.</a:t>
                      </a:r>
                      <a:endParaRPr b="0" lang="es-E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160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Alcoholes grasos: </a:t>
                      </a:r>
                      <a:r>
                        <a:rPr b="0" lang="es-ES" sz="160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alcohol de lanolina y alcohol cetílico.</a:t>
                      </a:r>
                      <a:endParaRPr b="0" lang="es-E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160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Ceras vegetales: </a:t>
                      </a:r>
                      <a:r>
                        <a:rPr b="0" lang="es-ES" sz="160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candelilla, carnauba.</a:t>
                      </a:r>
                      <a:endParaRPr b="0" lang="es-E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160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Polialcoholes y glicoles: </a:t>
                      </a:r>
                      <a:r>
                        <a:rPr b="0" lang="es-ES" sz="160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propilenglicol</a:t>
                      </a:r>
                      <a:endParaRPr b="0" lang="es-E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160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Ésteres de ceras</a:t>
                      </a:r>
                      <a:r>
                        <a:rPr b="0" lang="es-ES" sz="160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: lanolina, cera de abejas.</a:t>
                      </a:r>
                      <a:endParaRPr b="0" lang="es-E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160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Fosfolípidos: </a:t>
                      </a:r>
                      <a:r>
                        <a:rPr b="0" lang="es-ES" sz="160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lecitina, ceramidas.</a:t>
                      </a:r>
                      <a:endParaRPr b="0" lang="es-E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160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Aceite de vaselina.</a:t>
                      </a:r>
                      <a:endParaRPr b="0" lang="es-E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81360" marR="81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0cdcc"/>
                    </a:solidFill>
                  </a:tcPr>
                </a:tc>
              </a:tr>
            </a:tbl>
          </a:graphicData>
        </a:graphic>
      </p:graphicFrame>
      <p:sp>
        <p:nvSpPr>
          <p:cNvPr id="253" name="36 Rectángulo redondeado"/>
          <p:cNvSpPr/>
          <p:nvPr/>
        </p:nvSpPr>
        <p:spPr>
          <a:xfrm>
            <a:off x="4365720" y="2044080"/>
            <a:ext cx="2975760" cy="914040"/>
          </a:xfrm>
          <a:prstGeom prst="roundRect">
            <a:avLst>
              <a:gd name="adj" fmla="val 16667"/>
            </a:avLst>
          </a:prstGeom>
          <a:solidFill>
            <a:srgbClr val="a53010"/>
          </a:solidFill>
          <a:ln cap="rnd">
            <a:solidFill>
              <a:srgbClr val="7a230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chemeClr val="lt1"/>
                </a:solidFill>
                <a:latin typeface="Century Gothic"/>
              </a:rPr>
              <a:t>LÍPIDOS Y ACEITES OCLUSIVOS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roup 7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255" name="Freeform 11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>
                <a:gd name="textAreaLeft" fmla="*/ 0 w 100440"/>
                <a:gd name="textAreaRight" fmla="*/ 100800 w 100440"/>
                <a:gd name="textAreaTop" fmla="*/ 0 h 625680"/>
                <a:gd name="textAreaBottom" fmla="*/ 626040 h 62568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6" name="Freeform 12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>
                <a:gd name="textAreaLeft" fmla="*/ 0 w 646200"/>
                <a:gd name="textAreaRight" fmla="*/ 646560 w 646200"/>
                <a:gd name="textAreaTop" fmla="*/ 0 h 2322000"/>
                <a:gd name="textAreaBottom" fmla="*/ 23223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7" name="Freeform 13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>
                <a:gd name="textAreaLeft" fmla="*/ 0 w 609120"/>
                <a:gd name="textAreaRight" fmla="*/ 609480 w 609120"/>
                <a:gd name="textAreaTop" fmla="*/ 0 h 1419840"/>
                <a:gd name="textAreaBottom" fmla="*/ 142020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8" name="Freeform 14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>
                <a:gd name="textAreaLeft" fmla="*/ 0 w 171000"/>
                <a:gd name="textAreaRight" fmla="*/ 171360 w 171000"/>
                <a:gd name="textAreaTop" fmla="*/ 0 h 363240"/>
                <a:gd name="textAreaBottom" fmla="*/ 36360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9" name="Freeform 15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>
                <a:gd name="textAreaLeft" fmla="*/ 0 w 821520"/>
                <a:gd name="textAreaRight" fmla="*/ 821880 w 821520"/>
                <a:gd name="textAreaTop" fmla="*/ 0 h 3328200"/>
                <a:gd name="textAreaBottom" fmla="*/ 3328560 h 332820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0" name="Freeform 16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>
                <a:gd name="textAreaLeft" fmla="*/ 0 w 105840"/>
                <a:gd name="textAreaRight" fmla="*/ 106200 w 105840"/>
                <a:gd name="textAreaTop" fmla="*/ 0 h 2927520"/>
                <a:gd name="textAreaBottom" fmla="*/ 2927880 h 292752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1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78120 w 77760"/>
                <a:gd name="textAreaTop" fmla="*/ 0 h 493560"/>
                <a:gd name="textAreaBottom" fmla="*/ 49392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2" name="Freeform 18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>
                <a:gd name="textAreaLeft" fmla="*/ 0 w 189720"/>
                <a:gd name="textAreaRight" fmla="*/ 190080 w 189720"/>
                <a:gd name="textAreaTop" fmla="*/ 0 h 1024560"/>
                <a:gd name="textAreaBottom" fmla="*/ 1024920 h 102456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3" name="Freeform 19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>
                <a:gd name="textAreaLeft" fmla="*/ 0 w 2075760"/>
                <a:gd name="textAreaRight" fmla="*/ 2076120 w 2075760"/>
                <a:gd name="textAreaTop" fmla="*/ 0 h 4047840"/>
                <a:gd name="textAreaBottom" fmla="*/ 404820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4" name="Freeform 20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>
                <a:gd name="textAreaLeft" fmla="*/ 0 w 161640"/>
                <a:gd name="textAreaRight" fmla="*/ 162000 w 161640"/>
                <a:gd name="textAreaTop" fmla="*/ 0 h 336960"/>
                <a:gd name="textAreaBottom" fmla="*/ 33732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5" name="Freeform 21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>
                <a:gd name="textAreaLeft" fmla="*/ 0 w 37080"/>
                <a:gd name="textAreaRight" fmla="*/ 37440 w 37080"/>
                <a:gd name="textAreaTop" fmla="*/ 0 h 221400"/>
                <a:gd name="textAreaBottom" fmla="*/ 22176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6" name="Freeform 22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>
                <a:gd name="textAreaLeft" fmla="*/ 0 w 238320"/>
                <a:gd name="textAreaRight" fmla="*/ 238680 w 238320"/>
                <a:gd name="textAreaTop" fmla="*/ 0 h 622080"/>
                <a:gd name="textAreaBottom" fmla="*/ 62244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67" name="Group 21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268" name="Freeform 27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>
                <a:gd name="textAreaLeft" fmla="*/ 0 w 493920"/>
                <a:gd name="textAreaRight" fmla="*/ 494280 w 493920"/>
                <a:gd name="textAreaTop" fmla="*/ 0 h 4400640"/>
                <a:gd name="textAreaBottom" fmla="*/ 4401000 h 440064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9" name="Freeform 28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>
                <a:gd name="textAreaLeft" fmla="*/ 0 w 423000"/>
                <a:gd name="textAreaRight" fmla="*/ 423360 w 423000"/>
                <a:gd name="textAreaTop" fmla="*/ 0 h 1580400"/>
                <a:gd name="textAreaBottom" fmla="*/ 1580760 h 1580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0" name="Freeform 29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>
                <a:gd name="textAreaLeft" fmla="*/ 0 w 430560"/>
                <a:gd name="textAreaRight" fmla="*/ 430920 w 430560"/>
                <a:gd name="textAreaTop" fmla="*/ 0 h 990360"/>
                <a:gd name="textAreaBottom" fmla="*/ 990720 h 99036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1" name="Freeform 30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>
                <a:gd name="textAreaLeft" fmla="*/ 0 w 551520"/>
                <a:gd name="textAreaRight" fmla="*/ 551880 w 551520"/>
                <a:gd name="textAreaTop" fmla="*/ 0 h 2235600"/>
                <a:gd name="textAreaBottom" fmla="*/ 2235960 h 223560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2" name="Freeform 31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>
                <a:gd name="textAreaLeft" fmla="*/ 0 w 173880"/>
                <a:gd name="textAreaRight" fmla="*/ 174240 w 173880"/>
                <a:gd name="textAreaTop" fmla="*/ 0 h 3026880"/>
                <a:gd name="textAreaBottom" fmla="*/ 3027240 h 302688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3" name="Freeform 32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>
                <a:gd name="textAreaLeft" fmla="*/ 0 w 133920"/>
                <a:gd name="textAreaRight" fmla="*/ 134280 w 133920"/>
                <a:gd name="textAreaTop" fmla="*/ 0 h 281160"/>
                <a:gd name="textAreaBottom" fmla="*/ 281520 h 28116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4" name="Freeform 33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>
                <a:gd name="textAreaLeft" fmla="*/ 0 w 82080"/>
                <a:gd name="textAreaRight" fmla="*/ 82440 w 82080"/>
                <a:gd name="textAreaTop" fmla="*/ 0 h 511200"/>
                <a:gd name="textAreaBottom" fmla="*/ 511560 h 51120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5" name="Freeform 34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>
                <a:gd name="textAreaLeft" fmla="*/ 0 w 1409760"/>
                <a:gd name="textAreaRight" fmla="*/ 1410120 w 1409760"/>
                <a:gd name="textAreaTop" fmla="*/ 0 h 2716560"/>
                <a:gd name="textAreaBottom" fmla="*/ 2716920 h 271656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6" name="Freeform 35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>
                <a:gd name="textAreaLeft" fmla="*/ 0 w 120240"/>
                <a:gd name="textAreaRight" fmla="*/ 120600 w 120240"/>
                <a:gd name="textAreaTop" fmla="*/ 0 h 252720"/>
                <a:gd name="textAreaBottom" fmla="*/ 253080 h 25272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7" name="Freeform 36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>
                <a:gd name="textAreaLeft" fmla="*/ 0 w 137520"/>
                <a:gd name="textAreaRight" fmla="*/ 137880 w 137520"/>
                <a:gd name="textAreaTop" fmla="*/ 0 h 673920"/>
                <a:gd name="textAreaBottom" fmla="*/ 674280 h 67392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8" name="Freeform 37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>
                <a:gd name="textAreaLeft" fmla="*/ 0 w 37800"/>
                <a:gd name="textAreaRight" fmla="*/ 38160 w 37800"/>
                <a:gd name="textAreaTop" fmla="*/ 0 h 227520"/>
                <a:gd name="textAreaBottom" fmla="*/ 227880 h 22752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9" name="Freeform 38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>
                <a:gd name="textAreaLeft" fmla="*/ 0 w 210240"/>
                <a:gd name="textAreaRight" fmla="*/ 210600 w 210240"/>
                <a:gd name="textAreaTop" fmla="*/ 0 h 530280"/>
                <a:gd name="textAreaBottom" fmla="*/ 530640 h 53028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80" name="Rectangle 35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Freeform 6"/>
          <p:cNvSpPr/>
          <p:nvPr/>
        </p:nvSpPr>
        <p:spPr>
          <a:xfrm>
            <a:off x="0" y="4323960"/>
            <a:ext cx="1744200" cy="778320"/>
          </a:xfrm>
          <a:custGeom>
            <a:avLst/>
            <a:gdLst>
              <a:gd name="textAreaLeft" fmla="*/ 0 w 1744200"/>
              <a:gd name="textAreaRight" fmla="*/ 1744560 w 1744200"/>
              <a:gd name="textAreaTop" fmla="*/ 0 h 778320"/>
              <a:gd name="textAreaBottom" fmla="*/ 778680 h 778320"/>
            </a:gdLst>
            <a:ahLst/>
            <a:rect l="textAreaLeft" t="textAreaTop" r="textAreaRight" b="textAreaBottom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 useBgFill="1">
        <p:nvSpPr>
          <p:cNvPr id="282" name="Rectangle 39"/>
          <p:cNvSpPr/>
          <p:nvPr/>
        </p:nvSpPr>
        <p:spPr>
          <a:xfrm>
            <a:off x="0" y="-720"/>
            <a:ext cx="12191760" cy="6853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</a:endParaRPr>
          </a:p>
        </p:txBody>
      </p:sp>
      <p:sp>
        <p:nvSpPr>
          <p:cNvPr id="283" name="Rectangle 41"/>
          <p:cNvSpPr/>
          <p:nvPr/>
        </p:nvSpPr>
        <p:spPr>
          <a:xfrm>
            <a:off x="0" y="0"/>
            <a:ext cx="4639320" cy="685764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>
            <a:outerShdw blurRad="3816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540360" y="967320"/>
            <a:ext cx="3778560" cy="39427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rgbClr val="feffff"/>
                </a:solidFill>
                <a:latin typeface="Century Gothic"/>
              </a:rPr>
              <a:t>PRINCIPIOS ACTIVOS MÁS INDICADOS</a:t>
            </a:r>
            <a:endParaRPr b="0" lang="en-US" sz="40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85" name="Freeform 5"/>
          <p:cNvSpPr/>
          <p:nvPr/>
        </p:nvSpPr>
        <p:spPr>
          <a:xfrm>
            <a:off x="0" y="5033160"/>
            <a:ext cx="5403600" cy="856800"/>
          </a:xfrm>
          <a:custGeom>
            <a:avLst/>
            <a:gdLst>
              <a:gd name="textAreaLeft" fmla="*/ 0 w 5403600"/>
              <a:gd name="textAreaRight" fmla="*/ 5403960 w 5403600"/>
              <a:gd name="textAreaTop" fmla="*/ 0 h 856800"/>
              <a:gd name="textAreaBottom" fmla="*/ 857160 h 856800"/>
            </a:gdLst>
            <a:ahLst/>
            <a:rect l="textAreaLeft" t="textAreaTop" r="textAreaRight" b="textAreaBottom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graphicFrame>
        <p:nvGraphicFramePr>
          <p:cNvPr id="286" name="Tabla 3"/>
          <p:cNvGraphicFramePr/>
          <p:nvPr/>
        </p:nvGraphicFramePr>
        <p:xfrm>
          <a:off x="5587920" y="215280"/>
          <a:ext cx="5640120" cy="6163920"/>
        </p:xfrm>
        <a:graphic>
          <a:graphicData uri="http://schemas.openxmlformats.org/drawingml/2006/table">
            <a:tbl>
              <a:tblPr/>
              <a:tblGrid>
                <a:gridCol w="1636560"/>
                <a:gridCol w="1902240"/>
                <a:gridCol w="2101320"/>
              </a:tblGrid>
              <a:tr h="675000">
                <a:tc>
                  <a:txBody>
                    <a:bodyPr lIns="79560" rIns="79560" tIns="39600" bIns="396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600" spc="-1" strike="noStrike">
                          <a:solidFill>
                            <a:schemeClr val="lt1"/>
                          </a:solidFill>
                          <a:latin typeface="Century Gothic"/>
                        </a:rPr>
                        <a:t>Cosméticos </a:t>
                      </a:r>
                      <a:endParaRPr b="0" lang="es-E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9560" marR="79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79560" rIns="79560" tIns="39600" bIns="396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600" spc="-1" strike="noStrike">
                          <a:solidFill>
                            <a:schemeClr val="lt1"/>
                          </a:solidFill>
                          <a:latin typeface="Century Gothic"/>
                        </a:rPr>
                        <a:t>Acción del cosmético</a:t>
                      </a:r>
                      <a:endParaRPr b="0" lang="es-E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9560" marR="79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79560" rIns="79560" tIns="39600" bIns="396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1600" spc="-1" strike="noStrike">
                          <a:solidFill>
                            <a:schemeClr val="lt1"/>
                          </a:solidFill>
                          <a:latin typeface="Century Gothic"/>
                        </a:rPr>
                        <a:t>Principios activos</a:t>
                      </a:r>
                      <a:endParaRPr b="0" lang="es-E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9560" marR="79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18800">
                <a:tc>
                  <a:txBody>
                    <a:bodyPr lIns="79560" rIns="79560" tIns="39600" bIns="396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s-E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s-E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s-E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s-E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s-E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s-E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60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Humectantes</a:t>
                      </a:r>
                      <a:endParaRPr b="0" lang="es-E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9560" marR="79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 lIns="79560" rIns="79560" tIns="39600" bIns="396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s-E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s-E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s-E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60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Captan agua de la atmósfera o de los tejidos dérmicos y epidérmicos hacia el estrato córneo.</a:t>
                      </a:r>
                      <a:endParaRPr b="0" lang="es-E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9560" marR="79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 lIns="79560" rIns="79560" tIns="39600" bIns="396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60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Glicerina, propilenglicol, polietilenglicol (PEG), ácido pirrolídin carboxílico  (PCA),componentes del factor natural de hidratación (FHM) (como la urea) o hidrolizados de colágeno.</a:t>
                      </a:r>
                      <a:endParaRPr b="0" lang="es-E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9560" marR="79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0cdcc"/>
                    </a:solidFill>
                  </a:tcPr>
                </a:tc>
              </a:tr>
              <a:tr h="1769760">
                <a:tc>
                  <a:txBody>
                    <a:bodyPr lIns="79560" rIns="79560" tIns="39600" bIns="396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s-E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s-E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60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Revestimientos hidrofílicos</a:t>
                      </a:r>
                      <a:endParaRPr b="0" lang="es-E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9560" marR="79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79560" rIns="79560" tIns="39600" bIns="396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s-E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60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Suavizan y forman una barrera contra la pérdida de agua.</a:t>
                      </a:r>
                      <a:endParaRPr b="0" lang="es-E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9560" marR="79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79560" rIns="79560" tIns="39600" bIns="396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s-E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60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Baños coloidales de avena. </a:t>
                      </a:r>
                      <a:endParaRPr b="0" lang="es-E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60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Sustancias con elevado peso molecular( como el almidón y la seda.</a:t>
                      </a:r>
                      <a:endParaRPr b="0" lang="es-E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9560" marR="79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0e7e7"/>
                    </a:solidFill>
                  </a:tcPr>
                </a:tc>
              </a:tr>
            </a:tbl>
          </a:graphicData>
        </a:graphic>
      </p:graphicFrame>
      <p:sp>
        <p:nvSpPr>
          <p:cNvPr id="287" name="34 Rectángulo redondeado"/>
          <p:cNvSpPr/>
          <p:nvPr/>
        </p:nvSpPr>
        <p:spPr>
          <a:xfrm>
            <a:off x="4365720" y="1075680"/>
            <a:ext cx="2187000" cy="681120"/>
          </a:xfrm>
          <a:prstGeom prst="roundRect">
            <a:avLst>
              <a:gd name="adj" fmla="val 16667"/>
            </a:avLst>
          </a:prstGeom>
          <a:solidFill>
            <a:srgbClr val="a53010"/>
          </a:solidFill>
          <a:ln cap="rnd">
            <a:solidFill>
              <a:srgbClr val="7a230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chemeClr val="lt1"/>
                </a:solidFill>
                <a:latin typeface="Century Gothic"/>
              </a:rPr>
              <a:t>HUMECTANTES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36 Rectángulo redondeado"/>
          <p:cNvSpPr/>
          <p:nvPr/>
        </p:nvSpPr>
        <p:spPr>
          <a:xfrm>
            <a:off x="4365720" y="4267080"/>
            <a:ext cx="2303640" cy="663120"/>
          </a:xfrm>
          <a:prstGeom prst="roundRect">
            <a:avLst>
              <a:gd name="adj" fmla="val 16667"/>
            </a:avLst>
          </a:prstGeom>
          <a:solidFill>
            <a:srgbClr val="a53010"/>
          </a:solidFill>
          <a:ln cap="rnd">
            <a:solidFill>
              <a:srgbClr val="7a230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chemeClr val="lt1"/>
                </a:solidFill>
                <a:latin typeface="Century Gothic"/>
              </a:rPr>
              <a:t>REVESTIMIENTOS HIDROFÍLICOS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roup 8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290" name="Freeform 11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>
                <a:gd name="textAreaLeft" fmla="*/ 0 w 100440"/>
                <a:gd name="textAreaRight" fmla="*/ 100800 w 100440"/>
                <a:gd name="textAreaTop" fmla="*/ 0 h 625680"/>
                <a:gd name="textAreaBottom" fmla="*/ 626040 h 62568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1" name="Freeform 12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>
                <a:gd name="textAreaLeft" fmla="*/ 0 w 646200"/>
                <a:gd name="textAreaRight" fmla="*/ 646560 w 646200"/>
                <a:gd name="textAreaTop" fmla="*/ 0 h 2322000"/>
                <a:gd name="textAreaBottom" fmla="*/ 23223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2" name="Freeform 13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>
                <a:gd name="textAreaLeft" fmla="*/ 0 w 609120"/>
                <a:gd name="textAreaRight" fmla="*/ 609480 w 609120"/>
                <a:gd name="textAreaTop" fmla="*/ 0 h 1419840"/>
                <a:gd name="textAreaBottom" fmla="*/ 142020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3" name="Freeform 14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>
                <a:gd name="textAreaLeft" fmla="*/ 0 w 171000"/>
                <a:gd name="textAreaRight" fmla="*/ 171360 w 171000"/>
                <a:gd name="textAreaTop" fmla="*/ 0 h 363240"/>
                <a:gd name="textAreaBottom" fmla="*/ 36360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4" name="Freeform 15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>
                <a:gd name="textAreaLeft" fmla="*/ 0 w 821520"/>
                <a:gd name="textAreaRight" fmla="*/ 821880 w 821520"/>
                <a:gd name="textAreaTop" fmla="*/ 0 h 3328200"/>
                <a:gd name="textAreaBottom" fmla="*/ 3328560 h 332820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5" name="Freeform 16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>
                <a:gd name="textAreaLeft" fmla="*/ 0 w 105840"/>
                <a:gd name="textAreaRight" fmla="*/ 106200 w 105840"/>
                <a:gd name="textAreaTop" fmla="*/ 0 h 2927520"/>
                <a:gd name="textAreaBottom" fmla="*/ 2927880 h 292752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6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78120 w 77760"/>
                <a:gd name="textAreaTop" fmla="*/ 0 h 493560"/>
                <a:gd name="textAreaBottom" fmla="*/ 49392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7" name="Freeform 18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>
                <a:gd name="textAreaLeft" fmla="*/ 0 w 189720"/>
                <a:gd name="textAreaRight" fmla="*/ 190080 w 189720"/>
                <a:gd name="textAreaTop" fmla="*/ 0 h 1024560"/>
                <a:gd name="textAreaBottom" fmla="*/ 1024920 h 102456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8" name="Freeform 19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>
                <a:gd name="textAreaLeft" fmla="*/ 0 w 2075760"/>
                <a:gd name="textAreaRight" fmla="*/ 2076120 w 2075760"/>
                <a:gd name="textAreaTop" fmla="*/ 0 h 4047840"/>
                <a:gd name="textAreaBottom" fmla="*/ 404820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9" name="Freeform 20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>
                <a:gd name="textAreaLeft" fmla="*/ 0 w 161640"/>
                <a:gd name="textAreaRight" fmla="*/ 162000 w 161640"/>
                <a:gd name="textAreaTop" fmla="*/ 0 h 336960"/>
                <a:gd name="textAreaBottom" fmla="*/ 33732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0" name="Freeform 21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>
                <a:gd name="textAreaLeft" fmla="*/ 0 w 37080"/>
                <a:gd name="textAreaRight" fmla="*/ 37440 w 37080"/>
                <a:gd name="textAreaTop" fmla="*/ 0 h 221400"/>
                <a:gd name="textAreaBottom" fmla="*/ 22176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1" name="Freeform 22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>
                <a:gd name="textAreaLeft" fmla="*/ 0 w 238320"/>
                <a:gd name="textAreaRight" fmla="*/ 238680 w 238320"/>
                <a:gd name="textAreaTop" fmla="*/ 0 h 622080"/>
                <a:gd name="textAreaBottom" fmla="*/ 62244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02" name="Group 22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303" name="Freeform 27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>
                <a:gd name="textAreaLeft" fmla="*/ 0 w 493920"/>
                <a:gd name="textAreaRight" fmla="*/ 494280 w 493920"/>
                <a:gd name="textAreaTop" fmla="*/ 0 h 4400640"/>
                <a:gd name="textAreaBottom" fmla="*/ 4401000 h 440064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4" name="Freeform 28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>
                <a:gd name="textAreaLeft" fmla="*/ 0 w 423000"/>
                <a:gd name="textAreaRight" fmla="*/ 423360 w 423000"/>
                <a:gd name="textAreaTop" fmla="*/ 0 h 1580400"/>
                <a:gd name="textAreaBottom" fmla="*/ 1580760 h 1580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5" name="Freeform 29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>
                <a:gd name="textAreaLeft" fmla="*/ 0 w 430560"/>
                <a:gd name="textAreaRight" fmla="*/ 430920 w 430560"/>
                <a:gd name="textAreaTop" fmla="*/ 0 h 990360"/>
                <a:gd name="textAreaBottom" fmla="*/ 990720 h 99036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6" name="Freeform 30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>
                <a:gd name="textAreaLeft" fmla="*/ 0 w 551520"/>
                <a:gd name="textAreaRight" fmla="*/ 551880 w 551520"/>
                <a:gd name="textAreaTop" fmla="*/ 0 h 2235600"/>
                <a:gd name="textAreaBottom" fmla="*/ 2235960 h 223560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7" name="Freeform 31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>
                <a:gd name="textAreaLeft" fmla="*/ 0 w 173880"/>
                <a:gd name="textAreaRight" fmla="*/ 174240 w 173880"/>
                <a:gd name="textAreaTop" fmla="*/ 0 h 3026880"/>
                <a:gd name="textAreaBottom" fmla="*/ 3027240 h 302688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" name="Freeform 32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>
                <a:gd name="textAreaLeft" fmla="*/ 0 w 133920"/>
                <a:gd name="textAreaRight" fmla="*/ 134280 w 133920"/>
                <a:gd name="textAreaTop" fmla="*/ 0 h 281160"/>
                <a:gd name="textAreaBottom" fmla="*/ 281520 h 28116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" name="Freeform 33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>
                <a:gd name="textAreaLeft" fmla="*/ 0 w 82080"/>
                <a:gd name="textAreaRight" fmla="*/ 82440 w 82080"/>
                <a:gd name="textAreaTop" fmla="*/ 0 h 511200"/>
                <a:gd name="textAreaBottom" fmla="*/ 511560 h 51120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" name="Freeform 34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>
                <a:gd name="textAreaLeft" fmla="*/ 0 w 1409760"/>
                <a:gd name="textAreaRight" fmla="*/ 1410120 w 1409760"/>
                <a:gd name="textAreaTop" fmla="*/ 0 h 2716560"/>
                <a:gd name="textAreaBottom" fmla="*/ 2716920 h 271656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" name="Freeform 35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>
                <a:gd name="textAreaLeft" fmla="*/ 0 w 120240"/>
                <a:gd name="textAreaRight" fmla="*/ 120600 w 120240"/>
                <a:gd name="textAreaTop" fmla="*/ 0 h 252720"/>
                <a:gd name="textAreaBottom" fmla="*/ 253080 h 25272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" name="Freeform 36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>
                <a:gd name="textAreaLeft" fmla="*/ 0 w 137520"/>
                <a:gd name="textAreaRight" fmla="*/ 137880 w 137520"/>
                <a:gd name="textAreaTop" fmla="*/ 0 h 673920"/>
                <a:gd name="textAreaBottom" fmla="*/ 674280 h 67392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3" name="Freeform 37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>
                <a:gd name="textAreaLeft" fmla="*/ 0 w 37800"/>
                <a:gd name="textAreaRight" fmla="*/ 38160 w 37800"/>
                <a:gd name="textAreaTop" fmla="*/ 0 h 227520"/>
                <a:gd name="textAreaBottom" fmla="*/ 227880 h 22752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4" name="Freeform 38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>
                <a:gd name="textAreaLeft" fmla="*/ 0 w 210240"/>
                <a:gd name="textAreaRight" fmla="*/ 210600 w 210240"/>
                <a:gd name="textAreaTop" fmla="*/ 0 h 530280"/>
                <a:gd name="textAreaBottom" fmla="*/ 530640 h 53028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15" name="Rectangle 36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Freeform 6"/>
          <p:cNvSpPr/>
          <p:nvPr/>
        </p:nvSpPr>
        <p:spPr>
          <a:xfrm>
            <a:off x="0" y="4323960"/>
            <a:ext cx="1744200" cy="778320"/>
          </a:xfrm>
          <a:custGeom>
            <a:avLst/>
            <a:gdLst>
              <a:gd name="textAreaLeft" fmla="*/ 0 w 1744200"/>
              <a:gd name="textAreaRight" fmla="*/ 1744560 w 1744200"/>
              <a:gd name="textAreaTop" fmla="*/ 0 h 778320"/>
              <a:gd name="textAreaBottom" fmla="*/ 778680 h 778320"/>
            </a:gdLst>
            <a:ahLst/>
            <a:rect l="textAreaLeft" t="textAreaTop" r="textAreaRight" b="textAreaBottom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 useBgFill="1">
        <p:nvSpPr>
          <p:cNvPr id="317" name="Rectangle 40"/>
          <p:cNvSpPr/>
          <p:nvPr/>
        </p:nvSpPr>
        <p:spPr>
          <a:xfrm>
            <a:off x="0" y="-720"/>
            <a:ext cx="12191760" cy="6853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</a:endParaRPr>
          </a:p>
        </p:txBody>
      </p:sp>
      <p:sp>
        <p:nvSpPr>
          <p:cNvPr id="318" name="Rectangle 42"/>
          <p:cNvSpPr/>
          <p:nvPr/>
        </p:nvSpPr>
        <p:spPr>
          <a:xfrm>
            <a:off x="0" y="0"/>
            <a:ext cx="4639320" cy="685764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>
            <a:outerShdw blurRad="3816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540360" y="967320"/>
            <a:ext cx="3778560" cy="39427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rgbClr val="feffff"/>
                </a:solidFill>
                <a:latin typeface="Century Gothic"/>
              </a:rPr>
              <a:t>PRINCIPIOS ACTIVOS MÁS INDICADOS</a:t>
            </a:r>
            <a:endParaRPr b="0" lang="en-US" sz="40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20" name="Freeform 5"/>
          <p:cNvSpPr/>
          <p:nvPr/>
        </p:nvSpPr>
        <p:spPr>
          <a:xfrm>
            <a:off x="0" y="5033160"/>
            <a:ext cx="5403600" cy="856800"/>
          </a:xfrm>
          <a:custGeom>
            <a:avLst/>
            <a:gdLst>
              <a:gd name="textAreaLeft" fmla="*/ 0 w 5403600"/>
              <a:gd name="textAreaRight" fmla="*/ 5403960 w 5403600"/>
              <a:gd name="textAreaTop" fmla="*/ 0 h 856800"/>
              <a:gd name="textAreaBottom" fmla="*/ 857160 h 856800"/>
            </a:gdLst>
            <a:ahLst/>
            <a:rect l="textAreaLeft" t="textAreaTop" r="textAreaRight" b="textAreaBottom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graphicFrame>
        <p:nvGraphicFramePr>
          <p:cNvPr id="321" name="Tabla 4"/>
          <p:cNvGraphicFramePr/>
          <p:nvPr/>
        </p:nvGraphicFramePr>
        <p:xfrm>
          <a:off x="5587920" y="968040"/>
          <a:ext cx="5640120" cy="4874400"/>
        </p:xfrm>
        <a:graphic>
          <a:graphicData uri="http://schemas.openxmlformats.org/drawingml/2006/table">
            <a:tbl>
              <a:tblPr/>
              <a:tblGrid>
                <a:gridCol w="1581480"/>
                <a:gridCol w="1911960"/>
                <a:gridCol w="2146320"/>
              </a:tblGrid>
              <a:tr h="854640">
                <a:tc>
                  <a:txBody>
                    <a:bodyPr lIns="99000" rIns="99000" tIns="49320" bIns="493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chemeClr val="lt1"/>
                          </a:solidFill>
                          <a:latin typeface="Century Gothic"/>
                        </a:rPr>
                        <a:t>Cosmético </a:t>
                      </a:r>
                      <a:endParaRPr b="0" lang="es-ES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9000" marR="99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99000" rIns="99000" tIns="49320" bIns="493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chemeClr val="lt1"/>
                          </a:solidFill>
                          <a:latin typeface="Century Gothic"/>
                        </a:rPr>
                        <a:t>Acción del cosmético</a:t>
                      </a:r>
                      <a:endParaRPr b="0" lang="es-ES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9000" marR="99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99000" rIns="99000" tIns="49320" bIns="493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000" spc="-1" strike="noStrike">
                          <a:solidFill>
                            <a:schemeClr val="lt1"/>
                          </a:solidFill>
                          <a:latin typeface="Century Gothic"/>
                        </a:rPr>
                        <a:t>Principios activos</a:t>
                      </a:r>
                      <a:endParaRPr b="0" lang="es-ES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9000" marR="99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4019760">
                <a:tc>
                  <a:txBody>
                    <a:bodyPr lIns="99000" rIns="99000" tIns="49320" bIns="493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s-ES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s-ES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s-ES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s-ES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s-ES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200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Filtros solares.</a:t>
                      </a:r>
                      <a:endParaRPr b="0" lang="es-ES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9000" marR="99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 lIns="99000" rIns="99000" tIns="49320" bIns="493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s-ES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200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Evitan el daño celular: deben mantener la protección en las condiciones normales de uso y ser estables a la luz y al calor</a:t>
                      </a:r>
                      <a:endParaRPr b="0" lang="es-ES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9000" marR="99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 lIns="99000" rIns="99000" tIns="49320" bIns="493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s-ES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s-ES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s-ES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200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Filtros químicos: benzofenonas, cinamatos, octocrileno</a:t>
                      </a:r>
                      <a:endParaRPr b="0" lang="es-ES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200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Filtros físicos: dióxido de titanio, óxido de zinc</a:t>
                      </a:r>
                      <a:endParaRPr b="0" lang="es-ES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9000" marR="99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0cdcc"/>
                    </a:solidFill>
                  </a:tcPr>
                </a:tc>
              </a:tr>
            </a:tbl>
          </a:graphicData>
        </a:graphic>
      </p:graphicFrame>
      <p:sp>
        <p:nvSpPr>
          <p:cNvPr id="322" name="35 Rectángulo redondeado"/>
          <p:cNvSpPr/>
          <p:nvPr/>
        </p:nvSpPr>
        <p:spPr>
          <a:xfrm>
            <a:off x="4948560" y="2268000"/>
            <a:ext cx="1676160" cy="905040"/>
          </a:xfrm>
          <a:prstGeom prst="roundRect">
            <a:avLst>
              <a:gd name="adj" fmla="val 16667"/>
            </a:avLst>
          </a:prstGeom>
          <a:solidFill>
            <a:srgbClr val="a53010"/>
          </a:solidFill>
          <a:ln cap="rnd">
            <a:solidFill>
              <a:srgbClr val="7a230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chemeClr val="lt1"/>
                </a:solidFill>
                <a:latin typeface="Century Gothic"/>
              </a:rPr>
              <a:t>FILTROS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chemeClr val="lt1"/>
                </a:solidFill>
                <a:latin typeface="Century Gothic"/>
              </a:rPr>
              <a:t>SOLARES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29000"/>
          </a:bodyPr>
          <a:p>
            <a:pPr indent="0">
              <a:lnSpc>
                <a:spcPct val="100000"/>
              </a:lnSpc>
              <a:buNone/>
            </a:pPr>
            <a:r>
              <a:rPr b="0" lang="es-ES" sz="2700" spc="-1" strike="noStrike">
                <a:solidFill>
                  <a:srgbClr val="262626"/>
                </a:solidFill>
                <a:latin typeface="Century Gothic"/>
              </a:rPr>
              <a:t>No hay un cosmético perfecto que sirva para todos los tipos de piel por lo que son necesarias diferentes formulaciones que se adapten a las necesidades individuales de cada uno de los clientes.</a:t>
            </a:r>
            <a:br>
              <a:rPr sz="2700"/>
            </a:br>
            <a:r>
              <a:rPr b="0" lang="es-ES" sz="2700" spc="-1" strike="noStrike">
                <a:solidFill>
                  <a:srgbClr val="262626"/>
                </a:solidFill>
                <a:latin typeface="Century Gothic"/>
              </a:rPr>
              <a:t>La diferencia fundamental entre los cosméticos de uso personal y los profesionales radica en la variedad de formas cosméticas y en la concentración de principios activos. Dentro del grupo de productos de uso profesional, se encuentran cosméticos hidratantes en forma de emulsiones A/O y O/A, geles, mascarillas, sueros, liofilizados, disoluciones presentadas en viales, etc</a:t>
            </a:r>
            <a:r>
              <a:rPr b="0" lang="es-ES" sz="3600" spc="-1" strike="noStrike">
                <a:solidFill>
                  <a:srgbClr val="262626"/>
                </a:solidFill>
                <a:latin typeface="Century Gothic"/>
              </a:rPr>
              <a:t>.</a:t>
            </a:r>
            <a:br>
              <a:rPr sz="3600"/>
            </a:br>
            <a:br>
              <a:rPr sz="3600"/>
            </a:br>
            <a:br>
              <a:rPr sz="3600"/>
            </a:br>
            <a:br>
              <a:rPr sz="3600"/>
            </a:br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24" name="2 Rectángulo redondeado"/>
          <p:cNvSpPr/>
          <p:nvPr/>
        </p:nvSpPr>
        <p:spPr>
          <a:xfrm>
            <a:off x="977040" y="5109840"/>
            <a:ext cx="4643280" cy="1416240"/>
          </a:xfrm>
          <a:prstGeom prst="roundRect">
            <a:avLst>
              <a:gd name="adj" fmla="val 16667"/>
            </a:avLst>
          </a:prstGeom>
          <a:solidFill>
            <a:srgbClr val="a53010"/>
          </a:solidFill>
          <a:ln cap="rnd">
            <a:solidFill>
              <a:srgbClr val="7a230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chemeClr val="lt1"/>
                </a:solidFill>
                <a:latin typeface="Century Gothic"/>
              </a:rPr>
              <a:t>Para que un cosmético de día cumpla su función de protección de la piel, es imprescindible que posea un FPS de 15 como mínimo.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roup 7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326" name="Freeform 11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>
                <a:gd name="textAreaLeft" fmla="*/ 0 w 100440"/>
                <a:gd name="textAreaRight" fmla="*/ 100800 w 100440"/>
                <a:gd name="textAreaTop" fmla="*/ 0 h 625680"/>
                <a:gd name="textAreaBottom" fmla="*/ 626040 h 62568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7" name="Freeform 12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>
                <a:gd name="textAreaLeft" fmla="*/ 0 w 646200"/>
                <a:gd name="textAreaRight" fmla="*/ 646560 w 646200"/>
                <a:gd name="textAreaTop" fmla="*/ 0 h 2322000"/>
                <a:gd name="textAreaBottom" fmla="*/ 23223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8" name="Freeform 13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>
                <a:gd name="textAreaLeft" fmla="*/ 0 w 609120"/>
                <a:gd name="textAreaRight" fmla="*/ 609480 w 609120"/>
                <a:gd name="textAreaTop" fmla="*/ 0 h 1419840"/>
                <a:gd name="textAreaBottom" fmla="*/ 142020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9" name="Freeform 14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>
                <a:gd name="textAreaLeft" fmla="*/ 0 w 171000"/>
                <a:gd name="textAreaRight" fmla="*/ 171360 w 171000"/>
                <a:gd name="textAreaTop" fmla="*/ 0 h 363240"/>
                <a:gd name="textAreaBottom" fmla="*/ 36360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0" name="Freeform 15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>
                <a:gd name="textAreaLeft" fmla="*/ 0 w 821520"/>
                <a:gd name="textAreaRight" fmla="*/ 821880 w 821520"/>
                <a:gd name="textAreaTop" fmla="*/ 0 h 3328200"/>
                <a:gd name="textAreaBottom" fmla="*/ 3328560 h 332820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1" name="Freeform 16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>
                <a:gd name="textAreaLeft" fmla="*/ 0 w 105840"/>
                <a:gd name="textAreaRight" fmla="*/ 106200 w 105840"/>
                <a:gd name="textAreaTop" fmla="*/ 0 h 2927520"/>
                <a:gd name="textAreaBottom" fmla="*/ 2927880 h 292752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2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78120 w 77760"/>
                <a:gd name="textAreaTop" fmla="*/ 0 h 493560"/>
                <a:gd name="textAreaBottom" fmla="*/ 49392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3" name="Freeform 18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>
                <a:gd name="textAreaLeft" fmla="*/ 0 w 189720"/>
                <a:gd name="textAreaRight" fmla="*/ 190080 w 189720"/>
                <a:gd name="textAreaTop" fmla="*/ 0 h 1024560"/>
                <a:gd name="textAreaBottom" fmla="*/ 1024920 h 102456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4" name="Freeform 19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>
                <a:gd name="textAreaLeft" fmla="*/ 0 w 2075760"/>
                <a:gd name="textAreaRight" fmla="*/ 2076120 w 2075760"/>
                <a:gd name="textAreaTop" fmla="*/ 0 h 4047840"/>
                <a:gd name="textAreaBottom" fmla="*/ 404820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5" name="Freeform 20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>
                <a:gd name="textAreaLeft" fmla="*/ 0 w 161640"/>
                <a:gd name="textAreaRight" fmla="*/ 162000 w 161640"/>
                <a:gd name="textAreaTop" fmla="*/ 0 h 336960"/>
                <a:gd name="textAreaBottom" fmla="*/ 33732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6" name="Freeform 21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>
                <a:gd name="textAreaLeft" fmla="*/ 0 w 37080"/>
                <a:gd name="textAreaRight" fmla="*/ 37440 w 37080"/>
                <a:gd name="textAreaTop" fmla="*/ 0 h 221400"/>
                <a:gd name="textAreaBottom" fmla="*/ 22176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7" name="Freeform 22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>
                <a:gd name="textAreaLeft" fmla="*/ 0 w 238320"/>
                <a:gd name="textAreaRight" fmla="*/ 238680 w 238320"/>
                <a:gd name="textAreaTop" fmla="*/ 0 h 622080"/>
                <a:gd name="textAreaBottom" fmla="*/ 62244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38" name="Group 21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339" name="Freeform 27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>
                <a:gd name="textAreaLeft" fmla="*/ 0 w 493920"/>
                <a:gd name="textAreaRight" fmla="*/ 494280 w 493920"/>
                <a:gd name="textAreaTop" fmla="*/ 0 h 4400640"/>
                <a:gd name="textAreaBottom" fmla="*/ 4401000 h 440064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0" name="Freeform 28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>
                <a:gd name="textAreaLeft" fmla="*/ 0 w 423000"/>
                <a:gd name="textAreaRight" fmla="*/ 423360 w 423000"/>
                <a:gd name="textAreaTop" fmla="*/ 0 h 1580400"/>
                <a:gd name="textAreaBottom" fmla="*/ 1580760 h 1580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1" name="Freeform 29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>
                <a:gd name="textAreaLeft" fmla="*/ 0 w 430560"/>
                <a:gd name="textAreaRight" fmla="*/ 430920 w 430560"/>
                <a:gd name="textAreaTop" fmla="*/ 0 h 990360"/>
                <a:gd name="textAreaBottom" fmla="*/ 990720 h 99036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2" name="Freeform 30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>
                <a:gd name="textAreaLeft" fmla="*/ 0 w 551520"/>
                <a:gd name="textAreaRight" fmla="*/ 551880 w 551520"/>
                <a:gd name="textAreaTop" fmla="*/ 0 h 2235600"/>
                <a:gd name="textAreaBottom" fmla="*/ 2235960 h 223560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3" name="Freeform 31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>
                <a:gd name="textAreaLeft" fmla="*/ 0 w 173880"/>
                <a:gd name="textAreaRight" fmla="*/ 174240 w 173880"/>
                <a:gd name="textAreaTop" fmla="*/ 0 h 3026880"/>
                <a:gd name="textAreaBottom" fmla="*/ 3027240 h 302688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4" name="Freeform 32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>
                <a:gd name="textAreaLeft" fmla="*/ 0 w 133920"/>
                <a:gd name="textAreaRight" fmla="*/ 134280 w 133920"/>
                <a:gd name="textAreaTop" fmla="*/ 0 h 281160"/>
                <a:gd name="textAreaBottom" fmla="*/ 281520 h 28116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5" name="Freeform 33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>
                <a:gd name="textAreaLeft" fmla="*/ 0 w 82080"/>
                <a:gd name="textAreaRight" fmla="*/ 82440 w 82080"/>
                <a:gd name="textAreaTop" fmla="*/ 0 h 511200"/>
                <a:gd name="textAreaBottom" fmla="*/ 511560 h 51120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6" name="Freeform 34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>
                <a:gd name="textAreaLeft" fmla="*/ 0 w 1409760"/>
                <a:gd name="textAreaRight" fmla="*/ 1410120 w 1409760"/>
                <a:gd name="textAreaTop" fmla="*/ 0 h 2716560"/>
                <a:gd name="textAreaBottom" fmla="*/ 2716920 h 271656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7" name="Freeform 35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>
                <a:gd name="textAreaLeft" fmla="*/ 0 w 120240"/>
                <a:gd name="textAreaRight" fmla="*/ 120600 w 120240"/>
                <a:gd name="textAreaTop" fmla="*/ 0 h 252720"/>
                <a:gd name="textAreaBottom" fmla="*/ 253080 h 25272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8" name="Freeform 36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>
                <a:gd name="textAreaLeft" fmla="*/ 0 w 137520"/>
                <a:gd name="textAreaRight" fmla="*/ 137880 w 137520"/>
                <a:gd name="textAreaTop" fmla="*/ 0 h 673920"/>
                <a:gd name="textAreaBottom" fmla="*/ 674280 h 67392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9" name="Freeform 37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>
                <a:gd name="textAreaLeft" fmla="*/ 0 w 37800"/>
                <a:gd name="textAreaRight" fmla="*/ 38160 w 37800"/>
                <a:gd name="textAreaTop" fmla="*/ 0 h 227520"/>
                <a:gd name="textAreaBottom" fmla="*/ 227880 h 22752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0" name="Freeform 38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>
                <a:gd name="textAreaLeft" fmla="*/ 0 w 210240"/>
                <a:gd name="textAreaRight" fmla="*/ 210600 w 210240"/>
                <a:gd name="textAreaTop" fmla="*/ 0 h 530280"/>
                <a:gd name="textAreaBottom" fmla="*/ 530640 h 53028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51" name="Rectangle 35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2" name="Freeform 6"/>
          <p:cNvSpPr/>
          <p:nvPr/>
        </p:nvSpPr>
        <p:spPr>
          <a:xfrm>
            <a:off x="0" y="4323960"/>
            <a:ext cx="1744200" cy="778320"/>
          </a:xfrm>
          <a:custGeom>
            <a:avLst/>
            <a:gdLst>
              <a:gd name="textAreaLeft" fmla="*/ 0 w 1744200"/>
              <a:gd name="textAreaRight" fmla="*/ 1744560 w 1744200"/>
              <a:gd name="textAreaTop" fmla="*/ 0 h 778320"/>
              <a:gd name="textAreaBottom" fmla="*/ 778680 h 778320"/>
            </a:gdLst>
            <a:ahLst/>
            <a:rect l="textAreaLeft" t="textAreaTop" r="textAreaRight" b="textAreaBottom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 useBgFill="1">
        <p:nvSpPr>
          <p:cNvPr id="353" name="Rectangle 39"/>
          <p:cNvSpPr/>
          <p:nvPr/>
        </p:nvSpPr>
        <p:spPr>
          <a:xfrm>
            <a:off x="0" y="-720"/>
            <a:ext cx="12191760" cy="6853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</a:endParaRPr>
          </a:p>
        </p:txBody>
      </p:sp>
      <p:sp>
        <p:nvSpPr>
          <p:cNvPr id="354" name="Rectangle 41"/>
          <p:cNvSpPr/>
          <p:nvPr/>
        </p:nvSpPr>
        <p:spPr>
          <a:xfrm>
            <a:off x="0" y="0"/>
            <a:ext cx="4639320" cy="685764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>
            <a:outerShdw blurRad="3816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540360" y="967320"/>
            <a:ext cx="3778560" cy="39427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rgbClr val="feffff"/>
                </a:solidFill>
                <a:latin typeface="Century Gothic"/>
              </a:rPr>
              <a:t>MASCARILLAS Y ENVOLTURAS FACIALES Y CORPORALES.</a:t>
            </a:r>
            <a:endParaRPr b="0" lang="en-US" sz="40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56" name="Freeform 5"/>
          <p:cNvSpPr/>
          <p:nvPr/>
        </p:nvSpPr>
        <p:spPr>
          <a:xfrm>
            <a:off x="0" y="5033160"/>
            <a:ext cx="5403600" cy="856800"/>
          </a:xfrm>
          <a:custGeom>
            <a:avLst/>
            <a:gdLst>
              <a:gd name="textAreaLeft" fmla="*/ 0 w 5403600"/>
              <a:gd name="textAreaRight" fmla="*/ 5403960 w 5403600"/>
              <a:gd name="textAreaTop" fmla="*/ 0 h 856800"/>
              <a:gd name="textAreaBottom" fmla="*/ 857160 h 856800"/>
            </a:gdLst>
            <a:ahLst/>
            <a:rect l="textAreaLeft" t="textAreaTop" r="textAreaRight" b="textAreaBottom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graphicFrame>
        <p:nvGraphicFramePr>
          <p:cNvPr id="357" name="Tabla 3"/>
          <p:cNvGraphicFramePr/>
          <p:nvPr/>
        </p:nvGraphicFramePr>
        <p:xfrm>
          <a:off x="5456880" y="277920"/>
          <a:ext cx="6528600" cy="5652360"/>
        </p:xfrm>
        <a:graphic>
          <a:graphicData uri="http://schemas.openxmlformats.org/drawingml/2006/table">
            <a:tbl>
              <a:tblPr/>
              <a:tblGrid>
                <a:gridCol w="2835000"/>
                <a:gridCol w="3693600"/>
              </a:tblGrid>
              <a:tr h="624600">
                <a:tc gridSpan="2">
                  <a:txBody>
                    <a:bodyPr lIns="74160" rIns="74160" tIns="37080" bIns="37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500" spc="-1" strike="noStrike">
                          <a:solidFill>
                            <a:schemeClr val="lt1"/>
                          </a:solidFill>
                          <a:latin typeface="Century Gothic"/>
                        </a:rPr>
                        <a:t>DIFERENCIAS ENTRE LAS MASCARILLAS Y LAS ENVOLTURAS </a:t>
                      </a:r>
                      <a:endParaRPr b="0" lang="es-ES" sz="1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4160" marR="741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s-E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5027760">
                <a:tc>
                  <a:txBody>
                    <a:bodyPr lIns="74160" rIns="74160" tIns="37080" bIns="37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500" spc="-1" strike="noStrike" u="sng">
                          <a:solidFill>
                            <a:schemeClr val="dk1"/>
                          </a:solidFill>
                          <a:uFillTx/>
                          <a:latin typeface="Century Gothic"/>
                        </a:rPr>
                        <a:t>Mascarillas: </a:t>
                      </a:r>
                      <a:r>
                        <a:rPr b="0" lang="es-ES" sz="150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cubren la piel herméticamente y forman una película que se retira después de secarse. Cierran los folículos pilosebáceos y reafirman la piel. En su composición se incluyen principios activos de diversa naturaleza, para conseguir efectos hidratantes, astringentes, tonificantes, calmantes, regeneradores etc.</a:t>
                      </a:r>
                      <a:endParaRPr b="0" lang="es-ES" sz="1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ES" sz="150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Se utilizan principalmente para el cuidado y tratamiento del rostro.</a:t>
                      </a:r>
                      <a:endParaRPr b="0" lang="es-ES" sz="1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4160" marR="741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 lIns="74160" rIns="74160" tIns="37080" bIns="37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500" spc="-1" strike="noStrike" u="sng">
                          <a:solidFill>
                            <a:schemeClr val="dk1"/>
                          </a:solidFill>
                          <a:uFillTx/>
                          <a:latin typeface="Century Gothic"/>
                        </a:rPr>
                        <a:t>Envolturas: </a:t>
                      </a:r>
                      <a:r>
                        <a:rPr b="0" lang="es-ES" sz="150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son preparaciones blandas y porosas. Normalmente se presenta por separado la fase acuosa del polvo con el que hay que mezclarla; otras veces se presentan en forma de emulsión o pasta. Pueden contener los mismos compuestos que las mascarillas. Son muy adecuadas para pieles secas y la envoltura se mantiene húmeda durante el tiempo de exposición. </a:t>
                      </a:r>
                      <a:endParaRPr b="0" lang="es-ES" sz="1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ES" sz="1500" spc="-1" strike="noStrike">
                          <a:solidFill>
                            <a:schemeClr val="dk1"/>
                          </a:solidFill>
                          <a:latin typeface="Century Gothic"/>
                        </a:rPr>
                        <a:t>También se aplican en las pieles grasas y seborreicas si contienen sustancias absorbentes de lípidos, como el caolín o el óxido de zinc. Se utilizan principalmente para el cuidado del cuerpo.</a:t>
                      </a:r>
                      <a:endParaRPr b="0" lang="es-ES" sz="1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4160" marR="741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0cdcc"/>
                    </a:solidFill>
                  </a:tcPr>
                </a:tc>
              </a:tr>
            </a:tbl>
          </a:graphicData>
        </a:graphic>
      </p:graphicFrame>
      <p:sp>
        <p:nvSpPr>
          <p:cNvPr id="358" name="34 Rectángulo redondeado"/>
          <p:cNvSpPr/>
          <p:nvPr/>
        </p:nvSpPr>
        <p:spPr>
          <a:xfrm>
            <a:off x="0" y="146160"/>
            <a:ext cx="5253120" cy="1423080"/>
          </a:xfrm>
          <a:prstGeom prst="roundRect">
            <a:avLst>
              <a:gd name="adj" fmla="val 16667"/>
            </a:avLst>
          </a:prstGeom>
          <a:solidFill>
            <a:srgbClr val="a53010"/>
          </a:solidFill>
          <a:ln cap="rnd">
            <a:solidFill>
              <a:srgbClr val="7a230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1400" spc="-1" strike="noStrike">
                <a:solidFill>
                  <a:schemeClr val="lt1"/>
                </a:solidFill>
                <a:latin typeface="Century Gothic"/>
              </a:rPr>
              <a:t>Las mascarillas y las envolturas son productos de tratamiento cosmético de muy variada composición; al evaporarse, sus componentes líquidos se adhieren y endurece modelando la superficie de la piel.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36 Rectángulo redondeado"/>
          <p:cNvSpPr/>
          <p:nvPr/>
        </p:nvSpPr>
        <p:spPr>
          <a:xfrm>
            <a:off x="5638680" y="5226480"/>
            <a:ext cx="5396400" cy="1371240"/>
          </a:xfrm>
          <a:prstGeom prst="roundRect">
            <a:avLst>
              <a:gd name="adj" fmla="val 16667"/>
            </a:avLst>
          </a:prstGeom>
          <a:solidFill>
            <a:srgbClr val="a53010"/>
          </a:solidFill>
          <a:ln cap="rnd">
            <a:solidFill>
              <a:srgbClr val="7a230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1400" spc="-1" strike="noStrike">
                <a:solidFill>
                  <a:schemeClr val="lt1"/>
                </a:solidFill>
                <a:latin typeface="Century Gothic"/>
              </a:rPr>
              <a:t>Tras su aplicación, con brochas o en soportes textiles (lienzos, gasas, etc), suelen cubrirse con láminas de plástico para mantener la humedad, incrementar su oclusividad y elevar la temperatura, lo que favorece la limpieza e hidratación de la piel.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Rectangle 44"/>
          <p:cNvSpPr/>
          <p:nvPr/>
        </p:nvSpPr>
        <p:spPr>
          <a:xfrm>
            <a:off x="0" y="0"/>
            <a:ext cx="405864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</a:endParaRPr>
          </a:p>
        </p:txBody>
      </p:sp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1260000" y="474480"/>
            <a:ext cx="2453760" cy="5655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es-ES" sz="3200" spc="-1" strike="noStrike">
                <a:solidFill>
                  <a:srgbClr val="ffffff"/>
                </a:solidFill>
                <a:latin typeface="Century Gothic"/>
              </a:rPr>
              <a:t>CRITERIOS DE SELECCIÓN </a:t>
            </a:r>
            <a:endParaRPr b="0" lang="en-US" sz="3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62" name="Freeform 11"/>
          <p:cNvSpPr/>
          <p:nvPr/>
        </p:nvSpPr>
        <p:spPr>
          <a:xfrm flipV="1">
            <a:off x="0" y="3179160"/>
            <a:ext cx="1098000" cy="513720"/>
          </a:xfrm>
          <a:custGeom>
            <a:avLst/>
            <a:gdLst>
              <a:gd name="textAreaLeft" fmla="*/ 0 w 1098000"/>
              <a:gd name="textAreaRight" fmla="*/ 1098360 w 1098000"/>
              <a:gd name="textAreaTop" fmla="*/ -360 h 513720"/>
              <a:gd name="textAreaBottom" fmla="*/ 513720 h 513720"/>
            </a:gdLst>
            <a:ahLst/>
            <a:rect l="textAreaLeft" t="textAreaTop" r="textAreaRight" b="textAreaBottom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 useBgFill="1">
        <p:nvSpPr>
          <p:cNvPr id="363" name="Rectangle 48"/>
          <p:cNvSpPr/>
          <p:nvPr/>
        </p:nvSpPr>
        <p:spPr>
          <a:xfrm>
            <a:off x="4795560" y="0"/>
            <a:ext cx="739584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/>
          </p:nvPr>
        </p:nvSpPr>
        <p:spPr>
          <a:xfrm>
            <a:off x="4706640" y="589680"/>
            <a:ext cx="6797520" cy="5321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marL="343080" indent="-343080">
              <a:lnSpc>
                <a:spcPct val="9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1" lang="es-ES" sz="1700" spc="-1" strike="noStrike" u="sng">
                <a:solidFill>
                  <a:srgbClr val="404040"/>
                </a:solidFill>
                <a:uFillTx/>
                <a:latin typeface="Century Gothic"/>
              </a:rPr>
              <a:t>En pieles deshidratadas: </a:t>
            </a:r>
            <a:r>
              <a:rPr b="0" lang="es-ES" sz="1700" spc="-1" strike="noStrike">
                <a:solidFill>
                  <a:srgbClr val="404040"/>
                </a:solidFill>
                <a:latin typeface="Century Gothic"/>
              </a:rPr>
              <a:t>se aplicarán mascarillas en cuya composición se incluyan resinas vinílicas y con hidrocoloides que permiten incorporar principios activos cosméticos y con las que se consiguen diferentes efectos: hidratante , calmante ,tensor , etc.</a:t>
            </a:r>
            <a:endParaRPr b="0" lang="en-US" sz="17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9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1" lang="es-ES" sz="1700" spc="-1" strike="noStrike" u="sng">
                <a:solidFill>
                  <a:srgbClr val="404040"/>
                </a:solidFill>
                <a:uFillTx/>
                <a:latin typeface="Century Gothic"/>
              </a:rPr>
              <a:t>En pieles envejecidas: </a:t>
            </a:r>
            <a:r>
              <a:rPr b="0" lang="es-ES" sz="1700" spc="-1" strike="noStrike">
                <a:solidFill>
                  <a:srgbClr val="404040"/>
                </a:solidFill>
                <a:latin typeface="Century Gothic"/>
              </a:rPr>
              <a:t>se aplicará una mascarilla remodelante y, si por el tratamiento que se le ha realizado, se presenta enrojecida, se puede aplicar una mascarilla refrescante o calmante, o añadir a la anterior un activo refrescante como el mentol.</a:t>
            </a:r>
            <a:endParaRPr b="0" lang="en-US" sz="17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9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1" lang="es-ES" sz="1700" spc="-1" strike="noStrike" u="sng">
                <a:solidFill>
                  <a:srgbClr val="404040"/>
                </a:solidFill>
                <a:uFillTx/>
                <a:latin typeface="Century Gothic"/>
              </a:rPr>
              <a:t>En pieles grasas: </a:t>
            </a:r>
            <a:r>
              <a:rPr b="0" lang="es-ES" sz="1700" spc="-1" strike="noStrike">
                <a:solidFill>
                  <a:srgbClr val="404040"/>
                </a:solidFill>
                <a:latin typeface="Century Gothic"/>
              </a:rPr>
              <a:t>se aplicarán mascarillas con arcillas, que producen sensación de tirantez, cierran los poros y suavizan la piel.</a:t>
            </a:r>
            <a:endParaRPr b="0" lang="en-US" sz="17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9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1" lang="es-ES" sz="1700" spc="-1" strike="noStrike" u="sng">
                <a:solidFill>
                  <a:srgbClr val="404040"/>
                </a:solidFill>
                <a:uFillTx/>
                <a:latin typeface="Century Gothic"/>
              </a:rPr>
              <a:t>En pieles con problemas circulatorios: </a:t>
            </a:r>
            <a:r>
              <a:rPr b="0" lang="es-ES" sz="1700" spc="-1" strike="noStrike">
                <a:solidFill>
                  <a:srgbClr val="404040"/>
                </a:solidFill>
                <a:latin typeface="Century Gothic"/>
              </a:rPr>
              <a:t>se evitarán las mascarillas que aporten  calor ; por el contrario, se aplicarán mascarillas o envolturas que entre sus ingredientes incluyan sustancias refrescantes y vasoconstrictoras.</a:t>
            </a:r>
            <a:endParaRPr b="0" lang="en-US" sz="17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9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1" lang="es-ES" sz="1700" spc="-1" strike="noStrike" u="sng">
                <a:solidFill>
                  <a:srgbClr val="404040"/>
                </a:solidFill>
                <a:uFillTx/>
                <a:latin typeface="Century Gothic"/>
              </a:rPr>
              <a:t>En pieles mixtas: </a:t>
            </a:r>
            <a:r>
              <a:rPr b="0" lang="es-ES" sz="1700" spc="-1" strike="noStrike">
                <a:solidFill>
                  <a:srgbClr val="404040"/>
                </a:solidFill>
                <a:latin typeface="Century Gothic"/>
              </a:rPr>
              <a:t>se aplicarán mascarillas específicas en cada una de las zonas </a:t>
            </a:r>
            <a:endParaRPr b="0" lang="en-US" sz="1700" spc="-1" strike="noStrike">
              <a:solidFill>
                <a:srgbClr val="404040"/>
              </a:solidFill>
              <a:latin typeface="Century Gothic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b="0" lang="en-US" sz="17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65" name="7 Rectángulo redondeado"/>
          <p:cNvSpPr/>
          <p:nvPr/>
        </p:nvSpPr>
        <p:spPr>
          <a:xfrm>
            <a:off x="974520" y="2780280"/>
            <a:ext cx="2708280" cy="3655800"/>
          </a:xfrm>
          <a:prstGeom prst="roundRect">
            <a:avLst>
              <a:gd name="adj" fmla="val 16667"/>
            </a:avLst>
          </a:prstGeom>
          <a:solidFill>
            <a:srgbClr val="a53010"/>
          </a:solidFill>
          <a:ln cap="rnd">
            <a:solidFill>
              <a:srgbClr val="7a230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chemeClr val="lt1"/>
                </a:solidFill>
                <a:latin typeface="Century Gothic"/>
              </a:rPr>
              <a:t>Existen muchos tipos de mascarillas y envolturas, cada una de ellas específica para cada uno de los tipos de piel; y según los principios activos que contengan, la composición y la presentación.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Espiral">
  <a:themeElements>
    <a:clrScheme name="Wisp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Espiral">
  <a:themeElements>
    <a:clrScheme name="Wisp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Espiral">
  <a:themeElements>
    <a:clrScheme name="Wisp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Application>LibreOffice/7.5.4.2$Windows_X86_64 LibreOffice_project/36ccfdc35048b057fd9854c757a8b67ec53977b6</Application>
  <AppVersion>15.0000</AppVersion>
  <Words>1771</Words>
  <Paragraphs>145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2020-12-30T17:40:22Z</dcterms:created>
  <dc:creator>Teresa Calvo Salgueiro</dc:creator>
  <dc:description/>
  <dc:language>es-ES</dc:language>
  <cp:lastModifiedBy>lmgestal</cp:lastModifiedBy>
  <dcterms:modified xsi:type="dcterms:W3CDTF">2023-11-09T17:04:43Z</dcterms:modified>
  <cp:revision>35</cp:revision>
  <dc:subject/>
  <dc:title>COSMÉTICA ESPECÍFICA PARA LA HIDRATACIÓN FACIAL Y CORPORAL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Personalizado</vt:lpwstr>
  </property>
  <property fmtid="{D5CDD505-2E9C-101B-9397-08002B2CF9AE}" pid="3" name="Slides">
    <vt:i4>20</vt:i4>
  </property>
</Properties>
</file>