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6DD42-7CCD-4B61-931D-49DC6449A63F}"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D43DE2B7-7388-4E7E-BB9C-4DE06516744D}">
      <dgm:prSet/>
      <dgm:spPr/>
      <dgm:t>
        <a:bodyPr/>
        <a:lstStyle/>
        <a:p>
          <a:r>
            <a:rPr lang="es-ES"/>
            <a:t>El objetivo  del tratamiento será la higiene y mantener los niveles de hidratación y protección  en condiciones optimas.</a:t>
          </a:r>
          <a:endParaRPr lang="en-US"/>
        </a:p>
      </dgm:t>
    </dgm:pt>
    <dgm:pt modelId="{DB3C1951-CEEA-43D0-8C43-D4FA81F4A19F}" type="parTrans" cxnId="{E0260FD1-4D78-4A1B-9060-5E9EE6E6F8E0}">
      <dgm:prSet/>
      <dgm:spPr/>
      <dgm:t>
        <a:bodyPr/>
        <a:lstStyle/>
        <a:p>
          <a:endParaRPr lang="en-US"/>
        </a:p>
      </dgm:t>
    </dgm:pt>
    <dgm:pt modelId="{98568365-566D-4C84-B59F-BDBD5DE6C82B}" type="sibTrans" cxnId="{E0260FD1-4D78-4A1B-9060-5E9EE6E6F8E0}">
      <dgm:prSet/>
      <dgm:spPr/>
      <dgm:t>
        <a:bodyPr/>
        <a:lstStyle/>
        <a:p>
          <a:endParaRPr lang="en-US"/>
        </a:p>
      </dgm:t>
    </dgm:pt>
    <dgm:pt modelId="{C1FACABA-5DF7-489B-8219-4D4CB65AAB87}">
      <dgm:prSet/>
      <dgm:spPr/>
      <dgm:t>
        <a:bodyPr/>
        <a:lstStyle/>
        <a:p>
          <a:r>
            <a:rPr lang="es-ES"/>
            <a:t>Lo más adecuado es realizar periódicamente tratamientos de higiene e hidratación, bien  por separado o juntos .</a:t>
          </a:r>
          <a:endParaRPr lang="en-US"/>
        </a:p>
      </dgm:t>
    </dgm:pt>
    <dgm:pt modelId="{17C8E77A-69FF-4BB2-B1D7-02772A8EB3B4}" type="parTrans" cxnId="{CDE5CF30-48E0-4157-BC1E-AE1E83D3BDE2}">
      <dgm:prSet/>
      <dgm:spPr/>
      <dgm:t>
        <a:bodyPr/>
        <a:lstStyle/>
        <a:p>
          <a:endParaRPr lang="en-US"/>
        </a:p>
      </dgm:t>
    </dgm:pt>
    <dgm:pt modelId="{F6133CDA-B0E5-4FE8-A1B1-15F6799E3F4A}" type="sibTrans" cxnId="{CDE5CF30-48E0-4157-BC1E-AE1E83D3BDE2}">
      <dgm:prSet/>
      <dgm:spPr/>
      <dgm:t>
        <a:bodyPr/>
        <a:lstStyle/>
        <a:p>
          <a:endParaRPr lang="en-US"/>
        </a:p>
      </dgm:t>
    </dgm:pt>
    <dgm:pt modelId="{0CE936B2-F1D7-4066-8A00-F7EB100AF409}" type="pres">
      <dgm:prSet presAssocID="{AB36DD42-7CCD-4B61-931D-49DC6449A63F}" presName="hierChild1" presStyleCnt="0">
        <dgm:presLayoutVars>
          <dgm:chPref val="1"/>
          <dgm:dir/>
          <dgm:animOne val="branch"/>
          <dgm:animLvl val="lvl"/>
          <dgm:resizeHandles/>
        </dgm:presLayoutVars>
      </dgm:prSet>
      <dgm:spPr/>
    </dgm:pt>
    <dgm:pt modelId="{AC27FFBA-F6FC-4404-BB08-66C7C8566CFE}" type="pres">
      <dgm:prSet presAssocID="{D43DE2B7-7388-4E7E-BB9C-4DE06516744D}" presName="hierRoot1" presStyleCnt="0"/>
      <dgm:spPr/>
    </dgm:pt>
    <dgm:pt modelId="{D2D6D13F-B879-47F5-BFCD-3B765A4D9349}" type="pres">
      <dgm:prSet presAssocID="{D43DE2B7-7388-4E7E-BB9C-4DE06516744D}" presName="composite" presStyleCnt="0"/>
      <dgm:spPr/>
    </dgm:pt>
    <dgm:pt modelId="{F03C9E8A-59A3-472B-84F0-1C3C4340D514}" type="pres">
      <dgm:prSet presAssocID="{D43DE2B7-7388-4E7E-BB9C-4DE06516744D}" presName="background" presStyleLbl="node0" presStyleIdx="0" presStyleCnt="2"/>
      <dgm:spPr/>
    </dgm:pt>
    <dgm:pt modelId="{47EE5135-FD4E-44BA-9C36-0B590FDDB348}" type="pres">
      <dgm:prSet presAssocID="{D43DE2B7-7388-4E7E-BB9C-4DE06516744D}" presName="text" presStyleLbl="fgAcc0" presStyleIdx="0" presStyleCnt="2">
        <dgm:presLayoutVars>
          <dgm:chPref val="3"/>
        </dgm:presLayoutVars>
      </dgm:prSet>
      <dgm:spPr/>
    </dgm:pt>
    <dgm:pt modelId="{C0CA5C5D-C2B9-4DF8-905E-0E74484D7E39}" type="pres">
      <dgm:prSet presAssocID="{D43DE2B7-7388-4E7E-BB9C-4DE06516744D}" presName="hierChild2" presStyleCnt="0"/>
      <dgm:spPr/>
    </dgm:pt>
    <dgm:pt modelId="{48BC0DC5-29F2-4810-8DD9-C479FC7FDB97}" type="pres">
      <dgm:prSet presAssocID="{C1FACABA-5DF7-489B-8219-4D4CB65AAB87}" presName="hierRoot1" presStyleCnt="0"/>
      <dgm:spPr/>
    </dgm:pt>
    <dgm:pt modelId="{4E129876-5E14-4758-9249-37A4CFDA7208}" type="pres">
      <dgm:prSet presAssocID="{C1FACABA-5DF7-489B-8219-4D4CB65AAB87}" presName="composite" presStyleCnt="0"/>
      <dgm:spPr/>
    </dgm:pt>
    <dgm:pt modelId="{62C81849-FF96-47D1-9EEE-884803B80003}" type="pres">
      <dgm:prSet presAssocID="{C1FACABA-5DF7-489B-8219-4D4CB65AAB87}" presName="background" presStyleLbl="node0" presStyleIdx="1" presStyleCnt="2"/>
      <dgm:spPr/>
    </dgm:pt>
    <dgm:pt modelId="{67989208-E5F5-4363-B744-2682A7E67841}" type="pres">
      <dgm:prSet presAssocID="{C1FACABA-5DF7-489B-8219-4D4CB65AAB87}" presName="text" presStyleLbl="fgAcc0" presStyleIdx="1" presStyleCnt="2">
        <dgm:presLayoutVars>
          <dgm:chPref val="3"/>
        </dgm:presLayoutVars>
      </dgm:prSet>
      <dgm:spPr/>
    </dgm:pt>
    <dgm:pt modelId="{C6015E06-EBBD-4277-B895-83801C459E43}" type="pres">
      <dgm:prSet presAssocID="{C1FACABA-5DF7-489B-8219-4D4CB65AAB87}" presName="hierChild2" presStyleCnt="0"/>
      <dgm:spPr/>
    </dgm:pt>
  </dgm:ptLst>
  <dgm:cxnLst>
    <dgm:cxn modelId="{CDE5CF30-48E0-4157-BC1E-AE1E83D3BDE2}" srcId="{AB36DD42-7CCD-4B61-931D-49DC6449A63F}" destId="{C1FACABA-5DF7-489B-8219-4D4CB65AAB87}" srcOrd="1" destOrd="0" parTransId="{17C8E77A-69FF-4BB2-B1D7-02772A8EB3B4}" sibTransId="{F6133CDA-B0E5-4FE8-A1B1-15F6799E3F4A}"/>
    <dgm:cxn modelId="{2BDACF75-414F-4E6B-A945-31C2F78C73D4}" type="presOf" srcId="{D43DE2B7-7388-4E7E-BB9C-4DE06516744D}" destId="{47EE5135-FD4E-44BA-9C36-0B590FDDB348}" srcOrd="0" destOrd="0" presId="urn:microsoft.com/office/officeart/2005/8/layout/hierarchy1"/>
    <dgm:cxn modelId="{CE90E775-BE3C-4CFC-85CD-E95411DC5D5B}" type="presOf" srcId="{C1FACABA-5DF7-489B-8219-4D4CB65AAB87}" destId="{67989208-E5F5-4363-B744-2682A7E67841}" srcOrd="0" destOrd="0" presId="urn:microsoft.com/office/officeart/2005/8/layout/hierarchy1"/>
    <dgm:cxn modelId="{BA82CE92-E04B-414B-A4CC-234EF12B5057}" type="presOf" srcId="{AB36DD42-7CCD-4B61-931D-49DC6449A63F}" destId="{0CE936B2-F1D7-4066-8A00-F7EB100AF409}" srcOrd="0" destOrd="0" presId="urn:microsoft.com/office/officeart/2005/8/layout/hierarchy1"/>
    <dgm:cxn modelId="{E0260FD1-4D78-4A1B-9060-5E9EE6E6F8E0}" srcId="{AB36DD42-7CCD-4B61-931D-49DC6449A63F}" destId="{D43DE2B7-7388-4E7E-BB9C-4DE06516744D}" srcOrd="0" destOrd="0" parTransId="{DB3C1951-CEEA-43D0-8C43-D4FA81F4A19F}" sibTransId="{98568365-566D-4C84-B59F-BDBD5DE6C82B}"/>
    <dgm:cxn modelId="{1546E8EA-610C-461C-8B3F-B8FE5D6D9434}" type="presParOf" srcId="{0CE936B2-F1D7-4066-8A00-F7EB100AF409}" destId="{AC27FFBA-F6FC-4404-BB08-66C7C8566CFE}" srcOrd="0" destOrd="0" presId="urn:microsoft.com/office/officeart/2005/8/layout/hierarchy1"/>
    <dgm:cxn modelId="{18376ED9-5B4B-4657-BE5C-41A19ABCE6E5}" type="presParOf" srcId="{AC27FFBA-F6FC-4404-BB08-66C7C8566CFE}" destId="{D2D6D13F-B879-47F5-BFCD-3B765A4D9349}" srcOrd="0" destOrd="0" presId="urn:microsoft.com/office/officeart/2005/8/layout/hierarchy1"/>
    <dgm:cxn modelId="{1B45B7D4-2E59-4036-BA67-8B3B9D547441}" type="presParOf" srcId="{D2D6D13F-B879-47F5-BFCD-3B765A4D9349}" destId="{F03C9E8A-59A3-472B-84F0-1C3C4340D514}" srcOrd="0" destOrd="0" presId="urn:microsoft.com/office/officeart/2005/8/layout/hierarchy1"/>
    <dgm:cxn modelId="{A2084E47-32EE-4082-918D-09AEFD0F7A04}" type="presParOf" srcId="{D2D6D13F-B879-47F5-BFCD-3B765A4D9349}" destId="{47EE5135-FD4E-44BA-9C36-0B590FDDB348}" srcOrd="1" destOrd="0" presId="urn:microsoft.com/office/officeart/2005/8/layout/hierarchy1"/>
    <dgm:cxn modelId="{2591439A-5D77-428F-A2B5-6BC9E06D79F3}" type="presParOf" srcId="{AC27FFBA-F6FC-4404-BB08-66C7C8566CFE}" destId="{C0CA5C5D-C2B9-4DF8-905E-0E74484D7E39}" srcOrd="1" destOrd="0" presId="urn:microsoft.com/office/officeart/2005/8/layout/hierarchy1"/>
    <dgm:cxn modelId="{D8112813-36CC-4147-8F0B-3FCFDDB96A3B}" type="presParOf" srcId="{0CE936B2-F1D7-4066-8A00-F7EB100AF409}" destId="{48BC0DC5-29F2-4810-8DD9-C479FC7FDB97}" srcOrd="1" destOrd="0" presId="urn:microsoft.com/office/officeart/2005/8/layout/hierarchy1"/>
    <dgm:cxn modelId="{C7CDE859-BD8D-4423-A9AD-55F883A48F88}" type="presParOf" srcId="{48BC0DC5-29F2-4810-8DD9-C479FC7FDB97}" destId="{4E129876-5E14-4758-9249-37A4CFDA7208}" srcOrd="0" destOrd="0" presId="urn:microsoft.com/office/officeart/2005/8/layout/hierarchy1"/>
    <dgm:cxn modelId="{083C6156-9A30-4087-AD70-7FF8C9F35708}" type="presParOf" srcId="{4E129876-5E14-4758-9249-37A4CFDA7208}" destId="{62C81849-FF96-47D1-9EEE-884803B80003}" srcOrd="0" destOrd="0" presId="urn:microsoft.com/office/officeart/2005/8/layout/hierarchy1"/>
    <dgm:cxn modelId="{70EFE722-04D9-4ED4-90F5-41E96EB29A04}" type="presParOf" srcId="{4E129876-5E14-4758-9249-37A4CFDA7208}" destId="{67989208-E5F5-4363-B744-2682A7E67841}" srcOrd="1" destOrd="0" presId="urn:microsoft.com/office/officeart/2005/8/layout/hierarchy1"/>
    <dgm:cxn modelId="{D3E7AF98-1BB4-4402-9E48-ACE3B9A8CAC3}" type="presParOf" srcId="{48BC0DC5-29F2-4810-8DD9-C479FC7FDB97}" destId="{C6015E06-EBBD-4277-B895-83801C459E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C9E8A-59A3-472B-84F0-1C3C4340D514}">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47EE5135-FD4E-44BA-9C36-0B590FDDB348}">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t>El objetivo  del tratamiento será la higiene y mantener los niveles de hidratación y protección  en condiciones optimas.</a:t>
          </a:r>
          <a:endParaRPr lang="en-US" sz="2400" kern="1200"/>
        </a:p>
      </dsp:txBody>
      <dsp:txXfrm>
        <a:off x="988134" y="497231"/>
        <a:ext cx="3848361" cy="2389442"/>
      </dsp:txXfrm>
    </dsp:sp>
    <dsp:sp modelId="{62C81849-FF96-47D1-9EEE-884803B80003}">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67989208-E5F5-4363-B744-2682A7E67841}">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t>Lo más adecuado es realizar periódicamente tratamientos de higiene e hidratación, bien  por separado o juntos .</a:t>
          </a:r>
          <a:endParaRPr lang="en-US" sz="2400" kern="1200"/>
        </a:p>
      </dsp:txBody>
      <dsp:txXfrm>
        <a:off x="5873405" y="497231"/>
        <a:ext cx="3848361" cy="23894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2C7E7E7-83AA-4B66-BCF6-2FA0E52E19A1}"/>
              </a:ext>
            </a:extLst>
          </p:cNvPr>
          <p:cNvPicPr>
            <a:picLocks noChangeAspect="1"/>
          </p:cNvPicPr>
          <p:nvPr/>
        </p:nvPicPr>
        <p:blipFill rotWithShape="1">
          <a:blip r:embed="rId2">
            <a:alphaModFix amt="40000"/>
          </a:blip>
          <a:srcRect l="4486" r="1735"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36E60F06-DBF1-4BEF-BF35-AE1ADBF53438}"/>
              </a:ext>
            </a:extLst>
          </p:cNvPr>
          <p:cNvSpPr>
            <a:spLocks noGrp="1"/>
          </p:cNvSpPr>
          <p:nvPr>
            <p:ph type="ctrTitle"/>
          </p:nvPr>
        </p:nvSpPr>
        <p:spPr>
          <a:xfrm>
            <a:off x="2589213" y="2514600"/>
            <a:ext cx="8915399" cy="2262781"/>
          </a:xfrm>
        </p:spPr>
        <p:txBody>
          <a:bodyPr>
            <a:normAutofit/>
          </a:bodyPr>
          <a:lstStyle/>
          <a:p>
            <a:pPr>
              <a:lnSpc>
                <a:spcPct val="90000"/>
              </a:lnSpc>
            </a:pPr>
            <a:r>
              <a:rPr lang="es-ES" sz="4600">
                <a:latin typeface="Sagona Book" panose="02020503050505020204" pitchFamily="18" charset="0"/>
              </a:rPr>
              <a:t> TEMA 10 </a:t>
            </a:r>
            <a:br>
              <a:rPr lang="es-ES" sz="4600">
                <a:latin typeface="Sagona Book" panose="02020503050505020204" pitchFamily="18" charset="0"/>
              </a:rPr>
            </a:br>
            <a:r>
              <a:rPr lang="es-ES" sz="4600">
                <a:latin typeface="Sagona Book" panose="02020503050505020204" pitchFamily="18" charset="0"/>
              </a:rPr>
              <a:t>TÉCNICAS DE HIDRATACIÓN Y MANTENIMIENTO FACIAL</a:t>
            </a:r>
          </a:p>
        </p:txBody>
      </p:sp>
      <p:sp>
        <p:nvSpPr>
          <p:cNvPr id="11" name="Rectangle 10">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253574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6A6480-EA08-4288-8C70-DFA57B9C84A5}"/>
              </a:ext>
            </a:extLst>
          </p:cNvPr>
          <p:cNvSpPr>
            <a:spLocks noGrp="1"/>
          </p:cNvSpPr>
          <p:nvPr>
            <p:ph type="title"/>
          </p:nvPr>
        </p:nvSpPr>
        <p:spPr>
          <a:xfrm>
            <a:off x="3373062" y="624110"/>
            <a:ext cx="8131550" cy="1280890"/>
          </a:xfrm>
        </p:spPr>
        <p:txBody>
          <a:bodyPr>
            <a:normAutofit/>
          </a:bodyPr>
          <a:lstStyle/>
          <a:p>
            <a:r>
              <a:rPr lang="es-ES" dirty="0"/>
              <a:t>HIGIENE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228600"/>
            <a:ext cx="2969842"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6"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E64C94EB-9A6F-464A-93F0-6462004CA15B}"/>
              </a:ext>
            </a:extLst>
          </p:cNvPr>
          <p:cNvSpPr>
            <a:spLocks noGrp="1"/>
          </p:cNvSpPr>
          <p:nvPr>
            <p:ph idx="1"/>
          </p:nvPr>
        </p:nvSpPr>
        <p:spPr>
          <a:xfrm>
            <a:off x="3373062" y="2133600"/>
            <a:ext cx="8131550" cy="3777622"/>
          </a:xfrm>
        </p:spPr>
        <p:txBody>
          <a:bodyPr>
            <a:normAutofit/>
          </a:bodyPr>
          <a:lstStyle/>
          <a:p>
            <a:r>
              <a:rPr lang="es-ES" dirty="0"/>
              <a:t>Emulsiones limpiadoras A/O u O/A.</a:t>
            </a:r>
          </a:p>
          <a:p>
            <a:r>
              <a:rPr lang="es-ES" dirty="0"/>
              <a:t>Tónicos emolientes.</a:t>
            </a:r>
          </a:p>
          <a:p>
            <a:r>
              <a:rPr lang="es-ES" dirty="0"/>
              <a:t>Desmaquillantes oleosos.</a:t>
            </a:r>
          </a:p>
          <a:p>
            <a:r>
              <a:rPr lang="es-ES" dirty="0"/>
              <a:t>Exfoliantes en crema.</a:t>
            </a:r>
          </a:p>
          <a:p>
            <a:r>
              <a:rPr lang="es-ES" dirty="0"/>
              <a:t>Sustancias activas aminoácidos, caléndula, tilo, aloe vera, malva, etc. Aceites vegetales (aguacate, almendras dulces, jojoba),derivados de la lanolina y siliconas hidrófilas. AHA.</a:t>
            </a:r>
          </a:p>
          <a:p>
            <a:r>
              <a:rPr lang="es-ES" dirty="0"/>
              <a:t>Este tipo de pieles deben evitar las sustancias muy detergentes y </a:t>
            </a:r>
            <a:r>
              <a:rPr lang="es-ES" dirty="0" err="1"/>
              <a:t>despilidantes</a:t>
            </a:r>
            <a:r>
              <a:rPr lang="es-ES" dirty="0"/>
              <a:t>. </a:t>
            </a:r>
          </a:p>
        </p:txBody>
      </p:sp>
    </p:spTree>
    <p:extLst>
      <p:ext uri="{BB962C8B-B14F-4D97-AF65-F5344CB8AC3E}">
        <p14:creationId xmlns:p14="http://schemas.microsoft.com/office/powerpoint/2010/main" val="236816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8E3761-FC97-4DCB-A892-82CB6FCCF959}"/>
              </a:ext>
            </a:extLst>
          </p:cNvPr>
          <p:cNvSpPr>
            <a:spLocks noGrp="1"/>
          </p:cNvSpPr>
          <p:nvPr>
            <p:ph type="title"/>
          </p:nvPr>
        </p:nvSpPr>
        <p:spPr>
          <a:xfrm>
            <a:off x="1259893" y="3101093"/>
            <a:ext cx="2454052" cy="3029344"/>
          </a:xfrm>
        </p:spPr>
        <p:txBody>
          <a:bodyPr>
            <a:normAutofit/>
          </a:bodyPr>
          <a:lstStyle/>
          <a:p>
            <a:r>
              <a:rPr lang="es-ES" sz="2500">
                <a:solidFill>
                  <a:schemeClr val="bg1"/>
                </a:solidFill>
              </a:rPr>
              <a:t>TRATAMIENTOS </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78F8FA8-0DA8-451D-ACC1-4D0943B623FA}"/>
              </a:ext>
            </a:extLst>
          </p:cNvPr>
          <p:cNvSpPr>
            <a:spLocks noGrp="1"/>
          </p:cNvSpPr>
          <p:nvPr>
            <p:ph idx="1"/>
          </p:nvPr>
        </p:nvSpPr>
        <p:spPr>
          <a:xfrm>
            <a:off x="4706578" y="589722"/>
            <a:ext cx="6798033" cy="5321500"/>
          </a:xfrm>
        </p:spPr>
        <p:txBody>
          <a:bodyPr anchor="ctr">
            <a:normAutofit/>
          </a:bodyPr>
          <a:lstStyle/>
          <a:p>
            <a:r>
              <a:rPr lang="es-ES" dirty="0"/>
              <a:t>Emulsiones O/A o A/O.</a:t>
            </a:r>
          </a:p>
          <a:p>
            <a:r>
              <a:rPr lang="es-ES" dirty="0"/>
              <a:t>Activos ionizables, sueros y geles.</a:t>
            </a:r>
          </a:p>
          <a:p>
            <a:r>
              <a:rPr lang="es-ES" dirty="0"/>
              <a:t>Mascarillas de alginato, en crema y autotérmicas. Velo de colágeno.</a:t>
            </a:r>
          </a:p>
          <a:p>
            <a:r>
              <a:rPr lang="es-ES" dirty="0"/>
              <a:t>Activos hidratantes, como ceramidas, colágeno, ácido hialurónico, jalea real, FNH, etc.</a:t>
            </a:r>
          </a:p>
          <a:p>
            <a:r>
              <a:rPr lang="es-ES" dirty="0"/>
              <a:t>Sustancias emolientes, como manteca de Karité, aceite de onagra, borraja, insaponificables de </a:t>
            </a:r>
            <a:r>
              <a:rPr lang="es-ES" dirty="0" err="1"/>
              <a:t>soja,etc</a:t>
            </a:r>
            <a:r>
              <a:rPr lang="es-ES" dirty="0"/>
              <a:t>.</a:t>
            </a:r>
          </a:p>
        </p:txBody>
      </p:sp>
    </p:spTree>
    <p:extLst>
      <p:ext uri="{BB962C8B-B14F-4D97-AF65-F5344CB8AC3E}">
        <p14:creationId xmlns:p14="http://schemas.microsoft.com/office/powerpoint/2010/main" val="94816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3DEC07-11CC-4EB1-9BEF-D458BC9FDDB7}"/>
              </a:ext>
            </a:extLst>
          </p:cNvPr>
          <p:cNvSpPr>
            <a:spLocks noGrp="1"/>
          </p:cNvSpPr>
          <p:nvPr>
            <p:ph type="title"/>
          </p:nvPr>
        </p:nvSpPr>
        <p:spPr>
          <a:xfrm>
            <a:off x="1259893" y="3101093"/>
            <a:ext cx="2454052" cy="3029344"/>
          </a:xfrm>
        </p:spPr>
        <p:txBody>
          <a:bodyPr>
            <a:normAutofit/>
          </a:bodyPr>
          <a:lstStyle/>
          <a:p>
            <a:r>
              <a:rPr lang="es-ES" sz="2200">
                <a:solidFill>
                  <a:schemeClr val="bg1"/>
                </a:solidFill>
              </a:rPr>
              <a:t>MANTENIMIENTO Y PROTECCIÓN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844D0C2-468E-40CC-8F23-0F56804751DE}"/>
              </a:ext>
            </a:extLst>
          </p:cNvPr>
          <p:cNvSpPr>
            <a:spLocks noGrp="1"/>
          </p:cNvSpPr>
          <p:nvPr>
            <p:ph idx="1"/>
          </p:nvPr>
        </p:nvSpPr>
        <p:spPr>
          <a:xfrm>
            <a:off x="4706578" y="589722"/>
            <a:ext cx="6798033" cy="5321500"/>
          </a:xfrm>
        </p:spPr>
        <p:txBody>
          <a:bodyPr anchor="ctr">
            <a:normAutofit/>
          </a:bodyPr>
          <a:lstStyle/>
          <a:p>
            <a:pPr>
              <a:lnSpc>
                <a:spcPct val="90000"/>
              </a:lnSpc>
            </a:pPr>
            <a:r>
              <a:rPr lang="es-ES" sz="1500"/>
              <a:t>Emulsiones A/O.</a:t>
            </a:r>
          </a:p>
          <a:p>
            <a:pPr>
              <a:lnSpc>
                <a:spcPct val="90000"/>
              </a:lnSpc>
            </a:pPr>
            <a:r>
              <a:rPr lang="es-ES" sz="1500"/>
              <a:t>Sustancias hidratantes : ácido hialurónico, aminoácidos, PCA (ácido </a:t>
            </a:r>
            <a:r>
              <a:rPr lang="es-ES" sz="1500" err="1"/>
              <a:t>pirrolidín</a:t>
            </a:r>
            <a:r>
              <a:rPr lang="es-ES" sz="1500"/>
              <a:t> carboxílico, muy importante en la actividad de regulación tanto a nivel </a:t>
            </a:r>
            <a:r>
              <a:rPr lang="es-ES" sz="1500" err="1"/>
              <a:t>transepidérmico</a:t>
            </a:r>
            <a:r>
              <a:rPr lang="es-ES" sz="1500"/>
              <a:t> como intradérmico), colágeno, aloe vera.</a:t>
            </a:r>
          </a:p>
          <a:p>
            <a:pPr>
              <a:lnSpc>
                <a:spcPct val="90000"/>
              </a:lnSpc>
            </a:pPr>
            <a:r>
              <a:rPr lang="es-ES" sz="1500"/>
              <a:t>Sustancias emolientes: aceites vegetales(borraja, onagra, macadamia,  etc.). Filtro solar.</a:t>
            </a:r>
          </a:p>
          <a:p>
            <a:pPr>
              <a:lnSpc>
                <a:spcPct val="90000"/>
              </a:lnSpc>
            </a:pPr>
            <a:r>
              <a:rPr lang="es-ES" sz="1500"/>
              <a:t>Se deben evitar los cosméticos detergentes con efecto </a:t>
            </a:r>
            <a:r>
              <a:rPr lang="es-ES" sz="1500" err="1"/>
              <a:t>deslipidante</a:t>
            </a:r>
            <a:r>
              <a:rPr lang="es-ES" sz="1500"/>
              <a:t>, pues provocan mayor deshidratación.</a:t>
            </a:r>
          </a:p>
          <a:p>
            <a:pPr>
              <a:lnSpc>
                <a:spcPct val="90000"/>
              </a:lnSpc>
            </a:pPr>
            <a:r>
              <a:rPr lang="es-ES" sz="1500"/>
              <a:t>Los tónicos se compondrán de infusiones o agua destilada de plantas aromáticas (manzanilla, malva, rosa, etc.).</a:t>
            </a:r>
          </a:p>
          <a:p>
            <a:pPr>
              <a:lnSpc>
                <a:spcPct val="90000"/>
              </a:lnSpc>
            </a:pPr>
            <a:r>
              <a:rPr lang="es-ES" sz="1500"/>
              <a:t>Los cosméticos exfoliantes serán suaves , a base de enzimas o AHA a bajas concentraciones.</a:t>
            </a:r>
          </a:p>
          <a:p>
            <a:pPr>
              <a:lnSpc>
                <a:spcPct val="90000"/>
              </a:lnSpc>
            </a:pPr>
            <a:r>
              <a:rPr lang="es-ES" sz="1500"/>
              <a:t>Las sustancias activas hidratantes deben ser sustancias reparadoras de los lípidos cementantes, como las ceramidas. Su acción ayuda a restaurar el manto hidrolipídico de la piel, además de impedir la pérdida de agua </a:t>
            </a:r>
            <a:r>
              <a:rPr lang="es-ES" sz="1500" err="1"/>
              <a:t>transepidérmica</a:t>
            </a:r>
            <a:r>
              <a:rPr lang="es-ES" sz="1500"/>
              <a:t>.</a:t>
            </a:r>
          </a:p>
          <a:p>
            <a:pPr>
              <a:lnSpc>
                <a:spcPct val="90000"/>
              </a:lnSpc>
            </a:pPr>
            <a:r>
              <a:rPr lang="es-ES" sz="1500"/>
              <a:t>El velo de colágeno rehidrata y tonifica la piel. Es de gran efectividad porque se adhiere como una segunda piel facilitando la absorción del colágeno soluble , que disminuye   el surco de las arrugas y ayuda a restaurar la elasticidad  de la piel.</a:t>
            </a:r>
          </a:p>
          <a:p>
            <a:pPr>
              <a:lnSpc>
                <a:spcPct val="90000"/>
              </a:lnSpc>
            </a:pPr>
            <a:endParaRPr lang="es-ES" sz="1500"/>
          </a:p>
        </p:txBody>
      </p:sp>
    </p:spTree>
    <p:extLst>
      <p:ext uri="{BB962C8B-B14F-4D97-AF65-F5344CB8AC3E}">
        <p14:creationId xmlns:p14="http://schemas.microsoft.com/office/powerpoint/2010/main" val="26135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17F8D12-7645-489F-BCFE-BF528CC7381F}"/>
              </a:ext>
            </a:extLst>
          </p:cNvPr>
          <p:cNvSpPr>
            <a:spLocks noGrp="1"/>
          </p:cNvSpPr>
          <p:nvPr>
            <p:ph type="title"/>
          </p:nvPr>
        </p:nvSpPr>
        <p:spPr>
          <a:xfrm>
            <a:off x="1259893" y="3101093"/>
            <a:ext cx="2454052" cy="3029344"/>
          </a:xfrm>
        </p:spPr>
        <p:txBody>
          <a:bodyPr>
            <a:normAutofit/>
          </a:bodyPr>
          <a:lstStyle/>
          <a:p>
            <a:r>
              <a:rPr lang="es-ES" sz="2200">
                <a:solidFill>
                  <a:schemeClr val="bg1"/>
                </a:solidFill>
              </a:rPr>
              <a:t>MANTENIMIENTO Y PROTECCIÓN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30F3CDA-5808-43AB-A64D-BF5D161DEFBB}"/>
              </a:ext>
            </a:extLst>
          </p:cNvPr>
          <p:cNvSpPr>
            <a:spLocks noGrp="1"/>
          </p:cNvSpPr>
          <p:nvPr>
            <p:ph idx="1"/>
          </p:nvPr>
        </p:nvSpPr>
        <p:spPr>
          <a:xfrm>
            <a:off x="4706578" y="589722"/>
            <a:ext cx="6798033" cy="5321500"/>
          </a:xfrm>
        </p:spPr>
        <p:txBody>
          <a:bodyPr anchor="ctr">
            <a:normAutofit/>
          </a:bodyPr>
          <a:lstStyle/>
          <a:p>
            <a:pPr marL="0" indent="0">
              <a:buNone/>
            </a:pPr>
            <a:r>
              <a:rPr lang="es-ES" dirty="0"/>
              <a:t>Las mascarillas plásticas se emplean al final del tratamiento, después de aplicar un fluido activo hidratante de forma manual  o con ionización o masaje indirecto. La mascarilla hace efecto pantalla, es decir, favorece la absorción por la piel de los principios activos.</a:t>
            </a:r>
          </a:p>
          <a:p>
            <a:pPr marL="0" indent="0">
              <a:buNone/>
            </a:pPr>
            <a:r>
              <a:rPr lang="es-ES" dirty="0"/>
              <a:t>Mascarillas cremosas de alga, etc. Una vez aplicada, se coloca una gasa humedecida o se humedece pulverizándole una infusión o loción hidratante. Como el cosmético no se seca, la piel queda más humectada y flexible.</a:t>
            </a:r>
          </a:p>
          <a:p>
            <a:pPr marL="0" indent="0">
              <a:buNone/>
            </a:pPr>
            <a:r>
              <a:rPr lang="es-ES" dirty="0"/>
              <a:t>Film osmótico. Se utiliza para cubrir el cosmético con el objetivo de que penetre mejor, pero esta técnica se realiza más en tratamientos corporales, como el de hidratación de manos y pies.</a:t>
            </a:r>
          </a:p>
        </p:txBody>
      </p:sp>
    </p:spTree>
    <p:extLst>
      <p:ext uri="{BB962C8B-B14F-4D97-AF65-F5344CB8AC3E}">
        <p14:creationId xmlns:p14="http://schemas.microsoft.com/office/powerpoint/2010/main" val="263435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4"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779AE929-C7A5-4609-9764-70ADE224EA49}"/>
              </a:ext>
            </a:extLst>
          </p:cNvPr>
          <p:cNvPicPr>
            <a:picLocks noChangeAspect="1"/>
          </p:cNvPicPr>
          <p:nvPr/>
        </p:nvPicPr>
        <p:blipFill rotWithShape="1">
          <a:blip r:embed="rId2"/>
          <a:srcRect l="10964" r="6813" b="-1"/>
          <a:stretch/>
        </p:blipFill>
        <p:spPr>
          <a:xfrm>
            <a:off x="20" y="10"/>
            <a:ext cx="12191980" cy="6857990"/>
          </a:xfrm>
          <a:prstGeom prst="rect">
            <a:avLst/>
          </a:prstGeom>
        </p:spPr>
      </p:pic>
      <p:sp>
        <p:nvSpPr>
          <p:cNvPr id="43" name="Freeform: Shape 42">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BF7A69">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D2E1279B-A0C6-40BE-80BA-EEB652AC77F2}"/>
              </a:ext>
            </a:extLst>
          </p:cNvPr>
          <p:cNvSpPr>
            <a:spLocks noGrp="1"/>
          </p:cNvSpPr>
          <p:nvPr>
            <p:ph type="title"/>
          </p:nvPr>
        </p:nvSpPr>
        <p:spPr>
          <a:xfrm>
            <a:off x="1083733" y="3962400"/>
            <a:ext cx="5454227" cy="958911"/>
          </a:xfrm>
        </p:spPr>
        <p:txBody>
          <a:bodyPr vert="horz" lIns="91440" tIns="45720" rIns="91440" bIns="45720" rtlCol="0" anchor="b">
            <a:normAutofit/>
          </a:bodyPr>
          <a:lstStyle/>
          <a:p>
            <a:r>
              <a:rPr lang="en-US" sz="4400">
                <a:solidFill>
                  <a:srgbClr val="FEFFFF"/>
                </a:solidFill>
              </a:rPr>
              <a:t>Técnicas y equipos </a:t>
            </a:r>
          </a:p>
        </p:txBody>
      </p:sp>
      <p:sp>
        <p:nvSpPr>
          <p:cNvPr id="3" name="Marcador de contenido 2">
            <a:extLst>
              <a:ext uri="{FF2B5EF4-FFF2-40B4-BE49-F238E27FC236}">
                <a16:creationId xmlns:a16="http://schemas.microsoft.com/office/drawing/2014/main" id="{3F7F1452-75B4-42F7-BE44-DAC5BE676114}"/>
              </a:ext>
            </a:extLst>
          </p:cNvPr>
          <p:cNvSpPr>
            <a:spLocks noGrp="1"/>
          </p:cNvSpPr>
          <p:nvPr>
            <p:ph idx="1"/>
          </p:nvPr>
        </p:nvSpPr>
        <p:spPr>
          <a:xfrm>
            <a:off x="1083733" y="4944531"/>
            <a:ext cx="5454227" cy="524935"/>
          </a:xfrm>
        </p:spPr>
        <p:txBody>
          <a:bodyPr vert="horz" lIns="91440" tIns="45720" rIns="91440" bIns="45720" rtlCol="0" anchor="t">
            <a:normAutofit/>
          </a:bodyPr>
          <a:lstStyle/>
          <a:p>
            <a:pPr marL="0" indent="0">
              <a:buNone/>
            </a:pPr>
            <a:r>
              <a:rPr lang="en-US">
                <a:solidFill>
                  <a:srgbClr val="FEFFFF"/>
                </a:solidFill>
              </a:rPr>
              <a:t>Las técnicas más adecuadas son las oclusivas</a:t>
            </a:r>
          </a:p>
        </p:txBody>
      </p:sp>
    </p:spTree>
    <p:extLst>
      <p:ext uri="{BB962C8B-B14F-4D97-AF65-F5344CB8AC3E}">
        <p14:creationId xmlns:p14="http://schemas.microsoft.com/office/powerpoint/2010/main" val="382548854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9C0FC03-B546-4D9D-91E9-C4F428382036}"/>
              </a:ext>
            </a:extLst>
          </p:cNvPr>
          <p:cNvSpPr>
            <a:spLocks noGrp="1"/>
          </p:cNvSpPr>
          <p:nvPr>
            <p:ph type="title"/>
          </p:nvPr>
        </p:nvSpPr>
        <p:spPr>
          <a:xfrm>
            <a:off x="1843391" y="624110"/>
            <a:ext cx="9383408" cy="1280890"/>
          </a:xfrm>
        </p:spPr>
        <p:txBody>
          <a:bodyPr>
            <a:normAutofit/>
          </a:bodyPr>
          <a:lstStyle/>
          <a:p>
            <a:r>
              <a:rPr lang="es-ES">
                <a:solidFill>
                  <a:schemeClr val="bg1"/>
                </a:solidFill>
              </a:rPr>
              <a:t>PIEL HIPERHIDRATADA </a:t>
            </a:r>
          </a:p>
        </p:txBody>
      </p:sp>
      <p:sp>
        <p:nvSpPr>
          <p:cNvPr id="21"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E85CBB32-8EE5-4E6E-9416-AA1D83CD10EF}"/>
              </a:ext>
            </a:extLst>
          </p:cNvPr>
          <p:cNvSpPr>
            <a:spLocks noGrp="1"/>
          </p:cNvSpPr>
          <p:nvPr>
            <p:ph idx="1"/>
          </p:nvPr>
        </p:nvSpPr>
        <p:spPr>
          <a:xfrm>
            <a:off x="1843392" y="2623930"/>
            <a:ext cx="9383408" cy="3287292"/>
          </a:xfrm>
        </p:spPr>
        <p:txBody>
          <a:bodyPr>
            <a:normAutofit/>
          </a:bodyPr>
          <a:lstStyle/>
          <a:p>
            <a:r>
              <a:rPr lang="es-ES" dirty="0"/>
              <a:t>Está causada por problemas hormonales y aparece durante el embarazo y los periodos premenstruales. Suele ir asociada a sudoración excesiva normalmente desencadenada por un desequilibrio  psíquico o emocional. El tratamiento es básicamente médico y no estético .</a:t>
            </a:r>
          </a:p>
          <a:p>
            <a:r>
              <a:rPr lang="es-ES" dirty="0"/>
              <a:t>El rostro aparece edematoso, con bolsas en la zona de los orbiculares . El tratamiento </a:t>
            </a:r>
            <a:r>
              <a:rPr lang="es-ES" dirty="0" err="1"/>
              <a:t>írá</a:t>
            </a:r>
            <a:r>
              <a:rPr lang="es-ES" dirty="0"/>
              <a:t> dirigido a drenar y descongestionar el tejido con técnicas manuales como el drenaje linfático y la aplicación de cosméticos </a:t>
            </a:r>
            <a:r>
              <a:rPr lang="es-ES" dirty="0" err="1"/>
              <a:t>dscongestivos</a:t>
            </a:r>
            <a:r>
              <a:rPr lang="es-ES" dirty="0"/>
              <a:t>.</a:t>
            </a:r>
          </a:p>
        </p:txBody>
      </p:sp>
    </p:spTree>
    <p:extLst>
      <p:ext uri="{BB962C8B-B14F-4D97-AF65-F5344CB8AC3E}">
        <p14:creationId xmlns:p14="http://schemas.microsoft.com/office/powerpoint/2010/main" val="306942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B36BBE6-AE09-4696-BBD9-34CADB9357B5}"/>
              </a:ext>
            </a:extLst>
          </p:cNvPr>
          <p:cNvSpPr>
            <a:spLocks noGrp="1"/>
          </p:cNvSpPr>
          <p:nvPr>
            <p:ph type="title"/>
          </p:nvPr>
        </p:nvSpPr>
        <p:spPr>
          <a:xfrm>
            <a:off x="1843391" y="624110"/>
            <a:ext cx="9383408" cy="1280890"/>
          </a:xfrm>
        </p:spPr>
        <p:txBody>
          <a:bodyPr>
            <a:normAutofit/>
          </a:bodyPr>
          <a:lstStyle/>
          <a:p>
            <a:r>
              <a:rPr lang="es-ES">
                <a:solidFill>
                  <a:schemeClr val="bg1"/>
                </a:solidFill>
              </a:rPr>
              <a:t>HIDRATACIÓN DE LA PIEL MASCULINA</a:t>
            </a:r>
            <a:br>
              <a:rPr lang="es-ES">
                <a:solidFill>
                  <a:schemeClr val="bg1"/>
                </a:solidFill>
              </a:rPr>
            </a:br>
            <a:r>
              <a:rPr lang="es-ES">
                <a:solidFill>
                  <a:schemeClr val="bg1"/>
                </a:solidFill>
              </a:rPr>
              <a:t>Características de la piel masculina.</a:t>
            </a:r>
          </a:p>
        </p:txBody>
      </p:sp>
      <p:sp>
        <p:nvSpPr>
          <p:cNvPr id="21"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CF46940B-8BFE-4CCA-B4D5-7969A7EB918C}"/>
              </a:ext>
            </a:extLst>
          </p:cNvPr>
          <p:cNvSpPr>
            <a:spLocks noGrp="1"/>
          </p:cNvSpPr>
          <p:nvPr>
            <p:ph idx="1"/>
          </p:nvPr>
        </p:nvSpPr>
        <p:spPr>
          <a:xfrm>
            <a:off x="1843392" y="2623930"/>
            <a:ext cx="9383408" cy="3287292"/>
          </a:xfrm>
        </p:spPr>
        <p:txBody>
          <a:bodyPr>
            <a:normAutofit/>
          </a:bodyPr>
          <a:lstStyle/>
          <a:p>
            <a:pPr>
              <a:lnSpc>
                <a:spcPct val="90000"/>
              </a:lnSpc>
            </a:pPr>
            <a:r>
              <a:rPr lang="es-ES" sz="1700"/>
              <a:t>La epidermis masculina es más resistente, el estrato córneo es más grueso, tiene más capas celulares, por lo que también es menos sensible al tacto y al dolor.</a:t>
            </a:r>
          </a:p>
          <a:p>
            <a:pPr>
              <a:lnSpc>
                <a:spcPct val="90000"/>
              </a:lnSpc>
            </a:pPr>
            <a:r>
              <a:rPr lang="es-ES" sz="1700"/>
              <a:t>La dermis es más resistente, presenta un mayor número de fibras elásticas y colágenas y como consecuencia, es una piel más firme y elástica.</a:t>
            </a:r>
          </a:p>
          <a:p>
            <a:pPr>
              <a:lnSpc>
                <a:spcPct val="90000"/>
              </a:lnSpc>
            </a:pPr>
            <a:r>
              <a:rPr lang="es-ES" sz="1700"/>
              <a:t>Posee más folículos pilosebáceos y presenta una mayor producción de sebo y vello, mayor sudoración e irrigación sanguínea  intensa.</a:t>
            </a:r>
          </a:p>
          <a:p>
            <a:pPr>
              <a:lnSpc>
                <a:spcPct val="90000"/>
              </a:lnSpc>
            </a:pPr>
            <a:r>
              <a:rPr lang="es-ES" sz="1700"/>
              <a:t>Para el cuidado y la hidratación de la piel del hombre se utiliza las mismas técnicas, materiales y equipos que cuando se aplica un tratamiento de hidratación en la piel femenina. La diferencia principal radica en la cosmética elegida. En general, los productos para el hombre son menos grasos y no producen brillos, son fáciles de absorber, más ligeros y están libres de perfumes.</a:t>
            </a:r>
          </a:p>
        </p:txBody>
      </p:sp>
      <mc:AlternateContent xmlns:mc="http://schemas.openxmlformats.org/markup-compatibility/2006">
        <mc:Choice xmlns:pslz="http://schemas.microsoft.com/office/powerpoint/2016/slidezoom" Requires="pslz">
          <p:graphicFrame>
            <p:nvGraphicFramePr>
              <p:cNvPr id="5" name="Vista general de diapositiva 4">
                <a:extLst>
                  <a:ext uri="{FF2B5EF4-FFF2-40B4-BE49-F238E27FC236}">
                    <a16:creationId xmlns:a16="http://schemas.microsoft.com/office/drawing/2014/main" id="{AD1634B8-1464-4C84-98AC-0AC0E5C8C4F7}"/>
                  </a:ext>
                </a:extLst>
              </p:cNvPr>
              <p:cNvGraphicFramePr>
                <a:graphicFrameLocks noChangeAspect="1"/>
              </p:cNvGraphicFramePr>
              <p:nvPr>
                <p:extLst>
                  <p:ext uri="{D42A27DB-BD31-4B8C-83A1-F6EECF244321}">
                    <p14:modId xmlns:p14="http://schemas.microsoft.com/office/powerpoint/2010/main" val="1220566591"/>
                  </p:ext>
                </p:extLst>
              </p:nvPr>
            </p:nvGraphicFramePr>
            <p:xfrm>
              <a:off x="9838325" y="6000750"/>
              <a:ext cx="3048000" cy="1714500"/>
            </p:xfrm>
            <a:graphic>
              <a:graphicData uri="http://schemas.microsoft.com/office/powerpoint/2016/slidezoom">
                <pslz:sldZm>
                  <pslz:sldZmObj sldId="272" cId="3469385994">
                    <pslz:zmPr id="{6B4C2F06-C251-4A3C-A566-791B2EFC7D48}"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Vista general de diapositiva 4">
                <a:hlinkClick r:id="rId3" action="ppaction://hlinksldjump"/>
                <a:extLst>
                  <a:ext uri="{FF2B5EF4-FFF2-40B4-BE49-F238E27FC236}">
                    <a16:creationId xmlns:a16="http://schemas.microsoft.com/office/drawing/2014/main" id="{AD1634B8-1464-4C84-98AC-0AC0E5C8C4F7}"/>
                  </a:ext>
                </a:extLst>
              </p:cNvPr>
              <p:cNvPicPr>
                <a:picLocks noGrp="1" noRot="1" noChangeAspect="1" noMove="1" noResize="1" noEditPoints="1" noAdjustHandles="1" noChangeArrowheads="1" noChangeShapeType="1"/>
              </p:cNvPicPr>
              <p:nvPr/>
            </p:nvPicPr>
            <p:blipFill>
              <a:blip r:embed="rId2"/>
              <a:stretch>
                <a:fillRect/>
              </a:stretch>
            </p:blipFill>
            <p:spPr>
              <a:xfrm>
                <a:off x="9838325" y="60007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04213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E52FC8-C9D1-4900-9198-687FF9EF9AEB}"/>
              </a:ext>
            </a:extLst>
          </p:cNvPr>
          <p:cNvSpPr>
            <a:spLocks noGrp="1"/>
          </p:cNvSpPr>
          <p:nvPr>
            <p:ph type="title"/>
          </p:nvPr>
        </p:nvSpPr>
        <p:spPr>
          <a:xfrm>
            <a:off x="649224" y="645106"/>
            <a:ext cx="3650279" cy="1259894"/>
          </a:xfrm>
        </p:spPr>
        <p:txBody>
          <a:bodyPr>
            <a:normAutofit/>
          </a:bodyPr>
          <a:lstStyle/>
          <a:p>
            <a:r>
              <a:rPr lang="es-ES" sz="3300"/>
              <a:t>OBSERVACIÓN VISUAL Y TÁCTIL.</a:t>
            </a:r>
          </a:p>
        </p:txBody>
      </p:sp>
      <p:sp>
        <p:nvSpPr>
          <p:cNvPr id="11" name="Rectangle 10">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E2A04ADD-7271-48B6-82EF-5598A0356788}"/>
              </a:ext>
            </a:extLst>
          </p:cNvPr>
          <p:cNvSpPr>
            <a:spLocks noGrp="1"/>
          </p:cNvSpPr>
          <p:nvPr>
            <p:ph idx="1"/>
          </p:nvPr>
        </p:nvSpPr>
        <p:spPr>
          <a:xfrm>
            <a:off x="649225" y="2133600"/>
            <a:ext cx="3650278" cy="3759253"/>
          </a:xfrm>
        </p:spPr>
        <p:txBody>
          <a:bodyPr>
            <a:normAutofit/>
          </a:bodyPr>
          <a:lstStyle/>
          <a:p>
            <a:r>
              <a:rPr lang="es-ES" dirty="0"/>
              <a:t>Aspecto mate.</a:t>
            </a:r>
          </a:p>
          <a:p>
            <a:r>
              <a:rPr lang="es-ES" dirty="0"/>
              <a:t>Folículo pilosebáceo  visible.</a:t>
            </a:r>
          </a:p>
          <a:p>
            <a:r>
              <a:rPr lang="es-ES" dirty="0"/>
              <a:t>Debido al afeitado puede presentar deshidratación en el mentón y las mejillas.</a:t>
            </a:r>
          </a:p>
          <a:p>
            <a:r>
              <a:rPr lang="es-ES" dirty="0"/>
              <a:t>Al tacto es una piel áspera y normalmente gruesa.</a:t>
            </a:r>
          </a:p>
        </p:txBody>
      </p:sp>
      <p:sp>
        <p:nvSpPr>
          <p:cNvPr id="13"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81C3B80A-9187-4929-A775-9DCF5E013758}"/>
              </a:ext>
            </a:extLst>
          </p:cNvPr>
          <p:cNvPicPr>
            <a:picLocks noChangeAspect="1"/>
          </p:cNvPicPr>
          <p:nvPr/>
        </p:nvPicPr>
        <p:blipFill rotWithShape="1">
          <a:blip r:embed="rId2"/>
          <a:srcRect l="-2020" t="23530" r="11696" b="7018"/>
          <a:stretch/>
        </p:blipFill>
        <p:spPr>
          <a:xfrm>
            <a:off x="5179450" y="1180845"/>
            <a:ext cx="5793350" cy="4490775"/>
          </a:xfrm>
          <a:prstGeom prst="rect">
            <a:avLst/>
          </a:prstGeom>
        </p:spPr>
      </p:pic>
    </p:spTree>
    <p:extLst>
      <p:ext uri="{BB962C8B-B14F-4D97-AF65-F5344CB8AC3E}">
        <p14:creationId xmlns:p14="http://schemas.microsoft.com/office/powerpoint/2010/main" val="346938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AAEF6456-5412-4AF7-A85F-DB7C26E98AA4}"/>
              </a:ext>
            </a:extLst>
          </p:cNvPr>
          <p:cNvSpPr>
            <a:spLocks noGrp="1"/>
          </p:cNvSpPr>
          <p:nvPr>
            <p:ph type="title"/>
          </p:nvPr>
        </p:nvSpPr>
        <p:spPr>
          <a:xfrm>
            <a:off x="1843391" y="624110"/>
            <a:ext cx="9383408" cy="1280890"/>
          </a:xfrm>
        </p:spPr>
        <p:txBody>
          <a:bodyPr>
            <a:normAutofit/>
          </a:bodyPr>
          <a:lstStyle/>
          <a:p>
            <a:r>
              <a:rPr lang="es-ES">
                <a:solidFill>
                  <a:schemeClr val="bg1"/>
                </a:solidFill>
              </a:rPr>
              <a:t>NECESIDADES CUTÁNEAS </a:t>
            </a:r>
          </a:p>
        </p:txBody>
      </p:sp>
      <p:sp>
        <p:nvSpPr>
          <p:cNvPr id="21"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D0ABCB3A-2951-48FF-8199-2BD07195BD76}"/>
              </a:ext>
            </a:extLst>
          </p:cNvPr>
          <p:cNvSpPr>
            <a:spLocks noGrp="1"/>
          </p:cNvSpPr>
          <p:nvPr>
            <p:ph idx="1"/>
          </p:nvPr>
        </p:nvSpPr>
        <p:spPr>
          <a:xfrm>
            <a:off x="1843392" y="2623930"/>
            <a:ext cx="9383408" cy="3287292"/>
          </a:xfrm>
        </p:spPr>
        <p:txBody>
          <a:bodyPr>
            <a:normAutofit/>
          </a:bodyPr>
          <a:lstStyle/>
          <a:p>
            <a:r>
              <a:rPr lang="es-ES" dirty="0"/>
              <a:t>Hay que tener en cuenta la agresión que sufre esta piel por el afeitado diario.</a:t>
            </a:r>
          </a:p>
          <a:p>
            <a:r>
              <a:rPr lang="es-ES" dirty="0"/>
              <a:t>También como afecta el paso del tiempo  los hombres envejecen mas tarde que las mujeres , las arrugas aparecen más tarde pero son más pronunciadas y la flacidez aparece más tarde.</a:t>
            </a:r>
          </a:p>
          <a:p>
            <a:endParaRPr lang="es-ES" dirty="0"/>
          </a:p>
        </p:txBody>
      </p:sp>
    </p:spTree>
    <p:extLst>
      <p:ext uri="{BB962C8B-B14F-4D97-AF65-F5344CB8AC3E}">
        <p14:creationId xmlns:p14="http://schemas.microsoft.com/office/powerpoint/2010/main" val="428041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A7B3C3F-191E-48D7-9F26-F5A2CDFB3352}"/>
              </a:ext>
            </a:extLst>
          </p:cNvPr>
          <p:cNvSpPr>
            <a:spLocks noGrp="1"/>
          </p:cNvSpPr>
          <p:nvPr>
            <p:ph type="title"/>
          </p:nvPr>
        </p:nvSpPr>
        <p:spPr>
          <a:xfrm>
            <a:off x="1843391" y="624110"/>
            <a:ext cx="9383408" cy="1280890"/>
          </a:xfrm>
        </p:spPr>
        <p:txBody>
          <a:bodyPr>
            <a:normAutofit/>
          </a:bodyPr>
          <a:lstStyle/>
          <a:p>
            <a:r>
              <a:rPr lang="es-ES" dirty="0">
                <a:solidFill>
                  <a:schemeClr val="bg1"/>
                </a:solidFill>
              </a:rPr>
              <a:t>COSMÉTICOS ESPECÍFICOS. CRITERIOS DE SELECCIÓN</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B2118D21-7E2F-47F1-B03C-969AF237B1EB}"/>
              </a:ext>
            </a:extLst>
          </p:cNvPr>
          <p:cNvSpPr>
            <a:spLocks noGrp="1"/>
          </p:cNvSpPr>
          <p:nvPr>
            <p:ph idx="1"/>
          </p:nvPr>
        </p:nvSpPr>
        <p:spPr>
          <a:xfrm>
            <a:off x="1843392" y="2623930"/>
            <a:ext cx="9383408" cy="3287292"/>
          </a:xfrm>
        </p:spPr>
        <p:txBody>
          <a:bodyPr>
            <a:normAutofit/>
          </a:bodyPr>
          <a:lstStyle/>
          <a:p>
            <a:r>
              <a:rPr lang="es-ES" dirty="0"/>
              <a:t>HIGIENE:</a:t>
            </a:r>
          </a:p>
          <a:p>
            <a:pPr marL="0" indent="0">
              <a:buNone/>
            </a:pPr>
            <a:r>
              <a:rPr lang="es-ES" dirty="0"/>
              <a:t>Emulsiones limpiadoras O/A  de bajo contenido graso.</a:t>
            </a:r>
          </a:p>
          <a:p>
            <a:pPr marL="0" indent="0">
              <a:buNone/>
            </a:pPr>
            <a:r>
              <a:rPr lang="es-ES" dirty="0"/>
              <a:t>Tónicos astringentes suaves a base de extractos de </a:t>
            </a:r>
            <a:r>
              <a:rPr lang="es-ES" dirty="0" err="1"/>
              <a:t>hammamelis</a:t>
            </a:r>
            <a:r>
              <a:rPr lang="es-ES" dirty="0"/>
              <a:t>, aciano, uva roja, ortiga blanca, castaño de indias, zinc o laminaria </a:t>
            </a:r>
            <a:r>
              <a:rPr lang="es-ES" dirty="0" err="1"/>
              <a:t>digitata</a:t>
            </a:r>
            <a:r>
              <a:rPr lang="es-ES" dirty="0"/>
              <a:t>.</a:t>
            </a:r>
          </a:p>
          <a:p>
            <a:pPr marL="0" indent="0">
              <a:buNone/>
            </a:pPr>
            <a:r>
              <a:rPr lang="es-ES" dirty="0"/>
              <a:t>Exfoliantes físicos y químicos enzimáticos y AHA-</a:t>
            </a:r>
          </a:p>
          <a:p>
            <a:pPr marL="0" indent="0">
              <a:buNone/>
            </a:pPr>
            <a:r>
              <a:rPr lang="es-ES" dirty="0"/>
              <a:t> </a:t>
            </a:r>
          </a:p>
        </p:txBody>
      </p:sp>
    </p:spTree>
    <p:extLst>
      <p:ext uri="{BB962C8B-B14F-4D97-AF65-F5344CB8AC3E}">
        <p14:creationId xmlns:p14="http://schemas.microsoft.com/office/powerpoint/2010/main" val="346456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8"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1" name="Group 30">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2"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6405AADC-AC4C-400D-A059-BD9B21EFE93E}"/>
              </a:ext>
            </a:extLst>
          </p:cNvPr>
          <p:cNvSpPr>
            <a:spLocks noGrp="1"/>
          </p:cNvSpPr>
          <p:nvPr>
            <p:ph type="title"/>
          </p:nvPr>
        </p:nvSpPr>
        <p:spPr>
          <a:xfrm>
            <a:off x="6483096" y="624110"/>
            <a:ext cx="5021516" cy="1280890"/>
          </a:xfrm>
        </p:spPr>
        <p:txBody>
          <a:bodyPr>
            <a:normAutofit/>
          </a:bodyPr>
          <a:lstStyle/>
          <a:p>
            <a:pPr>
              <a:lnSpc>
                <a:spcPct val="90000"/>
              </a:lnSpc>
            </a:pPr>
            <a:r>
              <a:rPr lang="es-ES" sz="2800" dirty="0">
                <a:latin typeface="Sagona Book" panose="02020503050505020204" pitchFamily="18" charset="0"/>
              </a:rPr>
              <a:t>1 HIDRATACIÓN DE LA PIEL NORMAL O EUDÉRMICA.</a:t>
            </a:r>
          </a:p>
        </p:txBody>
      </p:sp>
      <p:sp>
        <p:nvSpPr>
          <p:cNvPr id="45" name="Rectangle 44">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Imagen 3">
            <a:extLst>
              <a:ext uri="{FF2B5EF4-FFF2-40B4-BE49-F238E27FC236}">
                <a16:creationId xmlns:a16="http://schemas.microsoft.com/office/drawing/2014/main" id="{239A9356-0C18-47C6-B753-3CE86057938D}"/>
              </a:ext>
            </a:extLst>
          </p:cNvPr>
          <p:cNvPicPr>
            <a:picLocks noChangeAspect="1"/>
          </p:cNvPicPr>
          <p:nvPr/>
        </p:nvPicPr>
        <p:blipFill rotWithShape="1">
          <a:blip r:embed="rId2"/>
          <a:srcRect t="1" r="5453" b="6754"/>
          <a:stretch/>
        </p:blipFill>
        <p:spPr>
          <a:xfrm>
            <a:off x="-54647" y="213776"/>
            <a:ext cx="4408065" cy="6513021"/>
          </a:xfrm>
          <a:prstGeom prst="rect">
            <a:avLst/>
          </a:prstGeom>
        </p:spPr>
      </p:pic>
      <p:sp>
        <p:nvSpPr>
          <p:cNvPr id="3" name="Marcador de contenido 2">
            <a:extLst>
              <a:ext uri="{FF2B5EF4-FFF2-40B4-BE49-F238E27FC236}">
                <a16:creationId xmlns:a16="http://schemas.microsoft.com/office/drawing/2014/main" id="{C96C0C68-3E31-420E-85C2-3220FCCC1D9B}"/>
              </a:ext>
            </a:extLst>
          </p:cNvPr>
          <p:cNvSpPr>
            <a:spLocks noGrp="1"/>
          </p:cNvSpPr>
          <p:nvPr>
            <p:ph idx="1"/>
          </p:nvPr>
        </p:nvSpPr>
        <p:spPr>
          <a:xfrm>
            <a:off x="6438191" y="2133600"/>
            <a:ext cx="5066419" cy="3777622"/>
          </a:xfrm>
        </p:spPr>
        <p:txBody>
          <a:bodyPr>
            <a:normAutofit/>
          </a:bodyPr>
          <a:lstStyle/>
          <a:p>
            <a:r>
              <a:rPr lang="es-ES" dirty="0">
                <a:latin typeface="Sagona Book" panose="02020503050505020204" pitchFamily="18" charset="0"/>
              </a:rPr>
              <a:t>Características de la piel normal o </a:t>
            </a:r>
            <a:r>
              <a:rPr lang="es-ES" dirty="0" err="1">
                <a:latin typeface="Sagona Book" panose="02020503050505020204" pitchFamily="18" charset="0"/>
              </a:rPr>
              <a:t>eudérmica</a:t>
            </a:r>
            <a:r>
              <a:rPr lang="es-ES" dirty="0">
                <a:latin typeface="Sagona Book" panose="02020503050505020204" pitchFamily="18" charset="0"/>
              </a:rPr>
              <a:t>:</a:t>
            </a:r>
          </a:p>
          <a:p>
            <a:pPr>
              <a:buFont typeface="Wingdings" panose="05000000000000000000" pitchFamily="2" charset="2"/>
              <a:buChar char="§"/>
            </a:pPr>
            <a:r>
              <a:rPr lang="es-ES" b="1" dirty="0">
                <a:latin typeface="Sagona Book" panose="02020503050505020204" pitchFamily="18" charset="0"/>
              </a:rPr>
              <a:t>Aspecto fresco y luminoso, secreciones glandulares están equilibradas, se muestra hidratada, con un color uniforme y brillo moderado.</a:t>
            </a:r>
          </a:p>
          <a:p>
            <a:pPr>
              <a:buFont typeface="Wingdings" panose="05000000000000000000" pitchFamily="2" charset="2"/>
              <a:buChar char="Ø"/>
            </a:pPr>
            <a:r>
              <a:rPr lang="es-ES" dirty="0">
                <a:latin typeface="Sagona Book" panose="02020503050505020204" pitchFamily="18" charset="0"/>
              </a:rPr>
              <a:t>Observación visual y táctil: </a:t>
            </a:r>
          </a:p>
          <a:p>
            <a:pPr>
              <a:buFont typeface="Arial" panose="020B0604020202020204" pitchFamily="34" charset="0"/>
              <a:buChar char="•"/>
            </a:pPr>
            <a:r>
              <a:rPr lang="es-ES" dirty="0">
                <a:latin typeface="Sagona Book" panose="02020503050505020204" pitchFamily="18" charset="0"/>
              </a:rPr>
              <a:t>Folículos pilosebáceos imperceptibles.</a:t>
            </a:r>
          </a:p>
          <a:p>
            <a:pPr>
              <a:buFont typeface="Arial" panose="020B0604020202020204" pitchFamily="34" charset="0"/>
              <a:buChar char="•"/>
            </a:pPr>
            <a:r>
              <a:rPr lang="es-ES" dirty="0">
                <a:latin typeface="Sagona Book" panose="02020503050505020204" pitchFamily="18" charset="0"/>
              </a:rPr>
              <a:t>Al tacto suave, flexible y elástica.</a:t>
            </a:r>
          </a:p>
          <a:p>
            <a:pPr marL="0" indent="0">
              <a:buNone/>
            </a:pPr>
            <a:endParaRPr lang="es-ES" dirty="0">
              <a:latin typeface="Sagona Book" panose="02020503050505020204" pitchFamily="18" charset="0"/>
            </a:endParaRPr>
          </a:p>
          <a:p>
            <a:pPr>
              <a:buFont typeface="Wingdings" panose="05000000000000000000" pitchFamily="2" charset="2"/>
              <a:buChar char="§"/>
            </a:pPr>
            <a:endParaRPr lang="es-ES" dirty="0"/>
          </a:p>
        </p:txBody>
      </p:sp>
    </p:spTree>
    <p:extLst>
      <p:ext uri="{BB962C8B-B14F-4D97-AF65-F5344CB8AC3E}">
        <p14:creationId xmlns:p14="http://schemas.microsoft.com/office/powerpoint/2010/main" val="126314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AD9BDE39-3E13-429A-8BA0-C3A6ADB59345}"/>
              </a:ext>
            </a:extLst>
          </p:cNvPr>
          <p:cNvSpPr>
            <a:spLocks noGrp="1"/>
          </p:cNvSpPr>
          <p:nvPr>
            <p:ph type="title"/>
          </p:nvPr>
        </p:nvSpPr>
        <p:spPr>
          <a:xfrm>
            <a:off x="1843391" y="624110"/>
            <a:ext cx="9383408" cy="1280890"/>
          </a:xfrm>
        </p:spPr>
        <p:txBody>
          <a:bodyPr>
            <a:normAutofit/>
          </a:bodyPr>
          <a:lstStyle/>
          <a:p>
            <a:r>
              <a:rPr lang="es-ES" dirty="0">
                <a:solidFill>
                  <a:schemeClr val="bg1"/>
                </a:solidFill>
              </a:rPr>
              <a:t>COSMÉTICOS ESPECÍFICOS. CRITERIOS DE SELECCIÓN</a:t>
            </a:r>
          </a:p>
        </p:txBody>
      </p:sp>
      <p:sp>
        <p:nvSpPr>
          <p:cNvPr id="16"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A96A0C18-E1A0-46DA-B68D-3B55DC615551}"/>
              </a:ext>
            </a:extLst>
          </p:cNvPr>
          <p:cNvSpPr>
            <a:spLocks noGrp="1"/>
          </p:cNvSpPr>
          <p:nvPr>
            <p:ph idx="1"/>
          </p:nvPr>
        </p:nvSpPr>
        <p:spPr>
          <a:xfrm>
            <a:off x="1843392" y="2623930"/>
            <a:ext cx="9383408" cy="3287292"/>
          </a:xfrm>
        </p:spPr>
        <p:txBody>
          <a:bodyPr>
            <a:normAutofit/>
          </a:bodyPr>
          <a:lstStyle/>
          <a:p>
            <a:r>
              <a:rPr lang="es-ES" dirty="0"/>
              <a:t>TRATAMIENTOS.</a:t>
            </a:r>
          </a:p>
          <a:p>
            <a:pPr marL="0" indent="0">
              <a:buNone/>
            </a:pPr>
            <a:r>
              <a:rPr lang="es-ES" dirty="0" err="1"/>
              <a:t>Sérums</a:t>
            </a:r>
            <a:r>
              <a:rPr lang="es-ES" dirty="0"/>
              <a:t> y cremas con principios activos ligeramente astringentes, de mimosa, ciprés, abedul, mirra , berro, romero, sauco o cola de caballo y extractos vegetales ricos en antioxidantes como la uva roja.</a:t>
            </a:r>
          </a:p>
          <a:p>
            <a:pPr marL="0" indent="0">
              <a:buNone/>
            </a:pPr>
            <a:r>
              <a:rPr lang="es-ES" dirty="0"/>
              <a:t>Mascarillas de arcilla y peloides ( también llamado fangos termales)</a:t>
            </a:r>
          </a:p>
          <a:p>
            <a:pPr marL="0" indent="0">
              <a:buNone/>
            </a:pPr>
            <a:endParaRPr lang="es-ES" dirty="0"/>
          </a:p>
        </p:txBody>
      </p:sp>
    </p:spTree>
    <p:extLst>
      <p:ext uri="{BB962C8B-B14F-4D97-AF65-F5344CB8AC3E}">
        <p14:creationId xmlns:p14="http://schemas.microsoft.com/office/powerpoint/2010/main" val="23170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useBgFill="1">
        <p:nvSpPr>
          <p:cNvPr id="50"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4">
            <a:extLst>
              <a:ext uri="{FF2B5EF4-FFF2-40B4-BE49-F238E27FC236}">
                <a16:creationId xmlns:a16="http://schemas.microsoft.com/office/drawing/2014/main" id="{4D78A5C0-75C4-477D-8DF6-92CCE0303659}"/>
              </a:ext>
            </a:extLst>
          </p:cNvPr>
          <p:cNvPicPr>
            <a:picLocks noChangeAspect="1"/>
          </p:cNvPicPr>
          <p:nvPr/>
        </p:nvPicPr>
        <p:blipFill rotWithShape="1">
          <a:blip r:embed="rId2">
            <a:duotone>
              <a:prstClr val="black"/>
              <a:schemeClr val="tx2">
                <a:tint val="45000"/>
                <a:satMod val="400000"/>
              </a:schemeClr>
            </a:duotone>
            <a:alphaModFix amt="35000"/>
          </a:blip>
          <a:srcRect t="3260" b="11189"/>
          <a:stretch/>
        </p:blipFill>
        <p:spPr>
          <a:xfrm>
            <a:off x="20" y="10"/>
            <a:ext cx="12191980" cy="6857990"/>
          </a:xfrm>
          <a:prstGeom prst="rect">
            <a:avLst/>
          </a:prstGeom>
        </p:spPr>
      </p:pic>
      <p:sp>
        <p:nvSpPr>
          <p:cNvPr id="2" name="Título 1">
            <a:extLst>
              <a:ext uri="{FF2B5EF4-FFF2-40B4-BE49-F238E27FC236}">
                <a16:creationId xmlns:a16="http://schemas.microsoft.com/office/drawing/2014/main" id="{A6A8E7E7-E057-425B-8A46-E3863D32ABC9}"/>
              </a:ext>
            </a:extLst>
          </p:cNvPr>
          <p:cNvSpPr>
            <a:spLocks noGrp="1"/>
          </p:cNvSpPr>
          <p:nvPr>
            <p:ph type="title"/>
          </p:nvPr>
        </p:nvSpPr>
        <p:spPr>
          <a:xfrm>
            <a:off x="2592925" y="624110"/>
            <a:ext cx="8911687" cy="1280890"/>
          </a:xfrm>
        </p:spPr>
        <p:txBody>
          <a:bodyPr>
            <a:normAutofit/>
          </a:bodyPr>
          <a:lstStyle/>
          <a:p>
            <a:r>
              <a:rPr kumimoji="0" lang="es-ES" b="0" i="0" u="none" strike="noStrike" kern="1200" cap="none" spc="0" normalizeH="0" baseline="0" noProof="0">
                <a:ln>
                  <a:noFill/>
                </a:ln>
                <a:effectLst/>
                <a:uLnTx/>
                <a:uFillTx/>
                <a:latin typeface="Century Gothic" panose="020B0502020202020204"/>
                <a:ea typeface="+mj-ea"/>
                <a:cs typeface="+mj-cs"/>
              </a:rPr>
              <a:t>COSMÉTICOS ESPECÍFICOS. CRITERIOS DE SELECCIÓN</a:t>
            </a:r>
            <a:endParaRPr lang="es-ES" dirty="0"/>
          </a:p>
        </p:txBody>
      </p:sp>
      <p:sp>
        <p:nvSpPr>
          <p:cNvPr id="52" name="Rectangle 10">
            <a:extLst>
              <a:ext uri="{FF2B5EF4-FFF2-40B4-BE49-F238E27FC236}">
                <a16:creationId xmlns:a16="http://schemas.microsoft.com/office/drawing/2014/main" id="{047FC0EE-347A-48CD-B437-8E3C1E680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531E865F-583A-41A7-8FC4-630555C08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3" name="Marcador de contenido 2">
            <a:extLst>
              <a:ext uri="{FF2B5EF4-FFF2-40B4-BE49-F238E27FC236}">
                <a16:creationId xmlns:a16="http://schemas.microsoft.com/office/drawing/2014/main" id="{68EE79D9-CDA3-4E51-8DDA-3CB9FF73ACCD}"/>
              </a:ext>
            </a:extLst>
          </p:cNvPr>
          <p:cNvSpPr>
            <a:spLocks noGrp="1"/>
          </p:cNvSpPr>
          <p:nvPr>
            <p:ph idx="1"/>
          </p:nvPr>
        </p:nvSpPr>
        <p:spPr>
          <a:xfrm>
            <a:off x="2589212" y="2133600"/>
            <a:ext cx="8915400" cy="3777622"/>
          </a:xfrm>
        </p:spPr>
        <p:txBody>
          <a:bodyPr>
            <a:normAutofit/>
          </a:bodyPr>
          <a:lstStyle/>
          <a:p>
            <a:r>
              <a:rPr lang="es-ES"/>
              <a:t>MANTENIMIENTO Y PROTECCIÓN.</a:t>
            </a:r>
          </a:p>
          <a:p>
            <a:pPr marL="0" indent="0">
              <a:buNone/>
            </a:pPr>
            <a:r>
              <a:rPr lang="es-ES"/>
              <a:t>Emulsiones hidratantes O/A de bajo contenido graso. Geles.</a:t>
            </a:r>
          </a:p>
          <a:p>
            <a:pPr marL="0" indent="0">
              <a:buNone/>
            </a:pPr>
            <a:endParaRPr lang="es-ES"/>
          </a:p>
        </p:txBody>
      </p:sp>
    </p:spTree>
    <p:extLst>
      <p:ext uri="{BB962C8B-B14F-4D97-AF65-F5344CB8AC3E}">
        <p14:creationId xmlns:p14="http://schemas.microsoft.com/office/powerpoint/2010/main" val="35347713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3"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alpha val="5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ítulo 1">
            <a:extLst>
              <a:ext uri="{FF2B5EF4-FFF2-40B4-BE49-F238E27FC236}">
                <a16:creationId xmlns:a16="http://schemas.microsoft.com/office/drawing/2014/main" id="{8861A42E-109E-4BD3-B457-F5923AA05063}"/>
              </a:ext>
            </a:extLst>
          </p:cNvPr>
          <p:cNvSpPr>
            <a:spLocks noGrp="1"/>
          </p:cNvSpPr>
          <p:nvPr>
            <p:ph type="title"/>
          </p:nvPr>
        </p:nvSpPr>
        <p:spPr>
          <a:xfrm>
            <a:off x="987215" y="1318591"/>
            <a:ext cx="5102159" cy="4220820"/>
          </a:xfrm>
        </p:spPr>
        <p:txBody>
          <a:bodyPr vert="horz" lIns="91440" tIns="45720" rIns="91440" bIns="45720" rtlCol="0" anchor="ctr">
            <a:normAutofit/>
          </a:bodyPr>
          <a:lstStyle/>
          <a:p>
            <a:r>
              <a:rPr lang="en-US" sz="5400">
                <a:solidFill>
                  <a:srgbClr val="FFFFFF"/>
                </a:solidFill>
              </a:rPr>
              <a:t>TÉCNICAS Y EQUIPOS </a:t>
            </a:r>
          </a:p>
        </p:txBody>
      </p:sp>
      <p:sp>
        <p:nvSpPr>
          <p:cNvPr id="3" name="Marcador de contenido 2">
            <a:extLst>
              <a:ext uri="{FF2B5EF4-FFF2-40B4-BE49-F238E27FC236}">
                <a16:creationId xmlns:a16="http://schemas.microsoft.com/office/drawing/2014/main" id="{0301FE79-86CC-4DED-B8D4-9C244E8ED32E}"/>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dirty="0">
                <a:solidFill>
                  <a:srgbClr val="FFFFFF"/>
                </a:solidFill>
              </a:rPr>
              <a:t>Las </a:t>
            </a:r>
            <a:r>
              <a:rPr lang="en-US" dirty="0" err="1">
                <a:solidFill>
                  <a:srgbClr val="FFFFFF"/>
                </a:solidFill>
              </a:rPr>
              <a:t>mismas</a:t>
            </a:r>
            <a:r>
              <a:rPr lang="en-US" dirty="0">
                <a:solidFill>
                  <a:srgbClr val="FFFFFF"/>
                </a:solidFill>
              </a:rPr>
              <a:t> </a:t>
            </a:r>
            <a:r>
              <a:rPr lang="en-US" dirty="0" err="1">
                <a:solidFill>
                  <a:srgbClr val="FFFFFF"/>
                </a:solidFill>
              </a:rPr>
              <a:t>técnicas</a:t>
            </a:r>
            <a:r>
              <a:rPr lang="en-US" dirty="0">
                <a:solidFill>
                  <a:srgbClr val="FFFFFF"/>
                </a:solidFill>
              </a:rPr>
              <a:t> y </a:t>
            </a:r>
            <a:r>
              <a:rPr lang="en-US" dirty="0" err="1">
                <a:solidFill>
                  <a:srgbClr val="FFFFFF"/>
                </a:solidFill>
              </a:rPr>
              <a:t>equipos</a:t>
            </a:r>
            <a:r>
              <a:rPr lang="en-US" dirty="0">
                <a:solidFill>
                  <a:srgbClr val="FFFFFF"/>
                </a:solidFill>
              </a:rPr>
              <a:t> que la </a:t>
            </a:r>
            <a:r>
              <a:rPr lang="en-US" dirty="0" err="1">
                <a:solidFill>
                  <a:srgbClr val="FFFFFF"/>
                </a:solidFill>
              </a:rPr>
              <a:t>piel</a:t>
            </a:r>
            <a:r>
              <a:rPr lang="en-US" dirty="0">
                <a:solidFill>
                  <a:srgbClr val="FFFFFF"/>
                </a:solidFill>
              </a:rPr>
              <a:t> </a:t>
            </a:r>
            <a:r>
              <a:rPr lang="en-US" dirty="0" err="1">
                <a:solidFill>
                  <a:srgbClr val="FFFFFF"/>
                </a:solidFill>
              </a:rPr>
              <a:t>femenina</a:t>
            </a:r>
            <a:r>
              <a:rPr lang="en-US" dirty="0">
                <a:solidFill>
                  <a:srgbClr val="FFFFFF"/>
                </a:solidFill>
              </a:rPr>
              <a:t> </a:t>
            </a:r>
          </a:p>
        </p:txBody>
      </p:sp>
    </p:spTree>
    <p:extLst>
      <p:ext uri="{BB962C8B-B14F-4D97-AF65-F5344CB8AC3E}">
        <p14:creationId xmlns:p14="http://schemas.microsoft.com/office/powerpoint/2010/main" val="32843638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DE257C9B-F116-415C-824A-35E24A7BE44A}"/>
              </a:ext>
            </a:extLst>
          </p:cNvPr>
          <p:cNvSpPr>
            <a:spLocks noGrp="1"/>
          </p:cNvSpPr>
          <p:nvPr>
            <p:ph type="title"/>
          </p:nvPr>
        </p:nvSpPr>
        <p:spPr>
          <a:xfrm>
            <a:off x="1843391" y="624110"/>
            <a:ext cx="9383408" cy="1280890"/>
          </a:xfrm>
        </p:spPr>
        <p:txBody>
          <a:bodyPr>
            <a:normAutofit/>
          </a:bodyPr>
          <a:lstStyle/>
          <a:p>
            <a:r>
              <a:rPr lang="es-ES">
                <a:solidFill>
                  <a:schemeClr val="bg1"/>
                </a:solidFill>
                <a:latin typeface="Sagona Book" panose="02020503050505020204" pitchFamily="18" charset="0"/>
              </a:rPr>
              <a:t>NECESIDADES CUTÁNEAS </a:t>
            </a: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Marcador de contenido 2">
            <a:extLst>
              <a:ext uri="{FF2B5EF4-FFF2-40B4-BE49-F238E27FC236}">
                <a16:creationId xmlns:a16="http://schemas.microsoft.com/office/drawing/2014/main" id="{C3F78A45-AA50-4E2B-BA55-478E3CF96C79}"/>
              </a:ext>
            </a:extLst>
          </p:cNvPr>
          <p:cNvGraphicFramePr>
            <a:graphicFrameLocks noGrp="1"/>
          </p:cNvGraphicFramePr>
          <p:nvPr>
            <p:ph idx="1"/>
            <p:extLst>
              <p:ext uri="{D42A27DB-BD31-4B8C-83A1-F6EECF244321}">
                <p14:modId xmlns:p14="http://schemas.microsoft.com/office/powerpoint/2010/main" val="3019170229"/>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51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15293736-BBFF-4C2C-9AD1-56F792800B16}"/>
              </a:ext>
            </a:extLst>
          </p:cNvPr>
          <p:cNvSpPr>
            <a:spLocks noGrp="1"/>
          </p:cNvSpPr>
          <p:nvPr>
            <p:ph type="title"/>
          </p:nvPr>
        </p:nvSpPr>
        <p:spPr>
          <a:xfrm>
            <a:off x="1843391" y="624110"/>
            <a:ext cx="9383408" cy="1280890"/>
          </a:xfrm>
        </p:spPr>
        <p:txBody>
          <a:bodyPr>
            <a:normAutofit/>
          </a:bodyPr>
          <a:lstStyle/>
          <a:p>
            <a:r>
              <a:rPr lang="es-ES" dirty="0">
                <a:solidFill>
                  <a:schemeClr val="bg1"/>
                </a:solidFill>
                <a:latin typeface="Sagona Book" panose="02020503050505020204" pitchFamily="18" charset="0"/>
              </a:rPr>
              <a:t>COSMÉTICOS ESPECÍFICOS. CRITERIOS DE SELECCIÓN </a:t>
            </a: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Tabla 4">
            <a:extLst>
              <a:ext uri="{FF2B5EF4-FFF2-40B4-BE49-F238E27FC236}">
                <a16:creationId xmlns:a16="http://schemas.microsoft.com/office/drawing/2014/main" id="{2B7C56E0-726D-4B92-9D4B-E0A11D317322}"/>
              </a:ext>
            </a:extLst>
          </p:cNvPr>
          <p:cNvGraphicFramePr>
            <a:graphicFrameLocks noGrp="1"/>
          </p:cNvGraphicFramePr>
          <p:nvPr>
            <p:ph idx="1"/>
            <p:extLst>
              <p:ext uri="{D42A27DB-BD31-4B8C-83A1-F6EECF244321}">
                <p14:modId xmlns:p14="http://schemas.microsoft.com/office/powerpoint/2010/main" val="2180879697"/>
              </p:ext>
            </p:extLst>
          </p:nvPr>
        </p:nvGraphicFramePr>
        <p:xfrm>
          <a:off x="961012" y="2306695"/>
          <a:ext cx="10490090" cy="4382843"/>
        </p:xfrm>
        <a:graphic>
          <a:graphicData uri="http://schemas.openxmlformats.org/drawingml/2006/table">
            <a:tbl>
              <a:tblPr firstRow="1" bandRow="1">
                <a:tableStyleId>{5C22544A-7EE6-4342-B048-85BDC9FD1C3A}</a:tableStyleId>
              </a:tblPr>
              <a:tblGrid>
                <a:gridCol w="3409363">
                  <a:extLst>
                    <a:ext uri="{9D8B030D-6E8A-4147-A177-3AD203B41FA5}">
                      <a16:colId xmlns:a16="http://schemas.microsoft.com/office/drawing/2014/main" val="4258224584"/>
                    </a:ext>
                  </a:extLst>
                </a:gridCol>
                <a:gridCol w="7080727">
                  <a:extLst>
                    <a:ext uri="{9D8B030D-6E8A-4147-A177-3AD203B41FA5}">
                      <a16:colId xmlns:a16="http://schemas.microsoft.com/office/drawing/2014/main" val="3065109611"/>
                    </a:ext>
                  </a:extLst>
                </a:gridCol>
              </a:tblGrid>
              <a:tr h="497911">
                <a:tc>
                  <a:txBody>
                    <a:bodyPr/>
                    <a:lstStyle/>
                    <a:p>
                      <a:r>
                        <a:rPr lang="es-ES" sz="1600" dirty="0">
                          <a:latin typeface="Sagona Book" panose="02020503050505020204" pitchFamily="18" charset="0"/>
                        </a:rPr>
                        <a:t>TRATAMIENTO </a:t>
                      </a:r>
                    </a:p>
                  </a:txBody>
                  <a:tcPr marL="63976" marR="63976" marT="31988" marB="31988"/>
                </a:tc>
                <a:tc>
                  <a:txBody>
                    <a:bodyPr/>
                    <a:lstStyle/>
                    <a:p>
                      <a:r>
                        <a:rPr lang="es-ES" sz="1300" dirty="0">
                          <a:latin typeface="Sagona Book" panose="02020503050505020204" pitchFamily="18" charset="0"/>
                        </a:rPr>
                        <a:t>                                                 </a:t>
                      </a:r>
                      <a:r>
                        <a:rPr lang="es-ES" sz="1600" dirty="0">
                          <a:latin typeface="Sagona Book" panose="02020503050505020204" pitchFamily="18" charset="0"/>
                        </a:rPr>
                        <a:t>COSMÉTICOS </a:t>
                      </a:r>
                    </a:p>
                  </a:txBody>
                  <a:tcPr marL="63976" marR="63976" marT="31988" marB="31988"/>
                </a:tc>
                <a:extLst>
                  <a:ext uri="{0D108BD9-81ED-4DB2-BD59-A6C34878D82A}">
                    <a16:rowId xmlns:a16="http://schemas.microsoft.com/office/drawing/2014/main" val="312575035"/>
                  </a:ext>
                </a:extLst>
              </a:tr>
              <a:tr h="2191364">
                <a:tc>
                  <a:txBody>
                    <a:bodyPr/>
                    <a:lstStyle/>
                    <a:p>
                      <a:r>
                        <a:rPr lang="es-ES" sz="1600" dirty="0">
                          <a:solidFill>
                            <a:srgbClr val="0070C0"/>
                          </a:solidFill>
                          <a:latin typeface="Sagona Book" panose="02020503050505020204" pitchFamily="18" charset="0"/>
                        </a:rPr>
                        <a:t>Higiene </a:t>
                      </a:r>
                    </a:p>
                  </a:txBody>
                  <a:tcPr marL="63976" marR="63976" marT="31988" marB="31988"/>
                </a:tc>
                <a:tc>
                  <a:txBody>
                    <a:bodyPr/>
                    <a:lstStyle/>
                    <a:p>
                      <a:pPr marL="285750" indent="-285750">
                        <a:buFont typeface="Arial" panose="020B0604020202020204" pitchFamily="34" charset="0"/>
                        <a:buChar char="•"/>
                      </a:pPr>
                      <a:r>
                        <a:rPr lang="es-ES" sz="1600" b="1" dirty="0">
                          <a:solidFill>
                            <a:schemeClr val="tx1"/>
                          </a:solidFill>
                          <a:latin typeface="Sagona Book" panose="02020503050505020204" pitchFamily="18" charset="0"/>
                        </a:rPr>
                        <a:t>Leches limpiadoras: </a:t>
                      </a:r>
                      <a:r>
                        <a:rPr lang="es-ES" sz="1600" dirty="0">
                          <a:latin typeface="Sagona Book" panose="02020503050505020204" pitchFamily="18" charset="0"/>
                        </a:rPr>
                        <a:t>compuestas limpiadoras suaves, aceites y ésteres grasos, extractos emolientes de manzanilla, malva , aloe vera , etc. </a:t>
                      </a:r>
                    </a:p>
                    <a:p>
                      <a:pPr marL="285750" indent="-285750">
                        <a:buFont typeface="Arial" panose="020B0604020202020204" pitchFamily="34" charset="0"/>
                        <a:buChar char="•"/>
                      </a:pPr>
                      <a:r>
                        <a:rPr lang="es-ES" sz="1600" b="1" dirty="0">
                          <a:latin typeface="Sagona Book" panose="02020503050505020204" pitchFamily="18" charset="0"/>
                        </a:rPr>
                        <a:t>Tónicos y lociones : </a:t>
                      </a:r>
                      <a:r>
                        <a:rPr lang="es-ES" sz="1600" dirty="0">
                          <a:latin typeface="Sagona Book" panose="02020503050505020204" pitchFamily="18" charset="0"/>
                        </a:rPr>
                        <a:t>con bajo contenido en alcohol y elaborados con extractos de manzanilla, tilo, malva, avena, aloe vera, etc.</a:t>
                      </a:r>
                    </a:p>
                    <a:p>
                      <a:pPr marL="285750" indent="-285750">
                        <a:buFont typeface="Arial" panose="020B0604020202020204" pitchFamily="34" charset="0"/>
                        <a:buChar char="•"/>
                      </a:pPr>
                      <a:r>
                        <a:rPr lang="es-ES" sz="1600" b="1" dirty="0">
                          <a:latin typeface="Sagona Book" panose="02020503050505020204" pitchFamily="18" charset="0"/>
                        </a:rPr>
                        <a:t>Exfoliantes físicos: </a:t>
                      </a:r>
                      <a:r>
                        <a:rPr lang="es-ES" sz="1600" dirty="0">
                          <a:latin typeface="Sagona Book" panose="02020503050505020204" pitchFamily="18" charset="0"/>
                        </a:rPr>
                        <a:t>a base de gránulos de hueso de frutas, siliconas, gránulos de polietileno, etc.; y químicos como los AHA en concentraciones bajas.</a:t>
                      </a:r>
                    </a:p>
                    <a:p>
                      <a:pPr marL="0" indent="0">
                        <a:buFont typeface="Arial" panose="020B0604020202020204" pitchFamily="34" charset="0"/>
                        <a:buNone/>
                      </a:pPr>
                      <a:endParaRPr lang="es-ES" sz="1300" dirty="0"/>
                    </a:p>
                  </a:txBody>
                  <a:tcPr marL="63976" marR="63976" marT="31988" marB="31988"/>
                </a:tc>
                <a:extLst>
                  <a:ext uri="{0D108BD9-81ED-4DB2-BD59-A6C34878D82A}">
                    <a16:rowId xmlns:a16="http://schemas.microsoft.com/office/drawing/2014/main" val="1380051762"/>
                  </a:ext>
                </a:extLst>
              </a:tr>
              <a:tr h="1273492">
                <a:tc>
                  <a:txBody>
                    <a:bodyPr/>
                    <a:lstStyle/>
                    <a:p>
                      <a:r>
                        <a:rPr lang="es-ES" sz="1600" dirty="0">
                          <a:solidFill>
                            <a:srgbClr val="0070C0"/>
                          </a:solidFill>
                          <a:latin typeface="Sagona Book" panose="02020503050505020204" pitchFamily="18" charset="0"/>
                        </a:rPr>
                        <a:t>Tratamiento específico</a:t>
                      </a:r>
                    </a:p>
                  </a:txBody>
                  <a:tcPr marL="63976" marR="63976" marT="31988" marB="31988"/>
                </a:tc>
                <a:tc>
                  <a:txBody>
                    <a:bodyPr/>
                    <a:lstStyle/>
                    <a:p>
                      <a:pPr marL="285750" indent="-285750">
                        <a:buFont typeface="Arial" panose="020B0604020202020204" pitchFamily="34" charset="0"/>
                        <a:buChar char="•"/>
                      </a:pPr>
                      <a:r>
                        <a:rPr lang="es-ES" sz="1600" b="1" dirty="0">
                          <a:latin typeface="Sagona Book" panose="02020503050505020204" pitchFamily="18" charset="0"/>
                        </a:rPr>
                        <a:t>Cosméticos con activos hidratantes :</a:t>
                      </a:r>
                      <a:r>
                        <a:rPr lang="es-ES" sz="1600" dirty="0">
                          <a:latin typeface="Sagona Book" panose="02020503050505020204" pitchFamily="18" charset="0"/>
                        </a:rPr>
                        <a:t>  hidrolizados de colágeno y elastina, aminoácidos, NMF, ceramidas, extractos de aloe vera calabaza , caléndula y malva , etc.</a:t>
                      </a:r>
                    </a:p>
                  </a:txBody>
                  <a:tcPr marL="63976" marR="63976" marT="31988" marB="31988"/>
                </a:tc>
                <a:extLst>
                  <a:ext uri="{0D108BD9-81ED-4DB2-BD59-A6C34878D82A}">
                    <a16:rowId xmlns:a16="http://schemas.microsoft.com/office/drawing/2014/main" val="2301950990"/>
                  </a:ext>
                </a:extLst>
              </a:tr>
              <a:tr h="398624">
                <a:tc>
                  <a:txBody>
                    <a:bodyPr/>
                    <a:lstStyle/>
                    <a:p>
                      <a:r>
                        <a:rPr lang="es-ES" sz="1600" dirty="0">
                          <a:solidFill>
                            <a:srgbClr val="0070C0"/>
                          </a:solidFill>
                          <a:latin typeface="Sagona Book" panose="02020503050505020204" pitchFamily="18" charset="0"/>
                        </a:rPr>
                        <a:t>Mantenimiento y protección </a:t>
                      </a:r>
                    </a:p>
                  </a:txBody>
                  <a:tcPr marL="63976" marR="63976" marT="31988" marB="31988"/>
                </a:tc>
                <a:tc>
                  <a:txBody>
                    <a:bodyPr/>
                    <a:lstStyle/>
                    <a:p>
                      <a:pPr marL="285750" indent="-285750">
                        <a:buFont typeface="Arial" panose="020B0604020202020204" pitchFamily="34" charset="0"/>
                        <a:buChar char="•"/>
                      </a:pPr>
                      <a:r>
                        <a:rPr lang="es-ES" sz="1600" b="1" dirty="0">
                          <a:solidFill>
                            <a:schemeClr val="tx1"/>
                          </a:solidFill>
                          <a:latin typeface="Sagona Book" panose="02020503050505020204" pitchFamily="18" charset="0"/>
                        </a:rPr>
                        <a:t>Cremas hidratantes y protectoras : </a:t>
                      </a:r>
                      <a:r>
                        <a:rPr lang="es-ES" sz="1600" dirty="0">
                          <a:latin typeface="Sagona Book" panose="02020503050505020204" pitchFamily="18" charset="0"/>
                        </a:rPr>
                        <a:t>que contengan filtro solar.</a:t>
                      </a:r>
                    </a:p>
                  </a:txBody>
                  <a:tcPr marL="63976" marR="63976" marT="31988" marB="31988"/>
                </a:tc>
                <a:extLst>
                  <a:ext uri="{0D108BD9-81ED-4DB2-BD59-A6C34878D82A}">
                    <a16:rowId xmlns:a16="http://schemas.microsoft.com/office/drawing/2014/main" val="3675116169"/>
                  </a:ext>
                </a:extLst>
              </a:tr>
            </a:tbl>
          </a:graphicData>
        </a:graphic>
      </p:graphicFrame>
    </p:spTree>
    <p:extLst>
      <p:ext uri="{BB962C8B-B14F-4D97-AF65-F5344CB8AC3E}">
        <p14:creationId xmlns:p14="http://schemas.microsoft.com/office/powerpoint/2010/main" val="119643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4C597A9-05ED-4745-8B18-48720F43FA13}"/>
              </a:ext>
            </a:extLst>
          </p:cNvPr>
          <p:cNvSpPr>
            <a:spLocks noGrp="1"/>
          </p:cNvSpPr>
          <p:nvPr>
            <p:ph type="title"/>
          </p:nvPr>
        </p:nvSpPr>
        <p:spPr>
          <a:xfrm>
            <a:off x="1843391" y="624110"/>
            <a:ext cx="9383408" cy="1280890"/>
          </a:xfrm>
        </p:spPr>
        <p:txBody>
          <a:bodyPr>
            <a:normAutofit/>
          </a:bodyPr>
          <a:lstStyle/>
          <a:p>
            <a:r>
              <a:rPr lang="es-ES">
                <a:solidFill>
                  <a:schemeClr val="bg1"/>
                </a:solidFill>
                <a:latin typeface="Sagona Book" panose="02020503050505020204" pitchFamily="18" charset="0"/>
              </a:rPr>
              <a:t>TÉCNICAS Y EQUIPOS </a:t>
            </a:r>
          </a:p>
        </p:txBody>
      </p:sp>
      <p:sp>
        <p:nvSpPr>
          <p:cNvPr id="1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E5EBEED4-43C2-4794-8ACD-B3646B6D8510}"/>
              </a:ext>
            </a:extLst>
          </p:cNvPr>
          <p:cNvSpPr>
            <a:spLocks noGrp="1"/>
          </p:cNvSpPr>
          <p:nvPr>
            <p:ph idx="1"/>
          </p:nvPr>
        </p:nvSpPr>
        <p:spPr>
          <a:xfrm>
            <a:off x="1843392" y="2623930"/>
            <a:ext cx="9383408" cy="3287292"/>
          </a:xfrm>
        </p:spPr>
        <p:txBody>
          <a:bodyPr>
            <a:normAutofit/>
          </a:bodyPr>
          <a:lstStyle/>
          <a:p>
            <a:pPr>
              <a:lnSpc>
                <a:spcPct val="90000"/>
              </a:lnSpc>
            </a:pPr>
            <a:r>
              <a:rPr lang="es-ES" sz="1400">
                <a:latin typeface="Sagona Book" panose="02020503050505020204" pitchFamily="18" charset="0"/>
              </a:rPr>
              <a:t>Aplicación manual de un fluido o concentrado hidratante. Se realizan maniobras de masaje activas ( fricciones, pellizqueos, etc.) para facilitar su absorción .</a:t>
            </a:r>
          </a:p>
          <a:p>
            <a:pPr>
              <a:lnSpc>
                <a:spcPct val="90000"/>
              </a:lnSpc>
            </a:pPr>
            <a:r>
              <a:rPr lang="es-ES" sz="1400">
                <a:latin typeface="Sagona Book" panose="02020503050505020204" pitchFamily="18" charset="0"/>
              </a:rPr>
              <a:t>Técnicas oclusivas con mascarillas plásticas, que facilitan la humectación de la piel y la penetración  de activos cosméticos.</a:t>
            </a:r>
          </a:p>
          <a:p>
            <a:pPr>
              <a:lnSpc>
                <a:spcPct val="90000"/>
              </a:lnSpc>
            </a:pPr>
            <a:r>
              <a:rPr lang="es-ES" sz="1400">
                <a:latin typeface="Sagona Book" panose="02020503050505020204" pitchFamily="18" charset="0"/>
              </a:rPr>
              <a:t>Masaje facial para mejorar  la microcirculación  y el estado general de la piel.</a:t>
            </a:r>
          </a:p>
          <a:p>
            <a:pPr>
              <a:lnSpc>
                <a:spcPct val="90000"/>
              </a:lnSpc>
            </a:pPr>
            <a:r>
              <a:rPr lang="es-ES" sz="1400">
                <a:latin typeface="Sagona Book" panose="02020503050505020204" pitchFamily="18" charset="0"/>
              </a:rPr>
              <a:t>Masaje indirecto con el equipo de alta frecuencia, que estimula la piel y facilita la penetración  de los principios activos  que incorporan los cosméticos en forma de fluidos o sérums hidratantes.</a:t>
            </a:r>
          </a:p>
          <a:p>
            <a:pPr>
              <a:lnSpc>
                <a:spcPct val="90000"/>
              </a:lnSpc>
            </a:pPr>
            <a:r>
              <a:rPr lang="es-ES" sz="1400">
                <a:latin typeface="Sagona Book" panose="02020503050505020204" pitchFamily="18" charset="0"/>
              </a:rPr>
              <a:t>Vapor con ozono, cuyos efectos ayudan a preparar la piel y mejorar su humectación y grado de penetración de los principios activos hidratantes.</a:t>
            </a:r>
          </a:p>
          <a:p>
            <a:pPr>
              <a:lnSpc>
                <a:spcPct val="90000"/>
              </a:lnSpc>
            </a:pPr>
            <a:r>
              <a:rPr lang="es-ES" sz="1400">
                <a:latin typeface="Sagona Book" panose="02020503050505020204" pitchFamily="18" charset="0"/>
              </a:rPr>
              <a:t>Cepillos rotatorios, que permiten eliminar el exfoliante y estimular y preparar la piel para una mejor asimilación de los productos .</a:t>
            </a:r>
          </a:p>
          <a:p>
            <a:pPr>
              <a:lnSpc>
                <a:spcPct val="90000"/>
              </a:lnSpc>
            </a:pPr>
            <a:r>
              <a:rPr lang="es-ES" sz="1400">
                <a:latin typeface="Sagona Book" panose="02020503050505020204" pitchFamily="18" charset="0"/>
              </a:rPr>
              <a:t>Pulverizadores con lociones o infusiones de manzanilla, tilo o malva, que calman e hidratan la piel.</a:t>
            </a:r>
          </a:p>
          <a:p>
            <a:pPr>
              <a:lnSpc>
                <a:spcPct val="90000"/>
              </a:lnSpc>
            </a:pPr>
            <a:endParaRPr lang="es-ES" sz="1400">
              <a:latin typeface="Sagona Book" panose="02020503050505020204" pitchFamily="18" charset="0"/>
            </a:endParaRPr>
          </a:p>
        </p:txBody>
      </p:sp>
    </p:spTree>
    <p:extLst>
      <p:ext uri="{BB962C8B-B14F-4D97-AF65-F5344CB8AC3E}">
        <p14:creationId xmlns:p14="http://schemas.microsoft.com/office/powerpoint/2010/main" val="108955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6BAE2B-0248-4E3B-88FF-43AD11FA6CA1}"/>
              </a:ext>
            </a:extLst>
          </p:cNvPr>
          <p:cNvSpPr>
            <a:spLocks noGrp="1"/>
          </p:cNvSpPr>
          <p:nvPr>
            <p:ph type="title"/>
          </p:nvPr>
        </p:nvSpPr>
        <p:spPr>
          <a:xfrm>
            <a:off x="649224" y="645106"/>
            <a:ext cx="3650279" cy="1259894"/>
          </a:xfrm>
        </p:spPr>
        <p:txBody>
          <a:bodyPr>
            <a:normAutofit/>
          </a:bodyPr>
          <a:lstStyle/>
          <a:p>
            <a:pPr>
              <a:lnSpc>
                <a:spcPct val="90000"/>
              </a:lnSpc>
            </a:pPr>
            <a:r>
              <a:rPr lang="es-ES" sz="2800"/>
              <a:t>HIDRATACIÓN DE LA PIEL DESHIDRATADA</a:t>
            </a:r>
          </a:p>
        </p:txBody>
      </p:sp>
      <p:sp>
        <p:nvSpPr>
          <p:cNvPr id="3" name="Marcador de contenido 2">
            <a:extLst>
              <a:ext uri="{FF2B5EF4-FFF2-40B4-BE49-F238E27FC236}">
                <a16:creationId xmlns:a16="http://schemas.microsoft.com/office/drawing/2014/main" id="{DE8E0BED-EFB7-4932-9E0B-8B06EC93FDE8}"/>
              </a:ext>
            </a:extLst>
          </p:cNvPr>
          <p:cNvSpPr>
            <a:spLocks noGrp="1"/>
          </p:cNvSpPr>
          <p:nvPr>
            <p:ph idx="1"/>
          </p:nvPr>
        </p:nvSpPr>
        <p:spPr>
          <a:xfrm>
            <a:off x="649225" y="2133600"/>
            <a:ext cx="3650278" cy="3759253"/>
          </a:xfrm>
        </p:spPr>
        <p:txBody>
          <a:bodyPr>
            <a:normAutofit/>
          </a:bodyPr>
          <a:lstStyle/>
          <a:p>
            <a:r>
              <a:rPr lang="es-ES" dirty="0"/>
              <a:t>La deshidratación puede afectar a cualquier edad y a todas las pieles : secas, mixtas, grasas o sensibles.</a:t>
            </a:r>
          </a:p>
        </p:txBody>
      </p:sp>
      <p:pic>
        <p:nvPicPr>
          <p:cNvPr id="4" name="Imagen 3">
            <a:extLst>
              <a:ext uri="{FF2B5EF4-FFF2-40B4-BE49-F238E27FC236}">
                <a16:creationId xmlns:a16="http://schemas.microsoft.com/office/drawing/2014/main" id="{30A51B51-6328-4595-80C2-7751C9A3E08C}"/>
              </a:ext>
            </a:extLst>
          </p:cNvPr>
          <p:cNvPicPr>
            <a:picLocks noChangeAspect="1"/>
          </p:cNvPicPr>
          <p:nvPr/>
        </p:nvPicPr>
        <p:blipFill rotWithShape="1">
          <a:blip r:embed="rId2"/>
          <a:srcRect t="6744" r="-2" b="30852"/>
          <a:stretch/>
        </p:blipFill>
        <p:spPr>
          <a:xfrm>
            <a:off x="4619543" y="4748"/>
            <a:ext cx="7572457" cy="6848504"/>
          </a:xfrm>
          <a:prstGeom prst="rect">
            <a:avLst/>
          </a:prstGeom>
        </p:spPr>
      </p:pic>
    </p:spTree>
    <p:extLst>
      <p:ext uri="{BB962C8B-B14F-4D97-AF65-F5344CB8AC3E}">
        <p14:creationId xmlns:p14="http://schemas.microsoft.com/office/powerpoint/2010/main" val="14344094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890E2F07-A673-477B-A137-9AF65E3A047C}"/>
              </a:ext>
            </a:extLst>
          </p:cNvPr>
          <p:cNvSpPr>
            <a:spLocks noGrp="1"/>
          </p:cNvSpPr>
          <p:nvPr>
            <p:ph type="title"/>
          </p:nvPr>
        </p:nvSpPr>
        <p:spPr>
          <a:xfrm>
            <a:off x="1843391" y="624110"/>
            <a:ext cx="9383408" cy="1280890"/>
          </a:xfrm>
        </p:spPr>
        <p:txBody>
          <a:bodyPr>
            <a:normAutofit/>
          </a:bodyPr>
          <a:lstStyle/>
          <a:p>
            <a:r>
              <a:rPr lang="es-ES">
                <a:solidFill>
                  <a:schemeClr val="bg1"/>
                </a:solidFill>
              </a:rPr>
              <a:t>CARACTERÍSTICAS DE LA PIEL DESHIDRATADA </a:t>
            </a:r>
          </a:p>
        </p:txBody>
      </p:sp>
      <p:sp>
        <p:nvSpPr>
          <p:cNvPr id="35"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Marcador de contenido 2">
            <a:extLst>
              <a:ext uri="{FF2B5EF4-FFF2-40B4-BE49-F238E27FC236}">
                <a16:creationId xmlns:a16="http://schemas.microsoft.com/office/drawing/2014/main" id="{05D95492-0A18-49F2-9605-4407227588DA}"/>
              </a:ext>
            </a:extLst>
          </p:cNvPr>
          <p:cNvSpPr>
            <a:spLocks noGrp="1"/>
          </p:cNvSpPr>
          <p:nvPr>
            <p:ph idx="1"/>
          </p:nvPr>
        </p:nvSpPr>
        <p:spPr>
          <a:xfrm>
            <a:off x="1843392" y="2623930"/>
            <a:ext cx="9383408" cy="3287292"/>
          </a:xfrm>
        </p:spPr>
        <p:txBody>
          <a:bodyPr>
            <a:normAutofit/>
          </a:bodyPr>
          <a:lstStyle/>
          <a:p>
            <a:r>
              <a:rPr lang="es-ES"/>
              <a:t>Tiende al enrojecimiento y reacciona con facilidad ante agentes externos como el frio, el viento, la calefacción, etc. </a:t>
            </a:r>
          </a:p>
          <a:p>
            <a:r>
              <a:rPr lang="es-ES"/>
              <a:t>Es propensa a descamarse  </a:t>
            </a:r>
          </a:p>
          <a:p>
            <a:r>
              <a:rPr lang="es-ES"/>
              <a:t>Al observar su relieve , se aprecian pequeñas arruguitas que van de un folículo a otro formando una especie de trama y que son el principio de la formación de pequeñas arrugas, principalmente en la zona de los orbiculares de ojos y labios.</a:t>
            </a:r>
          </a:p>
          <a:p>
            <a:r>
              <a:rPr lang="es-ES"/>
              <a:t>Este tipo de piel no se broncea, y se enrojece y se quema ante la exposición solar. </a:t>
            </a:r>
          </a:p>
        </p:txBody>
      </p:sp>
    </p:spTree>
    <p:extLst>
      <p:ext uri="{BB962C8B-B14F-4D97-AF65-F5344CB8AC3E}">
        <p14:creationId xmlns:p14="http://schemas.microsoft.com/office/powerpoint/2010/main" val="68252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7A7D36-7247-4395-B9B0-E7CE67A11ED5}"/>
              </a:ext>
            </a:extLst>
          </p:cNvPr>
          <p:cNvSpPr>
            <a:spLocks noGrp="1"/>
          </p:cNvSpPr>
          <p:nvPr>
            <p:ph type="title"/>
          </p:nvPr>
        </p:nvSpPr>
        <p:spPr>
          <a:xfrm>
            <a:off x="649224" y="645106"/>
            <a:ext cx="3650279" cy="1259894"/>
          </a:xfrm>
        </p:spPr>
        <p:txBody>
          <a:bodyPr>
            <a:normAutofit/>
          </a:bodyPr>
          <a:lstStyle/>
          <a:p>
            <a:r>
              <a:rPr lang="es-ES" dirty="0"/>
              <a:t>Observación visual </a:t>
            </a:r>
          </a:p>
        </p:txBody>
      </p:sp>
      <p:sp>
        <p:nvSpPr>
          <p:cNvPr id="3" name="Marcador de contenido 2">
            <a:extLst>
              <a:ext uri="{FF2B5EF4-FFF2-40B4-BE49-F238E27FC236}">
                <a16:creationId xmlns:a16="http://schemas.microsoft.com/office/drawing/2014/main" id="{A379C8DC-2D65-4FC9-970E-92210BE3270E}"/>
              </a:ext>
            </a:extLst>
          </p:cNvPr>
          <p:cNvSpPr>
            <a:spLocks noGrp="1"/>
          </p:cNvSpPr>
          <p:nvPr>
            <p:ph idx="1"/>
          </p:nvPr>
        </p:nvSpPr>
        <p:spPr>
          <a:xfrm>
            <a:off x="649225" y="2133600"/>
            <a:ext cx="3650278" cy="3759253"/>
          </a:xfrm>
        </p:spPr>
        <p:txBody>
          <a:bodyPr>
            <a:normAutofit/>
          </a:bodyPr>
          <a:lstStyle/>
          <a:p>
            <a:r>
              <a:rPr lang="es-ES" dirty="0"/>
              <a:t>Aspecto mate.</a:t>
            </a:r>
          </a:p>
          <a:p>
            <a:r>
              <a:rPr lang="es-ES" dirty="0"/>
              <a:t>Al tacto es una piel áspera y normalmente fina.</a:t>
            </a:r>
          </a:p>
          <a:p>
            <a:pPr marL="0" indent="0">
              <a:buNone/>
            </a:pPr>
            <a:endParaRPr lang="es-ES" dirty="0"/>
          </a:p>
        </p:txBody>
      </p:sp>
      <p:pic>
        <p:nvPicPr>
          <p:cNvPr id="4" name="Imagen 3">
            <a:extLst>
              <a:ext uri="{FF2B5EF4-FFF2-40B4-BE49-F238E27FC236}">
                <a16:creationId xmlns:a16="http://schemas.microsoft.com/office/drawing/2014/main" id="{EE994A70-9DCB-4653-B279-F0CA940B3D52}"/>
              </a:ext>
            </a:extLst>
          </p:cNvPr>
          <p:cNvPicPr>
            <a:picLocks noChangeAspect="1"/>
          </p:cNvPicPr>
          <p:nvPr/>
        </p:nvPicPr>
        <p:blipFill rotWithShape="1">
          <a:blip r:embed="rId2"/>
          <a:srcRect l="15232" r="17596" b="-1"/>
          <a:stretch/>
        </p:blipFill>
        <p:spPr>
          <a:xfrm>
            <a:off x="4619543" y="4748"/>
            <a:ext cx="7572457" cy="6848504"/>
          </a:xfrm>
          <a:prstGeom prst="rect">
            <a:avLst/>
          </a:prstGeom>
        </p:spPr>
      </p:pic>
    </p:spTree>
    <p:extLst>
      <p:ext uri="{BB962C8B-B14F-4D97-AF65-F5344CB8AC3E}">
        <p14:creationId xmlns:p14="http://schemas.microsoft.com/office/powerpoint/2010/main" val="22938288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17" y="-786"/>
            <a:ext cx="2989516" cy="6854040"/>
            <a:chOff x="6627813" y="194833"/>
            <a:chExt cx="1952625" cy="5678918"/>
          </a:xfrm>
          <a:solidFill>
            <a:schemeClr val="bg2">
              <a:alpha val="80000"/>
            </a:schemeClr>
          </a:solidFill>
        </p:grpSpPr>
        <p:sp>
          <p:nvSpPr>
            <p:cNvPr id="34"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5"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6"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7"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8"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9"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0"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1"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2"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3"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4"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5"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7"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9" name="Rectangle 48">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39EA220-82C3-42EC-B77C-EFB787F84B34}"/>
              </a:ext>
            </a:extLst>
          </p:cNvPr>
          <p:cNvSpPr>
            <a:spLocks noGrp="1"/>
          </p:cNvSpPr>
          <p:nvPr>
            <p:ph idx="1"/>
          </p:nvPr>
        </p:nvSpPr>
        <p:spPr>
          <a:xfrm>
            <a:off x="5285509" y="1093380"/>
            <a:ext cx="6219103" cy="4679250"/>
          </a:xfrm>
        </p:spPr>
        <p:txBody>
          <a:bodyPr anchor="ctr">
            <a:normAutofit/>
          </a:bodyPr>
          <a:lstStyle/>
          <a:p>
            <a:r>
              <a:rPr lang="es-ES" dirty="0"/>
              <a:t>Necesidades cutáneas : su objetivo es restaurar el nivel de hidratación adecuado, proteger la piel frente a los agentes externos y prevenir el envejecimiento cutáneo.</a:t>
            </a:r>
          </a:p>
          <a:p>
            <a:r>
              <a:rPr lang="es-ES" dirty="0"/>
              <a:t>Cosméticos específicos. Criterios de selección:  En su composición emplean sustancias emolientes, que previenen la pérdida de humedad y aumentan el contenido en agua de las diferentes capas de la epidermis, así como sustancias humectantes, que aumentan el contenido en agua de la piel mediante la captación de agua del exterior</a:t>
            </a:r>
          </a:p>
        </p:txBody>
      </p:sp>
      <p:sp>
        <p:nvSpPr>
          <p:cNvPr id="2" name="Título 1">
            <a:extLst>
              <a:ext uri="{FF2B5EF4-FFF2-40B4-BE49-F238E27FC236}">
                <a16:creationId xmlns:a16="http://schemas.microsoft.com/office/drawing/2014/main" id="{B86D4A98-E61B-4949-95E5-8DA57CF013FD}"/>
              </a:ext>
            </a:extLst>
          </p:cNvPr>
          <p:cNvSpPr>
            <a:spLocks noGrp="1"/>
          </p:cNvSpPr>
          <p:nvPr>
            <p:ph type="title"/>
          </p:nvPr>
        </p:nvSpPr>
        <p:spPr>
          <a:xfrm>
            <a:off x="3373062" y="-2245705"/>
            <a:ext cx="8131550" cy="1280890"/>
          </a:xfrm>
        </p:spPr>
        <p:txBody>
          <a:bodyPr>
            <a:normAutofit/>
          </a:bodyPr>
          <a:lstStyle/>
          <a:p>
            <a:endParaRPr lang="es-ES" dirty="0"/>
          </a:p>
        </p:txBody>
      </p:sp>
    </p:spTree>
    <p:extLst>
      <p:ext uri="{BB962C8B-B14F-4D97-AF65-F5344CB8AC3E}">
        <p14:creationId xmlns:p14="http://schemas.microsoft.com/office/powerpoint/2010/main" val="198550400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otalTime>1</TotalTime>
  <Words>1558</Words>
  <Application>Microsoft Office PowerPoint</Application>
  <PresentationFormat>Panorámica</PresentationFormat>
  <Paragraphs>100</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Century Gothic</vt:lpstr>
      <vt:lpstr>Sagona Book</vt:lpstr>
      <vt:lpstr>Wingdings</vt:lpstr>
      <vt:lpstr>Wingdings 3</vt:lpstr>
      <vt:lpstr>Espiral</vt:lpstr>
      <vt:lpstr> TEMA 10  TÉCNICAS DE HIDRATACIÓN Y MANTENIMIENTO FACIAL</vt:lpstr>
      <vt:lpstr>1 HIDRATACIÓN DE LA PIEL NORMAL O EUDÉRMICA.</vt:lpstr>
      <vt:lpstr>NECESIDADES CUTÁNEAS </vt:lpstr>
      <vt:lpstr>COSMÉTICOS ESPECÍFICOS. CRITERIOS DE SELECCIÓN </vt:lpstr>
      <vt:lpstr>TÉCNICAS Y EQUIPOS </vt:lpstr>
      <vt:lpstr>HIDRATACIÓN DE LA PIEL DESHIDRATADA</vt:lpstr>
      <vt:lpstr>CARACTERÍSTICAS DE LA PIEL DESHIDRATADA </vt:lpstr>
      <vt:lpstr>Observación visual </vt:lpstr>
      <vt:lpstr>Presentación de PowerPoint</vt:lpstr>
      <vt:lpstr>HIGIENE</vt:lpstr>
      <vt:lpstr>TRATAMIENTOS </vt:lpstr>
      <vt:lpstr>MANTENIMIENTO Y PROTECCIÓN</vt:lpstr>
      <vt:lpstr>MANTENIMIENTO Y PROTECCIÓN</vt:lpstr>
      <vt:lpstr>Técnicas y equipos </vt:lpstr>
      <vt:lpstr>PIEL HIPERHIDRATADA </vt:lpstr>
      <vt:lpstr>HIDRATACIÓN DE LA PIEL MASCULINA Características de la piel masculina.</vt:lpstr>
      <vt:lpstr>OBSERVACIÓN VISUAL Y TÁCTIL.</vt:lpstr>
      <vt:lpstr>NECESIDADES CUTÁNEAS </vt:lpstr>
      <vt:lpstr>COSMÉTICOS ESPECÍFICOS. CRITERIOS DE SELECCIÓN</vt:lpstr>
      <vt:lpstr>COSMÉTICOS ESPECÍFICOS. CRITERIOS DE SELECCIÓN</vt:lpstr>
      <vt:lpstr>COSMÉTICOS ESPECÍFICOS. CRITERIOS DE SELECCIÓN</vt:lpstr>
      <vt:lpstr>TÉCNICAS Y EQUIPOS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TEMA 10  TÉCNICAS DE HIDRATACIÓN Y MANTENIMIENTO FACIAL</dc:title>
  <dc:creator>Teresa Calvo Salgueiro</dc:creator>
  <cp:lastModifiedBy>Teresa Calvo Salgueiro</cp:lastModifiedBy>
  <cp:revision>1</cp:revision>
  <dcterms:created xsi:type="dcterms:W3CDTF">2021-01-24T20:39:46Z</dcterms:created>
  <dcterms:modified xsi:type="dcterms:W3CDTF">2021-01-24T20:41:21Z</dcterms:modified>
</cp:coreProperties>
</file>