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4" r:id="rId1"/>
    <p:sldMasterId id="2147483672" r:id="rId2"/>
  </p:sldMasterIdLst>
  <p:notesMasterIdLst>
    <p:notesMasterId r:id="rId3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6858000" type="screen4x3"/>
  <p:notesSz cx="6781800" cy="9918700"/>
  <p:embeddedFontLst>
    <p:embeddedFont>
      <p:font typeface="Arial Black" panose="020B0A04020102020204" pitchFamily="34" charset="0"/>
      <p:regular r:id="rId37"/>
      <p:bold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Comic Sans MS" panose="030F0702030302020204" pitchFamily="66" charset="0"/>
      <p:regular r:id="rId43"/>
      <p:bold r:id="rId44"/>
      <p:italic r:id="rId45"/>
      <p:boldItalic r:id="rId46"/>
    </p:embeddedFont>
    <p:embeddedFont>
      <p:font typeface="Gill Sans" panose="020B0604020202020204" charset="0"/>
      <p:regular r:id="rId47"/>
      <p:bold r:id="rId48"/>
    </p:embeddedFont>
    <p:embeddedFont>
      <p:font typeface="Verdana" panose="020B0604030504040204" pitchFamily="34" charset="0"/>
      <p:regular r:id="rId49"/>
      <p:bold r:id="rId50"/>
      <p:italic r:id="rId51"/>
      <p:boldItalic r:id="rId5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3">
          <p15:clr>
            <a:srgbClr val="000000"/>
          </p15:clr>
        </p15:guide>
        <p15:guide id="2" pos="2136">
          <p15:clr>
            <a:srgbClr val="000000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53" roundtripDataSignature="AMtx7mhOyvD8OdFBioMmqXFEj2E5+MU8O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374" autoAdjust="0"/>
  </p:normalViewPr>
  <p:slideViewPr>
    <p:cSldViewPr snapToGrid="0"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23"/>
        <p:guide pos="213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3.fntdata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6.fntdata"/><Relationship Id="rId47" Type="http://schemas.openxmlformats.org/officeDocument/2006/relationships/font" Target="fonts/font11.fntdata"/><Relationship Id="rId50" Type="http://schemas.openxmlformats.org/officeDocument/2006/relationships/font" Target="fonts/font14.fntdata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font" Target="fonts/font2.fntdata"/><Relationship Id="rId46" Type="http://schemas.openxmlformats.org/officeDocument/2006/relationships/font" Target="fonts/font10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font" Target="fonts/font5.fntdata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3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49" Type="http://schemas.openxmlformats.org/officeDocument/2006/relationships/font" Target="fonts/font13.fntdata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8.fntdata"/><Relationship Id="rId52" Type="http://schemas.openxmlformats.org/officeDocument/2006/relationships/font" Target="fonts/font1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7.fntdata"/><Relationship Id="rId48" Type="http://schemas.openxmlformats.org/officeDocument/2006/relationships/font" Target="fonts/font12.fntdata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font" Target="fonts/font15.fntdata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38462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3337" y="0"/>
            <a:ext cx="2938462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909637" y="742950"/>
            <a:ext cx="4964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1812"/>
            <a:ext cx="2938462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3337" y="9421812"/>
            <a:ext cx="2938462" cy="496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‹Nº›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2" name="Google Shape;3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85d45bbd1b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" name="Google Shape;370;g85d45bbd1b_0_16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1900" cy="44640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1" name="Google Shape;371;g85d45bbd1b_0_16:notes"/>
          <p:cNvSpPr txBox="1">
            <a:spLocks noGrp="1"/>
          </p:cNvSpPr>
          <p:nvPr>
            <p:ph type="sldNum" idx="12"/>
          </p:nvPr>
        </p:nvSpPr>
        <p:spPr>
          <a:xfrm>
            <a:off x="3843337" y="9421812"/>
            <a:ext cx="2938500" cy="496800"/>
          </a:xfrm>
          <a:prstGeom prst="rect">
            <a:avLst/>
          </a:prstGeom>
        </p:spPr>
        <p:txBody>
          <a:bodyPr spcFirstLastPara="1" wrap="square" lIns="91550" tIns="45775" rIns="91550" bIns="457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2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4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6" name="Google Shape;37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85d45bbd1b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85d45bbd1b_0_21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1900" cy="44640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g85d45bbd1b_0_21:notes"/>
          <p:cNvSpPr txBox="1">
            <a:spLocks noGrp="1"/>
          </p:cNvSpPr>
          <p:nvPr>
            <p:ph type="sldNum" idx="12"/>
          </p:nvPr>
        </p:nvSpPr>
        <p:spPr>
          <a:xfrm>
            <a:off x="3843337" y="9421812"/>
            <a:ext cx="2938500" cy="496800"/>
          </a:xfrm>
          <a:prstGeom prst="rect">
            <a:avLst/>
          </a:prstGeom>
        </p:spPr>
        <p:txBody>
          <a:bodyPr spcFirstLastPara="1" wrap="square" lIns="91550" tIns="45775" rIns="91550" bIns="457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4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9" name="Google Shape;3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8" name="Google Shape;39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85d45bbd1b_0_36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1900" cy="44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4" name="Google Shape;404;g85d45bbd1b_0_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5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1" name="Google Shape;41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6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7" name="Google Shape;41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7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2" name="Google Shape;42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p8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28" name="Google Shape;42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9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10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3" name="Google Shape;44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1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0" name="Google Shape;45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85d45bbd1b_0_42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1900" cy="44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6" name="Google Shape;456;g85d45bbd1b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85d45bbd1b_0_49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1900" cy="446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4" name="Google Shape;464;g85d45bbd1b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12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9" name="Google Shape;46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14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5" name="Google Shape;47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85d45bbd1b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85d45bbd1b_0_53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1900" cy="44640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85d45bbd1b_0_53:notes"/>
          <p:cNvSpPr txBox="1">
            <a:spLocks noGrp="1"/>
          </p:cNvSpPr>
          <p:nvPr>
            <p:ph type="sldNum" idx="12"/>
          </p:nvPr>
        </p:nvSpPr>
        <p:spPr>
          <a:xfrm>
            <a:off x="3843337" y="9421812"/>
            <a:ext cx="2938500" cy="496800"/>
          </a:xfrm>
          <a:prstGeom prst="rect">
            <a:avLst/>
          </a:prstGeom>
        </p:spPr>
        <p:txBody>
          <a:bodyPr spcFirstLastPara="1" wrap="square" lIns="91550" tIns="45775" rIns="91550" bIns="457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/>
              <a:t>19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17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7" name="Google Shape;48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18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94" name="Google Shape;49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g85d45bbd1b_0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" name="Google Shape;502;g85d45bbd1b_0_58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1900" cy="44640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g85d45bbd1b_0_58:notes"/>
          <p:cNvSpPr txBox="1">
            <a:spLocks noGrp="1"/>
          </p:cNvSpPr>
          <p:nvPr>
            <p:ph type="sldNum" idx="12"/>
          </p:nvPr>
        </p:nvSpPr>
        <p:spPr>
          <a:xfrm>
            <a:off x="3843337" y="9421812"/>
            <a:ext cx="2938500" cy="496800"/>
          </a:xfrm>
          <a:prstGeom prst="rect">
            <a:avLst/>
          </a:prstGeom>
        </p:spPr>
        <p:txBody>
          <a:bodyPr spcFirstLastPara="1" wrap="square" lIns="91550" tIns="45775" rIns="91550" bIns="4577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 sz="14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9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8" name="Google Shape;50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p20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14" name="Google Shape;51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85d45bbd1b_0_11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1900" cy="446400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g85d45bbd1b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7" y="742950"/>
            <a:ext cx="4964100" cy="372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2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7" y="742950"/>
            <a:ext cx="4964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23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7" y="742950"/>
            <a:ext cx="4964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24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9" name="Google Shape;539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7" y="742950"/>
            <a:ext cx="4964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25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7" y="742950"/>
            <a:ext cx="4964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p26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7" y="742950"/>
            <a:ext cx="4964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7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2" name="Google Shape;56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7" y="742950"/>
            <a:ext cx="4964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8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0" name="Google Shape;570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8" y="742950"/>
            <a:ext cx="4964112" cy="37226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29:notes"/>
          <p:cNvSpPr txBox="1">
            <a:spLocks noGrp="1"/>
          </p:cNvSpPr>
          <p:nvPr>
            <p:ph type="body" idx="1"/>
          </p:nvPr>
        </p:nvSpPr>
        <p:spPr>
          <a:xfrm>
            <a:off x="904875" y="4711700"/>
            <a:ext cx="4972050" cy="4464050"/>
          </a:xfrm>
          <a:prstGeom prst="rect">
            <a:avLst/>
          </a:prstGeom>
        </p:spPr>
        <p:txBody>
          <a:bodyPr spcFirstLastPara="1" wrap="square" lIns="91550" tIns="45775" rIns="91550" bIns="457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9637" y="742950"/>
            <a:ext cx="4964112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37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37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7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7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40" descr="Droplets-HD-Title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40"/>
          <p:cNvSpPr txBox="1">
            <a:spLocks noGrp="1"/>
          </p:cNvSpPr>
          <p:nvPr>
            <p:ph type="ctrTitle"/>
          </p:nvPr>
        </p:nvSpPr>
        <p:spPr>
          <a:xfrm>
            <a:off x="1313258" y="1300788"/>
            <a:ext cx="6517479" cy="2509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0"/>
          <p:cNvSpPr txBox="1">
            <a:spLocks noGrp="1"/>
          </p:cNvSpPr>
          <p:nvPr>
            <p:ph type="subTitle" idx="1"/>
          </p:nvPr>
        </p:nvSpPr>
        <p:spPr>
          <a:xfrm>
            <a:off x="1313258" y="3886200"/>
            <a:ext cx="6517479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lvl="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50"/>
              <a:buNone/>
              <a:defRPr sz="1650">
                <a:solidFill>
                  <a:srgbClr val="7F7F7F"/>
                </a:solidFill>
              </a:defRPr>
            </a:lvl1pPr>
            <a:lvl2pPr lvl="1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40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40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0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41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41"/>
          <p:cNvSpPr txBox="1">
            <a:spLocks noGrp="1"/>
          </p:cNvSpPr>
          <p:nvPr>
            <p:ph type="title"/>
          </p:nvPr>
        </p:nvSpPr>
        <p:spPr>
          <a:xfrm>
            <a:off x="685334" y="618518"/>
            <a:ext cx="7773337" cy="159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41"/>
          <p:cNvSpPr txBox="1">
            <a:spLocks noGrp="1"/>
          </p:cNvSpPr>
          <p:nvPr>
            <p:ph type="body" idx="1"/>
          </p:nvPr>
        </p:nvSpPr>
        <p:spPr>
          <a:xfrm>
            <a:off x="685334" y="2367089"/>
            <a:ext cx="7772870" cy="342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432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4pPr>
            <a:lvl5pPr marL="2286000" lvl="4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41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41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41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42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42"/>
          <p:cNvSpPr txBox="1">
            <a:spLocks noGrp="1"/>
          </p:cNvSpPr>
          <p:nvPr>
            <p:ph type="title"/>
          </p:nvPr>
        </p:nvSpPr>
        <p:spPr>
          <a:xfrm>
            <a:off x="685334" y="828566"/>
            <a:ext cx="7763811" cy="2736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wentieth Century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42"/>
          <p:cNvSpPr txBox="1">
            <a:spLocks noGrp="1"/>
          </p:cNvSpPr>
          <p:nvPr>
            <p:ph type="body" idx="1"/>
          </p:nvPr>
        </p:nvSpPr>
        <p:spPr>
          <a:xfrm>
            <a:off x="685334" y="3657453"/>
            <a:ext cx="7763811" cy="1368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None/>
              <a:defRPr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42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42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42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43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43"/>
          <p:cNvSpPr txBox="1">
            <a:spLocks noGrp="1"/>
          </p:cNvSpPr>
          <p:nvPr>
            <p:ph type="title"/>
          </p:nvPr>
        </p:nvSpPr>
        <p:spPr>
          <a:xfrm>
            <a:off x="685334" y="618518"/>
            <a:ext cx="7773337" cy="159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43"/>
          <p:cNvSpPr txBox="1">
            <a:spLocks noGrp="1"/>
          </p:cNvSpPr>
          <p:nvPr>
            <p:ph type="body" idx="1"/>
          </p:nvPr>
        </p:nvSpPr>
        <p:spPr>
          <a:xfrm>
            <a:off x="685334" y="2367089"/>
            <a:ext cx="3829520" cy="342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432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4pPr>
            <a:lvl5pPr marL="2286000" lvl="4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5" name="Google Shape;105;p43"/>
          <p:cNvSpPr txBox="1">
            <a:spLocks noGrp="1"/>
          </p:cNvSpPr>
          <p:nvPr>
            <p:ph type="body" idx="2"/>
          </p:nvPr>
        </p:nvSpPr>
        <p:spPr>
          <a:xfrm>
            <a:off x="4629150" y="2367089"/>
            <a:ext cx="3829047" cy="342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432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4pPr>
            <a:lvl5pPr marL="2286000" lvl="4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43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43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43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44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4"/>
          <p:cNvSpPr txBox="1">
            <a:spLocks noGrp="1"/>
          </p:cNvSpPr>
          <p:nvPr>
            <p:ph type="title"/>
          </p:nvPr>
        </p:nvSpPr>
        <p:spPr>
          <a:xfrm>
            <a:off x="685334" y="618518"/>
            <a:ext cx="7773337" cy="159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44"/>
          <p:cNvSpPr txBox="1">
            <a:spLocks noGrp="1"/>
          </p:cNvSpPr>
          <p:nvPr>
            <p:ph type="body" idx="1"/>
          </p:nvPr>
        </p:nvSpPr>
        <p:spPr>
          <a:xfrm>
            <a:off x="859746" y="2371021"/>
            <a:ext cx="3655108" cy="679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750"/>
              </a:spcBef>
              <a:spcAft>
                <a:spcPts val="0"/>
              </a:spcAft>
              <a:buSzPts val="1950"/>
              <a:buNone/>
              <a:defRPr sz="19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44"/>
          <p:cNvSpPr txBox="1">
            <a:spLocks noGrp="1"/>
          </p:cNvSpPr>
          <p:nvPr>
            <p:ph type="body" idx="2"/>
          </p:nvPr>
        </p:nvSpPr>
        <p:spPr>
          <a:xfrm>
            <a:off x="685334" y="3051014"/>
            <a:ext cx="3829520" cy="274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432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4pPr>
            <a:lvl5pPr marL="2286000" lvl="4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44"/>
          <p:cNvSpPr txBox="1">
            <a:spLocks noGrp="1"/>
          </p:cNvSpPr>
          <p:nvPr>
            <p:ph type="body" idx="3"/>
          </p:nvPr>
        </p:nvSpPr>
        <p:spPr>
          <a:xfrm>
            <a:off x="4797316" y="2371021"/>
            <a:ext cx="3661355" cy="679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750"/>
              </a:spcBef>
              <a:spcAft>
                <a:spcPts val="0"/>
              </a:spcAft>
              <a:buSzPts val="1950"/>
              <a:buNone/>
              <a:defRPr sz="19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44"/>
          <p:cNvSpPr txBox="1">
            <a:spLocks noGrp="1"/>
          </p:cNvSpPr>
          <p:nvPr>
            <p:ph type="body" idx="4"/>
          </p:nvPr>
        </p:nvSpPr>
        <p:spPr>
          <a:xfrm>
            <a:off x="4629150" y="3051014"/>
            <a:ext cx="3829047" cy="274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432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4pPr>
            <a:lvl5pPr marL="2286000" lvl="4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44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44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44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45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45"/>
          <p:cNvSpPr txBox="1">
            <a:spLocks noGrp="1"/>
          </p:cNvSpPr>
          <p:nvPr>
            <p:ph type="title"/>
          </p:nvPr>
        </p:nvSpPr>
        <p:spPr>
          <a:xfrm>
            <a:off x="685334" y="618518"/>
            <a:ext cx="7773337" cy="159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45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45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45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46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46"/>
          <p:cNvSpPr txBox="1">
            <a:spLocks noGrp="1"/>
          </p:cNvSpPr>
          <p:nvPr>
            <p:ph type="title"/>
          </p:nvPr>
        </p:nvSpPr>
        <p:spPr>
          <a:xfrm>
            <a:off x="685334" y="609603"/>
            <a:ext cx="2951765" cy="202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wentieth Centur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46"/>
          <p:cNvSpPr txBox="1">
            <a:spLocks noGrp="1"/>
          </p:cNvSpPr>
          <p:nvPr>
            <p:ph type="body" idx="1"/>
          </p:nvPr>
        </p:nvSpPr>
        <p:spPr>
          <a:xfrm>
            <a:off x="3808549" y="609604"/>
            <a:ext cx="4650122" cy="518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432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4pPr>
            <a:lvl5pPr marL="2286000" lvl="4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46"/>
          <p:cNvSpPr txBox="1">
            <a:spLocks noGrp="1"/>
          </p:cNvSpPr>
          <p:nvPr>
            <p:ph type="body" idx="2"/>
          </p:nvPr>
        </p:nvSpPr>
        <p:spPr>
          <a:xfrm>
            <a:off x="685334" y="2632850"/>
            <a:ext cx="2951765" cy="3158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46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46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46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47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47"/>
          <p:cNvSpPr txBox="1">
            <a:spLocks noGrp="1"/>
          </p:cNvSpPr>
          <p:nvPr>
            <p:ph type="title"/>
          </p:nvPr>
        </p:nvSpPr>
        <p:spPr>
          <a:xfrm>
            <a:off x="685334" y="609603"/>
            <a:ext cx="4451226" cy="202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wentieth Centur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47"/>
          <p:cNvSpPr txBox="1">
            <a:spLocks noGrp="1"/>
          </p:cNvSpPr>
          <p:nvPr>
            <p:ph type="pic" idx="2"/>
          </p:nvPr>
        </p:nvSpPr>
        <p:spPr>
          <a:xfrm>
            <a:off x="5568600" y="609604"/>
            <a:ext cx="2441516" cy="5181603"/>
          </a:xfrm>
          <a:prstGeom prst="rect">
            <a:avLst/>
          </a:prstGeom>
          <a:noFill/>
          <a:ln w="82550" cap="flat" cmpd="sng">
            <a:solidFill>
              <a:srgbClr val="EAEAEA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47"/>
          <p:cNvSpPr txBox="1">
            <a:spLocks noGrp="1"/>
          </p:cNvSpPr>
          <p:nvPr>
            <p:ph type="body" idx="1"/>
          </p:nvPr>
        </p:nvSpPr>
        <p:spPr>
          <a:xfrm>
            <a:off x="685347" y="2632850"/>
            <a:ext cx="4451212" cy="3158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47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47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47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panorámica con descripción">
  <p:cSld name="Imagen panorámica con descripción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48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48"/>
          <p:cNvSpPr txBox="1">
            <a:spLocks noGrp="1"/>
          </p:cNvSpPr>
          <p:nvPr>
            <p:ph type="title"/>
          </p:nvPr>
        </p:nvSpPr>
        <p:spPr>
          <a:xfrm>
            <a:off x="685348" y="4289377"/>
            <a:ext cx="7773323" cy="811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wentieth Centur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48"/>
          <p:cNvSpPr txBox="1">
            <a:spLocks noGrp="1"/>
          </p:cNvSpPr>
          <p:nvPr>
            <p:ph type="pic" idx="2"/>
          </p:nvPr>
        </p:nvSpPr>
        <p:spPr>
          <a:xfrm>
            <a:off x="888556" y="698263"/>
            <a:ext cx="7366898" cy="3214134"/>
          </a:xfrm>
          <a:prstGeom prst="rect">
            <a:avLst/>
          </a:prstGeom>
          <a:noFill/>
          <a:ln w="82550" cap="flat" cmpd="sng">
            <a:solidFill>
              <a:srgbClr val="EAEAEA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48"/>
          <p:cNvSpPr txBox="1">
            <a:spLocks noGrp="1"/>
          </p:cNvSpPr>
          <p:nvPr>
            <p:ph type="body" idx="1"/>
          </p:nvPr>
        </p:nvSpPr>
        <p:spPr>
          <a:xfrm>
            <a:off x="685334" y="5108726"/>
            <a:ext cx="7773337" cy="68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p48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48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48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descripción">
  <p:cSld name="Título y descripción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49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49"/>
          <p:cNvSpPr txBox="1">
            <a:spLocks noGrp="1"/>
          </p:cNvSpPr>
          <p:nvPr>
            <p:ph type="title"/>
          </p:nvPr>
        </p:nvSpPr>
        <p:spPr>
          <a:xfrm>
            <a:off x="685334" y="609603"/>
            <a:ext cx="7773337" cy="3427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wentieth Centur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49"/>
          <p:cNvSpPr txBox="1">
            <a:spLocks noGrp="1"/>
          </p:cNvSpPr>
          <p:nvPr>
            <p:ph type="body" idx="1"/>
          </p:nvPr>
        </p:nvSpPr>
        <p:spPr>
          <a:xfrm>
            <a:off x="685334" y="4204823"/>
            <a:ext cx="7773337" cy="1586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3" name="Google Shape;153;p49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49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9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 con descripción">
  <p:cSld name="Cita con descripción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50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50"/>
          <p:cNvSpPr txBox="1">
            <a:spLocks noGrp="1"/>
          </p:cNvSpPr>
          <p:nvPr>
            <p:ph type="title"/>
          </p:nvPr>
        </p:nvSpPr>
        <p:spPr>
          <a:xfrm>
            <a:off x="1084661" y="609603"/>
            <a:ext cx="6977061" cy="2992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wentieth Centur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50"/>
          <p:cNvSpPr txBox="1">
            <a:spLocks noGrp="1"/>
          </p:cNvSpPr>
          <p:nvPr>
            <p:ph type="body" idx="1"/>
          </p:nvPr>
        </p:nvSpPr>
        <p:spPr>
          <a:xfrm>
            <a:off x="1290483" y="3610032"/>
            <a:ext cx="6564224" cy="594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" name="Google Shape;160;p50"/>
          <p:cNvSpPr txBox="1">
            <a:spLocks noGrp="1"/>
          </p:cNvSpPr>
          <p:nvPr>
            <p:ph type="body" idx="2"/>
          </p:nvPr>
        </p:nvSpPr>
        <p:spPr>
          <a:xfrm>
            <a:off x="685334" y="4372797"/>
            <a:ext cx="7773337" cy="1421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50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50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50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164" name="Google Shape;164;p50"/>
          <p:cNvSpPr txBox="1"/>
          <p:nvPr/>
        </p:nvSpPr>
        <p:spPr>
          <a:xfrm>
            <a:off x="751116" y="754170"/>
            <a:ext cx="457202" cy="584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/>
          </a:p>
        </p:txBody>
      </p:sp>
      <p:sp>
        <p:nvSpPr>
          <p:cNvPr id="165" name="Google Shape;165;p50"/>
          <p:cNvSpPr txBox="1"/>
          <p:nvPr/>
        </p:nvSpPr>
        <p:spPr>
          <a:xfrm>
            <a:off x="7918171" y="2993582"/>
            <a:ext cx="457202" cy="584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jeta de nombre">
  <p:cSld name="Tarjeta de nombre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51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51"/>
          <p:cNvSpPr txBox="1">
            <a:spLocks noGrp="1"/>
          </p:cNvSpPr>
          <p:nvPr>
            <p:ph type="title"/>
          </p:nvPr>
        </p:nvSpPr>
        <p:spPr>
          <a:xfrm>
            <a:off x="685334" y="2138717"/>
            <a:ext cx="7773337" cy="2511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wentieth Centur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51"/>
          <p:cNvSpPr txBox="1">
            <a:spLocks noGrp="1"/>
          </p:cNvSpPr>
          <p:nvPr>
            <p:ph type="body" idx="1"/>
          </p:nvPr>
        </p:nvSpPr>
        <p:spPr>
          <a:xfrm>
            <a:off x="685334" y="4662333"/>
            <a:ext cx="7773337" cy="114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p51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51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51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a 3">
  <p:cSld name="Columna 3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52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52"/>
          <p:cNvSpPr txBox="1">
            <a:spLocks noGrp="1"/>
          </p:cNvSpPr>
          <p:nvPr>
            <p:ph type="title"/>
          </p:nvPr>
        </p:nvSpPr>
        <p:spPr>
          <a:xfrm>
            <a:off x="685334" y="609603"/>
            <a:ext cx="7773337" cy="1605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52"/>
          <p:cNvSpPr txBox="1">
            <a:spLocks noGrp="1"/>
          </p:cNvSpPr>
          <p:nvPr>
            <p:ph type="body" idx="1"/>
          </p:nvPr>
        </p:nvSpPr>
        <p:spPr>
          <a:xfrm>
            <a:off x="685333" y="2367088"/>
            <a:ext cx="2474229" cy="576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52"/>
          <p:cNvSpPr txBox="1">
            <a:spLocks noGrp="1"/>
          </p:cNvSpPr>
          <p:nvPr>
            <p:ph type="body" idx="2"/>
          </p:nvPr>
        </p:nvSpPr>
        <p:spPr>
          <a:xfrm>
            <a:off x="685333" y="2943354"/>
            <a:ext cx="2474229" cy="284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8" name="Google Shape;178;p52"/>
          <p:cNvSpPr txBox="1">
            <a:spLocks noGrp="1"/>
          </p:cNvSpPr>
          <p:nvPr>
            <p:ph type="body" idx="3"/>
          </p:nvPr>
        </p:nvSpPr>
        <p:spPr>
          <a:xfrm>
            <a:off x="3339291" y="2367088"/>
            <a:ext cx="2468639" cy="576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9" name="Google Shape;179;p52"/>
          <p:cNvSpPr txBox="1">
            <a:spLocks noGrp="1"/>
          </p:cNvSpPr>
          <p:nvPr>
            <p:ph type="body" idx="4"/>
          </p:nvPr>
        </p:nvSpPr>
        <p:spPr>
          <a:xfrm>
            <a:off x="3331013" y="2943354"/>
            <a:ext cx="2477514" cy="284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0" name="Google Shape;180;p52"/>
          <p:cNvSpPr txBox="1">
            <a:spLocks noGrp="1"/>
          </p:cNvSpPr>
          <p:nvPr>
            <p:ph type="body" idx="5"/>
          </p:nvPr>
        </p:nvSpPr>
        <p:spPr>
          <a:xfrm>
            <a:off x="5979970" y="2367088"/>
            <a:ext cx="2478694" cy="576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1" name="Google Shape;181;p52"/>
          <p:cNvSpPr txBox="1">
            <a:spLocks noGrp="1"/>
          </p:cNvSpPr>
          <p:nvPr>
            <p:ph type="body" idx="6"/>
          </p:nvPr>
        </p:nvSpPr>
        <p:spPr>
          <a:xfrm>
            <a:off x="5979970" y="2943354"/>
            <a:ext cx="2478694" cy="284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2" name="Google Shape;182;p52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p52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52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a de imagen 3">
  <p:cSld name="Columna de imagen 3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53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53"/>
          <p:cNvSpPr txBox="1">
            <a:spLocks noGrp="1"/>
          </p:cNvSpPr>
          <p:nvPr>
            <p:ph type="title"/>
          </p:nvPr>
        </p:nvSpPr>
        <p:spPr>
          <a:xfrm>
            <a:off x="685334" y="610774"/>
            <a:ext cx="7773337" cy="1603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53"/>
          <p:cNvSpPr txBox="1">
            <a:spLocks noGrp="1"/>
          </p:cNvSpPr>
          <p:nvPr>
            <p:ph type="body" idx="1"/>
          </p:nvPr>
        </p:nvSpPr>
        <p:spPr>
          <a:xfrm>
            <a:off x="685334" y="4204822"/>
            <a:ext cx="2472309" cy="576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750"/>
              </a:spcBef>
              <a:spcAft>
                <a:spcPts val="0"/>
              </a:spcAft>
              <a:buSzPts val="1650"/>
              <a:buNone/>
              <a:defRPr sz="16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53"/>
          <p:cNvSpPr txBox="1">
            <a:spLocks noGrp="1"/>
          </p:cNvSpPr>
          <p:nvPr>
            <p:ph type="pic" idx="2"/>
          </p:nvPr>
        </p:nvSpPr>
        <p:spPr>
          <a:xfrm>
            <a:off x="685334" y="2367089"/>
            <a:ext cx="2472309" cy="1524003"/>
          </a:xfrm>
          <a:prstGeom prst="rect">
            <a:avLst/>
          </a:prstGeom>
          <a:noFill/>
          <a:ln w="82550" cap="flat" cmpd="sng">
            <a:solidFill>
              <a:srgbClr val="EAEAEA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0" name="Google Shape;190;p53"/>
          <p:cNvSpPr txBox="1">
            <a:spLocks noGrp="1"/>
          </p:cNvSpPr>
          <p:nvPr>
            <p:ph type="body" idx="3"/>
          </p:nvPr>
        </p:nvSpPr>
        <p:spPr>
          <a:xfrm>
            <a:off x="685334" y="4781078"/>
            <a:ext cx="2472309" cy="1010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53"/>
          <p:cNvSpPr txBox="1">
            <a:spLocks noGrp="1"/>
          </p:cNvSpPr>
          <p:nvPr>
            <p:ph type="body" idx="4"/>
          </p:nvPr>
        </p:nvSpPr>
        <p:spPr>
          <a:xfrm>
            <a:off x="3332069" y="4204822"/>
            <a:ext cx="2476369" cy="576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750"/>
              </a:spcBef>
              <a:spcAft>
                <a:spcPts val="0"/>
              </a:spcAft>
              <a:buSzPts val="1650"/>
              <a:buNone/>
              <a:defRPr sz="16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2" name="Google Shape;192;p53"/>
          <p:cNvSpPr txBox="1">
            <a:spLocks noGrp="1"/>
          </p:cNvSpPr>
          <p:nvPr>
            <p:ph type="pic" idx="5"/>
          </p:nvPr>
        </p:nvSpPr>
        <p:spPr>
          <a:xfrm>
            <a:off x="3331013" y="2367089"/>
            <a:ext cx="2477514" cy="1524003"/>
          </a:xfrm>
          <a:prstGeom prst="rect">
            <a:avLst/>
          </a:prstGeom>
          <a:noFill/>
          <a:ln w="82550" cap="flat" cmpd="sng">
            <a:solidFill>
              <a:srgbClr val="EAEAEA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p53"/>
          <p:cNvSpPr txBox="1">
            <a:spLocks noGrp="1"/>
          </p:cNvSpPr>
          <p:nvPr>
            <p:ph type="body" idx="6"/>
          </p:nvPr>
        </p:nvSpPr>
        <p:spPr>
          <a:xfrm>
            <a:off x="3331013" y="4781078"/>
            <a:ext cx="2477514" cy="1010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4" name="Google Shape;194;p53"/>
          <p:cNvSpPr txBox="1">
            <a:spLocks noGrp="1"/>
          </p:cNvSpPr>
          <p:nvPr>
            <p:ph type="body" idx="7"/>
          </p:nvPr>
        </p:nvSpPr>
        <p:spPr>
          <a:xfrm>
            <a:off x="5979970" y="4204822"/>
            <a:ext cx="2475512" cy="576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750"/>
              </a:spcBef>
              <a:spcAft>
                <a:spcPts val="0"/>
              </a:spcAft>
              <a:buSzPts val="1650"/>
              <a:buNone/>
              <a:defRPr sz="16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53"/>
          <p:cNvSpPr txBox="1">
            <a:spLocks noGrp="1"/>
          </p:cNvSpPr>
          <p:nvPr>
            <p:ph type="pic" idx="8"/>
          </p:nvPr>
        </p:nvSpPr>
        <p:spPr>
          <a:xfrm>
            <a:off x="5979970" y="2367089"/>
            <a:ext cx="2478694" cy="1524003"/>
          </a:xfrm>
          <a:prstGeom prst="rect">
            <a:avLst/>
          </a:prstGeom>
          <a:noFill/>
          <a:ln w="82550" cap="flat" cmpd="sng">
            <a:solidFill>
              <a:srgbClr val="EAEAEA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6" name="Google Shape;196;p53"/>
          <p:cNvSpPr txBox="1">
            <a:spLocks noGrp="1"/>
          </p:cNvSpPr>
          <p:nvPr>
            <p:ph type="body" idx="9"/>
          </p:nvPr>
        </p:nvSpPr>
        <p:spPr>
          <a:xfrm>
            <a:off x="5979881" y="4781078"/>
            <a:ext cx="2478790" cy="1010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7" name="Google Shape;197;p53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53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53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54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54"/>
          <p:cNvSpPr txBox="1">
            <a:spLocks noGrp="1"/>
          </p:cNvSpPr>
          <p:nvPr>
            <p:ph type="title"/>
          </p:nvPr>
        </p:nvSpPr>
        <p:spPr>
          <a:xfrm>
            <a:off x="685334" y="618518"/>
            <a:ext cx="7773337" cy="159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54"/>
          <p:cNvSpPr txBox="1">
            <a:spLocks noGrp="1"/>
          </p:cNvSpPr>
          <p:nvPr>
            <p:ph type="body" idx="1"/>
          </p:nvPr>
        </p:nvSpPr>
        <p:spPr>
          <a:xfrm rot="5400000">
            <a:off x="2859949" y="192474"/>
            <a:ext cx="3424107" cy="7773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432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4pPr>
            <a:lvl5pPr marL="2286000" lvl="4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54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54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54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Google Shape;208;p55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55"/>
          <p:cNvSpPr txBox="1">
            <a:spLocks noGrp="1"/>
          </p:cNvSpPr>
          <p:nvPr>
            <p:ph type="title"/>
          </p:nvPr>
        </p:nvSpPr>
        <p:spPr>
          <a:xfrm rot="5400000">
            <a:off x="4910372" y="2242909"/>
            <a:ext cx="5181603" cy="1914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55"/>
          <p:cNvSpPr txBox="1">
            <a:spLocks noGrp="1"/>
          </p:cNvSpPr>
          <p:nvPr>
            <p:ph type="body" idx="1"/>
          </p:nvPr>
        </p:nvSpPr>
        <p:spPr>
          <a:xfrm rot="5400000">
            <a:off x="966553" y="328385"/>
            <a:ext cx="5181603" cy="5744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432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4pPr>
            <a:lvl5pPr marL="2286000" lvl="4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1" name="Google Shape;211;p55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55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55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Google Shape;222;p39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39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39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39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56" descr="Droplets-HD-Title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56"/>
          <p:cNvSpPr txBox="1">
            <a:spLocks noGrp="1"/>
          </p:cNvSpPr>
          <p:nvPr>
            <p:ph type="ctrTitle"/>
          </p:nvPr>
        </p:nvSpPr>
        <p:spPr>
          <a:xfrm>
            <a:off x="1313258" y="1300788"/>
            <a:ext cx="6517479" cy="25092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wentieth Century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56"/>
          <p:cNvSpPr txBox="1">
            <a:spLocks noGrp="1"/>
          </p:cNvSpPr>
          <p:nvPr>
            <p:ph type="subTitle" idx="1"/>
          </p:nvPr>
        </p:nvSpPr>
        <p:spPr>
          <a:xfrm>
            <a:off x="1313258" y="3886200"/>
            <a:ext cx="6517479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lvl="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650"/>
              <a:buNone/>
              <a:defRPr sz="1650">
                <a:solidFill>
                  <a:srgbClr val="7F7F7F"/>
                </a:solidFill>
              </a:defRPr>
            </a:lvl1pPr>
            <a:lvl2pPr lvl="1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lvl="2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lvl="3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lvl="4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0" name="Google Shape;230;p56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56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56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Google Shape;234;p57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57"/>
          <p:cNvSpPr txBox="1">
            <a:spLocks noGrp="1"/>
          </p:cNvSpPr>
          <p:nvPr>
            <p:ph type="title"/>
          </p:nvPr>
        </p:nvSpPr>
        <p:spPr>
          <a:xfrm>
            <a:off x="685334" y="618518"/>
            <a:ext cx="7773337" cy="159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57"/>
          <p:cNvSpPr txBox="1">
            <a:spLocks noGrp="1"/>
          </p:cNvSpPr>
          <p:nvPr>
            <p:ph type="body" idx="1"/>
          </p:nvPr>
        </p:nvSpPr>
        <p:spPr>
          <a:xfrm>
            <a:off x="685334" y="2367089"/>
            <a:ext cx="7772870" cy="342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432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4pPr>
            <a:lvl5pPr marL="2286000" lvl="4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7" name="Google Shape;237;p57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57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57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Google Shape;241;p58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Google Shape;242;p58"/>
          <p:cNvSpPr txBox="1">
            <a:spLocks noGrp="1"/>
          </p:cNvSpPr>
          <p:nvPr>
            <p:ph type="title"/>
          </p:nvPr>
        </p:nvSpPr>
        <p:spPr>
          <a:xfrm>
            <a:off x="685334" y="828566"/>
            <a:ext cx="7763811" cy="27368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wentieth Century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58"/>
          <p:cNvSpPr txBox="1">
            <a:spLocks noGrp="1"/>
          </p:cNvSpPr>
          <p:nvPr>
            <p:ph type="body" idx="1"/>
          </p:nvPr>
        </p:nvSpPr>
        <p:spPr>
          <a:xfrm>
            <a:off x="685334" y="3657453"/>
            <a:ext cx="7763811" cy="1368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None/>
              <a:defRPr>
                <a:solidFill>
                  <a:srgbClr val="7F7F7F"/>
                </a:solidFill>
              </a:defRPr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4" name="Google Shape;244;p58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58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58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Google Shape;248;p59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59"/>
          <p:cNvSpPr txBox="1">
            <a:spLocks noGrp="1"/>
          </p:cNvSpPr>
          <p:nvPr>
            <p:ph type="title"/>
          </p:nvPr>
        </p:nvSpPr>
        <p:spPr>
          <a:xfrm>
            <a:off x="685334" y="618518"/>
            <a:ext cx="7773337" cy="159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59"/>
          <p:cNvSpPr txBox="1">
            <a:spLocks noGrp="1"/>
          </p:cNvSpPr>
          <p:nvPr>
            <p:ph type="body" idx="1"/>
          </p:nvPr>
        </p:nvSpPr>
        <p:spPr>
          <a:xfrm>
            <a:off x="685334" y="2367089"/>
            <a:ext cx="3829520" cy="342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432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4pPr>
            <a:lvl5pPr marL="2286000" lvl="4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1" name="Google Shape;251;p59"/>
          <p:cNvSpPr txBox="1">
            <a:spLocks noGrp="1"/>
          </p:cNvSpPr>
          <p:nvPr>
            <p:ph type="body" idx="2"/>
          </p:nvPr>
        </p:nvSpPr>
        <p:spPr>
          <a:xfrm>
            <a:off x="4629150" y="2367089"/>
            <a:ext cx="3829047" cy="342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432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4pPr>
            <a:lvl5pPr marL="2286000" lvl="4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59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59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59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Google Shape;256;p60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7" name="Google Shape;257;p60"/>
          <p:cNvSpPr txBox="1">
            <a:spLocks noGrp="1"/>
          </p:cNvSpPr>
          <p:nvPr>
            <p:ph type="title"/>
          </p:nvPr>
        </p:nvSpPr>
        <p:spPr>
          <a:xfrm>
            <a:off x="685334" y="618518"/>
            <a:ext cx="7773337" cy="159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60"/>
          <p:cNvSpPr txBox="1">
            <a:spLocks noGrp="1"/>
          </p:cNvSpPr>
          <p:nvPr>
            <p:ph type="body" idx="1"/>
          </p:nvPr>
        </p:nvSpPr>
        <p:spPr>
          <a:xfrm>
            <a:off x="859746" y="2371021"/>
            <a:ext cx="3655108" cy="679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750"/>
              </a:spcBef>
              <a:spcAft>
                <a:spcPts val="0"/>
              </a:spcAft>
              <a:buSzPts val="1950"/>
              <a:buNone/>
              <a:defRPr sz="19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9" name="Google Shape;259;p60"/>
          <p:cNvSpPr txBox="1">
            <a:spLocks noGrp="1"/>
          </p:cNvSpPr>
          <p:nvPr>
            <p:ph type="body" idx="2"/>
          </p:nvPr>
        </p:nvSpPr>
        <p:spPr>
          <a:xfrm>
            <a:off x="685334" y="3051014"/>
            <a:ext cx="3829520" cy="274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432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4pPr>
            <a:lvl5pPr marL="2286000" lvl="4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0" name="Google Shape;260;p60"/>
          <p:cNvSpPr txBox="1">
            <a:spLocks noGrp="1"/>
          </p:cNvSpPr>
          <p:nvPr>
            <p:ph type="body" idx="3"/>
          </p:nvPr>
        </p:nvSpPr>
        <p:spPr>
          <a:xfrm>
            <a:off x="4797316" y="2371021"/>
            <a:ext cx="3661355" cy="679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85000"/>
              </a:lnSpc>
              <a:spcBef>
                <a:spcPts val="750"/>
              </a:spcBef>
              <a:spcAft>
                <a:spcPts val="0"/>
              </a:spcAft>
              <a:buSzPts val="1950"/>
              <a:buNone/>
              <a:defRPr sz="19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1" name="Google Shape;261;p60"/>
          <p:cNvSpPr txBox="1">
            <a:spLocks noGrp="1"/>
          </p:cNvSpPr>
          <p:nvPr>
            <p:ph type="body" idx="4"/>
          </p:nvPr>
        </p:nvSpPr>
        <p:spPr>
          <a:xfrm>
            <a:off x="4629150" y="3051014"/>
            <a:ext cx="3829047" cy="27401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432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4pPr>
            <a:lvl5pPr marL="2286000" lvl="4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2" name="Google Shape;262;p60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60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4" name="Google Shape;264;p60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61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61"/>
          <p:cNvSpPr txBox="1">
            <a:spLocks noGrp="1"/>
          </p:cNvSpPr>
          <p:nvPr>
            <p:ph type="title"/>
          </p:nvPr>
        </p:nvSpPr>
        <p:spPr>
          <a:xfrm>
            <a:off x="685334" y="618518"/>
            <a:ext cx="7773337" cy="159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61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61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61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" name="Google Shape;272;p62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73" name="Google Shape;273;p62"/>
          <p:cNvSpPr txBox="1">
            <a:spLocks noGrp="1"/>
          </p:cNvSpPr>
          <p:nvPr>
            <p:ph type="title"/>
          </p:nvPr>
        </p:nvSpPr>
        <p:spPr>
          <a:xfrm>
            <a:off x="685334" y="609603"/>
            <a:ext cx="2951765" cy="202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wentieth Centur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62"/>
          <p:cNvSpPr txBox="1">
            <a:spLocks noGrp="1"/>
          </p:cNvSpPr>
          <p:nvPr>
            <p:ph type="body" idx="1"/>
          </p:nvPr>
        </p:nvSpPr>
        <p:spPr>
          <a:xfrm>
            <a:off x="3808549" y="609604"/>
            <a:ext cx="4650122" cy="5181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432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4pPr>
            <a:lvl5pPr marL="2286000" lvl="4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5" name="Google Shape;275;p62"/>
          <p:cNvSpPr txBox="1">
            <a:spLocks noGrp="1"/>
          </p:cNvSpPr>
          <p:nvPr>
            <p:ph type="body" idx="2"/>
          </p:nvPr>
        </p:nvSpPr>
        <p:spPr>
          <a:xfrm>
            <a:off x="685334" y="2632850"/>
            <a:ext cx="2951765" cy="3158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6" name="Google Shape;276;p62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7" name="Google Shape;277;p62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62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Google Shape;280;p63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63"/>
          <p:cNvSpPr txBox="1">
            <a:spLocks noGrp="1"/>
          </p:cNvSpPr>
          <p:nvPr>
            <p:ph type="title"/>
          </p:nvPr>
        </p:nvSpPr>
        <p:spPr>
          <a:xfrm>
            <a:off x="685334" y="609603"/>
            <a:ext cx="4451226" cy="20232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wentieth Centur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63"/>
          <p:cNvSpPr txBox="1">
            <a:spLocks noGrp="1"/>
          </p:cNvSpPr>
          <p:nvPr>
            <p:ph type="pic" idx="2"/>
          </p:nvPr>
        </p:nvSpPr>
        <p:spPr>
          <a:xfrm>
            <a:off x="5568600" y="609604"/>
            <a:ext cx="2441516" cy="5181603"/>
          </a:xfrm>
          <a:prstGeom prst="rect">
            <a:avLst/>
          </a:prstGeom>
          <a:noFill/>
          <a:ln w="82550" cap="flat" cmpd="sng">
            <a:solidFill>
              <a:srgbClr val="EAEAEA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" name="Google Shape;283;p63"/>
          <p:cNvSpPr txBox="1">
            <a:spLocks noGrp="1"/>
          </p:cNvSpPr>
          <p:nvPr>
            <p:ph type="body" idx="1"/>
          </p:nvPr>
        </p:nvSpPr>
        <p:spPr>
          <a:xfrm>
            <a:off x="685347" y="2632850"/>
            <a:ext cx="4451212" cy="31583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4" name="Google Shape;284;p63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63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63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panorámica con descripción">
  <p:cSld name="Imagen panorámica con descripción"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64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64"/>
          <p:cNvSpPr txBox="1">
            <a:spLocks noGrp="1"/>
          </p:cNvSpPr>
          <p:nvPr>
            <p:ph type="title"/>
          </p:nvPr>
        </p:nvSpPr>
        <p:spPr>
          <a:xfrm>
            <a:off x="685348" y="4289377"/>
            <a:ext cx="7773323" cy="811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wentieth Centur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64"/>
          <p:cNvSpPr txBox="1">
            <a:spLocks noGrp="1"/>
          </p:cNvSpPr>
          <p:nvPr>
            <p:ph type="pic" idx="2"/>
          </p:nvPr>
        </p:nvSpPr>
        <p:spPr>
          <a:xfrm>
            <a:off x="888556" y="698263"/>
            <a:ext cx="7366898" cy="3214134"/>
          </a:xfrm>
          <a:prstGeom prst="rect">
            <a:avLst/>
          </a:prstGeom>
          <a:noFill/>
          <a:ln w="82550" cap="flat" cmpd="sng">
            <a:solidFill>
              <a:srgbClr val="EAEAEA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1" name="Google Shape;291;p64"/>
          <p:cNvSpPr txBox="1">
            <a:spLocks noGrp="1"/>
          </p:cNvSpPr>
          <p:nvPr>
            <p:ph type="body" idx="1"/>
          </p:nvPr>
        </p:nvSpPr>
        <p:spPr>
          <a:xfrm>
            <a:off x="685334" y="5108726"/>
            <a:ext cx="7773337" cy="682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2" name="Google Shape;292;p64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64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64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descripción">
  <p:cSld name="Título y descripción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65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65"/>
          <p:cNvSpPr txBox="1">
            <a:spLocks noGrp="1"/>
          </p:cNvSpPr>
          <p:nvPr>
            <p:ph type="title"/>
          </p:nvPr>
        </p:nvSpPr>
        <p:spPr>
          <a:xfrm>
            <a:off x="685334" y="609603"/>
            <a:ext cx="7773337" cy="3427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wentieth Centur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8" name="Google Shape;298;p65"/>
          <p:cNvSpPr txBox="1">
            <a:spLocks noGrp="1"/>
          </p:cNvSpPr>
          <p:nvPr>
            <p:ph type="body" idx="1"/>
          </p:nvPr>
        </p:nvSpPr>
        <p:spPr>
          <a:xfrm>
            <a:off x="685334" y="4204823"/>
            <a:ext cx="7773337" cy="1586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9" name="Google Shape;299;p65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0" name="Google Shape;300;p65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1" name="Google Shape;301;p65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ta con descripción">
  <p:cSld name="Cita con descripción"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66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66"/>
          <p:cNvSpPr txBox="1">
            <a:spLocks noGrp="1"/>
          </p:cNvSpPr>
          <p:nvPr>
            <p:ph type="title"/>
          </p:nvPr>
        </p:nvSpPr>
        <p:spPr>
          <a:xfrm>
            <a:off x="1084661" y="609603"/>
            <a:ext cx="6977061" cy="29929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wentieth Centur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66"/>
          <p:cNvSpPr txBox="1">
            <a:spLocks noGrp="1"/>
          </p:cNvSpPr>
          <p:nvPr>
            <p:ph type="body" idx="1"/>
          </p:nvPr>
        </p:nvSpPr>
        <p:spPr>
          <a:xfrm>
            <a:off x="1290483" y="3610032"/>
            <a:ext cx="6564224" cy="5947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6" name="Google Shape;306;p66"/>
          <p:cNvSpPr txBox="1">
            <a:spLocks noGrp="1"/>
          </p:cNvSpPr>
          <p:nvPr>
            <p:ph type="body" idx="2"/>
          </p:nvPr>
        </p:nvSpPr>
        <p:spPr>
          <a:xfrm>
            <a:off x="685334" y="4372797"/>
            <a:ext cx="7773337" cy="1421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7" name="Google Shape;307;p66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66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66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sp>
        <p:nvSpPr>
          <p:cNvPr id="310" name="Google Shape;310;p66"/>
          <p:cNvSpPr txBox="1"/>
          <p:nvPr/>
        </p:nvSpPr>
        <p:spPr>
          <a:xfrm>
            <a:off x="751116" y="754170"/>
            <a:ext cx="457202" cy="584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“</a:t>
            </a:r>
            <a:endParaRPr/>
          </a:p>
        </p:txBody>
      </p:sp>
      <p:sp>
        <p:nvSpPr>
          <p:cNvPr id="311" name="Google Shape;311;p66"/>
          <p:cNvSpPr txBox="1"/>
          <p:nvPr/>
        </p:nvSpPr>
        <p:spPr>
          <a:xfrm>
            <a:off x="7918171" y="2993582"/>
            <a:ext cx="457202" cy="584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lang="en-US" sz="60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”</a:t>
            </a:r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rjeta de nombre">
  <p:cSld name="Tarjeta de nombre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Google Shape;313;p67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67"/>
          <p:cNvSpPr txBox="1">
            <a:spLocks noGrp="1"/>
          </p:cNvSpPr>
          <p:nvPr>
            <p:ph type="title"/>
          </p:nvPr>
        </p:nvSpPr>
        <p:spPr>
          <a:xfrm>
            <a:off x="685334" y="2138717"/>
            <a:ext cx="7773337" cy="2511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wentieth Centur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67"/>
          <p:cNvSpPr txBox="1">
            <a:spLocks noGrp="1"/>
          </p:cNvSpPr>
          <p:nvPr>
            <p:ph type="body" idx="1"/>
          </p:nvPr>
        </p:nvSpPr>
        <p:spPr>
          <a:xfrm>
            <a:off x="685334" y="4662333"/>
            <a:ext cx="7773337" cy="1140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200"/>
              <a:buNone/>
              <a:defRPr sz="12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6" name="Google Shape;316;p67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7" name="Google Shape;317;p67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67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a 3">
  <p:cSld name="Columna 3"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0" name="Google Shape;320;p68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68"/>
          <p:cNvSpPr txBox="1">
            <a:spLocks noGrp="1"/>
          </p:cNvSpPr>
          <p:nvPr>
            <p:ph type="title"/>
          </p:nvPr>
        </p:nvSpPr>
        <p:spPr>
          <a:xfrm>
            <a:off x="685334" y="609603"/>
            <a:ext cx="7773337" cy="1605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68"/>
          <p:cNvSpPr txBox="1">
            <a:spLocks noGrp="1"/>
          </p:cNvSpPr>
          <p:nvPr>
            <p:ph type="body" idx="1"/>
          </p:nvPr>
        </p:nvSpPr>
        <p:spPr>
          <a:xfrm>
            <a:off x="685333" y="2367088"/>
            <a:ext cx="2474229" cy="576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3" name="Google Shape;323;p68"/>
          <p:cNvSpPr txBox="1">
            <a:spLocks noGrp="1"/>
          </p:cNvSpPr>
          <p:nvPr>
            <p:ph type="body" idx="2"/>
          </p:nvPr>
        </p:nvSpPr>
        <p:spPr>
          <a:xfrm>
            <a:off x="685333" y="2943354"/>
            <a:ext cx="2474229" cy="284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4" name="Google Shape;324;p68"/>
          <p:cNvSpPr txBox="1">
            <a:spLocks noGrp="1"/>
          </p:cNvSpPr>
          <p:nvPr>
            <p:ph type="body" idx="3"/>
          </p:nvPr>
        </p:nvSpPr>
        <p:spPr>
          <a:xfrm>
            <a:off x="3339291" y="2367088"/>
            <a:ext cx="2468639" cy="576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5" name="Google Shape;325;p68"/>
          <p:cNvSpPr txBox="1">
            <a:spLocks noGrp="1"/>
          </p:cNvSpPr>
          <p:nvPr>
            <p:ph type="body" idx="4"/>
          </p:nvPr>
        </p:nvSpPr>
        <p:spPr>
          <a:xfrm>
            <a:off x="3331013" y="2943354"/>
            <a:ext cx="2477514" cy="284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6" name="Google Shape;326;p68"/>
          <p:cNvSpPr txBox="1">
            <a:spLocks noGrp="1"/>
          </p:cNvSpPr>
          <p:nvPr>
            <p:ph type="body" idx="5"/>
          </p:nvPr>
        </p:nvSpPr>
        <p:spPr>
          <a:xfrm>
            <a:off x="5979970" y="2367088"/>
            <a:ext cx="2478694" cy="576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750"/>
              </a:spcBef>
              <a:spcAft>
                <a:spcPts val="0"/>
              </a:spcAft>
              <a:buSzPts val="1800"/>
              <a:buNone/>
              <a:defRPr sz="180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7" name="Google Shape;327;p68"/>
          <p:cNvSpPr txBox="1">
            <a:spLocks noGrp="1"/>
          </p:cNvSpPr>
          <p:nvPr>
            <p:ph type="body" idx="6"/>
          </p:nvPr>
        </p:nvSpPr>
        <p:spPr>
          <a:xfrm>
            <a:off x="5979970" y="2943354"/>
            <a:ext cx="2478694" cy="28478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8" name="Google Shape;328;p68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9" name="Google Shape;329;p68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68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lumna de imagen 3">
  <p:cSld name="Columna de imagen 3"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69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69"/>
          <p:cNvSpPr txBox="1">
            <a:spLocks noGrp="1"/>
          </p:cNvSpPr>
          <p:nvPr>
            <p:ph type="title"/>
          </p:nvPr>
        </p:nvSpPr>
        <p:spPr>
          <a:xfrm>
            <a:off x="685334" y="610774"/>
            <a:ext cx="7773337" cy="1603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69"/>
          <p:cNvSpPr txBox="1">
            <a:spLocks noGrp="1"/>
          </p:cNvSpPr>
          <p:nvPr>
            <p:ph type="body" idx="1"/>
          </p:nvPr>
        </p:nvSpPr>
        <p:spPr>
          <a:xfrm>
            <a:off x="685334" y="4204822"/>
            <a:ext cx="2472309" cy="576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750"/>
              </a:spcBef>
              <a:spcAft>
                <a:spcPts val="0"/>
              </a:spcAft>
              <a:buSzPts val="1650"/>
              <a:buNone/>
              <a:defRPr sz="16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5" name="Google Shape;335;p69"/>
          <p:cNvSpPr txBox="1">
            <a:spLocks noGrp="1"/>
          </p:cNvSpPr>
          <p:nvPr>
            <p:ph type="pic" idx="2"/>
          </p:nvPr>
        </p:nvSpPr>
        <p:spPr>
          <a:xfrm>
            <a:off x="685334" y="2367089"/>
            <a:ext cx="2472309" cy="1524003"/>
          </a:xfrm>
          <a:prstGeom prst="rect">
            <a:avLst/>
          </a:prstGeom>
          <a:noFill/>
          <a:ln w="82550" cap="flat" cmpd="sng">
            <a:solidFill>
              <a:srgbClr val="EAEAEA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6" name="Google Shape;336;p69"/>
          <p:cNvSpPr txBox="1">
            <a:spLocks noGrp="1"/>
          </p:cNvSpPr>
          <p:nvPr>
            <p:ph type="body" idx="3"/>
          </p:nvPr>
        </p:nvSpPr>
        <p:spPr>
          <a:xfrm>
            <a:off x="685334" y="4781078"/>
            <a:ext cx="2472309" cy="1010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7" name="Google Shape;337;p69"/>
          <p:cNvSpPr txBox="1">
            <a:spLocks noGrp="1"/>
          </p:cNvSpPr>
          <p:nvPr>
            <p:ph type="body" idx="4"/>
          </p:nvPr>
        </p:nvSpPr>
        <p:spPr>
          <a:xfrm>
            <a:off x="3332069" y="4204822"/>
            <a:ext cx="2476369" cy="576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750"/>
              </a:spcBef>
              <a:spcAft>
                <a:spcPts val="0"/>
              </a:spcAft>
              <a:buSzPts val="1650"/>
              <a:buNone/>
              <a:defRPr sz="16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8" name="Google Shape;338;p69"/>
          <p:cNvSpPr txBox="1">
            <a:spLocks noGrp="1"/>
          </p:cNvSpPr>
          <p:nvPr>
            <p:ph type="pic" idx="5"/>
          </p:nvPr>
        </p:nvSpPr>
        <p:spPr>
          <a:xfrm>
            <a:off x="3331013" y="2367089"/>
            <a:ext cx="2477514" cy="1524003"/>
          </a:xfrm>
          <a:prstGeom prst="rect">
            <a:avLst/>
          </a:prstGeom>
          <a:noFill/>
          <a:ln w="82550" cap="flat" cmpd="sng">
            <a:solidFill>
              <a:srgbClr val="EAEAEA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69"/>
          <p:cNvSpPr txBox="1">
            <a:spLocks noGrp="1"/>
          </p:cNvSpPr>
          <p:nvPr>
            <p:ph type="body" idx="6"/>
          </p:nvPr>
        </p:nvSpPr>
        <p:spPr>
          <a:xfrm>
            <a:off x="3331013" y="4781078"/>
            <a:ext cx="2477514" cy="1010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0" name="Google Shape;340;p69"/>
          <p:cNvSpPr txBox="1">
            <a:spLocks noGrp="1"/>
          </p:cNvSpPr>
          <p:nvPr>
            <p:ph type="body" idx="7"/>
          </p:nvPr>
        </p:nvSpPr>
        <p:spPr>
          <a:xfrm>
            <a:off x="5979970" y="4204822"/>
            <a:ext cx="2475512" cy="5762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1">
            <a:noAutofit/>
          </a:bodyPr>
          <a:lstStyle>
            <a:lvl1pPr marL="457200" lvl="0" indent="-228600" algn="ctr">
              <a:lnSpc>
                <a:spcPct val="85000"/>
              </a:lnSpc>
              <a:spcBef>
                <a:spcPts val="750"/>
              </a:spcBef>
              <a:spcAft>
                <a:spcPts val="0"/>
              </a:spcAft>
              <a:buSzPts val="1650"/>
              <a:buNone/>
              <a:defRPr sz="16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1" name="Google Shape;341;p69"/>
          <p:cNvSpPr txBox="1">
            <a:spLocks noGrp="1"/>
          </p:cNvSpPr>
          <p:nvPr>
            <p:ph type="pic" idx="8"/>
          </p:nvPr>
        </p:nvSpPr>
        <p:spPr>
          <a:xfrm>
            <a:off x="5979970" y="2367089"/>
            <a:ext cx="2478694" cy="1524003"/>
          </a:xfrm>
          <a:prstGeom prst="rect">
            <a:avLst/>
          </a:prstGeom>
          <a:noFill/>
          <a:ln w="82550" cap="flat" cmpd="sng">
            <a:solidFill>
              <a:srgbClr val="EAEAEA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R="0" lvl="0" algn="ctr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2" name="Google Shape;342;p69"/>
          <p:cNvSpPr txBox="1">
            <a:spLocks noGrp="1"/>
          </p:cNvSpPr>
          <p:nvPr>
            <p:ph type="body" idx="9"/>
          </p:nvPr>
        </p:nvSpPr>
        <p:spPr>
          <a:xfrm>
            <a:off x="5979881" y="4781078"/>
            <a:ext cx="2478790" cy="1010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1">
            <a:noAutofit/>
          </a:bodyPr>
          <a:lstStyle>
            <a:lvl1pPr marL="457200" lvl="0" indent="-228600" algn="ctr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050"/>
              <a:buNone/>
              <a:defRPr sz="1050"/>
            </a:lvl1pPr>
            <a:lvl2pPr marL="914400" lvl="1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3" name="Google Shape;343;p69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69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69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70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70"/>
          <p:cNvSpPr txBox="1">
            <a:spLocks noGrp="1"/>
          </p:cNvSpPr>
          <p:nvPr>
            <p:ph type="title"/>
          </p:nvPr>
        </p:nvSpPr>
        <p:spPr>
          <a:xfrm>
            <a:off x="685334" y="618518"/>
            <a:ext cx="7773337" cy="159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70"/>
          <p:cNvSpPr txBox="1">
            <a:spLocks noGrp="1"/>
          </p:cNvSpPr>
          <p:nvPr>
            <p:ph type="body" idx="1"/>
          </p:nvPr>
        </p:nvSpPr>
        <p:spPr>
          <a:xfrm rot="5400000">
            <a:off x="2859949" y="192474"/>
            <a:ext cx="3424107" cy="7773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432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4pPr>
            <a:lvl5pPr marL="2286000" lvl="4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0" name="Google Shape;350;p70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1" name="Google Shape;351;p70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70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Google Shape;354;p71" descr="Droplets-HD-Content-R1d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91439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55" name="Google Shape;355;p71"/>
          <p:cNvSpPr txBox="1">
            <a:spLocks noGrp="1"/>
          </p:cNvSpPr>
          <p:nvPr>
            <p:ph type="title"/>
          </p:nvPr>
        </p:nvSpPr>
        <p:spPr>
          <a:xfrm rot="5400000">
            <a:off x="4910372" y="2242909"/>
            <a:ext cx="5181603" cy="1914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6" name="Google Shape;356;p71"/>
          <p:cNvSpPr txBox="1">
            <a:spLocks noGrp="1"/>
          </p:cNvSpPr>
          <p:nvPr>
            <p:ph type="body" idx="1"/>
          </p:nvPr>
        </p:nvSpPr>
        <p:spPr>
          <a:xfrm rot="5400000">
            <a:off x="966553" y="328385"/>
            <a:ext cx="5181603" cy="57440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SzPts val="1500"/>
              <a:buChar char="•"/>
              <a:defRPr/>
            </a:lvl1pPr>
            <a:lvl2pPr marL="914400" lvl="1" indent="-31432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350"/>
              <a:buChar char="•"/>
              <a:defRPr/>
            </a:lvl2pPr>
            <a:lvl3pPr marL="1371600" lvl="2" indent="-304800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200"/>
              <a:buChar char="•"/>
              <a:defRPr/>
            </a:lvl3pPr>
            <a:lvl4pPr marL="1828800" lvl="3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4pPr>
            <a:lvl5pPr marL="2286000" lvl="4" indent="-295275" algn="l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SzPts val="105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7" name="Google Shape;357;p71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8" name="Google Shape;358;p71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5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71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 sz="750" b="0" i="0" u="none" strike="noStrike" cap="none">
              <a:solidFill>
                <a:srgbClr val="000000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B8B8B8"/>
            </a:gs>
          </a:gsLst>
          <a:lin ang="5400000" scaled="0"/>
        </a:gra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Google Shape;69;p36" descr="\\DROBO-FS\QuickDrops\JB\PPTX NG\Droplets\LightingOverlay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0" y="0"/>
            <a:ext cx="914400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6"/>
          <p:cNvSpPr txBox="1">
            <a:spLocks noGrp="1"/>
          </p:cNvSpPr>
          <p:nvPr>
            <p:ph type="title"/>
          </p:nvPr>
        </p:nvSpPr>
        <p:spPr>
          <a:xfrm>
            <a:off x="685334" y="618518"/>
            <a:ext cx="7773337" cy="159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 sz="27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1" name="Google Shape;71;p36"/>
          <p:cNvSpPr txBox="1">
            <a:spLocks noGrp="1"/>
          </p:cNvSpPr>
          <p:nvPr>
            <p:ph type="body" idx="1"/>
          </p:nvPr>
        </p:nvSpPr>
        <p:spPr>
          <a:xfrm>
            <a:off x="685334" y="2367089"/>
            <a:ext cx="7773337" cy="342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1432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36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36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36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1"/>
    <p:sldLayoutId id="2147483656" r:id="rId2"/>
    <p:sldLayoutId id="2147483657" r:id="rId3"/>
    <p:sldLayoutId id="2147483658" r:id="rId4"/>
    <p:sldLayoutId id="2147483659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65" r:id="rId11"/>
    <p:sldLayoutId id="2147483666" r:id="rId12"/>
    <p:sldLayoutId id="2147483667" r:id="rId13"/>
    <p:sldLayoutId id="2147483668" r:id="rId14"/>
    <p:sldLayoutId id="2147483669" r:id="rId15"/>
    <p:sldLayoutId id="2147483670" r:id="rId16"/>
    <p:sldLayoutId id="2147483671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B8B8B8"/>
            </a:gs>
          </a:gsLst>
          <a:lin ang="5400000" scaled="0"/>
        </a:grad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38" descr="\\DROBO-FS\QuickDrops\JB\PPTX NG\Droplets\LightingOverlay.png"/>
          <p:cNvPicPr preferRelativeResize="0"/>
          <p:nvPr/>
        </p:nvPicPr>
        <p:blipFill rotWithShape="1">
          <a:blip r:embed="rId19">
            <a:alphaModFix/>
          </a:blip>
          <a:srcRect/>
          <a:stretch/>
        </p:blipFill>
        <p:spPr>
          <a:xfrm>
            <a:off x="0" y="0"/>
            <a:ext cx="914400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8"/>
          <p:cNvSpPr txBox="1">
            <a:spLocks noGrp="1"/>
          </p:cNvSpPr>
          <p:nvPr>
            <p:ph type="title"/>
          </p:nvPr>
        </p:nvSpPr>
        <p:spPr>
          <a:xfrm>
            <a:off x="685334" y="618518"/>
            <a:ext cx="7773337" cy="1596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Twentieth Century"/>
              <a:buNone/>
              <a:defRPr sz="27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7" name="Google Shape;217;p38"/>
          <p:cNvSpPr txBox="1">
            <a:spLocks noGrp="1"/>
          </p:cNvSpPr>
          <p:nvPr>
            <p:ph type="body" idx="1"/>
          </p:nvPr>
        </p:nvSpPr>
        <p:spPr>
          <a:xfrm>
            <a:off x="685334" y="2367089"/>
            <a:ext cx="7773337" cy="3424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120000"/>
              </a:lnSpc>
              <a:spcBef>
                <a:spcPts val="75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1432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04800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295275" algn="l" rtl="0">
              <a:lnSpc>
                <a:spcPct val="120000"/>
              </a:lnSpc>
              <a:spcBef>
                <a:spcPts val="375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325" algn="l" rtl="0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8" name="Google Shape;218;p38"/>
          <p:cNvSpPr txBox="1">
            <a:spLocks noGrp="1"/>
          </p:cNvSpPr>
          <p:nvPr>
            <p:ph type="dt" idx="10"/>
          </p:nvPr>
        </p:nvSpPr>
        <p:spPr>
          <a:xfrm>
            <a:off x="5759054" y="5883278"/>
            <a:ext cx="2057400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9" name="Google Shape;219;p38"/>
          <p:cNvSpPr txBox="1">
            <a:spLocks noGrp="1"/>
          </p:cNvSpPr>
          <p:nvPr>
            <p:ph type="ftr" idx="11"/>
          </p:nvPr>
        </p:nvSpPr>
        <p:spPr>
          <a:xfrm>
            <a:off x="685334" y="5883278"/>
            <a:ext cx="5004666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0" name="Google Shape;220;p38"/>
          <p:cNvSpPr txBox="1">
            <a:spLocks noGrp="1"/>
          </p:cNvSpPr>
          <p:nvPr>
            <p:ph type="sldNum" idx="12"/>
          </p:nvPr>
        </p:nvSpPr>
        <p:spPr>
          <a:xfrm>
            <a:off x="7885506" y="5883278"/>
            <a:ext cx="573164" cy="3651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50"/>
              <a:buFont typeface="Arial"/>
              <a:buNone/>
              <a:defRPr sz="750" b="0" i="0" u="none" strike="noStrike" cap="none">
                <a:solidFill>
                  <a:srgbClr val="000000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orientacion.isaacdiazpardo@gmail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.xunta.gal/centros/iesisaacdiazpard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0.xml"/><Relationship Id="rId4" Type="http://schemas.openxmlformats.org/officeDocument/2006/relationships/hyperlink" Target="http://www.sistemaeducativo.apoclam.org/contents/esquema-sistema-educativo.html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.xunta.gal/centros/iesisaacdiazpardo/system/files/SOLICITUDE%20XUSTIFICACI%C3%93N%20FALTA%20ASISTENCIA.pdf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://www.edu.xunta.gal/centros/iesisaacdiazpardo/system/files/01%20AUTORIZACI%C3%93N%20ASISTENCIA%20SA%C3%8DDAS%20FORMATIVAS.pdf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.xunta.gal/centros/iesisaacdiazpardo/system/files/SOLICITUDE%20RECOLLIDA%20ALUMNADO%20.pdf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edu.xunta.gal/portal/guiadalomce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jp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0" Type="http://schemas.openxmlformats.org/officeDocument/2006/relationships/image" Target="../media/image27.png"/><Relationship Id="rId4" Type="http://schemas.openxmlformats.org/officeDocument/2006/relationships/image" Target="../media/image21.jpg"/><Relationship Id="rId9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1"/>
          <p:cNvSpPr txBox="1">
            <a:spLocks noGrp="1"/>
          </p:cNvSpPr>
          <p:nvPr>
            <p:ph type="ctrTitle" idx="4294967295"/>
          </p:nvPr>
        </p:nvSpPr>
        <p:spPr>
          <a:xfrm>
            <a:off x="2735263" y="4451350"/>
            <a:ext cx="6408737" cy="1247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00"/>
              <a:buFont typeface="Verdana"/>
              <a:buNone/>
            </a:pPr>
            <a:r>
              <a:rPr lang="en-US" sz="43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PASO Á ESO</a:t>
            </a:r>
            <a:br>
              <a:rPr lang="en-US" sz="43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br>
              <a:rPr lang="en-US" sz="4300" b="1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1400" b="1" i="1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rPr>
              <a:t>Lei Orgánica 8/2013, de 9 de decembro, para a mellora da calidade educativa.</a:t>
            </a:r>
            <a:br>
              <a:rPr lang="en-US" sz="1400" b="1" i="1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1400" b="1" i="1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rPr>
              <a:t>(LOMCE)</a:t>
            </a:r>
            <a:endParaRPr sz="3600" b="1" i="0" u="none" strike="noStrike" cap="none">
              <a:solidFill>
                <a:srgbClr val="FF8D3E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65" name="Google Shape;365;p1"/>
          <p:cNvSpPr txBox="1"/>
          <p:nvPr/>
        </p:nvSpPr>
        <p:spPr>
          <a:xfrm>
            <a:off x="1800225" y="5445125"/>
            <a:ext cx="2916237" cy="366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66" name="Google Shape;36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87512" y="1238250"/>
            <a:ext cx="5953125" cy="3113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3120000">
            <a:off x="397668" y="205581"/>
            <a:ext cx="2435225" cy="21955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85d45bbd1b_0_16"/>
          <p:cNvSpPr txBox="1"/>
          <p:nvPr/>
        </p:nvSpPr>
        <p:spPr>
          <a:xfrm>
            <a:off x="595450" y="431200"/>
            <a:ext cx="8295300" cy="56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Ao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longo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da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presentación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intentaremos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explicar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as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características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da nova Etapa que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asiña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ides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comezar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e que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aspectos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debedes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ter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en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conta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para que a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adaptación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sexa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máis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doada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. Se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tedes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algunha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dúbida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podedes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contactar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coa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Orientadora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 do IES (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Nila</a:t>
            </a:r>
            <a:r>
              <a:rPr lang="en-US" dirty="0">
                <a:latin typeface="Verdana"/>
                <a:ea typeface="Verdana"/>
                <a:cs typeface="Verdana"/>
                <a:sym typeface="Verdana"/>
              </a:rPr>
              <a:t>) no </a:t>
            </a:r>
            <a:r>
              <a:rPr lang="en-US" dirty="0" err="1">
                <a:latin typeface="Verdana"/>
                <a:ea typeface="Verdana"/>
                <a:cs typeface="Verdana"/>
                <a:sym typeface="Verdana"/>
              </a:rPr>
              <a:t>correo</a:t>
            </a:r>
            <a:endParaRPr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3"/>
              </a:rPr>
              <a:t>orientacion.isaacdiazpardo@gmail.com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Os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aspectos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dos que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imos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a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falar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a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contuación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son: 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arabicPeriod"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Aclaración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formalización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procedemento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matrícula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arabicPeriod"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Características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da ESO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alphaLcPeriod"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Organización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do Sistema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Educativo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alphaLcPeriod"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Promoción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á ESO.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Información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para o IES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alphaLcPeriod"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Características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da Etapa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alphaLcPeriod"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Materias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1371600" lvl="2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romanLcPeriod"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Materias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de 1º ESO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1828800" lvl="3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arabicPeriod"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Materias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optativas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alphaLcPeriod"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Avaliación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e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promoción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.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1371600" lvl="2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romanLcPeriod"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Titulación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1371600" lvl="2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romanLcPeriod"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Despois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da ESO...que?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alphaLcPeriod"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Medidas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de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atención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á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diversidade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1371600" lvl="2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romanLcPeriod"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Exención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da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segunda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lingua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estranxeira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.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arabicPeriod"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Orientacións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para o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alumnado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arabicPeriod"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Orientacións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para as </a:t>
            </a: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familias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.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17500" algn="just" rtl="0">
              <a:spcBef>
                <a:spcPts val="0"/>
              </a:spcBef>
              <a:spcAft>
                <a:spcPts val="0"/>
              </a:spcAft>
              <a:buSzPts val="1400"/>
              <a:buFont typeface="Verdana"/>
              <a:buAutoNum type="arabicPeriod"/>
            </a:pPr>
            <a:r>
              <a:rPr lang="en-US" b="1" dirty="0" err="1">
                <a:latin typeface="Verdana"/>
                <a:ea typeface="Verdana"/>
                <a:cs typeface="Verdana"/>
                <a:sym typeface="Verdana"/>
              </a:rPr>
              <a:t>Normas</a:t>
            </a:r>
            <a:r>
              <a:rPr lang="en-US" b="1" dirty="0">
                <a:latin typeface="Verdana"/>
                <a:ea typeface="Verdana"/>
                <a:cs typeface="Verdana"/>
                <a:sym typeface="Verdana"/>
              </a:rPr>
              <a:t> no IES</a:t>
            </a:r>
            <a:endParaRPr b="1" dirty="0"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"/>
          <p:cNvSpPr txBox="1">
            <a:spLocks noGrp="1"/>
          </p:cNvSpPr>
          <p:nvPr>
            <p:ph type="title"/>
          </p:nvPr>
        </p:nvSpPr>
        <p:spPr>
          <a:xfrm>
            <a:off x="685334" y="618518"/>
            <a:ext cx="7773337" cy="686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D3E"/>
              </a:buClr>
              <a:buSzPts val="3200"/>
              <a:buFont typeface="Verdana"/>
              <a:buNone/>
            </a:pPr>
            <a:r>
              <a:rPr lang="en-US" sz="3200" b="1" i="0" u="none" dirty="0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rPr>
              <a:t>PROCEDEMENTO DE MATRÍCULA</a:t>
            </a:r>
            <a:endParaRPr dirty="0"/>
          </a:p>
        </p:txBody>
      </p:sp>
      <p:sp>
        <p:nvSpPr>
          <p:cNvPr id="380" name="Google Shape;380;p4"/>
          <p:cNvSpPr txBox="1">
            <a:spLocks noGrp="1"/>
          </p:cNvSpPr>
          <p:nvPr>
            <p:ph type="body" idx="1"/>
          </p:nvPr>
        </p:nvSpPr>
        <p:spPr>
          <a:xfrm>
            <a:off x="685334" y="1872343"/>
            <a:ext cx="7772870" cy="3918853"/>
          </a:xfrm>
          <a:prstGeom prst="rect">
            <a:avLst/>
          </a:prstGeom>
        </p:spPr>
        <p:txBody>
          <a:bodyPr spcFirstLastPara="1" wrap="square" lIns="182875" tIns="91425" rIns="91425" bIns="45700" anchor="t" anchorCtr="0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None/>
            </a:pPr>
            <a:r>
              <a:rPr lang="pt-BR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FORMALIZACIÓN DE MATRÍCULA : no centro onde foi admitido do  01  ao 10 DE XULLO</a:t>
            </a:r>
            <a:endParaRPr lang="pt-BR" sz="20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None/>
            </a:pPr>
            <a:endParaRPr lang="pt-BR"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None/>
            </a:pPr>
            <a:endParaRPr lang="pt-BR"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None/>
            </a:pPr>
            <a:r>
              <a:rPr lang="pt-BR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TODA A INFORMACIÓN ÍRASE ACTUALIZANO NA PÁXINA DO INSTITUTO</a:t>
            </a:r>
            <a:endParaRPr lang="pt-BR" sz="2000" dirty="0"/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None/>
            </a:pPr>
            <a:endParaRPr lang="pt-BR"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0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http://www.edu.xunta.gal/centros/iesisaacdiazpardo</a:t>
            </a:r>
            <a:endParaRPr lang="pt-BR"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pt-BR"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None/>
            </a:pPr>
            <a:endParaRPr lang="pt-BR"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>
                <a:schemeClr val="dk1"/>
              </a:buClr>
              <a:buSzPts val="1800"/>
              <a:buNone/>
            </a:pPr>
            <a:endParaRPr lang="pt-BR" sz="20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pt-BR" sz="2000" dirty="0">
                <a:solidFill>
                  <a:schemeClr val="dk1"/>
                </a:solidFill>
              </a:rPr>
              <a:t>Desde o IES </a:t>
            </a:r>
            <a:r>
              <a:rPr lang="pt-BR" sz="2000" dirty="0" err="1">
                <a:solidFill>
                  <a:schemeClr val="dk1"/>
                </a:solidFill>
              </a:rPr>
              <a:t>marcarán</a:t>
            </a:r>
            <a:r>
              <a:rPr lang="pt-BR" sz="2000" dirty="0">
                <a:solidFill>
                  <a:schemeClr val="dk1"/>
                </a:solidFill>
              </a:rPr>
              <a:t> </a:t>
            </a:r>
            <a:r>
              <a:rPr lang="pt-BR" sz="2000" dirty="0" err="1">
                <a:solidFill>
                  <a:schemeClr val="dk1"/>
                </a:solidFill>
              </a:rPr>
              <a:t>un</a:t>
            </a:r>
            <a:r>
              <a:rPr lang="pt-BR" sz="2000" dirty="0">
                <a:solidFill>
                  <a:schemeClr val="dk1"/>
                </a:solidFill>
              </a:rPr>
              <a:t> </a:t>
            </a:r>
            <a:r>
              <a:rPr lang="pt-BR" sz="2000" dirty="0" err="1">
                <a:solidFill>
                  <a:schemeClr val="dk1"/>
                </a:solidFill>
              </a:rPr>
              <a:t>día</a:t>
            </a:r>
            <a:r>
              <a:rPr lang="pt-BR" sz="2000" dirty="0">
                <a:solidFill>
                  <a:schemeClr val="dk1"/>
                </a:solidFill>
              </a:rPr>
              <a:t> para formalizar a matrícula: atentos á web!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SzPts val="1800"/>
              <a:buNone/>
            </a:pPr>
            <a:r>
              <a:rPr lang="pt-BR" sz="2000" dirty="0">
                <a:solidFill>
                  <a:schemeClr val="dk1"/>
                </a:solidFill>
              </a:rPr>
              <a:t>A </a:t>
            </a:r>
            <a:r>
              <a:rPr lang="pt-BR" sz="2000" dirty="0" err="1">
                <a:solidFill>
                  <a:schemeClr val="dk1"/>
                </a:solidFill>
              </a:rPr>
              <a:t>documentación</a:t>
            </a:r>
            <a:r>
              <a:rPr lang="pt-BR" sz="2000" dirty="0">
                <a:solidFill>
                  <a:schemeClr val="dk1"/>
                </a:solidFill>
              </a:rPr>
              <a:t> </a:t>
            </a:r>
            <a:r>
              <a:rPr lang="pt-BR" sz="2000" dirty="0" err="1">
                <a:solidFill>
                  <a:schemeClr val="dk1"/>
                </a:solidFill>
              </a:rPr>
              <a:t>necesaria</a:t>
            </a:r>
            <a:r>
              <a:rPr lang="pt-BR" sz="2000" dirty="0">
                <a:solidFill>
                  <a:schemeClr val="dk1"/>
                </a:solidFill>
              </a:rPr>
              <a:t> está na web do IES e/ou </a:t>
            </a:r>
            <a:r>
              <a:rPr lang="pt-BR" sz="2000" dirty="0" err="1">
                <a:solidFill>
                  <a:schemeClr val="dk1"/>
                </a:solidFill>
              </a:rPr>
              <a:t>farásevos</a:t>
            </a:r>
            <a:r>
              <a:rPr lang="pt-BR" sz="2000" dirty="0">
                <a:solidFill>
                  <a:schemeClr val="dk1"/>
                </a:solidFill>
              </a:rPr>
              <a:t> chegar aos centros de E.P.</a:t>
            </a:r>
          </a:p>
          <a:p>
            <a:pPr marL="0" lvl="0" indent="0" algn="l" rtl="0">
              <a:spcBef>
                <a:spcPts val="25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9" name="Google Shape;379;p4"/>
          <p:cNvSpPr txBox="1"/>
          <p:nvPr/>
        </p:nvSpPr>
        <p:spPr>
          <a:xfrm flipV="1">
            <a:off x="775063" y="6522720"/>
            <a:ext cx="7594237" cy="69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85d45bbd1b_0_21"/>
          <p:cNvSpPr txBox="1">
            <a:spLocks noGrp="1"/>
          </p:cNvSpPr>
          <p:nvPr>
            <p:ph type="title"/>
          </p:nvPr>
        </p:nvSpPr>
        <p:spPr>
          <a:xfrm>
            <a:off x="1334650" y="2213225"/>
            <a:ext cx="7206900" cy="10515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spcBef>
                <a:spcPts val="25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rgbClr val="FF9900"/>
                </a:solidFill>
              </a:rPr>
              <a:t>CARACTERÍSTICAS DA ESO</a:t>
            </a:r>
            <a:endParaRPr sz="4400">
              <a:solidFill>
                <a:srgbClr val="FF99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"/>
          <p:cNvSpPr txBox="1">
            <a:spLocks noGrp="1"/>
          </p:cNvSpPr>
          <p:nvPr>
            <p:ph type="title"/>
          </p:nvPr>
        </p:nvSpPr>
        <p:spPr>
          <a:xfrm>
            <a:off x="446087" y="471487"/>
            <a:ext cx="8183562" cy="657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D3E"/>
              </a:buClr>
              <a:buSzPts val="2000"/>
              <a:buFont typeface="Verdana"/>
              <a:buNone/>
            </a:pPr>
            <a:r>
              <a:rPr lang="en-US" sz="2000" b="1" i="0" u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rPr>
              <a:t>ORGANIGRAMA DO SISTEMA EDUCATIVO LOMCE</a:t>
            </a:r>
            <a:endParaRPr/>
          </a:p>
        </p:txBody>
      </p:sp>
      <p:pic>
        <p:nvPicPr>
          <p:cNvPr id="392" name="Google Shape;392;p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468437" y="1165225"/>
            <a:ext cx="6207125" cy="4664075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2"/>
          <p:cNvSpPr txBox="1"/>
          <p:nvPr/>
        </p:nvSpPr>
        <p:spPr>
          <a:xfrm>
            <a:off x="3440112" y="5875337"/>
            <a:ext cx="5097462" cy="246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</a:pPr>
            <a:r>
              <a:rPr lang="en-US" sz="10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http://www.sistemaeducativo.apoclam.org/contents/esquema-sistema-educativo.html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4" name="Google Shape;394;p2"/>
          <p:cNvCxnSpPr/>
          <p:nvPr/>
        </p:nvCxnSpPr>
        <p:spPr>
          <a:xfrm>
            <a:off x="2527300" y="3867150"/>
            <a:ext cx="547687" cy="73025"/>
          </a:xfrm>
          <a:prstGeom prst="straightConnector1">
            <a:avLst/>
          </a:prstGeom>
          <a:noFill/>
          <a:ln w="9525" cap="flat" cmpd="sng">
            <a:solidFill>
              <a:srgbClr val="FF8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95" name="Google Shape;395;p2"/>
          <p:cNvCxnSpPr/>
          <p:nvPr/>
        </p:nvCxnSpPr>
        <p:spPr>
          <a:xfrm>
            <a:off x="3330575" y="3903662"/>
            <a:ext cx="511175" cy="36512"/>
          </a:xfrm>
          <a:prstGeom prst="straightConnector1">
            <a:avLst/>
          </a:prstGeom>
          <a:noFill/>
          <a:ln w="9525" cap="flat" cmpd="sng">
            <a:solidFill>
              <a:srgbClr val="FF8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"/>
          <p:cNvSpPr txBox="1">
            <a:spLocks noGrp="1"/>
          </p:cNvSpPr>
          <p:nvPr>
            <p:ph type="title"/>
          </p:nvPr>
        </p:nvSpPr>
        <p:spPr>
          <a:xfrm>
            <a:off x="555625" y="508000"/>
            <a:ext cx="8183562" cy="781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D3E"/>
              </a:buClr>
              <a:buSzPts val="3200"/>
              <a:buFont typeface="Verdana"/>
              <a:buNone/>
            </a:pPr>
            <a:r>
              <a:rPr lang="en-US" sz="3200" b="1" i="0" u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rPr>
              <a:t>CONDICIÓNS DE ACCESO Á ESO</a:t>
            </a:r>
            <a:endParaRPr/>
          </a:p>
        </p:txBody>
      </p:sp>
      <p:sp>
        <p:nvSpPr>
          <p:cNvPr id="401" name="Google Shape;401;p3"/>
          <p:cNvSpPr txBox="1">
            <a:spLocks noGrp="1"/>
          </p:cNvSpPr>
          <p:nvPr>
            <p:ph type="body" idx="1"/>
          </p:nvPr>
        </p:nvSpPr>
        <p:spPr>
          <a:xfrm>
            <a:off x="519112" y="1530350"/>
            <a:ext cx="8183562" cy="418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91425" rIns="91425" bIns="45700" anchor="t" anchorCtr="0">
            <a:noAutofit/>
          </a:bodyPr>
          <a:lstStyle/>
          <a:p>
            <a:pPr marL="265112" marR="0" lvl="0" indent="-26511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⚫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Todos os alumnos/as que superen a E.P.</a:t>
            </a:r>
            <a:endParaRPr/>
          </a:p>
          <a:p>
            <a:pPr marL="265112" marR="0" lvl="0" indent="-265112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65112" marR="0" lvl="0" indent="-265112" algn="just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⚫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Alumnos/as que ainda non superadas todas as aprendizaxes, estas non sexan un obstáculo para seguir satisfactoriamente a nova etapa. </a:t>
            </a:r>
            <a:endParaRPr/>
          </a:p>
          <a:p>
            <a:pPr marL="265112" marR="0" lvl="0" indent="-265112" algn="just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65112" marR="0" lvl="0" indent="-265112" algn="just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Char char="⚫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Alumnado que teña esgotadas as medidas de  repeticións.</a:t>
            </a:r>
            <a:endParaRPr/>
          </a:p>
          <a:p>
            <a:pPr marL="265113" marR="0" lvl="0" indent="-122873" algn="l" rtl="0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endParaRPr sz="28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85d45bbd1b_0_36"/>
          <p:cNvSpPr txBox="1"/>
          <p:nvPr/>
        </p:nvSpPr>
        <p:spPr>
          <a:xfrm>
            <a:off x="1103312" y="1639887"/>
            <a:ext cx="67548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INFORME AO REMATE DE 6º EP PARA O DO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Resumo historia persoal, académica e social.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Nivel de Competencia Curricular e aptitude intelectual (Badyg)*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Proposta de medidas de cara a 1º ESO**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7" name="Google Shape;407;g85d45bbd1b_0_36"/>
          <p:cNvSpPr txBox="1"/>
          <p:nvPr/>
        </p:nvSpPr>
        <p:spPr>
          <a:xfrm>
            <a:off x="1577975" y="5218112"/>
            <a:ext cx="6024600" cy="2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** Informarase das medidas recomendadas a través da titora ou orientadora.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8" name="Google Shape;408;g85d45bbd1b_0_36"/>
          <p:cNvSpPr txBox="1"/>
          <p:nvPr/>
        </p:nvSpPr>
        <p:spPr>
          <a:xfrm>
            <a:off x="1577950" y="4857212"/>
            <a:ext cx="6024600" cy="2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* </a:t>
            </a:r>
            <a:r>
              <a:rPr lang="en-US" sz="1200">
                <a:solidFill>
                  <a:schemeClr val="dk1"/>
                </a:solidFill>
              </a:rPr>
              <a:t>A situación extraordinaria por mor da crise sanitaria non posibilita dita información o presente curso escolar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"/>
          <p:cNvSpPr txBox="1">
            <a:spLocks noGrp="1"/>
          </p:cNvSpPr>
          <p:nvPr>
            <p:ph type="title" idx="4294967295"/>
          </p:nvPr>
        </p:nvSpPr>
        <p:spPr>
          <a:xfrm>
            <a:off x="592138" y="361950"/>
            <a:ext cx="8551862" cy="144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D3E"/>
              </a:buClr>
              <a:buSzPts val="2400"/>
              <a:buFont typeface="Verdana"/>
              <a:buNone/>
            </a:pPr>
            <a:r>
              <a:rPr lang="en-US" sz="24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rPr>
              <a:t>Educación Secundaria Obrigatoria ORGANIZACIÓN</a:t>
            </a:r>
            <a:br>
              <a:rPr lang="en-US" sz="24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en-US" sz="24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rPr>
              <a:t>(12-16 anos)</a:t>
            </a:r>
            <a:endParaRPr/>
          </a:p>
        </p:txBody>
      </p:sp>
      <p:sp>
        <p:nvSpPr>
          <p:cNvPr id="414" name="Google Shape;414;p5"/>
          <p:cNvSpPr txBox="1">
            <a:spLocks noGrp="1"/>
          </p:cNvSpPr>
          <p:nvPr>
            <p:ph type="body" idx="4294967295"/>
          </p:nvPr>
        </p:nvSpPr>
        <p:spPr>
          <a:xfrm>
            <a:off x="782638" y="1997075"/>
            <a:ext cx="8361362" cy="4075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91425" rIns="91425" bIns="45700" anchor="t" anchorCtr="0">
            <a:noAutofit/>
          </a:bodyPr>
          <a:lstStyle/>
          <a:p>
            <a:pPr marL="265112" marR="0" lvl="0" indent="-265112" algn="just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⚫"/>
            </a:pPr>
            <a:r>
              <a:rPr lang="en-US"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Xunto coa Educación Primaria forma o ensino básico, que é gratuito e obrigatorio. </a:t>
            </a:r>
            <a:endParaRPr/>
          </a:p>
          <a:p>
            <a:pPr marL="265112" marR="0" lvl="0" indent="-163510" algn="just" rtl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</a:pPr>
            <a:endParaRPr sz="2000" b="1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65112" marR="0" lvl="0" indent="-265112" algn="just" rtl="0">
              <a:lnSpc>
                <a:spcPct val="95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⚫"/>
            </a:pPr>
            <a:r>
              <a:rPr lang="en-US"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Organízase en materias e comprende dous ciclos:</a:t>
            </a:r>
            <a:endParaRPr/>
          </a:p>
          <a:p>
            <a:pPr marL="547687" marR="0" lvl="1" indent="-200024" algn="just" rtl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◦"/>
            </a:pPr>
            <a:r>
              <a:rPr lang="en-US"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 1º ciclo de 3 cursos escolares (1º, 2º e 3º ESO)</a:t>
            </a:r>
            <a:endParaRPr/>
          </a:p>
          <a:p>
            <a:pPr marL="547687" marR="0" lvl="1" indent="-200024" algn="just" rtl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Char char="◦"/>
            </a:pPr>
            <a:r>
              <a:rPr lang="en-US"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 2º ciclo dun curso (4º ESO).</a:t>
            </a:r>
            <a:endParaRPr/>
          </a:p>
          <a:p>
            <a:pPr marL="547687" marR="0" lvl="1" indent="-73024" algn="just" rtl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Verdana"/>
              <a:buNone/>
            </a:pPr>
            <a:endParaRPr sz="2000" b="0" i="0" u="none" strike="noStrike" cap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65112" marR="0" lvl="0" indent="-265112" algn="just" rtl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⚫"/>
            </a:pPr>
            <a:r>
              <a:rPr lang="en-US" sz="20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Os plans de estudo están baseados en competencias clave.</a:t>
            </a:r>
            <a:endParaRPr/>
          </a:p>
          <a:p>
            <a:pPr marL="265112" marR="0" lvl="0" indent="-163511" algn="just" rtl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</a:pPr>
            <a:endParaRPr sz="2000"/>
          </a:p>
          <a:p>
            <a:pPr marL="265112" marR="0" lvl="0" indent="-265112" algn="just" rtl="0">
              <a:lnSpc>
                <a:spcPct val="12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Char char="⚫"/>
            </a:pPr>
            <a:r>
              <a:rPr lang="en-US"/>
              <a:t> </a:t>
            </a:r>
            <a:r>
              <a:rPr lang="en-US" sz="2000"/>
              <a:t>PROXECTO EDIXGAL PARA 1º E 2º DA ESO</a:t>
            </a:r>
            <a:endParaRPr sz="2000"/>
          </a:p>
          <a:p>
            <a:pPr marL="265113" marR="0" lvl="0" indent="-163513" algn="l" rtl="0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</a:pPr>
            <a:endParaRPr sz="20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Google Shape;419;p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tretch/>
        </p:blipFill>
        <p:spPr>
          <a:xfrm>
            <a:off x="1471749" y="1079863"/>
            <a:ext cx="6139542" cy="498130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4" name="Google Shape;424;p7" descr="tempsnip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00075" y="776300"/>
            <a:ext cx="8143875" cy="5305425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7"/>
          <p:cNvSpPr txBox="1">
            <a:spLocks noGrp="1"/>
          </p:cNvSpPr>
          <p:nvPr>
            <p:ph type="body" idx="4294967295"/>
          </p:nvPr>
        </p:nvSpPr>
        <p:spPr>
          <a:xfrm rot="-1966395">
            <a:off x="0" y="1098550"/>
            <a:ext cx="4264025" cy="701675"/>
          </a:xfrm>
          <a:prstGeom prst="rect">
            <a:avLst/>
          </a:prstGeom>
        </p:spPr>
        <p:txBody>
          <a:bodyPr spcFirstLastPara="1" wrap="square" lIns="182875" tIns="91425" rIns="91425" bIns="45700" anchor="t" anchorCtr="0">
            <a:noAutofit/>
          </a:bodyPr>
          <a:lstStyle/>
          <a:p>
            <a:pPr marL="0" lvl="0" indent="0" algn="ctr" rtl="0">
              <a:spcBef>
                <a:spcPts val="250"/>
              </a:spcBef>
              <a:spcAft>
                <a:spcPts val="0"/>
              </a:spcAft>
              <a:buNone/>
            </a:pPr>
            <a:r>
              <a:rPr lang="en-US" sz="3000" b="1"/>
              <a:t>MATERIAS DE</a:t>
            </a:r>
            <a:endParaRPr sz="3000" b="1"/>
          </a:p>
          <a:p>
            <a:pPr marL="0" lvl="0" indent="0" algn="ctr" rtl="0">
              <a:spcBef>
                <a:spcPts val="250"/>
              </a:spcBef>
              <a:spcAft>
                <a:spcPts val="0"/>
              </a:spcAft>
              <a:buNone/>
            </a:pPr>
            <a:r>
              <a:rPr lang="en-US" sz="3000" b="1"/>
              <a:t> 1º DA ESO</a:t>
            </a:r>
            <a:endParaRPr sz="3000" b="1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" name="Google Shape;430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937125" y="581025"/>
            <a:ext cx="3019425" cy="857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1" name="Google Shape;431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27587" y="1603375"/>
            <a:ext cx="3648075" cy="2543175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8"/>
          <p:cNvSpPr txBox="1"/>
          <p:nvPr/>
        </p:nvSpPr>
        <p:spPr>
          <a:xfrm>
            <a:off x="738187" y="617537"/>
            <a:ext cx="3906837" cy="64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Materia de libre configuración  (1h)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71F28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771F28"/>
                </a:solidFill>
                <a:latin typeface="Arial"/>
                <a:ea typeface="Arial"/>
                <a:cs typeface="Arial"/>
                <a:sym typeface="Arial"/>
              </a:rPr>
              <a:t>Elexir unha das ofertadas polo IES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3" name="Google Shape;433;p8" descr="Carácter 3D que coloca una pieza del rompecabezas en el rompecabezas. La pieza encaja con las otras piezas. Foto de archivo - 7663497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82600" y="1457325"/>
            <a:ext cx="4286250" cy="3219450"/>
          </a:xfrm>
          <a:prstGeom prst="rect">
            <a:avLst/>
          </a:prstGeom>
          <a:noFill/>
          <a:ln>
            <a:noFill/>
          </a:ln>
        </p:spPr>
      </p:pic>
      <p:sp>
        <p:nvSpPr>
          <p:cNvPr id="434" name="Google Shape;434;p8"/>
          <p:cNvSpPr txBox="1"/>
          <p:nvPr/>
        </p:nvSpPr>
        <p:spPr>
          <a:xfrm rot="-712008">
            <a:off x="1036405" y="4870367"/>
            <a:ext cx="4049852" cy="1152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25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MÁIS MATERIAS DE</a:t>
            </a: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ctr" rtl="0">
              <a:spcBef>
                <a:spcPts val="25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1º DA ESO</a:t>
            </a:r>
            <a:endParaRPr sz="20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9"/>
          <p:cNvSpPr txBox="1">
            <a:spLocks noGrp="1"/>
          </p:cNvSpPr>
          <p:nvPr>
            <p:ph type="ctrTitle"/>
          </p:nvPr>
        </p:nvSpPr>
        <p:spPr>
          <a:xfrm>
            <a:off x="722376" y="319597"/>
            <a:ext cx="7772400" cy="1669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US" sz="2800"/>
            </a:br>
            <a:br>
              <a:rPr lang="en-US" sz="2800"/>
            </a:br>
            <a:br>
              <a:rPr lang="en-US" sz="2800"/>
            </a:br>
            <a:br>
              <a:rPr lang="en-US" sz="2800"/>
            </a:br>
            <a:br>
              <a:rPr lang="en-US" sz="2800"/>
            </a:br>
            <a:br>
              <a:rPr lang="en-US" sz="2800"/>
            </a:br>
            <a:r>
              <a:rPr lang="en-US" sz="2800"/>
              <a:t>MATERIAS OPTATIVAS DE 1º DA ESO</a:t>
            </a:r>
            <a:br>
              <a:rPr lang="en-US" sz="2800"/>
            </a:br>
            <a:r>
              <a:rPr lang="en-US" sz="1800"/>
              <a:t>Elixir dúas por orde de preferencia (1 h)</a:t>
            </a:r>
            <a:endParaRPr sz="2800"/>
          </a:p>
        </p:txBody>
      </p:sp>
      <p:sp>
        <p:nvSpPr>
          <p:cNvPr id="440" name="Google Shape;440;p9"/>
          <p:cNvSpPr txBox="1">
            <a:spLocks noGrp="1"/>
          </p:cNvSpPr>
          <p:nvPr>
            <p:ph type="subTitle" idx="1"/>
          </p:nvPr>
        </p:nvSpPr>
        <p:spPr>
          <a:xfrm>
            <a:off x="722376" y="2512380"/>
            <a:ext cx="7772400" cy="3773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0" rIns="91425" bIns="45700" anchor="t" anchorCtr="0">
            <a:noAutofit/>
          </a:bodyPr>
          <a:lstStyle/>
          <a:p>
            <a:pPr marL="457200" lvl="0" indent="-37084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>
                <a:solidFill>
                  <a:srgbClr val="14425D"/>
                </a:solidFill>
              </a:rPr>
              <a:t> AFONDAMENTO E/OU REFORZO DE LINGUA GALEGA</a:t>
            </a:r>
            <a:endParaRPr/>
          </a:p>
          <a:p>
            <a:pPr marL="457200" lvl="0" indent="-37084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>
              <a:solidFill>
                <a:srgbClr val="14425D"/>
              </a:solidFill>
            </a:endParaRPr>
          </a:p>
          <a:p>
            <a:pPr marL="457200" lvl="0" indent="-37084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>
                <a:solidFill>
                  <a:srgbClr val="14425D"/>
                </a:solidFill>
              </a:rPr>
              <a:t> EDUCACIÓN FINANCEIRA (unicamente se pode cursar en 1º ou en 2º ESO)</a:t>
            </a:r>
            <a:endParaRPr/>
          </a:p>
          <a:p>
            <a:pPr marL="457200" lvl="0" indent="-37084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>
              <a:solidFill>
                <a:srgbClr val="14425D"/>
              </a:solidFill>
            </a:endParaRPr>
          </a:p>
          <a:p>
            <a:pPr marL="457200" lvl="0" indent="-37084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>
                <a:solidFill>
                  <a:srgbClr val="14425D"/>
                </a:solidFill>
              </a:rPr>
              <a:t> OBRADOIRO DE MÚSICA </a:t>
            </a:r>
            <a:endParaRPr/>
          </a:p>
          <a:p>
            <a:pPr marL="457200" lvl="0" indent="-37084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>
              <a:solidFill>
                <a:srgbClr val="14425D"/>
              </a:solidFill>
            </a:endParaRPr>
          </a:p>
          <a:p>
            <a:pPr marL="457200" lvl="0" indent="-37084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>
                <a:solidFill>
                  <a:srgbClr val="14425D"/>
                </a:solidFill>
              </a:rPr>
              <a:t> PAISAXE E SUSTENTABILIDADE</a:t>
            </a:r>
            <a:endParaRPr/>
          </a:p>
          <a:p>
            <a:pPr marL="457200" lvl="0" indent="-37084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>
              <a:solidFill>
                <a:srgbClr val="14425D"/>
              </a:solidFill>
            </a:endParaRPr>
          </a:p>
          <a:p>
            <a:pPr marL="457200" lvl="0" indent="-37084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r>
              <a:rPr lang="en-US">
                <a:solidFill>
                  <a:srgbClr val="14425D"/>
                </a:solidFill>
              </a:rPr>
              <a:t> PROGRAMACIÓN (unicamente se pode cursar en 1º ou en 2º ESO)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0"/>
          <p:cNvSpPr txBox="1">
            <a:spLocks noGrp="1"/>
          </p:cNvSpPr>
          <p:nvPr>
            <p:ph type="title" idx="4294967295"/>
          </p:nvPr>
        </p:nvSpPr>
        <p:spPr>
          <a:xfrm>
            <a:off x="0" y="325438"/>
            <a:ext cx="8229600" cy="860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D3E"/>
              </a:buClr>
              <a:buSzPts val="3200"/>
              <a:buFont typeface="Calibri"/>
              <a:buNone/>
            </a:pPr>
            <a:r>
              <a:rPr lang="en-US" sz="3200" b="1" i="0" u="none" strike="noStrike" cap="none">
                <a:solidFill>
                  <a:srgbClr val="FF8D3E"/>
                </a:solidFill>
                <a:latin typeface="Calibri"/>
                <a:ea typeface="Calibri"/>
                <a:cs typeface="Calibri"/>
                <a:sym typeface="Calibri"/>
              </a:rPr>
              <a:t>AVALIACIÓN E PROMOCIÓN NA ESO</a:t>
            </a:r>
            <a:endParaRPr/>
          </a:p>
        </p:txBody>
      </p:sp>
      <p:sp>
        <p:nvSpPr>
          <p:cNvPr id="446" name="Google Shape;446;p10"/>
          <p:cNvSpPr txBox="1">
            <a:spLocks noGrp="1"/>
          </p:cNvSpPr>
          <p:nvPr>
            <p:ph type="body" idx="4294967295"/>
          </p:nvPr>
        </p:nvSpPr>
        <p:spPr>
          <a:xfrm>
            <a:off x="0" y="2041525"/>
            <a:ext cx="2195513" cy="3508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91425" rIns="91425" bIns="45700" anchor="t" anchorCtr="0">
            <a:noAutofit/>
          </a:bodyPr>
          <a:lstStyle/>
          <a:p>
            <a:pPr marL="265112" marR="0" lvl="0" indent="-265112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⚫"/>
            </a:pPr>
            <a:r>
              <a:rPr lang="en-US" sz="1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Superar todas as materias do curso.</a:t>
            </a:r>
            <a:endParaRPr/>
          </a:p>
          <a:p>
            <a:pPr marL="265112" marR="0" lvl="0" indent="-265112" algn="just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⚫"/>
            </a:pPr>
            <a:r>
              <a:rPr lang="en-US" sz="1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Pódese promocionar con dúas materias non superadas; con tres ou máis , REPÍTESE.</a:t>
            </a:r>
            <a:endParaRPr/>
          </a:p>
          <a:p>
            <a:pPr marL="265112" marR="0" lvl="0" indent="-265112" algn="just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⚫"/>
            </a:pPr>
            <a:r>
              <a:rPr lang="en-US" sz="1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materias suspensas hai que recuperalas ao longo do curso. </a:t>
            </a:r>
            <a:endParaRPr/>
          </a:p>
          <a:p>
            <a:pPr marL="265112" marR="0" lvl="0" indent="-265112" algn="just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⚫"/>
            </a:pPr>
            <a:r>
              <a:rPr lang="en-US" sz="16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Consello orientador ao final de cada curso da ESO</a:t>
            </a:r>
            <a:endParaRPr/>
          </a:p>
          <a:p>
            <a:pPr marL="265112" marR="0" lvl="0" indent="-183832" algn="just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endParaRPr sz="16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65113" marR="0" lvl="0" indent="-183833" algn="l" rtl="0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</a:pPr>
            <a:endParaRPr sz="1600" b="0" i="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7" name="Google Shape;44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44737" y="1201737"/>
            <a:ext cx="6553200" cy="53863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11"/>
          <p:cNvSpPr txBox="1">
            <a:spLocks noGrp="1"/>
          </p:cNvSpPr>
          <p:nvPr>
            <p:ph type="title"/>
          </p:nvPr>
        </p:nvSpPr>
        <p:spPr>
          <a:xfrm>
            <a:off x="1797050" y="727075"/>
            <a:ext cx="6202362" cy="414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45F07"/>
              </a:buClr>
              <a:buSzPts val="2900"/>
              <a:buFont typeface="Verdana"/>
              <a:buNone/>
            </a:pPr>
            <a:r>
              <a:rPr lang="en-US" sz="2900" b="1" i="0" u="none">
                <a:solidFill>
                  <a:srgbClr val="B45F07"/>
                </a:solidFill>
                <a:latin typeface="Verdana"/>
                <a:ea typeface="Verdana"/>
                <a:cs typeface="Verdana"/>
                <a:sym typeface="Verdana"/>
              </a:rPr>
              <a:t>Avaliación e promoción</a:t>
            </a:r>
            <a:endParaRPr/>
          </a:p>
        </p:txBody>
      </p:sp>
      <p:sp>
        <p:nvSpPr>
          <p:cNvPr id="453" name="Google Shape;453;p11"/>
          <p:cNvSpPr txBox="1">
            <a:spLocks noGrp="1"/>
          </p:cNvSpPr>
          <p:nvPr>
            <p:ph type="body" idx="1"/>
          </p:nvPr>
        </p:nvSpPr>
        <p:spPr>
          <a:xfrm>
            <a:off x="847725" y="1347787"/>
            <a:ext cx="7594600" cy="3979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91425" rIns="91425" bIns="45700" anchor="t" anchorCtr="0">
            <a:noAutofit/>
          </a:bodyPr>
          <a:lstStyle/>
          <a:p>
            <a:pPr marL="457200" marR="0" lvl="0" indent="-4572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</a:pPr>
            <a:endParaRPr sz="19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457200" algn="just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⮚"/>
            </a:pPr>
            <a:r>
              <a:rPr lang="en-US" sz="19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Hai exames en setembro para recuperar as materias non superadas en xuño.</a:t>
            </a:r>
            <a:endParaRPr/>
          </a:p>
          <a:p>
            <a:pPr marL="457200" marR="0" lvl="0" indent="-457200" algn="just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</a:pPr>
            <a:endParaRPr sz="19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457200" algn="just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⮚"/>
            </a:pPr>
            <a:r>
              <a:rPr lang="en-US" sz="19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Quen promocione sen superar todas as materias ten que </a:t>
            </a:r>
            <a:r>
              <a:rPr lang="en-US" sz="1900" b="1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matricularse das materias non superadas, </a:t>
            </a:r>
            <a:r>
              <a:rPr lang="en-US" sz="19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seguirá os programas de reforzo que estableza o equipo docente e deberá superar as avaliacións correspondentes a ditos programas.</a:t>
            </a:r>
            <a:endParaRPr/>
          </a:p>
          <a:p>
            <a:pPr marL="457200" marR="0" lvl="0" indent="-360680" algn="just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None/>
            </a:pPr>
            <a:endParaRPr sz="19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457200" algn="just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Noto Sans Symbols"/>
              <a:buChar char="⮚"/>
            </a:pPr>
            <a:r>
              <a:rPr lang="en-US" sz="1900" b="1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Poderase repetir </a:t>
            </a:r>
            <a:r>
              <a:rPr lang="en-US" sz="19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 mesmo curso </a:t>
            </a:r>
            <a:r>
              <a:rPr lang="en-US" sz="1900" b="1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UNHA SOA VEZ e DÚAS VECES como  máximo dentro da etapa</a:t>
            </a:r>
            <a:r>
              <a:rPr lang="en-US" sz="19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 </a:t>
            </a:r>
            <a:r>
              <a:rPr lang="en-US" sz="1900" b="1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Excepcionalmente</a:t>
            </a:r>
            <a:r>
              <a:rPr lang="en-US" sz="19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poderase repetir unha 2ª vez en 4º curso se non se repetiu nos cursos anteriores da etapa.</a:t>
            </a:r>
            <a:endParaRPr/>
          </a:p>
          <a:p>
            <a:pPr marL="457200" marR="0" lvl="0" indent="-360680" algn="just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Arial"/>
              <a:buNone/>
            </a:pPr>
            <a:endParaRPr sz="19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60680" algn="just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Arial"/>
              <a:buNone/>
            </a:pPr>
            <a:endParaRPr sz="1900" b="1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360680" algn="just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520"/>
              <a:buFont typeface="Arial"/>
              <a:buNone/>
            </a:pPr>
            <a:endParaRPr sz="19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457200" algn="just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</a:pPr>
            <a:endParaRPr sz="20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457200" algn="just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</a:pPr>
            <a:endParaRPr sz="20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-457200" algn="just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</a:pPr>
            <a:endParaRPr sz="20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65113" marR="0" lvl="0" indent="-163513" algn="l" rtl="0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Noto Sans Symbols"/>
              <a:buNone/>
            </a:pPr>
            <a:endParaRPr sz="20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85d45bbd1b_0_42"/>
          <p:cNvSpPr txBox="1">
            <a:spLocks noGrp="1"/>
          </p:cNvSpPr>
          <p:nvPr>
            <p:ph type="title"/>
          </p:nvPr>
        </p:nvSpPr>
        <p:spPr>
          <a:xfrm>
            <a:off x="446087" y="581025"/>
            <a:ext cx="8183700" cy="105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D3E"/>
              </a:buClr>
              <a:buSzPts val="3200"/>
              <a:buFont typeface="Arial"/>
              <a:buNone/>
            </a:pPr>
            <a:r>
              <a:rPr lang="en-US" sz="3200" b="1" i="0" u="none">
                <a:solidFill>
                  <a:srgbClr val="FF8D3E"/>
                </a:solidFill>
                <a:latin typeface="Arial"/>
                <a:ea typeface="Arial"/>
                <a:cs typeface="Arial"/>
                <a:sym typeface="Arial"/>
              </a:rPr>
              <a:t>TITULACIÓN</a:t>
            </a:r>
            <a:endParaRPr/>
          </a:p>
        </p:txBody>
      </p:sp>
      <p:sp>
        <p:nvSpPr>
          <p:cNvPr id="459" name="Google Shape;459;g85d45bbd1b_0_42"/>
          <p:cNvSpPr txBox="1">
            <a:spLocks noGrp="1"/>
          </p:cNvSpPr>
          <p:nvPr>
            <p:ph type="body" idx="1"/>
          </p:nvPr>
        </p:nvSpPr>
        <p:spPr>
          <a:xfrm>
            <a:off x="503237" y="2260600"/>
            <a:ext cx="8183700" cy="24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91425" rIns="91425" bIns="45700" anchor="t" anchorCtr="0">
            <a:noAutofit/>
          </a:bodyPr>
          <a:lstStyle/>
          <a:p>
            <a:pPr marL="265112" marR="0" lvl="0" indent="-265112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⚫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 finalizar o 1º ciclo,entrégase o </a:t>
            </a:r>
            <a:endParaRPr/>
          </a:p>
          <a:p>
            <a:pPr marL="265112" marR="0" lvl="0" indent="-265112" algn="just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</a:t>
            </a:r>
            <a:r>
              <a:rPr lang="en-US" sz="2400" b="0" i="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“Certificado de estudos cursados”. </a:t>
            </a: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(ou ao finalizar 2º da ESO se o alumno/a pasa a un ciclo de Formación Profesional Básica)</a:t>
            </a:r>
            <a:endParaRPr/>
          </a:p>
          <a:p>
            <a:pPr marL="265112" marR="0" lvl="0" indent="-265112" algn="just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endParaRPr sz="2400" b="0" i="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65112" marR="0" lvl="0" indent="-265112" algn="just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Char char="⚫"/>
            </a:pPr>
            <a:r>
              <a:rPr lang="en-US" sz="2400" b="0" i="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Ao finalizar o 2º ciclo (4º),, entrégase o </a:t>
            </a:r>
            <a:endParaRPr/>
          </a:p>
          <a:p>
            <a:pPr marL="265112" marR="0" lvl="0" indent="-265112" algn="just" rtl="0">
              <a:lnSpc>
                <a:spcPct val="8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r>
              <a:rPr lang="en-US" sz="2400" b="1" i="0" u="none">
                <a:solidFill>
                  <a:srgbClr val="7030A0"/>
                </a:solidFill>
                <a:latin typeface="Calibri"/>
                <a:ea typeface="Calibri"/>
                <a:cs typeface="Calibri"/>
                <a:sym typeface="Calibri"/>
              </a:rPr>
              <a:t>    “Titulo  de Graduado na Educación Secundaria Obrigatoria”.</a:t>
            </a:r>
            <a:endParaRPr/>
          </a:p>
          <a:p>
            <a:pPr marL="265112" marR="0" lvl="0" indent="-143192" algn="l" rtl="0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1920"/>
              <a:buFont typeface="Noto Sans Symbols"/>
              <a:buNone/>
            </a:pPr>
            <a:endParaRPr sz="2400" b="1" i="0" u="none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60" name="Google Shape;460;g85d45bbd1b_0_4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1680001">
            <a:off x="6561137" y="792162"/>
            <a:ext cx="1943100" cy="1181100"/>
          </a:xfrm>
          <a:prstGeom prst="rect">
            <a:avLst/>
          </a:prstGeom>
          <a:noFill/>
          <a:ln>
            <a:noFill/>
          </a:ln>
        </p:spPr>
      </p:pic>
      <p:sp>
        <p:nvSpPr>
          <p:cNvPr id="461" name="Google Shape;461;g85d45bbd1b_0_42"/>
          <p:cNvSpPr txBox="1"/>
          <p:nvPr/>
        </p:nvSpPr>
        <p:spPr>
          <a:xfrm>
            <a:off x="3148012" y="5181600"/>
            <a:ext cx="5550000" cy="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FFC000"/>
                </a:solidFill>
                <a:latin typeface="Arial"/>
                <a:ea typeface="Arial"/>
                <a:cs typeface="Arial"/>
                <a:sym typeface="Arial"/>
              </a:rPr>
              <a:t>**Todo o alumnado obterá o mesmo título da ESO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6" name="Google Shape;466;g85d45bbd1b_0_49" descr="Resultado de imagen de itinerarios eso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847725" y="617537"/>
            <a:ext cx="7485000" cy="5184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12"/>
          <p:cNvSpPr txBox="1">
            <a:spLocks noGrp="1"/>
          </p:cNvSpPr>
          <p:nvPr>
            <p:ph type="title" idx="4294967295"/>
          </p:nvPr>
        </p:nvSpPr>
        <p:spPr>
          <a:xfrm>
            <a:off x="592138" y="296863"/>
            <a:ext cx="8551862" cy="12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000"/>
              </a:buClr>
              <a:buSzPts val="3200"/>
              <a:buFont typeface="Verdana"/>
              <a:buNone/>
            </a:pPr>
            <a:r>
              <a:rPr lang="en-US" sz="3200" b="1" i="0" u="none" strike="noStrike" cap="none">
                <a:solidFill>
                  <a:srgbClr val="FFC000"/>
                </a:solidFill>
                <a:latin typeface="Verdana"/>
                <a:ea typeface="Verdana"/>
                <a:cs typeface="Verdana"/>
                <a:sym typeface="Verdana"/>
              </a:rPr>
              <a:t>ATENCIÓN Á DIVERSIDADE</a:t>
            </a:r>
            <a:br>
              <a:rPr lang="en-US" sz="3200" b="1" i="1" u="none" strike="noStrike" cap="none">
                <a:solidFill>
                  <a:srgbClr val="B45F07"/>
                </a:solidFill>
                <a:latin typeface="Verdana"/>
                <a:ea typeface="Verdana"/>
                <a:cs typeface="Verdana"/>
                <a:sym typeface="Verdana"/>
              </a:rPr>
            </a:br>
            <a:endParaRPr/>
          </a:p>
        </p:txBody>
      </p:sp>
      <p:sp>
        <p:nvSpPr>
          <p:cNvPr id="472" name="Google Shape;472;p12"/>
          <p:cNvSpPr txBox="1">
            <a:spLocks noGrp="1"/>
          </p:cNvSpPr>
          <p:nvPr>
            <p:ph type="body" idx="4294967295"/>
          </p:nvPr>
        </p:nvSpPr>
        <p:spPr>
          <a:xfrm>
            <a:off x="0" y="1238250"/>
            <a:ext cx="8054975" cy="47831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75" tIns="91425" rIns="91425" bIns="45700" anchor="t" anchorCtr="0">
            <a:noAutofit/>
          </a:bodyPr>
          <a:lstStyle/>
          <a:p>
            <a:pPr marL="265112" marR="0" lvl="0" indent="-265112" algn="just" rtl="0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760"/>
              <a:buFont typeface="Noto Sans Symbols"/>
              <a:buChar char="●"/>
            </a:pPr>
            <a:r>
              <a:rPr lang="en-US" sz="22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Cando un alumno ten dificultades para seguir os plans de estudo establecidos, pódense adoptar algunhas das medidas previstas no PAD en función dos recursos dispoñibles.  Algunhas das medidas son:</a:t>
            </a:r>
            <a:endParaRPr/>
          </a:p>
          <a:p>
            <a:pPr marL="265112" marR="0" lvl="0" indent="-265112" algn="l" rtl="0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1760"/>
              <a:buFont typeface="Noto Sans Symbols"/>
              <a:buNone/>
            </a:pPr>
            <a:endParaRPr sz="2200" b="0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547687" marR="0" lvl="1" indent="-200024" algn="l" rtl="0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Reforzo educativo dentro da aula. </a:t>
            </a:r>
            <a:endParaRPr/>
          </a:p>
          <a:p>
            <a:pPr marL="547687" marR="0" lvl="1" indent="-200024" algn="l" rtl="0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Adaptación dos tempos, instrumentos e procedementos de avaliación</a:t>
            </a:r>
            <a:endParaRPr/>
          </a:p>
          <a:p>
            <a:pPr marL="547687" marR="0" lvl="1" indent="-200024" algn="l" rtl="0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Agrupamentos flexibles. Desdobres.</a:t>
            </a:r>
            <a:endParaRPr/>
          </a:p>
          <a:p>
            <a:pPr marL="547687" marR="0" lvl="1" indent="-200024" algn="l" rtl="0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Exención 2ª lingua extranxeira.</a:t>
            </a:r>
            <a:endParaRPr/>
          </a:p>
          <a:p>
            <a:pPr marL="547687" marR="0" lvl="1" indent="-200024" algn="l" rtl="0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Apoio mestre/a de Pedagoxía Terapéutica </a:t>
            </a:r>
            <a:endParaRPr/>
          </a:p>
          <a:p>
            <a:pPr marL="547687" marR="0" lvl="1" indent="-200024" algn="l" rtl="0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Adaptacións curriculares significativas.</a:t>
            </a:r>
            <a:endParaRPr/>
          </a:p>
          <a:p>
            <a:pPr marL="547687" marR="0" lvl="1" indent="-200024" algn="l" rtl="0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Char char="•"/>
            </a:pPr>
            <a:r>
              <a:rPr lang="en-US" sz="22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Aula de Convivencia.</a:t>
            </a:r>
            <a:endParaRPr/>
          </a:p>
          <a:p>
            <a:pPr marL="547687" marR="0" lvl="1" indent="-60324" algn="l" rtl="0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None/>
            </a:pPr>
            <a:endParaRPr sz="2200"/>
          </a:p>
          <a:p>
            <a:pPr marL="547687" marR="0" lvl="1" indent="-60324" algn="l" rtl="0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Verdana"/>
              <a:buNone/>
            </a:pPr>
            <a:endParaRPr sz="2200"/>
          </a:p>
          <a:p>
            <a:pPr marL="347663" lvl="1" indent="0" algn="l" rtl="0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US" sz="2000" b="1"/>
              <a:t>Mais información en :</a:t>
            </a:r>
            <a:endParaRPr/>
          </a:p>
          <a:p>
            <a:pPr marL="347663" lvl="1" indent="0" algn="l" rtl="0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endParaRPr sz="2000" b="1"/>
          </a:p>
          <a:p>
            <a:pPr marL="347663" lvl="1" indent="0" algn="l" rtl="0">
              <a:lnSpc>
                <a:spcPct val="70000"/>
              </a:lnSpc>
              <a:spcBef>
                <a:spcPts val="200"/>
              </a:spcBef>
              <a:spcAft>
                <a:spcPts val="0"/>
              </a:spcAft>
              <a:buSzPts val="2200"/>
              <a:buNone/>
            </a:pPr>
            <a:r>
              <a:rPr lang="en-US" sz="2000" b="1"/>
              <a:t>www.edu.xunta.es/web/diversidadeorientacion</a:t>
            </a:r>
            <a:r>
              <a:rPr lang="en-US" sz="2000"/>
              <a:t> </a:t>
            </a:r>
            <a:br>
              <a:rPr lang="en-US"/>
            </a:b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4"/>
          <p:cNvSpPr txBox="1"/>
          <p:nvPr/>
        </p:nvSpPr>
        <p:spPr>
          <a:xfrm>
            <a:off x="684200" y="1844675"/>
            <a:ext cx="7848600" cy="36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 alumnado de 1º e 2º con dificultades continuadas no proceso de aprendizaxe (materias lingüísticas), poderá quedar exento de cursar a materia de Segunda Lingua Estranxeira.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Recibirán reforzo educativo nas áreas de LC e LG.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Char char="❑"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É necesario informe  (realizado polo titor/a do curso/etapa anterior coa colaboración DO)</a:t>
            </a:r>
            <a:endParaRPr/>
          </a:p>
          <a:p>
            <a:pPr marL="0" marR="0" lvl="0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Noto Sans Symbols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-254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oto Sans Symbols"/>
              <a:buChar char="❑"/>
            </a:pPr>
            <a:r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Os país/nais entregaran o informe de exención, que será facilitado polo centro de EP aos alumnos/as que sexan propostos para dita exención, a hora de facer a matrícula no instituto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8" name="Google Shape;478;p14"/>
          <p:cNvSpPr txBox="1"/>
          <p:nvPr/>
        </p:nvSpPr>
        <p:spPr>
          <a:xfrm>
            <a:off x="482600" y="508000"/>
            <a:ext cx="8229600" cy="1258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D3E"/>
              </a:buClr>
              <a:buSzPts val="2800"/>
              <a:buFont typeface="Arial"/>
              <a:buNone/>
            </a:pPr>
            <a:r>
              <a:rPr lang="en-US" sz="2800" b="1" i="0" u="none" strike="noStrike" cap="none">
                <a:solidFill>
                  <a:srgbClr val="FF8D3E"/>
                </a:solidFill>
                <a:latin typeface="Arial"/>
                <a:ea typeface="Arial"/>
                <a:cs typeface="Arial"/>
                <a:sym typeface="Arial"/>
              </a:rPr>
              <a:t>Exención da segunda lingua estranxeira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85d45bbd1b_0_53"/>
          <p:cNvSpPr txBox="1"/>
          <p:nvPr/>
        </p:nvSpPr>
        <p:spPr>
          <a:xfrm>
            <a:off x="1170350" y="2977350"/>
            <a:ext cx="7022400" cy="9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8000"/>
                </a:solidFill>
                <a:latin typeface="Verdana"/>
                <a:ea typeface="Verdana"/>
                <a:cs typeface="Verdana"/>
                <a:sym typeface="Verdana"/>
              </a:rPr>
              <a:t>ORIENTACIÓNS PARA O ALUMNADO</a:t>
            </a:r>
            <a:endParaRPr sz="2600" b="1">
              <a:solidFill>
                <a:srgbClr val="FF8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17"/>
          <p:cNvSpPr txBox="1"/>
          <p:nvPr/>
        </p:nvSpPr>
        <p:spPr>
          <a:xfrm>
            <a:off x="446087" y="690562"/>
            <a:ext cx="8337550" cy="693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D3E"/>
              </a:buClr>
              <a:buSzPts val="2400"/>
              <a:buFont typeface="Verdana"/>
              <a:buNone/>
            </a:pPr>
            <a:r>
              <a:rPr lang="en-US" sz="2400" b="1" i="0" u="none" strike="noStrike" cap="none">
                <a:solidFill>
                  <a:srgbClr val="FF8D3E"/>
                </a:solidFill>
                <a:latin typeface="Verdana"/>
                <a:ea typeface="Verdana"/>
                <a:cs typeface="Verdana"/>
                <a:sym typeface="Verdana"/>
              </a:rPr>
              <a:t>UNHA NOVA ETAPA PARA TOD@S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0" name="Google Shape;490;p17"/>
          <p:cNvSpPr txBox="1"/>
          <p:nvPr/>
        </p:nvSpPr>
        <p:spPr>
          <a:xfrm>
            <a:off x="446087" y="1639887"/>
            <a:ext cx="2665412" cy="42465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PARA O ALUMNADO: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Cambio no marco temporal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Moitas asignaturas, cada unha cun profesor/a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Diferentes estilos de ensino e de xestión de clases e de avaliación.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Diversidade de espazos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	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91" name="Google Shape;491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48012" y="1712912"/>
            <a:ext cx="5822950" cy="41386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18"/>
          <p:cNvSpPr txBox="1">
            <a:spLocks noGrp="1"/>
          </p:cNvSpPr>
          <p:nvPr>
            <p:ph type="body" idx="4294967295"/>
          </p:nvPr>
        </p:nvSpPr>
        <p:spPr>
          <a:xfrm>
            <a:off x="0" y="404813"/>
            <a:ext cx="8229600" cy="2300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90000" bIns="46800" anchor="t" anchorCtr="0">
            <a:noAutofit/>
          </a:bodyPr>
          <a:lstStyle/>
          <a:p>
            <a:pPr marL="10795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r>
              <a:rPr lang="en-US" sz="2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 ESO é un camiño a unha progresiva maduración intelectual e autonomía no coñecemento</a:t>
            </a:r>
            <a:br>
              <a:rPr lang="en-US" sz="2800" b="0" i="0" u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</a:br>
            <a:endParaRPr/>
          </a:p>
          <a:p>
            <a:pPr marL="107950" marR="0" lvl="0" indent="0" algn="ctr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endParaRPr sz="2800" b="1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65113" marR="0" lvl="0" indent="-122873" algn="l" rtl="0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>
                <a:schemeClr val="accent1"/>
              </a:buClr>
              <a:buSzPts val="2240"/>
              <a:buFont typeface="Noto Sans Symbols"/>
              <a:buNone/>
            </a:pPr>
            <a:endParaRPr sz="2800" b="1" i="0" u="none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497" name="Google Shape;497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2262" y="1749425"/>
            <a:ext cx="8499475" cy="4500562"/>
          </a:xfrm>
          <a:prstGeom prst="rect">
            <a:avLst/>
          </a:prstGeom>
          <a:noFill/>
          <a:ln>
            <a:noFill/>
          </a:ln>
        </p:spPr>
      </p:pic>
      <p:sp>
        <p:nvSpPr>
          <p:cNvPr id="498" name="Google Shape;498;p18"/>
          <p:cNvSpPr/>
          <p:nvPr/>
        </p:nvSpPr>
        <p:spPr>
          <a:xfrm>
            <a:off x="2051050" y="4941887"/>
            <a:ext cx="4249737" cy="366712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0000" tIns="46800" rIns="90000" bIns="46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18"/>
          <p:cNvSpPr/>
          <p:nvPr/>
        </p:nvSpPr>
        <p:spPr>
          <a:xfrm>
            <a:off x="1343025" y="3041650"/>
            <a:ext cx="6457950" cy="2816225"/>
          </a:xfrm>
          <a:custGeom>
            <a:avLst/>
            <a:gdLst/>
            <a:ahLst/>
            <a:cxnLst/>
            <a:rect l="l" t="t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90000" tIns="46800" rIns="900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Comic Sans MS"/>
              <a:buNone/>
            </a:pPr>
            <a:r>
              <a:rPr lang="en-US" sz="2800" b="1">
                <a:solidFill>
                  <a:schemeClr val="lt2"/>
                </a:solidFill>
                <a:latin typeface="Comic Sans MS"/>
                <a:ea typeface="Comic Sans MS"/>
                <a:cs typeface="Comic Sans MS"/>
                <a:sym typeface="Comic Sans MS"/>
              </a:rPr>
              <a:t>DEBEDES FACERVOS</a:t>
            </a:r>
            <a:r>
              <a:rPr lang="en-US" sz="2800" b="1" i="0" u="none" strike="noStrike" cap="none">
                <a:solidFill>
                  <a:schemeClr val="lt2"/>
                </a:solidFill>
                <a:latin typeface="Comic Sans MS"/>
                <a:ea typeface="Comic Sans MS"/>
                <a:cs typeface="Comic Sans MS"/>
                <a:sym typeface="Comic Sans MS"/>
              </a:rPr>
              <a:t> MÁIS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1" i="0" u="none" strike="noStrike" cap="none">
              <a:solidFill>
                <a:schemeClr val="lt2"/>
              </a:solidFill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Comic Sans MS"/>
              <a:buNone/>
            </a:pPr>
            <a:r>
              <a:rPr lang="en-US" sz="3200" b="1" i="0" u="none" strike="noStrike" cap="none">
                <a:solidFill>
                  <a:schemeClr val="lt2"/>
                </a:solidFill>
                <a:latin typeface="Comic Sans MS"/>
                <a:ea typeface="Comic Sans MS"/>
                <a:cs typeface="Comic Sans MS"/>
                <a:sym typeface="Comic Sans MS"/>
              </a:rPr>
              <a:t>RESPONSABLES E AUTÓNOMOS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lt2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85d45bbd1b_0_58"/>
          <p:cNvSpPr txBox="1"/>
          <p:nvPr/>
        </p:nvSpPr>
        <p:spPr>
          <a:xfrm>
            <a:off x="1170350" y="2977350"/>
            <a:ext cx="7022400" cy="9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FF8000"/>
                </a:solidFill>
                <a:latin typeface="Verdana"/>
                <a:ea typeface="Verdana"/>
                <a:cs typeface="Verdana"/>
                <a:sym typeface="Verdana"/>
              </a:rPr>
              <a:t>ORIENTACIÓNS PARA AS FAMILIAS</a:t>
            </a:r>
            <a:endParaRPr sz="2600" b="1">
              <a:solidFill>
                <a:srgbClr val="FF8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19"/>
          <p:cNvSpPr txBox="1"/>
          <p:nvPr/>
        </p:nvSpPr>
        <p:spPr>
          <a:xfrm>
            <a:off x="628650" y="1676400"/>
            <a:ext cx="7996237" cy="3970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Facilitar o estudo: lugar e hábito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▪ Manter contacto periódico e fluido co titor/a.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▪ Comunicar calquera información de interese ao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centro: enfermidade importante, medicación,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cambios na conduta,…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▪ Cotexar información do alumno coa versión dos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profesores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▪ Valorar todo o relacionado coa escola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▪ Motivar e destacar o esforzo dos vosos fillos/as.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19"/>
          <p:cNvSpPr txBox="1"/>
          <p:nvPr/>
        </p:nvSpPr>
        <p:spPr>
          <a:xfrm>
            <a:off x="847725" y="727075"/>
            <a:ext cx="7777200" cy="369900"/>
          </a:xfrm>
          <a:prstGeom prst="rect">
            <a:avLst/>
          </a:prstGeom>
          <a:solidFill>
            <a:srgbClr val="FDE5CD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ALGÚNS CONSELLOS PARA AS FAMILIAS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20"/>
          <p:cNvSpPr txBox="1"/>
          <p:nvPr/>
        </p:nvSpPr>
        <p:spPr>
          <a:xfrm>
            <a:off x="395287" y="1114425"/>
            <a:ext cx="6624637" cy="58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Falar, escoitar e comprender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17" name="Google Shape;51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70676" y="836577"/>
            <a:ext cx="1908750" cy="153486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18" name="Google Shape;518;p20"/>
          <p:cNvSpPr txBox="1"/>
          <p:nvPr/>
        </p:nvSpPr>
        <p:spPr>
          <a:xfrm>
            <a:off x="446087" y="2041525"/>
            <a:ext cx="6624637" cy="585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Precisan do voso control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9" name="Google Shape;519;p20"/>
          <p:cNvSpPr txBox="1"/>
          <p:nvPr/>
        </p:nvSpPr>
        <p:spPr>
          <a:xfrm>
            <a:off x="300037" y="2881312"/>
            <a:ext cx="8534400" cy="2062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Ter espectativas positivas sobre eles/elas e sobre os estudios.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Implicádevos nas súas actividades e gustos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g85d45bbd1b_0_11"/>
          <p:cNvSpPr/>
          <p:nvPr/>
        </p:nvSpPr>
        <p:spPr>
          <a:xfrm>
            <a:off x="457202" y="1316880"/>
            <a:ext cx="8229600" cy="422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61246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00" b="1">
              <a:latin typeface="Gill Sans"/>
              <a:ea typeface="Gill Sans"/>
              <a:cs typeface="Gill Sans"/>
              <a:sym typeface="Gill Sans"/>
            </a:endParaRPr>
          </a:p>
          <a:p>
            <a:pPr marL="61246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00" b="1">
              <a:latin typeface="Gill Sans"/>
              <a:ea typeface="Gill Sans"/>
              <a:cs typeface="Gill Sans"/>
              <a:sym typeface="Gill Sans"/>
            </a:endParaRPr>
          </a:p>
          <a:p>
            <a:pPr marL="612461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400" b="1">
                <a:latin typeface="Gill Sans"/>
                <a:ea typeface="Gill Sans"/>
                <a:cs typeface="Gill Sans"/>
                <a:sym typeface="Gill Sans"/>
              </a:rPr>
              <a:t>UN POUCO DE NORMAS</a:t>
            </a:r>
            <a:endParaRPr sz="3000" b="1"/>
          </a:p>
        </p:txBody>
      </p:sp>
      <p:sp>
        <p:nvSpPr>
          <p:cNvPr id="525" name="Google Shape;525;g85d45bbd1b_0_11"/>
          <p:cNvSpPr txBox="1"/>
          <p:nvPr/>
        </p:nvSpPr>
        <p:spPr>
          <a:xfrm>
            <a:off x="836751" y="1061796"/>
            <a:ext cx="6261600" cy="3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IES ISAAC DÍAZ PARDO:            EXTRACTO NOF</a:t>
            </a:r>
            <a:endParaRPr sz="135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22"/>
          <p:cNvSpPr/>
          <p:nvPr/>
        </p:nvSpPr>
        <p:spPr>
          <a:xfrm>
            <a:off x="457202" y="1316880"/>
            <a:ext cx="8229600" cy="42242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612461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Todos os membros da comunidade educativa deberán: </a:t>
            </a:r>
            <a:endParaRPr/>
          </a:p>
          <a:p>
            <a:pPr marL="612461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57175" marR="0" lvl="0" indent="-2571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en-US" sz="18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Acudir con roupa adecuada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que non permita entrever ou visualizar directamente o que se denomina “roupa interior”, ou con pantalóns cunha lonxitude tal que expoña á visión dos outros membros da comunidade educativa as nádegas. </a:t>
            </a:r>
            <a:r>
              <a:rPr lang="en-US" sz="18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Non se poderán usar gorras durante o desenvolvemento das clases</a:t>
            </a: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.</a:t>
            </a:r>
            <a:endParaRPr/>
          </a:p>
          <a:p>
            <a:pPr marL="257175" marR="0" lvl="0" indent="-2571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en-US" sz="18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Portar o material para o desenvolvemento do seu traballo</a:t>
            </a: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.</a:t>
            </a:r>
            <a:endParaRPr/>
          </a:p>
          <a:p>
            <a:pPr marL="257175" marR="0" lvl="0" indent="-2571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en-US" sz="18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Non se poderá interromper o desenvolvemento da clase se non é por causa debidamente xustificada.</a:t>
            </a:r>
            <a:endParaRPr/>
          </a:p>
          <a:p>
            <a:pPr marL="257175" marR="0" lvl="0" indent="-2571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en-US" sz="18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Durante os períodos de descanso (10:25h–10:40h e 12:20h–12:40h), os estudantes non poderán permanecer nas aulas</a:t>
            </a: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se non é en compañía dalgún/a profesor/a. </a:t>
            </a:r>
            <a:r>
              <a:rPr lang="en-US" sz="18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Todo o  alumnado deberá deixar libres os corredores e permanecer na planta baixa</a:t>
            </a: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. </a:t>
            </a:r>
            <a:r>
              <a:rPr lang="en-US" sz="18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Só se poderá acceder aos pisos superiores en caso de querer ir á biblioteca</a:t>
            </a: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.</a:t>
            </a:r>
            <a:endParaRPr/>
          </a:p>
        </p:txBody>
      </p:sp>
      <p:sp>
        <p:nvSpPr>
          <p:cNvPr id="531" name="Google Shape;531;p22"/>
          <p:cNvSpPr txBox="1"/>
          <p:nvPr/>
        </p:nvSpPr>
        <p:spPr>
          <a:xfrm>
            <a:off x="836751" y="1061796"/>
            <a:ext cx="6261649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IES ISAAC DÍAZ PARDO:            EXTRACTO NOF</a:t>
            </a:r>
            <a:endParaRPr sz="135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23"/>
          <p:cNvSpPr/>
          <p:nvPr/>
        </p:nvSpPr>
        <p:spPr>
          <a:xfrm>
            <a:off x="407194" y="1425414"/>
            <a:ext cx="8329610" cy="43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257175" marR="0" lvl="0" indent="-2571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en-US" sz="135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Q</a:t>
            </a:r>
            <a:r>
              <a:rPr lang="en-US" sz="18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ueda prohibido o uso do teléfono móbil e outros dispositivos electrónicos en todo o recinto escolar</a:t>
            </a: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. Unicamente </a:t>
            </a:r>
            <a:r>
              <a:rPr lang="en-US" sz="18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estará permitido se é necesario para o desenvolvemento dalgunha actividade académica e sempre baixo a supervisión e responsabilidade do profesor correspondente</a:t>
            </a: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.</a:t>
            </a:r>
            <a:endParaRPr sz="1800" b="1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57175" marR="0" lvl="0" indent="-25717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en-US" sz="18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Está totalmente prohibida a gravación, manipulación ou difusión de imaxes dentro do recinto escolar ou durante o desenvolvemento dalgunha actividade complementaria ou extraescolar fóra do mesmo sen a autorización expresa das persoas protagonistas das mesmas ou dos seus representantes legais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no caso de que sexan menores de idade.</a:t>
            </a:r>
            <a:endParaRPr/>
          </a:p>
          <a:p>
            <a:pPr marL="257175" marR="0" lvl="0" indent="-257175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Noto Sans Symbols"/>
              <a:buChar char="▪"/>
            </a:pPr>
            <a:r>
              <a:rPr lang="en-US" sz="18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O alumnado deberá facerlle entrega inmediata ao profesorado de calquera obxecto prexudicial para a saúde, a integridade persoal ou que sexa obxecto de incumprimento dunha norma do centro </a:t>
            </a: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como tabaco, bebida alcohólica, teléfono móbil, ou outros que o docente perciba que poden incluírse nesta tipoloxía.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24"/>
          <p:cNvSpPr txBox="1"/>
          <p:nvPr/>
        </p:nvSpPr>
        <p:spPr>
          <a:xfrm>
            <a:off x="695737" y="1081691"/>
            <a:ext cx="6530009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A. OBRIGA DE ASISTENCIA Á CLASE</a:t>
            </a:r>
            <a:endParaRPr/>
          </a:p>
        </p:txBody>
      </p:sp>
      <p:sp>
        <p:nvSpPr>
          <p:cNvPr id="542" name="Google Shape;542;p24"/>
          <p:cNvSpPr txBox="1"/>
          <p:nvPr/>
        </p:nvSpPr>
        <p:spPr>
          <a:xfrm>
            <a:off x="780221" y="1471288"/>
            <a:ext cx="6530009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257175" marR="0" lvl="0" indent="-257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Gill Sans"/>
              <a:buAutoNum type="arabicPeriod"/>
            </a:pPr>
            <a:r>
              <a:rPr lang="en-US" sz="1350" b="1" i="1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FALTAS DE ASISTENCIA Á CLASE</a:t>
            </a:r>
            <a:endParaRPr/>
          </a:p>
        </p:txBody>
      </p:sp>
      <p:sp>
        <p:nvSpPr>
          <p:cNvPr id="543" name="Google Shape;543;p24"/>
          <p:cNvSpPr txBox="1"/>
          <p:nvPr/>
        </p:nvSpPr>
        <p:spPr>
          <a:xfrm>
            <a:off x="780221" y="3456445"/>
            <a:ext cx="8140144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0" i="1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II.  </a:t>
            </a:r>
            <a:r>
              <a:rPr lang="en-US" sz="1350" b="1" i="1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FALTAS ÁS ACTIVIDADES COMPLEMENTARIAS/EXTRAESCOLARES</a:t>
            </a:r>
            <a:endParaRPr/>
          </a:p>
        </p:txBody>
      </p:sp>
      <p:sp>
        <p:nvSpPr>
          <p:cNvPr id="544" name="Google Shape;544;p24"/>
          <p:cNvSpPr/>
          <p:nvPr/>
        </p:nvSpPr>
        <p:spPr>
          <a:xfrm>
            <a:off x="501930" y="1771367"/>
            <a:ext cx="8140144" cy="1685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557213" marR="0" lvl="1" indent="-214312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▪"/>
            </a:pPr>
            <a:r>
              <a:rPr lang="en-US" sz="15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Os pais/nais deberán de informar na maior brevidade posible.</a:t>
            </a:r>
            <a:endParaRPr/>
          </a:p>
          <a:p>
            <a:pPr marL="557213" marR="0" lvl="1" indent="-214312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▪"/>
            </a:pPr>
            <a:r>
              <a:rPr lang="en-US" sz="15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Cumprimentar o formulario “</a:t>
            </a:r>
            <a:r>
              <a:rPr lang="en-US" sz="1500" b="0" i="0" u="sng" strike="noStrike" cap="none">
                <a:solidFill>
                  <a:srgbClr val="107EC6"/>
                </a:solidFill>
                <a:latin typeface="Gill Sans"/>
                <a:ea typeface="Gill Sans"/>
                <a:cs typeface="Gill Sans"/>
                <a:sym typeface="Gill Sans"/>
                <a:hlinkClick r:id="rId3"/>
              </a:rPr>
              <a:t>Solicitude de xustificación de faltas de asistencia</a:t>
            </a:r>
            <a:r>
              <a:rPr lang="en-US" sz="15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” (dispoñible na Conserxería e na web do centro) e entregalo ao/á titor/a xunto coa xustificación documental coa maior celeridade posible. </a:t>
            </a:r>
            <a:r>
              <a:rPr lang="en-US" sz="1500" b="0" i="0" u="none" strike="noStrike" cap="none">
                <a:solidFill>
                  <a:srgbClr val="FF0000"/>
                </a:solidFill>
                <a:latin typeface="Gill Sans"/>
                <a:ea typeface="Gill Sans"/>
                <a:cs typeface="Gill Sans"/>
                <a:sym typeface="Gill Sans"/>
              </a:rPr>
              <a:t>Tamén é posible solicitar a xustificación da falta empregando  abalarMóbil</a:t>
            </a:r>
            <a:endParaRPr/>
          </a:p>
          <a:p>
            <a:pPr marL="557213" marR="0" lvl="1" indent="-214312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▪"/>
            </a:pPr>
            <a:r>
              <a:rPr lang="en-US" sz="15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Comunicación da falta polo titor/a nos 5 primeiros días de cada mes ou no mesmo día en abalarMóbil.</a:t>
            </a:r>
            <a:endParaRPr/>
          </a:p>
        </p:txBody>
      </p:sp>
      <p:sp>
        <p:nvSpPr>
          <p:cNvPr id="545" name="Google Shape;545;p24"/>
          <p:cNvSpPr txBox="1"/>
          <p:nvPr/>
        </p:nvSpPr>
        <p:spPr>
          <a:xfrm>
            <a:off x="780221" y="3661404"/>
            <a:ext cx="7812153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214313" marR="0" lvl="0" indent="-21431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▪"/>
            </a:pPr>
            <a:r>
              <a:rPr lang="en-US" sz="15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Actividades complementarias:  desenvólvense en</a:t>
            </a:r>
            <a:r>
              <a:rPr lang="en-US" sz="1500" b="0" i="1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 horario lectivo, teñen carácter diferenciado polo momento, espazo ou recursos que utilizan: visitas, traballos de campo, viaxes de estudo, conmemoracións, …</a:t>
            </a:r>
            <a:endParaRPr/>
          </a:p>
          <a:p>
            <a:pPr marL="214313" marR="0" lvl="0" indent="-21431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▪"/>
            </a:pPr>
            <a:r>
              <a:rPr lang="en-US" sz="1500" b="0" i="1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Actividades extraescolares:  realízanse fóra do horario lectivo.  A participación é voluntaria.</a:t>
            </a:r>
            <a:endParaRPr/>
          </a:p>
          <a:p>
            <a:pPr marL="214313" marR="0" lvl="0" indent="-21431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07EC6"/>
              </a:buClr>
              <a:buSzPts val="1500"/>
              <a:buFont typeface="Noto Sans Symbols"/>
              <a:buChar char="▪"/>
            </a:pPr>
            <a:r>
              <a:rPr lang="en-US" sz="1500" b="0" i="0" u="sng" strike="noStrike" cap="none">
                <a:solidFill>
                  <a:srgbClr val="107EC6"/>
                </a:solidFill>
                <a:latin typeface="Gill Sans"/>
                <a:ea typeface="Gill Sans"/>
                <a:cs typeface="Gill Sans"/>
                <a:sym typeface="Gill Sans"/>
                <a:hlinkClick r:id="rId4"/>
              </a:rPr>
              <a:t>Precísase autorización das familias</a:t>
            </a:r>
            <a:r>
              <a:rPr lang="en-US" sz="1500" b="0" i="0" u="none" strike="noStrike" cap="none">
                <a:solidFill>
                  <a:srgbClr val="107EC6"/>
                </a:solidFill>
                <a:latin typeface="Gill Sans"/>
                <a:ea typeface="Gill Sans"/>
                <a:cs typeface="Gill Sans"/>
                <a:sym typeface="Gill Sans"/>
              </a:rPr>
              <a:t>.</a:t>
            </a:r>
            <a:endParaRPr/>
          </a:p>
          <a:p>
            <a:pPr marL="214313" marR="0" lvl="0" indent="-21431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▪"/>
            </a:pPr>
            <a:r>
              <a:rPr lang="en-US" sz="15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Os estudantes que non asistan á actividade, acudirán con normalidade ao centro.</a:t>
            </a:r>
            <a:endParaRPr/>
          </a:p>
          <a:p>
            <a:pPr marL="214313" marR="0" lvl="0" indent="-21431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Noto Sans Symbols"/>
              <a:buChar char="▪"/>
            </a:pPr>
            <a:r>
              <a:rPr lang="en-US" sz="15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No caso de que á actividade asista un número moi reducido de estudantes, pode darse a circunstancia de que se despracen nun vehículo particular (precisará a autorización pertinente).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25"/>
          <p:cNvSpPr/>
          <p:nvPr/>
        </p:nvSpPr>
        <p:spPr>
          <a:xfrm>
            <a:off x="0" y="857250"/>
            <a:ext cx="9143997" cy="514350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txBody>
          <a:bodyPr spcFirstLastPara="1" wrap="square" lIns="68575" tIns="34275" rIns="68575" bIns="34275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51" name="Google Shape;551;p25"/>
          <p:cNvSpPr/>
          <p:nvPr/>
        </p:nvSpPr>
        <p:spPr>
          <a:xfrm>
            <a:off x="482597" y="1339847"/>
            <a:ext cx="8178803" cy="417512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68575" tIns="34275" rIns="68575" bIns="34275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552" name="Google Shape;552;p25" descr="Imagen que contiene captura de pantalla&#10;&#10;Descripción generada con confianza muy alt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6072" y="1805601"/>
            <a:ext cx="7457375" cy="3243957"/>
          </a:xfrm>
          <a:prstGeom prst="rect">
            <a:avLst/>
          </a:prstGeom>
          <a:noFill/>
          <a:ln>
            <a:noFill/>
          </a:ln>
        </p:spPr>
      </p:pic>
      <p:sp>
        <p:nvSpPr>
          <p:cNvPr id="553" name="Google Shape;553;p25"/>
          <p:cNvSpPr/>
          <p:nvPr/>
        </p:nvSpPr>
        <p:spPr>
          <a:xfrm>
            <a:off x="357761" y="1217295"/>
            <a:ext cx="8428482" cy="4423410"/>
          </a:xfrm>
          <a:prstGeom prst="rect">
            <a:avLst/>
          </a:prstGeom>
          <a:noFill/>
          <a:ln w="1585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68575" tIns="34275" rIns="68575" bIns="34275" anchor="ctr" anchorCtr="1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6"/>
          <p:cNvSpPr txBox="1"/>
          <p:nvPr/>
        </p:nvSpPr>
        <p:spPr>
          <a:xfrm>
            <a:off x="859732" y="1254815"/>
            <a:ext cx="6366014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C. RECOLLIDA ALUMNADO EN PERÍODO LECTIVO</a:t>
            </a:r>
            <a:endParaRPr/>
          </a:p>
        </p:txBody>
      </p:sp>
      <p:sp>
        <p:nvSpPr>
          <p:cNvPr id="559" name="Google Shape;559;p26"/>
          <p:cNvSpPr txBox="1"/>
          <p:nvPr/>
        </p:nvSpPr>
        <p:spPr>
          <a:xfrm>
            <a:off x="655267" y="1789547"/>
            <a:ext cx="7673012" cy="3808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214313" marR="0" lvl="0" indent="-21431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▪"/>
            </a:pPr>
            <a:r>
              <a:rPr lang="en-US" sz="1800" b="1" i="1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Alumnado maior de idade: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1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00075" marR="0" lvl="1" indent="-2571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AutoNum type="arabicPeriod"/>
            </a:pP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Comunicar ausencia ao cargo directivo de garda e cumprimentar </a:t>
            </a:r>
            <a:r>
              <a:rPr lang="en-US" sz="1800" b="0" i="0" u="sng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  <a:hlinkClick r:id="rId3"/>
              </a:rPr>
              <a:t>o formulario correspondente.</a:t>
            </a:r>
            <a:endParaRPr sz="18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00075" marR="0" lvl="1" indent="-2571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AutoNum type="arabicPeriod"/>
            </a:pP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Cando se incorporen ao centro xustificarán a falta.</a:t>
            </a:r>
            <a:endParaRPr/>
          </a:p>
          <a:p>
            <a:pPr marL="342900" marR="0" lvl="1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14313" marR="0" lvl="0" indent="-214313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Noto Sans Symbols"/>
              <a:buChar char="▪"/>
            </a:pPr>
            <a:r>
              <a:rPr lang="en-US" sz="1800" b="1" i="1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Alumnado menor de idade:</a:t>
            </a:r>
            <a:endParaRPr/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800" b="0" i="1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600075" marR="0" lvl="1" indent="-2571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AutoNum type="arabicPeriod"/>
            </a:pP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Precisará ser recollido por algunha das persoas autorizadas no momento de formalizar a matrícula.</a:t>
            </a:r>
            <a:endParaRPr/>
          </a:p>
          <a:p>
            <a:pPr marL="600075" marR="0" lvl="1" indent="-2571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AutoNum type="arabicPeriod"/>
            </a:pP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Cumprimentar o formulario que será facilitado en conserxería.</a:t>
            </a:r>
            <a:endParaRPr/>
          </a:p>
          <a:p>
            <a:pPr marL="600075" marR="0" lvl="1" indent="-257175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Gill Sans"/>
              <a:buAutoNum type="arabicPeriod"/>
            </a:pPr>
            <a:r>
              <a:rPr lang="en-US" sz="180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Cando se incorpore ao centro xustificarase a falta.</a:t>
            </a:r>
            <a:endParaRPr/>
          </a:p>
          <a:p>
            <a:pPr marL="257175" marR="0" lvl="0" indent="-17145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Gill Sans"/>
              <a:buNone/>
            </a:pPr>
            <a:endParaRPr sz="1350" b="0" i="1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marL="214313" marR="0" lvl="0" indent="-128588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Noto Sans Symbols"/>
              <a:buNone/>
            </a:pPr>
            <a:endParaRPr sz="1350" b="0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27"/>
          <p:cNvSpPr txBox="1"/>
          <p:nvPr/>
        </p:nvSpPr>
        <p:spPr>
          <a:xfrm>
            <a:off x="1228727" y="879428"/>
            <a:ext cx="6429375" cy="3462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I.  INSTRUMENTOS MELLORA DA CONVIVENCIA</a:t>
            </a:r>
            <a:endParaRPr sz="1800" b="1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65" name="Google Shape;565;p27"/>
          <p:cNvSpPr txBox="1"/>
          <p:nvPr/>
        </p:nvSpPr>
        <p:spPr>
          <a:xfrm>
            <a:off x="1174130" y="1342742"/>
            <a:ext cx="6164951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I.1. PROGRAMA TITORÍA ENTRE IGUAIS (TEI)</a:t>
            </a:r>
            <a:endParaRPr sz="1650" b="1" i="0" u="none" strike="noStrike" cap="non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566" name="Google Shape;566;p27"/>
          <p:cNvSpPr txBox="1"/>
          <p:nvPr/>
        </p:nvSpPr>
        <p:spPr>
          <a:xfrm>
            <a:off x="624646" y="1813982"/>
            <a:ext cx="8377328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214313" marR="0" lvl="0" indent="-2143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Noto Sans Symbols"/>
              <a:buChar char="❑"/>
            </a:pPr>
            <a:r>
              <a:rPr lang="en-US" sz="165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Que é?</a:t>
            </a:r>
            <a:endParaRPr/>
          </a:p>
          <a:p>
            <a:pPr marL="342900" marR="0" lvl="1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Programa de convivencia para a prevención da violencia e o acoso escolar con maior implementación en centros educativos españoles e un dos primeiros a nivel mundial. Programa de Referencia en prevención de acoso escolar do Ministerio de Educación, Cultura y Deportes.</a:t>
            </a:r>
            <a:endParaRPr/>
          </a:p>
          <a:p>
            <a:pPr marL="342900" marR="0" lvl="1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Autor: Andrés González Bellido.</a:t>
            </a:r>
            <a:endParaRPr/>
          </a:p>
          <a:p>
            <a:pPr marL="342900" marR="0" lvl="1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Basease na tutorización emocional entre iguais desde o respecto, empatía e compromiso.</a:t>
            </a:r>
            <a:endParaRPr/>
          </a:p>
        </p:txBody>
      </p:sp>
      <p:sp>
        <p:nvSpPr>
          <p:cNvPr id="567" name="Google Shape;567;p27"/>
          <p:cNvSpPr txBox="1"/>
          <p:nvPr/>
        </p:nvSpPr>
        <p:spPr>
          <a:xfrm>
            <a:off x="624647" y="3808714"/>
            <a:ext cx="7796304" cy="18466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214313" marR="0" lvl="0" indent="-21431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50"/>
              <a:buFont typeface="Noto Sans Symbols"/>
              <a:buChar char="❑"/>
            </a:pPr>
            <a:r>
              <a:rPr lang="en-US" sz="1650" b="1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Desde cando?</a:t>
            </a:r>
            <a:endParaRPr/>
          </a:p>
          <a:p>
            <a:pPr marL="3429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Iníciase no 2002 e aplícase en centros desde o 2003. Os centros que aplican o programa están integrados na REDE DE CENTROS TEI TOLERANCIA CERO e comparten recursos.</a:t>
            </a:r>
            <a:endParaRPr/>
          </a:p>
          <a:p>
            <a:pPr marL="3429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0" i="0" u="none" strike="noStrike" cap="non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No curso 2019/20 púxose en marcha un programa de mediación entre iguales. Comezamos a formación do profesorado e do alumnado voluntario. Este programa vaise continuar o próximo curso 2020/21.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8"/>
          <p:cNvSpPr txBox="1"/>
          <p:nvPr/>
        </p:nvSpPr>
        <p:spPr>
          <a:xfrm rot="-540000">
            <a:off x="846137" y="4648200"/>
            <a:ext cx="7786687" cy="1570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omic Sans MS"/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omic Sans MS"/>
                <a:ea typeface="Comic Sans MS"/>
                <a:cs typeface="Comic Sans MS"/>
                <a:sym typeface="Comic Sans MS"/>
              </a:rPr>
              <a:t>Desexámosvos unha feliz e grata andaina nesta etapa que pronto comezará !!!!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73" name="Google Shape;573;p28" descr="http://www.ellahoy.es/img/paso-a-secundaria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3688" y="961756"/>
            <a:ext cx="5953125" cy="3114676"/>
          </a:xfrm>
          <a:prstGeom prst="rect">
            <a:avLst/>
          </a:prstGeom>
          <a:noFill/>
          <a:ln>
            <a:noFill/>
          </a:ln>
        </p:spPr>
      </p:pic>
      <p:sp>
        <p:nvSpPr>
          <p:cNvPr id="574" name="Google Shape;574;p28"/>
          <p:cNvSpPr txBox="1"/>
          <p:nvPr/>
        </p:nvSpPr>
        <p:spPr>
          <a:xfrm>
            <a:off x="3622675" y="434975"/>
            <a:ext cx="4892675" cy="369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lang="en-US" sz="1800" b="0" i="0" u="sng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http://www.edu.xunta.gal/portal/guiadalomce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9" name="Google Shape;579;p29" descr="Contratos-program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32075" y="4020454"/>
            <a:ext cx="2174301" cy="1115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80" name="Google Shape;580;p29" descr="Proxect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05330" y="2194594"/>
            <a:ext cx="2009133" cy="884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1" name="Google Shape;581;p2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8259" y="5288451"/>
            <a:ext cx="5399426" cy="6652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2" name="Google Shape;582;p2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083" y="909357"/>
            <a:ext cx="8854761" cy="830051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29"/>
          <p:cNvSpPr txBox="1"/>
          <p:nvPr/>
        </p:nvSpPr>
        <p:spPr>
          <a:xfrm>
            <a:off x="218661" y="4706000"/>
            <a:ext cx="4295803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1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 b="1" i="0" u="none" strike="noStrike" cap="none">
                <a:solidFill>
                  <a:srgbClr val="002060"/>
                </a:solidFill>
                <a:latin typeface="Gill Sans"/>
                <a:ea typeface="Gill Sans"/>
                <a:cs typeface="Gill Sans"/>
                <a:sym typeface="Gill Sans"/>
              </a:rPr>
              <a:t>PROGRAMA EDUCANDO EN IGUALDADE.</a:t>
            </a:r>
            <a:endParaRPr/>
          </a:p>
        </p:txBody>
      </p:sp>
      <p:pic>
        <p:nvPicPr>
          <p:cNvPr id="584" name="Google Shape;584;p2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31402" y="4997445"/>
            <a:ext cx="1470328" cy="273662"/>
          </a:xfrm>
          <a:prstGeom prst="rect">
            <a:avLst/>
          </a:prstGeom>
          <a:noFill/>
          <a:ln>
            <a:noFill/>
          </a:ln>
        </p:spPr>
      </p:pic>
      <p:pic>
        <p:nvPicPr>
          <p:cNvPr id="585" name="Google Shape;585;p2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48179" y="1716722"/>
            <a:ext cx="3731054" cy="323162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29"/>
          <p:cNvSpPr txBox="1"/>
          <p:nvPr/>
        </p:nvSpPr>
        <p:spPr>
          <a:xfrm>
            <a:off x="4251802" y="2014977"/>
            <a:ext cx="2556497" cy="323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50" b="1" i="0" u="none" strike="noStrike" cap="none">
                <a:solidFill>
                  <a:srgbClr val="000000"/>
                </a:solidFill>
                <a:latin typeface="Arial Black"/>
                <a:ea typeface="Arial Black"/>
                <a:cs typeface="Arial Black"/>
                <a:sym typeface="Arial Black"/>
              </a:rPr>
              <a:t>Grupo teatral: Toxos</a:t>
            </a:r>
            <a:endParaRPr/>
          </a:p>
        </p:txBody>
      </p:sp>
      <p:pic>
        <p:nvPicPr>
          <p:cNvPr id="587" name="Google Shape;587;p2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449079" y="2315452"/>
            <a:ext cx="1964528" cy="1507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88" name="Google Shape;588;p2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736977" y="3500213"/>
            <a:ext cx="2125198" cy="2365331"/>
          </a:xfrm>
          <a:prstGeom prst="rect">
            <a:avLst/>
          </a:prstGeom>
          <a:noFill/>
          <a:ln>
            <a:noFill/>
          </a:ln>
        </p:spPr>
      </p:pic>
      <p:pic>
        <p:nvPicPr>
          <p:cNvPr id="589" name="Google Shape;589;p2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6473903" y="2315452"/>
            <a:ext cx="2611904" cy="1042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590" name="Google Shape;590;p29" descr="Resultado de imagen de lanzadeiras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057401" y="3668886"/>
            <a:ext cx="2331383" cy="1043479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2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87083" y="1775900"/>
            <a:ext cx="2241989" cy="22398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Got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1857</Words>
  <Application>Microsoft Office PowerPoint</Application>
  <PresentationFormat>Presentación en pantalla (4:3)</PresentationFormat>
  <Paragraphs>209</Paragraphs>
  <Slides>33</Slides>
  <Notes>33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33</vt:i4>
      </vt:variant>
    </vt:vector>
  </HeadingPairs>
  <TitlesOfParts>
    <vt:vector size="44" baseType="lpstr">
      <vt:lpstr>Twentieth Century</vt:lpstr>
      <vt:lpstr>Times New Roman</vt:lpstr>
      <vt:lpstr>Comic Sans MS</vt:lpstr>
      <vt:lpstr>Arial</vt:lpstr>
      <vt:lpstr>Verdana</vt:lpstr>
      <vt:lpstr>Calibri</vt:lpstr>
      <vt:lpstr>Gill Sans</vt:lpstr>
      <vt:lpstr>Noto Sans Symbols</vt:lpstr>
      <vt:lpstr>Arial Black</vt:lpstr>
      <vt:lpstr>Gota</vt:lpstr>
      <vt:lpstr>1_Gota</vt:lpstr>
      <vt:lpstr>PASO Á ESO  Lei Orgánica 8/2013, de 9 de decembro, para a mellora da calidade educativa. (LOMCE)</vt:lpstr>
      <vt:lpstr>Presentación de PowerPoint</vt:lpstr>
      <vt:lpstr>PROCEDEMENTO DE MATRÍCULA</vt:lpstr>
      <vt:lpstr>CARACTERÍSTICAS DA ESO</vt:lpstr>
      <vt:lpstr>ORGANIGRAMA DO SISTEMA EDUCATIVO LOMCE</vt:lpstr>
      <vt:lpstr>CONDICIÓNS DE ACCESO Á ESO</vt:lpstr>
      <vt:lpstr>Presentación de PowerPoint</vt:lpstr>
      <vt:lpstr>Educación Secundaria Obrigatoria ORGANIZACIÓN (12-16 anos)</vt:lpstr>
      <vt:lpstr>Presentación de PowerPoint</vt:lpstr>
      <vt:lpstr>Presentación de PowerPoint</vt:lpstr>
      <vt:lpstr>Presentación de PowerPoint</vt:lpstr>
      <vt:lpstr>      MATERIAS OPTATIVAS DE 1º DA ESO Elixir dúas por orde de preferencia (1 h)</vt:lpstr>
      <vt:lpstr>AVALIACIÓN E PROMOCIÓN NA ESO</vt:lpstr>
      <vt:lpstr>Avaliación e promoción</vt:lpstr>
      <vt:lpstr>TITULACIÓN</vt:lpstr>
      <vt:lpstr>Presentación de PowerPoint</vt:lpstr>
      <vt:lpstr>ATENCIÓN Á DIVERSIDADE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PASO Á ESO  Lei Orgánica 8/2013, de 9 de decembro, para a mellora da calidade educativa. (LOMCE)</dc:title>
  <cp:lastModifiedBy>Usuario de Windows</cp:lastModifiedBy>
  <cp:revision>3</cp:revision>
  <dcterms:modified xsi:type="dcterms:W3CDTF">2020-06-11T17:36:25Z</dcterms:modified>
</cp:coreProperties>
</file>