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6" r:id="rId4"/>
    <p:sldId id="258" r:id="rId5"/>
    <p:sldId id="261" r:id="rId6"/>
    <p:sldId id="262" r:id="rId7"/>
    <p:sldId id="275" r:id="rId8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FF99"/>
    <a:srgbClr val="FFF0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90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E36EB314-CEF4-4F1F-9B5D-8AD4AD294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27387-3D51-4F86-953F-D1C1B8DB54B8}" type="datetimeFigureOut">
              <a:rPr lang="es-ES"/>
              <a:pPr>
                <a:defRPr/>
              </a:pPr>
              <a:t>23/03/2021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C7E2F47B-7489-4FF3-B7FE-310C7131E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612B0C9D-23ED-495C-8243-5F693F632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074E0-BA67-4773-922A-1D0DE10B915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00038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57022B63-DA22-48CF-9B39-6E3D470B2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9E0A5-4FD5-42B3-A81C-C2716808025F}" type="datetimeFigureOut">
              <a:rPr lang="es-ES"/>
              <a:pPr>
                <a:defRPr/>
              </a:pPr>
              <a:t>23/03/2021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542F68DF-4D80-4DF3-B6D2-5437F28AE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1FDB7412-C358-4D82-B066-62BE0E9E7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C4689-8D9E-4C51-9916-F801A0C8248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83985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6F607AB2-C6CC-4E75-AC2D-AAA565B89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D7078-4ED2-4173-9122-3C779906DE36}" type="datetimeFigureOut">
              <a:rPr lang="es-ES"/>
              <a:pPr>
                <a:defRPr/>
              </a:pPr>
              <a:t>23/03/2021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40A80B25-1F34-4FA9-89A0-0F5B6CF58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52279F15-E1CA-42D2-8C59-AEE643080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77801-341D-48DC-9E71-31EF6322D3D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80720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8F71CCE3-4110-4A83-AA3B-2988CF69C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C94AF-7935-4996-A89D-6E87F18C59F3}" type="datetimeFigureOut">
              <a:rPr lang="es-ES"/>
              <a:pPr>
                <a:defRPr/>
              </a:pPr>
              <a:t>23/03/2021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EA184DDA-E4A8-4E18-94FE-88E2D3685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695B682D-4B90-4C91-8551-C7FC2E15F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DA0E5-0850-479F-8D83-27F9277E158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17420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BD4029A5-A131-4168-AA34-721C2E501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AFD0D-C291-4B17-9E96-B9EBCB1FAD55}" type="datetimeFigureOut">
              <a:rPr lang="es-ES"/>
              <a:pPr>
                <a:defRPr/>
              </a:pPr>
              <a:t>23/03/2021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A13B6858-4E41-416D-837F-AA9F398D9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8EA7D3BE-EE7D-4628-BC17-B7CEA7156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6D2E0-D801-42A5-A337-CE336943BDB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72835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C9F7BD94-15BC-4BEC-AA80-9715E775D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82357-9EAE-46CB-9D9A-49304CEE8A03}" type="datetimeFigureOut">
              <a:rPr lang="es-ES"/>
              <a:pPr>
                <a:defRPr/>
              </a:pPr>
              <a:t>23/03/2021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84FA2161-797F-4020-83A0-C7FD6F4D5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1E2250E0-870F-48F4-91C5-49E7B807E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E0BA1-6644-4A97-AD5B-F13D9F29080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06580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3C2BA17B-E058-49E4-B7F8-E9F85A995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362BE-3D97-4142-81D9-D5B3F2F00348}" type="datetimeFigureOut">
              <a:rPr lang="es-ES"/>
              <a:pPr>
                <a:defRPr/>
              </a:pPr>
              <a:t>23/03/2021</a:t>
            </a:fld>
            <a:endParaRPr lang="es-ES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CD116544-435D-45D9-AB72-60B60BBFF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80FE1C07-E8BF-407B-A9A5-18C8A5C10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DE9AC-9F83-4E00-8726-5B5BA3DA94C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64768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679C1CDB-DF55-4AB3-B781-409C0FD89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44BDE-8B63-4D04-A5F6-4352687B1DFB}" type="datetimeFigureOut">
              <a:rPr lang="es-ES"/>
              <a:pPr>
                <a:defRPr/>
              </a:pPr>
              <a:t>23/03/2021</a:t>
            </a:fld>
            <a:endParaRPr lang="es-ES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4DE471E0-727C-436D-9CE3-6A9535C8C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10A2B4D4-EEFE-41A9-AE73-86D26F4D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6A6A3-33F3-4AC8-ABFB-4BC865C6C53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66358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AC8CC1A4-2D7E-4290-80E1-42CBA9B6E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EC2A3-2FEC-4CED-8F80-D0DCF120B7E5}" type="datetimeFigureOut">
              <a:rPr lang="es-ES"/>
              <a:pPr>
                <a:defRPr/>
              </a:pPr>
              <a:t>23/03/2021</a:t>
            </a:fld>
            <a:endParaRPr lang="es-ES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2D97B7DD-4DB3-469B-944F-423EE5189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D907EB33-1ACF-4EB8-9C54-2BF378C83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B7A22-773A-4332-8236-EB9C0608B9E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79029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7706F38A-7534-4D4B-B584-4C52DC626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85A98-1642-4C86-93FD-031C3FF77785}" type="datetimeFigureOut">
              <a:rPr lang="es-ES"/>
              <a:pPr>
                <a:defRPr/>
              </a:pPr>
              <a:t>23/03/2021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FEA4FD02-F624-487E-9D81-0D7E80F4B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7FFBD6B9-B6C9-4042-99C4-491541EDB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B9C8A-B64B-45ED-9028-374EAFCFAF5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37059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6C71CC9A-06C4-4E46-8439-80C863EF7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8B17A-DBAF-4D20-A1B8-13AD0A1C90F0}" type="datetimeFigureOut">
              <a:rPr lang="es-ES"/>
              <a:pPr>
                <a:defRPr/>
              </a:pPr>
              <a:t>23/03/2021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DFA37536-4536-41D7-9F18-0E777D4C1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DB1107E2-FCB7-4EE7-808B-05AABD5B7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CFF14-8318-4CA7-94E5-FE22BA18D86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68340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>
            <a:extLst>
              <a:ext uri="{FF2B5EF4-FFF2-40B4-BE49-F238E27FC236}">
                <a16:creationId xmlns:a16="http://schemas.microsoft.com/office/drawing/2014/main" id="{C4E5FBB3-59B4-4000-8D9E-281BE1DE54A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1027" name="2 Marcador de texto">
            <a:extLst>
              <a:ext uri="{FF2B5EF4-FFF2-40B4-BE49-F238E27FC236}">
                <a16:creationId xmlns:a16="http://schemas.microsoft.com/office/drawing/2014/main" id="{C4A796BA-03D6-4B0C-930E-D35640140B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37CF3115-A496-4863-9676-301885422A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DDBD56-9EAB-4066-8034-55321AE59C7E}" type="datetimeFigureOut">
              <a:rPr lang="es-ES"/>
              <a:pPr>
                <a:defRPr/>
              </a:pPr>
              <a:t>23/03/2021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ECC59705-1648-4E40-8CFA-07698AE277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29A860C8-D025-4F78-88C6-261BBD253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C2C64CC-FF38-4BAF-AECD-51CA34197F9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>
            <a:extLst>
              <a:ext uri="{FF2B5EF4-FFF2-40B4-BE49-F238E27FC236}">
                <a16:creationId xmlns:a16="http://schemas.microsoft.com/office/drawing/2014/main" id="{519D87E0-F9E9-4303-A870-041A22AAC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6988"/>
            <a:ext cx="9144000" cy="1079501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eaLnBrk="1" hangingPunct="1"/>
            <a:r>
              <a:rPr lang="es-ES" altLang="es-ES" b="1" dirty="0"/>
              <a:t>LAS ENFERMEDADES INFECCIOSAS</a:t>
            </a:r>
          </a:p>
        </p:txBody>
      </p:sp>
      <p:sp>
        <p:nvSpPr>
          <p:cNvPr id="15" name="2 Marcador de contenido">
            <a:extLst>
              <a:ext uri="{FF2B5EF4-FFF2-40B4-BE49-F238E27FC236}">
                <a16:creationId xmlns:a16="http://schemas.microsoft.com/office/drawing/2014/main" id="{DED0A545-C4BD-4A55-A90B-92B7CA6D19A6}"/>
              </a:ext>
            </a:extLst>
          </p:cNvPr>
          <p:cNvSpPr txBox="1">
            <a:spLocks/>
          </p:cNvSpPr>
          <p:nvPr/>
        </p:nvSpPr>
        <p:spPr bwMode="auto">
          <a:xfrm>
            <a:off x="7888" y="1304652"/>
            <a:ext cx="9144000" cy="555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s-ES" sz="3600" b="1" dirty="0">
                <a:solidFill>
                  <a:srgbClr val="E2AC00"/>
                </a:solidFill>
              </a:rPr>
              <a:t>Causadas por </a:t>
            </a:r>
            <a:r>
              <a:rPr lang="es-ES" sz="3600" b="1" u="sng" dirty="0">
                <a:solidFill>
                  <a:srgbClr val="E2AC00"/>
                </a:solidFill>
              </a:rPr>
              <a:t>microorganismos patógenos</a:t>
            </a:r>
            <a:r>
              <a:rPr lang="es-ES" sz="3600" b="1" dirty="0">
                <a:solidFill>
                  <a:srgbClr val="E2AC00"/>
                </a:solidFill>
              </a:rPr>
              <a:t>.</a:t>
            </a:r>
            <a:endParaRPr lang="es-ES" sz="3600" b="1" dirty="0">
              <a:solidFill>
                <a:srgbClr val="FFC000"/>
              </a:solidFill>
            </a:endParaRPr>
          </a:p>
          <a:p>
            <a:pPr eaLnBrk="1" hangingPunct="1"/>
            <a:r>
              <a:rPr lang="es-ES" sz="2800" b="1" dirty="0">
                <a:solidFill>
                  <a:schemeClr val="accent6">
                    <a:lumMod val="75000"/>
                  </a:schemeClr>
                </a:solidFill>
              </a:rPr>
              <a:t>bacterias – virus – hongos  – protozoos</a:t>
            </a:r>
          </a:p>
          <a:p>
            <a:pPr algn="l" eaLnBrk="1" hangingPunct="1">
              <a:buFont typeface="Arial" charset="0"/>
              <a:buNone/>
            </a:pPr>
            <a:endParaRPr lang="es-ES" b="1" dirty="0">
              <a:solidFill>
                <a:schemeClr val="accent6">
                  <a:lumMod val="75000"/>
                </a:schemeClr>
              </a:solidFill>
            </a:endParaRPr>
          </a:p>
          <a:p>
            <a:pPr algn="l" eaLnBrk="1" hangingPunct="1">
              <a:buFont typeface="Arial" charset="0"/>
              <a:buNone/>
            </a:pPr>
            <a:r>
              <a:rPr lang="es-ES" sz="2800" b="1" u="sng" dirty="0">
                <a:solidFill>
                  <a:schemeClr val="accent6">
                    <a:lumMod val="75000"/>
                  </a:schemeClr>
                </a:solidFill>
              </a:rPr>
              <a:t>Bacterias</a:t>
            </a:r>
            <a:r>
              <a:rPr lang="es-ES" sz="2800" b="1" dirty="0">
                <a:solidFill>
                  <a:schemeClr val="accent6">
                    <a:lumMod val="75000"/>
                  </a:schemeClr>
                </a:solidFill>
              </a:rPr>
              <a:t>: Salmonelosis - neumonía – tuberculosis – tétanos</a:t>
            </a:r>
          </a:p>
          <a:p>
            <a:pPr algn="l" eaLnBrk="1" hangingPunct="1">
              <a:buFont typeface="Arial" charset="0"/>
              <a:buNone/>
            </a:pPr>
            <a:endParaRPr lang="es-ES" sz="1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l" eaLnBrk="1" hangingPunct="1">
              <a:buFont typeface="Arial" charset="0"/>
              <a:buNone/>
            </a:pPr>
            <a:r>
              <a:rPr lang="es-ES" sz="2800" b="1" u="sng" dirty="0">
                <a:solidFill>
                  <a:schemeClr val="accent6">
                    <a:lumMod val="75000"/>
                  </a:schemeClr>
                </a:solidFill>
              </a:rPr>
              <a:t>Virus</a:t>
            </a:r>
            <a:r>
              <a:rPr lang="es-ES" sz="2800" b="1" dirty="0">
                <a:solidFill>
                  <a:schemeClr val="accent6">
                    <a:lumMod val="75000"/>
                  </a:schemeClr>
                </a:solidFill>
              </a:rPr>
              <a:t>: Gripe - sida - </a:t>
            </a:r>
            <a:r>
              <a:rPr lang="es-ES" sz="2800" b="1" dirty="0" err="1">
                <a:solidFill>
                  <a:schemeClr val="accent6">
                    <a:lumMod val="75000"/>
                  </a:schemeClr>
                </a:solidFill>
              </a:rPr>
              <a:t>covid</a:t>
            </a:r>
            <a:r>
              <a:rPr lang="es-ES" sz="2800" b="1" dirty="0">
                <a:solidFill>
                  <a:schemeClr val="accent6">
                    <a:lumMod val="75000"/>
                  </a:schemeClr>
                </a:solidFill>
              </a:rPr>
              <a:t> 19 - sarampión</a:t>
            </a:r>
          </a:p>
          <a:p>
            <a:pPr algn="l" eaLnBrk="1" hangingPunct="1">
              <a:buFont typeface="Arial" charset="0"/>
              <a:buNone/>
            </a:pPr>
            <a:endParaRPr lang="es-ES" sz="1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l" eaLnBrk="1" hangingPunct="1">
              <a:buFont typeface="Arial" charset="0"/>
              <a:buNone/>
            </a:pPr>
            <a:r>
              <a:rPr lang="es-ES" sz="2800" b="1" u="sng" dirty="0">
                <a:solidFill>
                  <a:schemeClr val="accent6">
                    <a:lumMod val="75000"/>
                  </a:schemeClr>
                </a:solidFill>
              </a:rPr>
              <a:t>Hongos</a:t>
            </a:r>
            <a:r>
              <a:rPr lang="es-ES" sz="2800" b="1" dirty="0">
                <a:solidFill>
                  <a:schemeClr val="accent6">
                    <a:lumMod val="75000"/>
                  </a:schemeClr>
                </a:solidFill>
              </a:rPr>
              <a:t>: Pie de atleta</a:t>
            </a:r>
          </a:p>
          <a:p>
            <a:pPr algn="l" eaLnBrk="1" hangingPunct="1">
              <a:buFont typeface="Arial" charset="0"/>
              <a:buNone/>
            </a:pPr>
            <a:endParaRPr lang="es-ES" sz="1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l" eaLnBrk="1" hangingPunct="1">
              <a:buFont typeface="Arial" charset="0"/>
              <a:buNone/>
            </a:pPr>
            <a:r>
              <a:rPr lang="es-ES" sz="2800" b="1" u="sng" dirty="0">
                <a:solidFill>
                  <a:schemeClr val="accent6">
                    <a:lumMod val="75000"/>
                  </a:schemeClr>
                </a:solidFill>
              </a:rPr>
              <a:t>Protozoos</a:t>
            </a:r>
            <a:r>
              <a:rPr lang="es-ES" sz="2800" b="1" dirty="0">
                <a:solidFill>
                  <a:schemeClr val="accent6">
                    <a:lumMod val="75000"/>
                  </a:schemeClr>
                </a:solidFill>
              </a:rPr>
              <a:t>: Malaria</a:t>
            </a:r>
            <a:endParaRPr lang="es-ES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>
            <a:extLst>
              <a:ext uri="{FF2B5EF4-FFF2-40B4-BE49-F238E27FC236}">
                <a16:creationId xmlns:a16="http://schemas.microsoft.com/office/drawing/2014/main" id="{519D87E0-F9E9-4303-A870-041A22AAC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6988"/>
            <a:ext cx="9144000" cy="1079501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eaLnBrk="1" hangingPunct="1"/>
            <a:r>
              <a:rPr lang="es-ES" altLang="es-ES" b="1" dirty="0"/>
              <a:t>LAS ENFERMEDADES INFECCIOSAS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5440249-A296-479D-AEF1-A88EE9B7C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20527"/>
            <a:ext cx="24384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75B53C91-00F8-4481-928D-8AC708BC5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20527"/>
            <a:ext cx="23526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CEEFD9C9-9D65-4D75-A41C-F3A54B28B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1124744"/>
            <a:ext cx="28194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264D7900-0F3E-4764-9DF4-B93124DD5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07618"/>
            <a:ext cx="26384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2056379-AA27-4873-B6D6-6F347AC99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50" y="2973251"/>
            <a:ext cx="21526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51827109-651D-424B-87B3-8EAEBE600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315" y="3014067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6F3EEFA5-24E4-4C54-BBEE-A65ED5F8E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911700"/>
            <a:ext cx="24003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C4EEB56B-B72D-4DA6-BD51-E3951B458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073625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 CuadroTexto">
            <a:extLst>
              <a:ext uri="{FF2B5EF4-FFF2-40B4-BE49-F238E27FC236}">
                <a16:creationId xmlns:a16="http://schemas.microsoft.com/office/drawing/2014/main" id="{D3FDFF70-142F-4CE7-B1BD-FAF195E8B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059" y="6448400"/>
            <a:ext cx="2719387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b="1"/>
              <a:t>Tripanosoma y Leishmania</a:t>
            </a:r>
          </a:p>
        </p:txBody>
      </p:sp>
    </p:spTree>
    <p:extLst>
      <p:ext uri="{BB962C8B-B14F-4D97-AF65-F5344CB8AC3E}">
        <p14:creationId xmlns:p14="http://schemas.microsoft.com/office/powerpoint/2010/main" val="1322079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F939A5D3-2F65-40B8-88F3-1922ABEF2CE8}"/>
              </a:ext>
            </a:extLst>
          </p:cNvPr>
          <p:cNvSpPr txBox="1">
            <a:spLocks/>
          </p:cNvSpPr>
          <p:nvPr/>
        </p:nvSpPr>
        <p:spPr bwMode="auto">
          <a:xfrm>
            <a:off x="72008" y="1124744"/>
            <a:ext cx="6012160" cy="1800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s-ES" sz="2800" b="1" dirty="0">
                <a:solidFill>
                  <a:srgbClr val="7030A0"/>
                </a:solidFill>
              </a:rPr>
              <a:t>-</a:t>
            </a:r>
            <a:r>
              <a:rPr lang="es-ES" sz="2800" b="1" u="sng" dirty="0">
                <a:solidFill>
                  <a:srgbClr val="7030A0"/>
                </a:solidFill>
              </a:rPr>
              <a:t>GRIPE</a:t>
            </a:r>
            <a:endParaRPr lang="es-ES" sz="2800" b="1" dirty="0">
              <a:solidFill>
                <a:srgbClr val="7030A0"/>
              </a:solidFill>
            </a:endParaRPr>
          </a:p>
          <a:p>
            <a:pPr eaLnBrk="1" hangingPunct="1">
              <a:buFont typeface="Arial" charset="0"/>
              <a:buNone/>
            </a:pPr>
            <a:endParaRPr lang="es-ES" sz="1000" b="1" dirty="0">
              <a:solidFill>
                <a:srgbClr val="7030A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s-ES" sz="2800" b="1" dirty="0">
                <a:solidFill>
                  <a:srgbClr val="7030A0"/>
                </a:solidFill>
              </a:rPr>
              <a:t>-Causa: </a:t>
            </a:r>
            <a:r>
              <a:rPr lang="es-ES" sz="2800" b="1" dirty="0">
                <a:solidFill>
                  <a:srgbClr val="E46C0A"/>
                </a:solidFill>
              </a:rPr>
              <a:t>Virus </a:t>
            </a:r>
            <a:r>
              <a:rPr lang="es-ES" sz="2800" b="1" i="1" dirty="0" err="1">
                <a:solidFill>
                  <a:srgbClr val="E46C0A"/>
                </a:solidFill>
              </a:rPr>
              <a:t>Influenzavirus</a:t>
            </a:r>
            <a:r>
              <a:rPr lang="es-ES" sz="2800" b="1" dirty="0">
                <a:solidFill>
                  <a:srgbClr val="E46C0A"/>
                </a:solidFill>
              </a:rPr>
              <a:t>.</a:t>
            </a:r>
          </a:p>
          <a:p>
            <a:pPr eaLnBrk="1" hangingPunct="1">
              <a:buFont typeface="Arial" charset="0"/>
              <a:buNone/>
            </a:pPr>
            <a:r>
              <a:rPr lang="es-ES" sz="2800" b="1" dirty="0">
                <a:solidFill>
                  <a:srgbClr val="7030A0"/>
                </a:solidFill>
              </a:rPr>
              <a:t>-Tratamiento: </a:t>
            </a:r>
            <a:r>
              <a:rPr lang="es-ES" sz="2800" b="1" dirty="0">
                <a:solidFill>
                  <a:srgbClr val="E46C0A"/>
                </a:solidFill>
              </a:rPr>
              <a:t>Vacunación (preventivo).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DEA43DC0-EC4C-4B8C-ACFF-F1318B291B9C}"/>
              </a:ext>
            </a:extLst>
          </p:cNvPr>
          <p:cNvSpPr txBox="1">
            <a:spLocks/>
          </p:cNvSpPr>
          <p:nvPr/>
        </p:nvSpPr>
        <p:spPr bwMode="auto">
          <a:xfrm>
            <a:off x="0" y="-26988"/>
            <a:ext cx="9144000" cy="10795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" altLang="es-ES" b="1"/>
              <a:t>LAS ENFERMEDADES INFECCIOSAS</a:t>
            </a:r>
            <a:endParaRPr lang="es-ES" altLang="es-ES" b="1" dirty="0"/>
          </a:p>
        </p:txBody>
      </p:sp>
      <p:sp>
        <p:nvSpPr>
          <p:cNvPr id="8" name="2 Marcador de contenido">
            <a:extLst>
              <a:ext uri="{FF2B5EF4-FFF2-40B4-BE49-F238E27FC236}">
                <a16:creationId xmlns:a16="http://schemas.microsoft.com/office/drawing/2014/main" id="{D64EF3F3-516E-4D05-B4CD-F06A48653BFA}"/>
              </a:ext>
            </a:extLst>
          </p:cNvPr>
          <p:cNvSpPr txBox="1">
            <a:spLocks/>
          </p:cNvSpPr>
          <p:nvPr/>
        </p:nvSpPr>
        <p:spPr bwMode="auto">
          <a:xfrm>
            <a:off x="3563888" y="2996952"/>
            <a:ext cx="5472608" cy="1800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s-ES" sz="2800" b="1" dirty="0">
                <a:solidFill>
                  <a:srgbClr val="7030A0"/>
                </a:solidFill>
              </a:rPr>
              <a:t>-</a:t>
            </a:r>
            <a:r>
              <a:rPr lang="es-ES" sz="2800" b="1" u="sng" dirty="0">
                <a:solidFill>
                  <a:srgbClr val="7030A0"/>
                </a:solidFill>
              </a:rPr>
              <a:t>SIDA</a:t>
            </a:r>
            <a:endParaRPr lang="es-ES" sz="2800" b="1" dirty="0">
              <a:solidFill>
                <a:srgbClr val="7030A0"/>
              </a:solidFill>
            </a:endParaRPr>
          </a:p>
          <a:p>
            <a:pPr eaLnBrk="1" hangingPunct="1">
              <a:buFont typeface="Arial" charset="0"/>
              <a:buNone/>
            </a:pPr>
            <a:endParaRPr lang="es-ES" sz="1000" b="1" dirty="0">
              <a:solidFill>
                <a:srgbClr val="7030A0"/>
              </a:solidFill>
            </a:endParaRPr>
          </a:p>
          <a:p>
            <a:pPr eaLnBrk="1" hangingPunct="1"/>
            <a:r>
              <a:rPr lang="es-ES" sz="2800" b="1" dirty="0">
                <a:solidFill>
                  <a:srgbClr val="7030A0"/>
                </a:solidFill>
              </a:rPr>
              <a:t>-Causa: </a:t>
            </a:r>
            <a:r>
              <a:rPr lang="es-ES" sz="2800" b="1" dirty="0">
                <a:solidFill>
                  <a:srgbClr val="E46C0A"/>
                </a:solidFill>
              </a:rPr>
              <a:t>Virus </a:t>
            </a:r>
            <a:r>
              <a:rPr lang="es-ES" sz="2800" b="1" i="1" dirty="0">
                <a:solidFill>
                  <a:srgbClr val="E46C0A"/>
                </a:solidFill>
              </a:rPr>
              <a:t>VIH</a:t>
            </a:r>
            <a:r>
              <a:rPr lang="es-ES" sz="2800" b="1" dirty="0">
                <a:solidFill>
                  <a:srgbClr val="E46C0A"/>
                </a:solidFill>
              </a:rPr>
              <a:t>.</a:t>
            </a:r>
          </a:p>
          <a:p>
            <a:pPr eaLnBrk="1" hangingPunct="1"/>
            <a:r>
              <a:rPr lang="es-ES" sz="2800" b="1" dirty="0">
                <a:solidFill>
                  <a:srgbClr val="7030A0"/>
                </a:solidFill>
              </a:rPr>
              <a:t>-Tratamiento: </a:t>
            </a:r>
            <a:r>
              <a:rPr lang="es-ES" sz="2800" b="1" dirty="0">
                <a:solidFill>
                  <a:srgbClr val="E46C0A"/>
                </a:solidFill>
              </a:rPr>
              <a:t>Fármacos antivirales.</a:t>
            </a:r>
          </a:p>
        </p:txBody>
      </p:sp>
      <p:sp>
        <p:nvSpPr>
          <p:cNvPr id="10" name="2 Marcador de contenido">
            <a:extLst>
              <a:ext uri="{FF2B5EF4-FFF2-40B4-BE49-F238E27FC236}">
                <a16:creationId xmlns:a16="http://schemas.microsoft.com/office/drawing/2014/main" id="{9F9EFA16-1A36-4643-B9CA-3FC5215AC29C}"/>
              </a:ext>
            </a:extLst>
          </p:cNvPr>
          <p:cNvSpPr txBox="1">
            <a:spLocks/>
          </p:cNvSpPr>
          <p:nvPr/>
        </p:nvSpPr>
        <p:spPr bwMode="auto">
          <a:xfrm>
            <a:off x="107504" y="4941168"/>
            <a:ext cx="6351488" cy="1800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s-ES" sz="2800" b="1" dirty="0">
                <a:solidFill>
                  <a:srgbClr val="7030A0"/>
                </a:solidFill>
              </a:rPr>
              <a:t>-</a:t>
            </a:r>
            <a:r>
              <a:rPr lang="es-ES" sz="2800" b="1" u="sng" dirty="0">
                <a:solidFill>
                  <a:srgbClr val="7030A0"/>
                </a:solidFill>
              </a:rPr>
              <a:t>COVID 19</a:t>
            </a:r>
            <a:endParaRPr lang="es-ES" sz="2800" b="1" dirty="0">
              <a:solidFill>
                <a:srgbClr val="7030A0"/>
              </a:solidFill>
            </a:endParaRPr>
          </a:p>
          <a:p>
            <a:pPr eaLnBrk="1" hangingPunct="1">
              <a:buFont typeface="Arial" charset="0"/>
              <a:buNone/>
            </a:pPr>
            <a:endParaRPr lang="es-ES" sz="1000" b="1" dirty="0">
              <a:solidFill>
                <a:srgbClr val="7030A0"/>
              </a:solidFill>
            </a:endParaRPr>
          </a:p>
          <a:p>
            <a:pPr eaLnBrk="1" hangingPunct="1"/>
            <a:r>
              <a:rPr lang="es-ES" sz="2800" b="1" dirty="0">
                <a:solidFill>
                  <a:srgbClr val="7030A0"/>
                </a:solidFill>
              </a:rPr>
              <a:t>-Causa: </a:t>
            </a:r>
            <a:r>
              <a:rPr lang="es-ES" sz="2800" b="1" dirty="0">
                <a:solidFill>
                  <a:srgbClr val="E46C0A"/>
                </a:solidFill>
              </a:rPr>
              <a:t>Virus </a:t>
            </a:r>
            <a:r>
              <a:rPr lang="es-ES" sz="2800" b="1" i="1" dirty="0">
                <a:solidFill>
                  <a:srgbClr val="E46C0A"/>
                </a:solidFill>
              </a:rPr>
              <a:t>Coronavirus – SARS-CoV-2</a:t>
            </a:r>
            <a:r>
              <a:rPr lang="es-ES" sz="2800" b="1" dirty="0">
                <a:solidFill>
                  <a:srgbClr val="E46C0A"/>
                </a:solidFill>
              </a:rPr>
              <a:t>.</a:t>
            </a:r>
          </a:p>
          <a:p>
            <a:pPr eaLnBrk="1" hangingPunct="1"/>
            <a:r>
              <a:rPr lang="es-ES" sz="2800" b="1" dirty="0">
                <a:solidFill>
                  <a:srgbClr val="7030A0"/>
                </a:solidFill>
              </a:rPr>
              <a:t>-Tratamiento: </a:t>
            </a:r>
            <a:r>
              <a:rPr lang="es-ES" sz="2800" b="1" dirty="0">
                <a:solidFill>
                  <a:srgbClr val="E46C0A"/>
                </a:solidFill>
              </a:rPr>
              <a:t>Vacunación (preventivo).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7829FD39-CA27-439B-92C6-01077F52FA4E}"/>
              </a:ext>
            </a:extLst>
          </p:cNvPr>
          <p:cNvSpPr txBox="1">
            <a:spLocks/>
          </p:cNvSpPr>
          <p:nvPr/>
        </p:nvSpPr>
        <p:spPr bwMode="auto">
          <a:xfrm>
            <a:off x="0" y="-26987"/>
            <a:ext cx="9144000" cy="10077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" altLang="es-ES" sz="3600" b="1" dirty="0"/>
              <a:t>LAS DEFENSAS FRENTE A LA INFECCIÓN</a:t>
            </a: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C77843E6-6946-42F8-907A-C088F3860C75}"/>
              </a:ext>
            </a:extLst>
          </p:cNvPr>
          <p:cNvSpPr txBox="1">
            <a:spLocks/>
          </p:cNvSpPr>
          <p:nvPr/>
        </p:nvSpPr>
        <p:spPr bwMode="auto">
          <a:xfrm>
            <a:off x="0" y="1196752"/>
            <a:ext cx="914400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s-ES" sz="2800" b="1" dirty="0">
                <a:solidFill>
                  <a:srgbClr val="0070C0"/>
                </a:solidFill>
              </a:rPr>
              <a:t>Nuestro organismo tiene un conjunto de defensas, externas e internas, </a:t>
            </a:r>
            <a:r>
              <a:rPr lang="es-ES" sz="2800" b="1" u="sng" dirty="0">
                <a:solidFill>
                  <a:srgbClr val="0070C0"/>
                </a:solidFill>
              </a:rPr>
              <a:t>contra agentes patógenos</a:t>
            </a:r>
            <a:r>
              <a:rPr lang="es-ES" sz="2800" b="1" dirty="0">
                <a:solidFill>
                  <a:srgbClr val="0070C0"/>
                </a:solidFill>
              </a:rPr>
              <a:t>.</a:t>
            </a:r>
          </a:p>
          <a:p>
            <a:pPr marL="88900" algn="l" eaLnBrk="1" hangingPunct="1">
              <a:buFont typeface="Arial" charset="0"/>
              <a:buNone/>
            </a:pPr>
            <a:r>
              <a:rPr lang="es-ES" sz="2800" b="1" dirty="0">
                <a:solidFill>
                  <a:srgbClr val="0070C0"/>
                </a:solidFill>
              </a:rPr>
              <a:t>1. Defensas externas. </a:t>
            </a:r>
            <a:r>
              <a:rPr lang="es-ES" sz="2800" b="1" u="sng" dirty="0">
                <a:solidFill>
                  <a:srgbClr val="E46C0A"/>
                </a:solidFill>
              </a:rPr>
              <a:t>Impiden la entrada </a:t>
            </a:r>
            <a:r>
              <a:rPr lang="es-ES" sz="2800" b="1" dirty="0">
                <a:solidFill>
                  <a:srgbClr val="E46C0A"/>
                </a:solidFill>
              </a:rPr>
              <a:t>de cualquier agente patógeno.</a:t>
            </a:r>
          </a:p>
          <a:p>
            <a:pPr eaLnBrk="1" hangingPunct="1">
              <a:buFont typeface="Arial" charset="0"/>
              <a:buNone/>
            </a:pPr>
            <a:r>
              <a:rPr lang="es-ES" sz="2800" b="1" dirty="0">
                <a:solidFill>
                  <a:schemeClr val="accent6">
                    <a:lumMod val="50000"/>
                  </a:schemeClr>
                </a:solidFill>
              </a:rPr>
              <a:t>Piel y mucosas</a:t>
            </a:r>
          </a:p>
          <a:p>
            <a:pPr eaLnBrk="1" hangingPunct="1">
              <a:buFont typeface="Arial" charset="0"/>
              <a:buNone/>
            </a:pPr>
            <a:r>
              <a:rPr lang="es-ES" sz="2800" b="1" dirty="0">
                <a:solidFill>
                  <a:schemeClr val="accent6">
                    <a:lumMod val="50000"/>
                  </a:schemeClr>
                </a:solidFill>
              </a:rPr>
              <a:t>Secreciones</a:t>
            </a:r>
          </a:p>
          <a:p>
            <a:pPr eaLnBrk="1" hangingPunct="1">
              <a:buFont typeface="Arial" charset="0"/>
              <a:buNone/>
            </a:pPr>
            <a:r>
              <a:rPr lang="es-ES" sz="2800" b="1" dirty="0">
                <a:solidFill>
                  <a:schemeClr val="accent6">
                    <a:lumMod val="50000"/>
                  </a:schemeClr>
                </a:solidFill>
              </a:rPr>
              <a:t>Microflora</a:t>
            </a:r>
          </a:p>
          <a:p>
            <a:pPr eaLnBrk="1" hangingPunct="1">
              <a:buFont typeface="Arial" charset="0"/>
              <a:buNone/>
            </a:pPr>
            <a:endParaRPr lang="es-ES" sz="800" b="1" dirty="0">
              <a:solidFill>
                <a:srgbClr val="E46C0A"/>
              </a:solidFill>
            </a:endParaRPr>
          </a:p>
          <a:p>
            <a:pPr algn="l" eaLnBrk="1" hangingPunct="1">
              <a:buFont typeface="Arial" charset="0"/>
              <a:buNone/>
            </a:pPr>
            <a:r>
              <a:rPr lang="es-ES" sz="2800" b="1" dirty="0">
                <a:solidFill>
                  <a:srgbClr val="0070C0"/>
                </a:solidFill>
              </a:rPr>
              <a:t>2. Defensas internas. </a:t>
            </a:r>
            <a:r>
              <a:rPr lang="es-ES" sz="2800" b="1" dirty="0">
                <a:solidFill>
                  <a:srgbClr val="E46C0A"/>
                </a:solidFill>
              </a:rPr>
              <a:t>Mecanismos que actúan para </a:t>
            </a:r>
            <a:r>
              <a:rPr lang="es-ES" sz="2800" b="1" u="sng" dirty="0">
                <a:solidFill>
                  <a:srgbClr val="E46C0A"/>
                </a:solidFill>
              </a:rPr>
              <a:t>neutralizar un agente patógeno que consigue penetrar</a:t>
            </a:r>
            <a:r>
              <a:rPr lang="es-ES" sz="2800" b="1" dirty="0">
                <a:solidFill>
                  <a:srgbClr val="E46C0A"/>
                </a:solidFill>
              </a:rPr>
              <a:t> en el organismo.			</a:t>
            </a:r>
          </a:p>
          <a:p>
            <a:pPr eaLnBrk="1" hangingPunct="1">
              <a:buFont typeface="Arial" charset="0"/>
              <a:buNone/>
            </a:pPr>
            <a:r>
              <a:rPr lang="es-ES" sz="2800" b="1" u="sng" dirty="0">
                <a:solidFill>
                  <a:schemeClr val="accent6">
                    <a:lumMod val="50000"/>
                  </a:schemeClr>
                </a:solidFill>
              </a:rPr>
              <a:t>Respuesta inmunitaria</a:t>
            </a:r>
            <a:r>
              <a:rPr lang="es-ES" sz="2800" b="1" dirty="0">
                <a:solidFill>
                  <a:schemeClr val="accent6">
                    <a:lumMod val="50000"/>
                  </a:schemeClr>
                </a:solidFill>
              </a:rPr>
              <a:t>: actúan moléculas y células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7829FD39-CA27-439B-92C6-01077F52FA4E}"/>
              </a:ext>
            </a:extLst>
          </p:cNvPr>
          <p:cNvSpPr txBox="1">
            <a:spLocks/>
          </p:cNvSpPr>
          <p:nvPr/>
        </p:nvSpPr>
        <p:spPr bwMode="auto">
          <a:xfrm>
            <a:off x="0" y="-26987"/>
            <a:ext cx="9144000" cy="10077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" altLang="es-ES" sz="3600" b="1" dirty="0"/>
              <a:t>LA RESPUESTA INMUNITARIA</a:t>
            </a: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C77843E6-6946-42F8-907A-C088F3860C75}"/>
              </a:ext>
            </a:extLst>
          </p:cNvPr>
          <p:cNvSpPr txBox="1">
            <a:spLocks/>
          </p:cNvSpPr>
          <p:nvPr/>
        </p:nvSpPr>
        <p:spPr bwMode="auto">
          <a:xfrm>
            <a:off x="0" y="980728"/>
            <a:ext cx="9144000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s-ES" sz="2800" b="1" dirty="0">
                <a:solidFill>
                  <a:srgbClr val="0070C0"/>
                </a:solidFill>
              </a:rPr>
              <a:t>Mecanismos de defensa internos contra agentes patógenos que penetran en el organismo.</a:t>
            </a:r>
          </a:p>
          <a:p>
            <a:pPr eaLnBrk="1" hangingPunct="1">
              <a:buFont typeface="Arial" charset="0"/>
              <a:buNone/>
            </a:pPr>
            <a:endParaRPr lang="es-ES" sz="800" b="1" dirty="0">
              <a:solidFill>
                <a:srgbClr val="0070C0"/>
              </a:solidFill>
            </a:endParaRPr>
          </a:p>
          <a:p>
            <a:pPr marL="88900" algn="l" eaLnBrk="1" hangingPunct="1"/>
            <a:r>
              <a:rPr lang="es-ES" sz="2800" b="1" dirty="0">
                <a:solidFill>
                  <a:srgbClr val="0070C0"/>
                </a:solidFill>
              </a:rPr>
              <a:t>1. La inflamación. </a:t>
            </a:r>
            <a:r>
              <a:rPr lang="es-ES" sz="2800" b="1" dirty="0">
                <a:solidFill>
                  <a:srgbClr val="E46C0A"/>
                </a:solidFill>
              </a:rPr>
              <a:t>La lesión en un tejido (herida, quemadura…) libera sustancias que hacen que los vasos sanguíneos se ensanchen (llega</a:t>
            </a:r>
          </a:p>
          <a:p>
            <a:pPr marL="88900" algn="l" eaLnBrk="1" hangingPunct="1"/>
            <a:r>
              <a:rPr lang="es-ES" sz="2800" b="1" dirty="0">
                <a:solidFill>
                  <a:srgbClr val="E46C0A"/>
                </a:solidFill>
              </a:rPr>
              <a:t>más sangre) y salgan células</a:t>
            </a:r>
          </a:p>
          <a:p>
            <a:pPr marL="88900" algn="l" eaLnBrk="1" hangingPunct="1"/>
            <a:r>
              <a:rPr lang="es-ES" sz="2800" b="1" dirty="0">
                <a:solidFill>
                  <a:srgbClr val="E46C0A"/>
                </a:solidFill>
              </a:rPr>
              <a:t>defensivas (glóbulos blancos/</a:t>
            </a:r>
          </a:p>
          <a:p>
            <a:pPr marL="88900" algn="l" eaLnBrk="1" hangingPunct="1"/>
            <a:r>
              <a:rPr lang="es-ES" sz="2800" b="1" dirty="0">
                <a:solidFill>
                  <a:srgbClr val="E46C0A"/>
                </a:solidFill>
              </a:rPr>
              <a:t>leucocitos) de ellos. Esas células</a:t>
            </a:r>
          </a:p>
          <a:p>
            <a:pPr marL="88900" algn="l" eaLnBrk="1" hangingPunct="1"/>
            <a:r>
              <a:rPr lang="es-ES" sz="2800" b="1" dirty="0">
                <a:solidFill>
                  <a:srgbClr val="E46C0A"/>
                </a:solidFill>
              </a:rPr>
              <a:t>atacarán a los microorganismos</a:t>
            </a:r>
          </a:p>
          <a:p>
            <a:pPr marL="88900" algn="l" eaLnBrk="1" hangingPunct="1"/>
            <a:r>
              <a:rPr lang="es-ES" sz="2800" b="1" dirty="0">
                <a:solidFill>
                  <a:srgbClr val="E46C0A"/>
                </a:solidFill>
              </a:rPr>
              <a:t>patógenos.</a:t>
            </a:r>
          </a:p>
          <a:p>
            <a:pPr marL="88900" algn="l" eaLnBrk="1" hangingPunct="1"/>
            <a:r>
              <a:rPr lang="es-ES" sz="2800" b="1" dirty="0">
                <a:solidFill>
                  <a:srgbClr val="E46C0A"/>
                </a:solidFill>
              </a:rPr>
              <a:t>Es una respuesta inespecífica.</a:t>
            </a:r>
          </a:p>
          <a:p>
            <a:pPr marL="88900" eaLnBrk="1" hangingPunct="1">
              <a:spcBef>
                <a:spcPts val="0"/>
              </a:spcBef>
            </a:pPr>
            <a:endParaRPr lang="es-E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E5A7D62-AB85-46AE-89A2-68BC27DBF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7651" y="2996952"/>
            <a:ext cx="4089921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1156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7829FD39-CA27-439B-92C6-01077F52FA4E}"/>
              </a:ext>
            </a:extLst>
          </p:cNvPr>
          <p:cNvSpPr txBox="1">
            <a:spLocks/>
          </p:cNvSpPr>
          <p:nvPr/>
        </p:nvSpPr>
        <p:spPr bwMode="auto">
          <a:xfrm>
            <a:off x="0" y="-26987"/>
            <a:ext cx="9144000" cy="10077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" altLang="es-ES" sz="3600" b="1" dirty="0"/>
              <a:t>LA RESPUESTA INMUNITARIA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0C2AC47-DD40-49FF-900E-1ADCA34DA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1247775"/>
            <a:ext cx="647700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3 CuadroTexto">
            <a:extLst>
              <a:ext uri="{FF2B5EF4-FFF2-40B4-BE49-F238E27FC236}">
                <a16:creationId xmlns:a16="http://schemas.microsoft.com/office/drawing/2014/main" id="{5629170A-4DA6-44CB-B8BC-9DD9CE71A69B}"/>
              </a:ext>
            </a:extLst>
          </p:cNvPr>
          <p:cNvSpPr txBox="1"/>
          <p:nvPr/>
        </p:nvSpPr>
        <p:spPr>
          <a:xfrm rot="16200000">
            <a:off x="-1561197" y="3406021"/>
            <a:ext cx="37687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3600" b="1" dirty="0">
                <a:solidFill>
                  <a:srgbClr val="0070C0"/>
                </a:solidFill>
              </a:rPr>
              <a:t>La inflamación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AAE92B6-3363-4B39-88FA-2D27BCC8F546}"/>
              </a:ext>
            </a:extLst>
          </p:cNvPr>
          <p:cNvSpPr txBox="1"/>
          <p:nvPr/>
        </p:nvSpPr>
        <p:spPr>
          <a:xfrm>
            <a:off x="6588224" y="1471424"/>
            <a:ext cx="254470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algn="r" eaLnBrk="1" hangingPunct="1">
              <a:spcBef>
                <a:spcPts val="0"/>
              </a:spcBef>
            </a:pPr>
            <a:r>
              <a:rPr lang="es-ES" sz="2400" b="1" dirty="0">
                <a:solidFill>
                  <a:schemeClr val="accent6">
                    <a:lumMod val="50000"/>
                  </a:schemeClr>
                </a:solidFill>
              </a:rPr>
              <a:t>Enrojecimiento</a:t>
            </a:r>
          </a:p>
          <a:p>
            <a:pPr marL="88900" algn="r" eaLnBrk="1" hangingPunct="1">
              <a:spcBef>
                <a:spcPts val="0"/>
              </a:spcBef>
            </a:pPr>
            <a:endParaRPr lang="es-ES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88900" algn="r" eaLnBrk="1" hangingPunct="1">
              <a:spcBef>
                <a:spcPts val="0"/>
              </a:spcBef>
            </a:pPr>
            <a:r>
              <a:rPr lang="es-ES" sz="2400" b="1" dirty="0">
                <a:solidFill>
                  <a:schemeClr val="accent6">
                    <a:lumMod val="50000"/>
                  </a:schemeClr>
                </a:solidFill>
              </a:rPr>
              <a:t>Hinchazón</a:t>
            </a:r>
          </a:p>
          <a:p>
            <a:pPr marL="88900" algn="r" eaLnBrk="1" hangingPunct="1">
              <a:spcBef>
                <a:spcPts val="0"/>
              </a:spcBef>
            </a:pPr>
            <a:endParaRPr lang="es-ES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88900" algn="r" eaLnBrk="1" hangingPunct="1">
              <a:spcBef>
                <a:spcPts val="0"/>
              </a:spcBef>
            </a:pPr>
            <a:r>
              <a:rPr lang="es-ES" sz="2400" b="1" dirty="0">
                <a:solidFill>
                  <a:schemeClr val="accent6">
                    <a:lumMod val="50000"/>
                  </a:schemeClr>
                </a:solidFill>
              </a:rPr>
              <a:t>Calor</a:t>
            </a:r>
          </a:p>
          <a:p>
            <a:pPr marL="88900" algn="r" eaLnBrk="1" hangingPunct="1">
              <a:spcBef>
                <a:spcPts val="0"/>
              </a:spcBef>
            </a:pPr>
            <a:endParaRPr lang="es-ES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88900" algn="r" eaLnBrk="1" hangingPunct="1">
              <a:spcBef>
                <a:spcPts val="0"/>
              </a:spcBef>
            </a:pPr>
            <a:r>
              <a:rPr lang="es-ES" sz="2400" b="1" dirty="0">
                <a:solidFill>
                  <a:schemeClr val="accent6">
                    <a:lumMod val="50000"/>
                  </a:schemeClr>
                </a:solidFill>
              </a:rPr>
              <a:t>Dolor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447610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>
            <a:extLst>
              <a:ext uri="{FF2B5EF4-FFF2-40B4-BE49-F238E27FC236}">
                <a16:creationId xmlns:a16="http://schemas.microsoft.com/office/drawing/2014/main" id="{F3131EA5-535E-4C28-A3E2-D1F2E6DB96F9}"/>
              </a:ext>
            </a:extLst>
          </p:cNvPr>
          <p:cNvSpPr txBox="1">
            <a:spLocks/>
          </p:cNvSpPr>
          <p:nvPr/>
        </p:nvSpPr>
        <p:spPr bwMode="auto">
          <a:xfrm>
            <a:off x="0" y="980728"/>
            <a:ext cx="914400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Arial" charset="0"/>
              <a:buNone/>
            </a:pPr>
            <a:endParaRPr lang="es-ES" sz="800" b="1" dirty="0">
              <a:solidFill>
                <a:srgbClr val="0070C0"/>
              </a:solidFill>
            </a:endParaRPr>
          </a:p>
          <a:p>
            <a:pPr marL="88900" algn="l" eaLnBrk="1" hangingPunct="1"/>
            <a:r>
              <a:rPr lang="es-ES" sz="2800" b="1" dirty="0">
                <a:solidFill>
                  <a:srgbClr val="0070C0"/>
                </a:solidFill>
              </a:rPr>
              <a:t>2. La respuesta inmunitaria específica. </a:t>
            </a:r>
            <a:r>
              <a:rPr lang="es-ES" sz="2800" b="1" dirty="0">
                <a:solidFill>
                  <a:srgbClr val="E46C0A"/>
                </a:solidFill>
              </a:rPr>
              <a:t>Moléculas y células identifican y atacan a un microorganismo concreto. Funciona específicamente contra cada patógeno.	</a:t>
            </a:r>
          </a:p>
          <a:p>
            <a:pPr marL="88900" eaLnBrk="1" hangingPunct="1"/>
            <a:r>
              <a:rPr lang="es-ES" sz="2800" b="1" dirty="0">
                <a:solidFill>
                  <a:srgbClr val="E46C0A"/>
                </a:solidFill>
              </a:rPr>
              <a:t>Linfocitos </a:t>
            </a:r>
            <a:r>
              <a:rPr lang="es-ES" sz="2800" b="1" dirty="0">
                <a:solidFill>
                  <a:srgbClr val="E46C0A"/>
                </a:solidFill>
                <a:sym typeface="Wingdings" pitchFamily="2" charset="2"/>
              </a:rPr>
              <a:t>Anticuerpos</a:t>
            </a:r>
          </a:p>
          <a:p>
            <a:pPr marL="88900" eaLnBrk="1" hangingPunct="1"/>
            <a:endParaRPr lang="es-ES" sz="2800" b="1" dirty="0">
              <a:solidFill>
                <a:srgbClr val="E46C0A"/>
              </a:solidFill>
            </a:endParaRP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A300192-8627-4CCF-BEAF-EB02978EF316}"/>
              </a:ext>
            </a:extLst>
          </p:cNvPr>
          <p:cNvSpPr txBox="1">
            <a:spLocks/>
          </p:cNvSpPr>
          <p:nvPr/>
        </p:nvSpPr>
        <p:spPr bwMode="auto">
          <a:xfrm>
            <a:off x="0" y="-26987"/>
            <a:ext cx="9144000" cy="10077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" altLang="es-ES" sz="3600" b="1" dirty="0"/>
              <a:t>LA RESPUESTA INMUNITARIA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FB9D2B6-53F2-41BC-9C4B-9ECF21790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395216"/>
            <a:ext cx="6965260" cy="213072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EE56D6E-F438-4161-996C-70461788B1E9}"/>
              </a:ext>
            </a:extLst>
          </p:cNvPr>
          <p:cNvSpPr txBox="1"/>
          <p:nvPr/>
        </p:nvSpPr>
        <p:spPr>
          <a:xfrm>
            <a:off x="1115616" y="5182999"/>
            <a:ext cx="17281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Linfocito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D9C88D0-852C-4C69-9491-DDFBB6006042}"/>
              </a:ext>
            </a:extLst>
          </p:cNvPr>
          <p:cNvSpPr txBox="1"/>
          <p:nvPr/>
        </p:nvSpPr>
        <p:spPr>
          <a:xfrm>
            <a:off x="2843808" y="4956290"/>
            <a:ext cx="17281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anticuerpos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09C196F-653D-4FEA-A03B-9AB38504C18A}"/>
              </a:ext>
            </a:extLst>
          </p:cNvPr>
          <p:cNvSpPr txBox="1"/>
          <p:nvPr/>
        </p:nvSpPr>
        <p:spPr>
          <a:xfrm>
            <a:off x="4139952" y="3453948"/>
            <a:ext cx="17281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s-ES" dirty="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0F3602C0-682C-48C4-A4FF-E48F31625E46}"/>
              </a:ext>
            </a:extLst>
          </p:cNvPr>
          <p:cNvCxnSpPr>
            <a:cxnSpLocks/>
          </p:cNvCxnSpPr>
          <p:nvPr/>
        </p:nvCxnSpPr>
        <p:spPr>
          <a:xfrm flipH="1" flipV="1">
            <a:off x="3275856" y="4293096"/>
            <a:ext cx="144016" cy="66319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A8D2E37F-5640-430A-9C14-EE03347539A1}"/>
              </a:ext>
            </a:extLst>
          </p:cNvPr>
          <p:cNvCxnSpPr>
            <a:cxnSpLocks/>
          </p:cNvCxnSpPr>
          <p:nvPr/>
        </p:nvCxnSpPr>
        <p:spPr>
          <a:xfrm flipV="1">
            <a:off x="3635896" y="4624693"/>
            <a:ext cx="216024" cy="30520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Explosión: 8 puntos 18">
            <a:extLst>
              <a:ext uri="{FF2B5EF4-FFF2-40B4-BE49-F238E27FC236}">
                <a16:creationId xmlns:a16="http://schemas.microsoft.com/office/drawing/2014/main" id="{70124896-5536-46C3-AB3E-EAC54F5266F2}"/>
              </a:ext>
            </a:extLst>
          </p:cNvPr>
          <p:cNvSpPr/>
          <p:nvPr/>
        </p:nvSpPr>
        <p:spPr>
          <a:xfrm>
            <a:off x="4139952" y="4028893"/>
            <a:ext cx="2664296" cy="1212222"/>
          </a:xfrm>
          <a:prstGeom prst="irregularSeal1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282</Words>
  <Application>Microsoft Office PowerPoint</Application>
  <PresentationFormat>Presentación en pantalla (4:3)</PresentationFormat>
  <Paragraphs>60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Calibri</vt:lpstr>
      <vt:lpstr>Tema de Office</vt:lpstr>
      <vt:lpstr>LAS ENFERMEDADES INFECCIOSAS</vt:lpstr>
      <vt:lpstr>LAS ENFERMEDADES INFECCIOSAS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textos científicos</dc:title>
  <dc:creator>HP</dc:creator>
  <cp:lastModifiedBy>RAUL FERNANDO ALBA ZABALO</cp:lastModifiedBy>
  <cp:revision>97</cp:revision>
  <dcterms:created xsi:type="dcterms:W3CDTF">2016-11-01T17:14:46Z</dcterms:created>
  <dcterms:modified xsi:type="dcterms:W3CDTF">2021-03-23T17:11:09Z</dcterms:modified>
</cp:coreProperties>
</file>