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60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gl-ES"/>
              <a:t>Preme para editar o estilo de título do padrón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gl-ES"/>
              <a:t>Preme para editar o estilo de subtítulo do padrón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/>
              <a:t>Preme para editar o estilo de título do padrón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l-ES"/>
              <a:t>Preme para editar estilos do texto</a:t>
            </a:r>
          </a:p>
          <a:p>
            <a:pPr lvl="1"/>
            <a:r>
              <a:rPr lang="gl-ES"/>
              <a:t>Segundo nivel</a:t>
            </a:r>
          </a:p>
          <a:p>
            <a:pPr lvl="2"/>
            <a:r>
              <a:rPr lang="gl-ES"/>
              <a:t>Terceiro nivel</a:t>
            </a:r>
          </a:p>
          <a:p>
            <a:pPr lvl="3"/>
            <a:r>
              <a:rPr lang="gl-ES"/>
              <a:t>Cuarto nivel</a:t>
            </a:r>
          </a:p>
          <a:p>
            <a:pPr lvl="4"/>
            <a:r>
              <a:rPr lang="gl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gl-ES"/>
              <a:t>Preme para editar o estilo de título do padrón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gl-ES"/>
              <a:t>Preme para editar estilos do texto</a:t>
            </a:r>
          </a:p>
          <a:p>
            <a:pPr lvl="1"/>
            <a:r>
              <a:rPr lang="gl-ES"/>
              <a:t>Segundo nivel</a:t>
            </a:r>
          </a:p>
          <a:p>
            <a:pPr lvl="2"/>
            <a:r>
              <a:rPr lang="gl-ES"/>
              <a:t>Terceiro nivel</a:t>
            </a:r>
          </a:p>
          <a:p>
            <a:pPr lvl="3"/>
            <a:r>
              <a:rPr lang="gl-ES"/>
              <a:t>Cuarto nivel</a:t>
            </a:r>
          </a:p>
          <a:p>
            <a:pPr lvl="4"/>
            <a:r>
              <a:rPr lang="gl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x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/>
              <a:t>Preme para editar o estilo de título do padrón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l-ES"/>
              <a:t>Preme para editar estilos do texto</a:t>
            </a:r>
          </a:p>
          <a:p>
            <a:pPr lvl="1"/>
            <a:r>
              <a:rPr lang="gl-ES"/>
              <a:t>Segundo nivel</a:t>
            </a:r>
          </a:p>
          <a:p>
            <a:pPr lvl="2"/>
            <a:r>
              <a:rPr lang="gl-ES"/>
              <a:t>Terceiro nivel</a:t>
            </a:r>
          </a:p>
          <a:p>
            <a:pPr lvl="3"/>
            <a:r>
              <a:rPr lang="gl-ES"/>
              <a:t>Cuarto nivel</a:t>
            </a:r>
          </a:p>
          <a:p>
            <a:pPr lvl="4"/>
            <a:r>
              <a:rPr lang="gl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ceira da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gl-ES"/>
              <a:t>Preme para editar o estilo de título do padrón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l-ES"/>
              <a:t>Preme para editar estilos do texto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s obxe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/>
              <a:t>Preme para editar o estilo de título do padrón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l-ES"/>
              <a:t>Preme para editar estilos do texto</a:t>
            </a:r>
          </a:p>
          <a:p>
            <a:pPr lvl="1"/>
            <a:r>
              <a:rPr lang="gl-ES"/>
              <a:t>Segundo nivel</a:t>
            </a:r>
          </a:p>
          <a:p>
            <a:pPr lvl="2"/>
            <a:r>
              <a:rPr lang="gl-ES"/>
              <a:t>Terceiro nivel</a:t>
            </a:r>
          </a:p>
          <a:p>
            <a:pPr lvl="3"/>
            <a:r>
              <a:rPr lang="gl-ES"/>
              <a:t>Cuarto nivel</a:t>
            </a:r>
          </a:p>
          <a:p>
            <a:pPr lvl="4"/>
            <a:r>
              <a:rPr lang="gl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l-ES"/>
              <a:t>Preme para editar estilos do texto</a:t>
            </a:r>
          </a:p>
          <a:p>
            <a:pPr lvl="1"/>
            <a:r>
              <a:rPr lang="gl-ES"/>
              <a:t>Segundo nivel</a:t>
            </a:r>
          </a:p>
          <a:p>
            <a:pPr lvl="2"/>
            <a:r>
              <a:rPr lang="gl-ES"/>
              <a:t>Terceiro nivel</a:t>
            </a:r>
          </a:p>
          <a:p>
            <a:pPr lvl="3"/>
            <a:r>
              <a:rPr lang="gl-ES"/>
              <a:t>Cuarto nivel</a:t>
            </a:r>
          </a:p>
          <a:p>
            <a:pPr lvl="4"/>
            <a:r>
              <a:rPr lang="gl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/>
              <a:t>Preme para editar o estilo de título do padrón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l-ES"/>
              <a:t>Preme para editar estilos do texto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l-ES"/>
              <a:t>Preme para editar estilos do texto</a:t>
            </a:r>
          </a:p>
          <a:p>
            <a:pPr lvl="1"/>
            <a:r>
              <a:rPr lang="gl-ES"/>
              <a:t>Segundo nivel</a:t>
            </a:r>
          </a:p>
          <a:p>
            <a:pPr lvl="2"/>
            <a:r>
              <a:rPr lang="gl-ES"/>
              <a:t>Terceiro nivel</a:t>
            </a:r>
          </a:p>
          <a:p>
            <a:pPr lvl="3"/>
            <a:r>
              <a:rPr lang="gl-ES"/>
              <a:t>Cuarto nivel</a:t>
            </a:r>
          </a:p>
          <a:p>
            <a:pPr lvl="4"/>
            <a:r>
              <a:rPr lang="gl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l-ES"/>
              <a:t>Preme para editar estilos do texto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l-ES"/>
              <a:t>Preme para editar estilos do texto</a:t>
            </a:r>
          </a:p>
          <a:p>
            <a:pPr lvl="1"/>
            <a:r>
              <a:rPr lang="gl-ES"/>
              <a:t>Segundo nivel</a:t>
            </a:r>
          </a:p>
          <a:p>
            <a:pPr lvl="2"/>
            <a:r>
              <a:rPr lang="gl-ES"/>
              <a:t>Terceiro nivel</a:t>
            </a:r>
          </a:p>
          <a:p>
            <a:pPr lvl="3"/>
            <a:r>
              <a:rPr lang="gl-ES"/>
              <a:t>Cuarto nivel</a:t>
            </a:r>
          </a:p>
          <a:p>
            <a:pPr lvl="4"/>
            <a:r>
              <a:rPr lang="gl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/>
              <a:t>Preme para editar o estilo de título do padrón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ido con l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gl-ES"/>
              <a:t>Preme para editar o estilo de título do padrón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l-ES"/>
              <a:t>Preme para editar estilos do texto</a:t>
            </a:r>
          </a:p>
          <a:p>
            <a:pPr lvl="1"/>
            <a:r>
              <a:rPr lang="gl-ES"/>
              <a:t>Segundo nivel</a:t>
            </a:r>
          </a:p>
          <a:p>
            <a:pPr lvl="2"/>
            <a:r>
              <a:rPr lang="gl-ES"/>
              <a:t>Terceiro nivel</a:t>
            </a:r>
          </a:p>
          <a:p>
            <a:pPr lvl="3"/>
            <a:r>
              <a:rPr lang="gl-ES"/>
              <a:t>Cuarto nivel</a:t>
            </a:r>
          </a:p>
          <a:p>
            <a:pPr lvl="4"/>
            <a:r>
              <a:rPr lang="gl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l-ES"/>
              <a:t>Preme para editar estilos do texto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xe con l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gl-ES"/>
              <a:t>Preme para editar o estilo de título do padrón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gl-ES"/>
              <a:t>Prema na icona para engadir unha imaxe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l-ES"/>
              <a:t>Preme para editar estilos do texto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1/26/2023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l-ES"/>
              <a:t>Preme para editar o estilo de título do padrón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l-ES"/>
              <a:t>Preme para editar estilos do texto</a:t>
            </a:r>
          </a:p>
          <a:p>
            <a:pPr lvl="1"/>
            <a:r>
              <a:rPr lang="gl-ES"/>
              <a:t>Segundo nivel</a:t>
            </a:r>
          </a:p>
          <a:p>
            <a:pPr lvl="2"/>
            <a:r>
              <a:rPr lang="gl-ES"/>
              <a:t>Terceiro nivel</a:t>
            </a:r>
          </a:p>
          <a:p>
            <a:pPr lvl="3"/>
            <a:r>
              <a:rPr lang="gl-ES"/>
              <a:t>Cuarto nivel</a:t>
            </a:r>
          </a:p>
          <a:p>
            <a:pPr lvl="4"/>
            <a:r>
              <a:rPr lang="gl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378904-1A3D-1EDB-90F9-B3FF1213B9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O XORNAL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D0BE81-59D4-C995-1F62-A1EB8D1775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DEFINICIÓN E SECCIÓNS</a:t>
            </a:r>
          </a:p>
        </p:txBody>
      </p:sp>
    </p:spTree>
    <p:extLst>
      <p:ext uri="{BB962C8B-B14F-4D97-AF65-F5344CB8AC3E}">
        <p14:creationId xmlns:p14="http://schemas.microsoft.com/office/powerpoint/2010/main" val="3691480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DC4DE2-D28C-DB8A-273E-969D3B3E8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posición de contido 2">
            <a:extLst>
              <a:ext uri="{FF2B5EF4-FFF2-40B4-BE49-F238E27FC236}">
                <a16:creationId xmlns:a16="http://schemas.microsoft.com/office/drawing/2014/main" id="{DD813DC3-51DC-1974-7D23-111F3F3F01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Medio masivo de comunicación </a:t>
            </a:r>
            <a:r>
              <a:rPr lang="es-ES" dirty="0"/>
              <a:t>(“</a:t>
            </a:r>
            <a:r>
              <a:rPr lang="es-ES" dirty="0" err="1"/>
              <a:t>mass</a:t>
            </a:r>
            <a:r>
              <a:rPr lang="es-ES" dirty="0"/>
              <a:t> media”) que circula </a:t>
            </a:r>
            <a:r>
              <a:rPr lang="es-ES" dirty="0" err="1"/>
              <a:t>nas</a:t>
            </a:r>
            <a:r>
              <a:rPr lang="es-ES" dirty="0"/>
              <a:t> </a:t>
            </a:r>
            <a:r>
              <a:rPr lang="es-ES" dirty="0" err="1"/>
              <a:t>cidades</a:t>
            </a:r>
            <a:r>
              <a:rPr lang="es-ES" dirty="0"/>
              <a:t> </a:t>
            </a:r>
            <a:r>
              <a:rPr lang="es-ES" dirty="0" err="1"/>
              <a:t>ou</a:t>
            </a:r>
            <a:r>
              <a:rPr lang="es-ES" dirty="0"/>
              <a:t> </a:t>
            </a:r>
            <a:r>
              <a:rPr lang="es-ES" dirty="0" err="1"/>
              <a:t>vilas</a:t>
            </a:r>
            <a:r>
              <a:rPr lang="es-ES" dirty="0"/>
              <a:t>, de forma impresa </a:t>
            </a:r>
            <a:r>
              <a:rPr lang="es-ES" dirty="0" err="1"/>
              <a:t>ou</a:t>
            </a:r>
            <a:r>
              <a:rPr lang="es-ES" dirty="0"/>
              <a:t> online, </a:t>
            </a:r>
            <a:r>
              <a:rPr lang="es-ES" dirty="0" err="1"/>
              <a:t>cunha</a:t>
            </a:r>
            <a:r>
              <a:rPr lang="es-ES" dirty="0"/>
              <a:t> </a:t>
            </a:r>
            <a:r>
              <a:rPr lang="es-ES" dirty="0" err="1"/>
              <a:t>ou</a:t>
            </a:r>
            <a:r>
              <a:rPr lang="es-ES" dirty="0"/>
              <a:t> varias </a:t>
            </a:r>
            <a:r>
              <a:rPr lang="es-ES" dirty="0" err="1"/>
              <a:t>páxinas</a:t>
            </a:r>
            <a:r>
              <a:rPr lang="es-ES" dirty="0"/>
              <a:t>, combinando textos e </a:t>
            </a:r>
            <a:r>
              <a:rPr lang="es-ES" dirty="0" err="1"/>
              <a:t>imaxes</a:t>
            </a:r>
            <a:r>
              <a:rPr lang="es-ES" dirty="0"/>
              <a:t>.</a:t>
            </a:r>
          </a:p>
          <a:p>
            <a:r>
              <a:rPr lang="es-ES" dirty="0" err="1">
                <a:solidFill>
                  <a:schemeClr val="accent1">
                    <a:lumMod val="75000"/>
                  </a:schemeClr>
                </a:solidFill>
              </a:rPr>
              <a:t>Publícase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 periódicamente </a:t>
            </a:r>
            <a:r>
              <a:rPr lang="es-ES" dirty="0"/>
              <a:t>de </a:t>
            </a:r>
            <a:r>
              <a:rPr lang="es-ES" dirty="0" err="1"/>
              <a:t>maneira</a:t>
            </a:r>
            <a:r>
              <a:rPr lang="es-ES" dirty="0"/>
              <a:t> regular: diariamente (é un diario), semanalmente (é un semanario), quincenalmente </a:t>
            </a:r>
            <a:r>
              <a:rPr lang="es-ES" dirty="0" err="1"/>
              <a:t>ou</a:t>
            </a:r>
            <a:r>
              <a:rPr lang="es-ES" dirty="0"/>
              <a:t> mensualmente.</a:t>
            </a:r>
          </a:p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Función: informar</a:t>
            </a:r>
            <a:r>
              <a:rPr lang="es-ES" dirty="0"/>
              <a:t>, transmitir </a:t>
            </a:r>
            <a:r>
              <a:rPr lang="es-ES" dirty="0" err="1"/>
              <a:t>opinións</a:t>
            </a:r>
            <a:r>
              <a:rPr lang="es-ES" dirty="0"/>
              <a:t> e </a:t>
            </a:r>
            <a:r>
              <a:rPr lang="es-ES" dirty="0" err="1"/>
              <a:t>entreter</a:t>
            </a:r>
            <a:r>
              <a:rPr lang="es-ES" dirty="0"/>
              <a:t>.</a:t>
            </a:r>
            <a:endParaRPr lang="es-ES" dirty="0">
              <a:solidFill>
                <a:srgbClr val="000000"/>
              </a:solidFill>
            </a:endParaRPr>
          </a:p>
          <a:p>
            <a:r>
              <a:rPr lang="es-ES" u="none" strike="noStrike" dirty="0" err="1">
                <a:solidFill>
                  <a:srgbClr val="000000"/>
                </a:solidFill>
                <a:effectLst/>
              </a:rPr>
              <a:t>Diríxese</a:t>
            </a:r>
            <a:r>
              <a:rPr lang="es-ES" u="none" strike="noStrike" dirty="0">
                <a:solidFill>
                  <a:srgbClr val="000000"/>
                </a:solidFill>
                <a:effectLst/>
              </a:rPr>
              <a:t> a un </a:t>
            </a:r>
            <a:r>
              <a:rPr lang="es-ES" u="none" strike="noStrike" dirty="0">
                <a:solidFill>
                  <a:schemeClr val="accent1">
                    <a:lumMod val="75000"/>
                  </a:schemeClr>
                </a:solidFill>
                <a:effectLst/>
              </a:rPr>
              <a:t>púb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lico amplo</a:t>
            </a:r>
            <a:r>
              <a:rPr lang="es-ES" dirty="0">
                <a:solidFill>
                  <a:srgbClr val="000000"/>
                </a:solidFill>
              </a:rPr>
              <a:t>.</a:t>
            </a:r>
          </a:p>
          <a:p>
            <a:r>
              <a:rPr lang="es-ES" u="none" strike="noStrike" dirty="0">
                <a:solidFill>
                  <a:srgbClr val="000000"/>
                </a:solidFill>
                <a:effectLst/>
              </a:rPr>
              <a:t>Informa de noticias de </a:t>
            </a:r>
            <a:r>
              <a:rPr lang="es-ES" u="none" strike="noStrike" dirty="0" err="1">
                <a:solidFill>
                  <a:schemeClr val="accent1">
                    <a:lumMod val="75000"/>
                  </a:schemeClr>
                </a:solidFill>
                <a:effectLst/>
              </a:rPr>
              <a:t>actualidade</a:t>
            </a:r>
            <a:r>
              <a:rPr lang="es-ES" u="none" strike="noStrike" dirty="0">
                <a:solidFill>
                  <a:srgbClr val="000000"/>
                </a:solidFill>
                <a:effectLst/>
              </a:rPr>
              <a:t>.</a:t>
            </a:r>
          </a:p>
          <a:p>
            <a:r>
              <a:rPr lang="es-ES" u="none" strike="noStrike" dirty="0">
                <a:solidFill>
                  <a:srgbClr val="000000"/>
                </a:solidFill>
                <a:effectLst/>
              </a:rPr>
              <a:t>Cando é impreso, utili</a:t>
            </a:r>
            <a:r>
              <a:rPr lang="es-ES" dirty="0">
                <a:solidFill>
                  <a:srgbClr val="000000"/>
                </a:solidFill>
              </a:rPr>
              <a:t>za un papel de mala </a:t>
            </a:r>
            <a:r>
              <a:rPr lang="es-ES" dirty="0" err="1">
                <a:solidFill>
                  <a:srgbClr val="000000"/>
                </a:solidFill>
              </a:rPr>
              <a:t>calidade</a:t>
            </a:r>
            <a:r>
              <a:rPr lang="es-ES" dirty="0">
                <a:solidFill>
                  <a:srgbClr val="000000"/>
                </a:solidFill>
              </a:rPr>
              <a:t> e tinta de mala </a:t>
            </a:r>
            <a:r>
              <a:rPr lang="es-ES" dirty="0" err="1">
                <a:solidFill>
                  <a:srgbClr val="000000"/>
                </a:solidFill>
              </a:rPr>
              <a:t>calidade</a:t>
            </a:r>
            <a:r>
              <a:rPr lang="es-ES" dirty="0">
                <a:solidFill>
                  <a:srgbClr val="000000"/>
                </a:solidFill>
              </a:rPr>
              <a:t>, para poder venderse a un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</a:rPr>
              <a:t>prezo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</a:rPr>
              <a:t>moi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</a:rPr>
              <a:t>baixo</a:t>
            </a:r>
            <a:r>
              <a:rPr lang="es-ES" dirty="0">
                <a:solidFill>
                  <a:srgbClr val="000000"/>
                </a:solidFill>
              </a:rPr>
              <a:t>.</a:t>
            </a:r>
            <a:endParaRPr lang="es-ES" u="none" strike="noStrike" dirty="0">
              <a:solidFill>
                <a:srgbClr val="000000"/>
              </a:solidFill>
              <a:effectLst/>
            </a:endParaRPr>
          </a:p>
          <a:p>
            <a:endParaRPr lang="es-ES" dirty="0"/>
          </a:p>
        </p:txBody>
      </p:sp>
      <p:pic>
        <p:nvPicPr>
          <p:cNvPr id="5" name="Imaxe 4">
            <a:extLst>
              <a:ext uri="{FF2B5EF4-FFF2-40B4-BE49-F238E27FC236}">
                <a16:creationId xmlns:a16="http://schemas.microsoft.com/office/drawing/2014/main" id="{2228628F-1578-2B01-B8A5-8B7197593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9640" y="1127495"/>
            <a:ext cx="3200399" cy="39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9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46A38316-5705-41F5-0EBD-A479D6333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49639" y="2154219"/>
            <a:ext cx="3200400" cy="329184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62E4C91-2B13-F87E-969B-FF728DD0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1358" y="685800"/>
            <a:ext cx="3200400" cy="1114313"/>
          </a:xfrm>
        </p:spPr>
        <p:txBody>
          <a:bodyPr/>
          <a:lstStyle/>
          <a:p>
            <a:r>
              <a:rPr lang="es-ES" dirty="0"/>
              <a:t>A </a:t>
            </a:r>
            <a:r>
              <a:rPr lang="es-ES" dirty="0" err="1"/>
              <a:t>primeira</a:t>
            </a:r>
            <a:r>
              <a:rPr lang="es-ES" dirty="0"/>
              <a:t> plana</a:t>
            </a:r>
          </a:p>
        </p:txBody>
      </p:sp>
      <p:sp>
        <p:nvSpPr>
          <p:cNvPr id="3" name="Marcador de posición de contido 2">
            <a:extLst>
              <a:ext uri="{FF2B5EF4-FFF2-40B4-BE49-F238E27FC236}">
                <a16:creationId xmlns:a16="http://schemas.microsoft.com/office/drawing/2014/main" id="{71DA557E-AC59-F900-66BD-449976C40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A </a:t>
            </a:r>
            <a:r>
              <a:rPr lang="es-ES" dirty="0" err="1"/>
              <a:t>primeira</a:t>
            </a:r>
            <a:r>
              <a:rPr lang="es-ES" dirty="0"/>
              <a:t> plana do </a:t>
            </a:r>
            <a:r>
              <a:rPr lang="es-ES" dirty="0" err="1"/>
              <a:t>xornal</a:t>
            </a:r>
            <a:r>
              <a:rPr lang="es-ES" dirty="0"/>
              <a:t> contén:</a:t>
            </a:r>
          </a:p>
          <a:p>
            <a:r>
              <a:rPr lang="es-ES" dirty="0"/>
              <a:t>A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</a:rPr>
              <a:t>cabeceira</a:t>
            </a:r>
            <a:r>
              <a:rPr lang="es-ES" dirty="0"/>
              <a:t> </a:t>
            </a:r>
            <a:r>
              <a:rPr lang="es-ES" dirty="0">
                <a:solidFill>
                  <a:schemeClr val="accent2"/>
                </a:solidFill>
              </a:rPr>
              <a:t>do </a:t>
            </a:r>
            <a:r>
              <a:rPr lang="es-ES" dirty="0" err="1">
                <a:solidFill>
                  <a:schemeClr val="accent2"/>
                </a:solidFill>
              </a:rPr>
              <a:t>xornal</a:t>
            </a:r>
            <a:r>
              <a:rPr lang="es-ES" dirty="0"/>
              <a:t>: o </a:t>
            </a:r>
            <a:r>
              <a:rPr lang="es-ES" dirty="0" err="1"/>
              <a:t>nome</a:t>
            </a:r>
            <a:r>
              <a:rPr lang="es-ES" dirty="0"/>
              <a:t> do periódico </a:t>
            </a:r>
            <a:r>
              <a:rPr lang="es-ES" dirty="0" err="1"/>
              <a:t>co</a:t>
            </a:r>
            <a:r>
              <a:rPr lang="es-ES" dirty="0"/>
              <a:t> logotipo, a data, o </a:t>
            </a:r>
            <a:r>
              <a:rPr lang="es-ES" dirty="0" err="1"/>
              <a:t>prezo</a:t>
            </a:r>
            <a:r>
              <a:rPr lang="es-ES" dirty="0"/>
              <a:t>, e </a:t>
            </a:r>
            <a:r>
              <a:rPr lang="es-ES" dirty="0" err="1"/>
              <a:t>outras</a:t>
            </a:r>
            <a:r>
              <a:rPr lang="es-ES" dirty="0"/>
              <a:t> </a:t>
            </a:r>
            <a:r>
              <a:rPr lang="es-ES" dirty="0" err="1"/>
              <a:t>informacións</a:t>
            </a:r>
            <a:r>
              <a:rPr lang="es-ES" dirty="0"/>
              <a:t> técnicas do </a:t>
            </a:r>
            <a:r>
              <a:rPr lang="es-ES" dirty="0" err="1"/>
              <a:t>xornal</a:t>
            </a:r>
            <a:r>
              <a:rPr lang="es-ES" dirty="0"/>
              <a:t>.</a:t>
            </a:r>
          </a:p>
          <a:p>
            <a:r>
              <a:rPr lang="es-ES" dirty="0"/>
              <a:t>As 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noticias </a:t>
            </a:r>
            <a:r>
              <a:rPr lang="es-ES" dirty="0" err="1">
                <a:solidFill>
                  <a:schemeClr val="accent1">
                    <a:lumMod val="75000"/>
                  </a:schemeClr>
                </a:solidFill>
              </a:rPr>
              <a:t>máis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 importantes </a:t>
            </a:r>
            <a:r>
              <a:rPr lang="es-ES" dirty="0"/>
              <a:t>do día (</a:t>
            </a:r>
            <a:r>
              <a:rPr lang="es-ES" dirty="0" err="1"/>
              <a:t>empezan</a:t>
            </a:r>
            <a:r>
              <a:rPr lang="es-ES" dirty="0"/>
              <a:t> </a:t>
            </a:r>
            <a:r>
              <a:rPr lang="es-ES" dirty="0" err="1"/>
              <a:t>na</a:t>
            </a:r>
            <a:r>
              <a:rPr lang="es-ES" dirty="0"/>
              <a:t> </a:t>
            </a:r>
            <a:r>
              <a:rPr lang="es-ES" dirty="0" err="1"/>
              <a:t>primeira</a:t>
            </a:r>
            <a:r>
              <a:rPr lang="es-ES" dirty="0"/>
              <a:t> plana e continúan dentro do </a:t>
            </a:r>
            <a:r>
              <a:rPr lang="es-ES" dirty="0" err="1"/>
              <a:t>xornal</a:t>
            </a:r>
            <a:r>
              <a:rPr lang="es-ES" dirty="0"/>
              <a:t>). As que o </a:t>
            </a:r>
            <a:r>
              <a:rPr lang="es-ES" dirty="0" err="1"/>
              <a:t>xornal</a:t>
            </a:r>
            <a:r>
              <a:rPr lang="es-ES" dirty="0"/>
              <a:t> considera </a:t>
            </a:r>
            <a:r>
              <a:rPr lang="es-ES" dirty="0" err="1"/>
              <a:t>máis</a:t>
            </a:r>
            <a:r>
              <a:rPr lang="es-ES" dirty="0"/>
              <a:t> importantes ocupan </a:t>
            </a:r>
            <a:r>
              <a:rPr lang="es-ES" dirty="0" err="1"/>
              <a:t>máis</a:t>
            </a:r>
            <a:r>
              <a:rPr lang="es-ES" dirty="0"/>
              <a:t> </a:t>
            </a:r>
            <a:r>
              <a:rPr lang="es-ES" dirty="0" err="1"/>
              <a:t>espazo</a:t>
            </a:r>
            <a:r>
              <a:rPr lang="es-ES" dirty="0"/>
              <a:t> en portada.</a:t>
            </a:r>
          </a:p>
          <a:p>
            <a:r>
              <a:rPr lang="es-ES" dirty="0"/>
              <a:t>O 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sumario</a:t>
            </a:r>
            <a:r>
              <a:rPr lang="es-ES" dirty="0"/>
              <a:t>: cita </a:t>
            </a:r>
            <a:r>
              <a:rPr lang="es-ES" dirty="0" err="1"/>
              <a:t>moi</a:t>
            </a:r>
            <a:r>
              <a:rPr lang="es-ES" dirty="0"/>
              <a:t> resumida das </a:t>
            </a:r>
            <a:r>
              <a:rPr lang="es-ES" dirty="0" err="1"/>
              <a:t>principais</a:t>
            </a:r>
            <a:r>
              <a:rPr lang="es-ES" dirty="0"/>
              <a:t> noticias do día.</a:t>
            </a:r>
          </a:p>
          <a:p>
            <a:r>
              <a:rPr lang="es-ES" dirty="0" err="1">
                <a:solidFill>
                  <a:schemeClr val="accent2"/>
                </a:solidFill>
              </a:rPr>
              <a:t>Publicidade</a:t>
            </a:r>
            <a:r>
              <a:rPr lang="es-ES" dirty="0"/>
              <a:t>.</a:t>
            </a:r>
          </a:p>
        </p:txBody>
      </p:sp>
      <p:pic>
        <p:nvPicPr>
          <p:cNvPr id="5" name="Imaxe 4">
            <a:extLst>
              <a:ext uri="{FF2B5EF4-FFF2-40B4-BE49-F238E27FC236}">
                <a16:creationId xmlns:a16="http://schemas.microsoft.com/office/drawing/2014/main" id="{D9276F46-B684-1483-AD70-39BE80141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9639" y="1800113"/>
            <a:ext cx="3200399" cy="392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9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B386B6-3635-410C-608D-422619A7C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As </a:t>
            </a:r>
            <a:r>
              <a:rPr lang="es-ES" dirty="0" err="1"/>
              <a:t>seccións</a:t>
            </a:r>
            <a:endParaRPr lang="es-ES" dirty="0"/>
          </a:p>
        </p:txBody>
      </p:sp>
      <p:sp>
        <p:nvSpPr>
          <p:cNvPr id="3" name="Marcador de posición de contido 2">
            <a:extLst>
              <a:ext uri="{FF2B5EF4-FFF2-40B4-BE49-F238E27FC236}">
                <a16:creationId xmlns:a16="http://schemas.microsoft.com/office/drawing/2014/main" id="{8973B301-AE2D-C3EC-B646-43CB700A2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O </a:t>
            </a:r>
            <a:r>
              <a:rPr lang="es-ES" dirty="0" err="1"/>
              <a:t>xornal</a:t>
            </a:r>
            <a:r>
              <a:rPr lang="es-ES" dirty="0"/>
              <a:t> </a:t>
            </a:r>
            <a:r>
              <a:rPr lang="es-ES" dirty="0" err="1"/>
              <a:t>organízase</a:t>
            </a:r>
            <a:r>
              <a:rPr lang="es-ES" dirty="0"/>
              <a:t> en </a:t>
            </a:r>
            <a:r>
              <a:rPr lang="es-ES" dirty="0" err="1"/>
              <a:t>seccións</a:t>
            </a:r>
            <a:r>
              <a:rPr lang="es-ES" dirty="0"/>
              <a:t>.</a:t>
            </a:r>
          </a:p>
          <a:p>
            <a:r>
              <a:rPr lang="es-ES" dirty="0"/>
              <a:t>Non todos os </a:t>
            </a:r>
            <a:r>
              <a:rPr lang="es-ES" dirty="0" err="1"/>
              <a:t>xornais</a:t>
            </a:r>
            <a:r>
              <a:rPr lang="es-ES" dirty="0"/>
              <a:t> </a:t>
            </a:r>
            <a:r>
              <a:rPr lang="es-ES" dirty="0" err="1"/>
              <a:t>teñen</a:t>
            </a:r>
            <a:r>
              <a:rPr lang="es-ES" dirty="0"/>
              <a:t> as mesmas </a:t>
            </a:r>
            <a:r>
              <a:rPr lang="es-ES" dirty="0" err="1"/>
              <a:t>seccións</a:t>
            </a:r>
            <a:r>
              <a:rPr lang="es-ES" dirty="0"/>
              <a:t>. Depende do público </a:t>
            </a:r>
            <a:r>
              <a:rPr lang="es-ES" dirty="0" err="1"/>
              <a:t>ao</a:t>
            </a:r>
            <a:r>
              <a:rPr lang="es-ES" dirty="0"/>
              <a:t> que </a:t>
            </a:r>
            <a:r>
              <a:rPr lang="es-ES" dirty="0" err="1"/>
              <a:t>vai</a:t>
            </a:r>
            <a:r>
              <a:rPr lang="es-ES" dirty="0"/>
              <a:t> </a:t>
            </a:r>
            <a:r>
              <a:rPr lang="es-ES" dirty="0" err="1"/>
              <a:t>dirixido</a:t>
            </a:r>
            <a:r>
              <a:rPr lang="es-ES" dirty="0"/>
              <a:t>.</a:t>
            </a:r>
          </a:p>
          <a:p>
            <a:r>
              <a:rPr lang="es-ES" dirty="0" err="1"/>
              <a:t>Algunhas</a:t>
            </a:r>
            <a:r>
              <a:rPr lang="es-ES" dirty="0"/>
              <a:t> das </a:t>
            </a:r>
            <a:r>
              <a:rPr lang="es-ES" dirty="0" err="1"/>
              <a:t>máis</a:t>
            </a:r>
            <a:r>
              <a:rPr lang="es-ES" dirty="0"/>
              <a:t> </a:t>
            </a:r>
            <a:r>
              <a:rPr lang="es-ES" dirty="0" err="1"/>
              <a:t>comúns</a:t>
            </a:r>
            <a:r>
              <a:rPr lang="es-ES" dirty="0"/>
              <a:t> </a:t>
            </a:r>
            <a:r>
              <a:rPr lang="es-ES" dirty="0" err="1"/>
              <a:t>nun</a:t>
            </a:r>
            <a:r>
              <a:rPr lang="es-ES" dirty="0"/>
              <a:t> </a:t>
            </a:r>
            <a:r>
              <a:rPr lang="es-ES" dirty="0" err="1"/>
              <a:t>xornal</a:t>
            </a:r>
            <a:r>
              <a:rPr lang="es-ES" dirty="0"/>
              <a:t> de información </a:t>
            </a:r>
            <a:r>
              <a:rPr lang="es-ES" dirty="0" err="1"/>
              <a:t>xeral</a:t>
            </a:r>
            <a:r>
              <a:rPr lang="es-ES" dirty="0"/>
              <a:t>:</a:t>
            </a:r>
          </a:p>
          <a:p>
            <a:pPr lvl="1"/>
            <a:r>
              <a:rPr lang="es-ES" dirty="0"/>
              <a:t>Internacional/nacional/local (segundo o ámbito </a:t>
            </a:r>
            <a:r>
              <a:rPr lang="es-ES" dirty="0" err="1"/>
              <a:t>ou</a:t>
            </a:r>
            <a:r>
              <a:rPr lang="es-ES" dirty="0"/>
              <a:t> ámbitos que </a:t>
            </a:r>
            <a:r>
              <a:rPr lang="es-ES" dirty="0" err="1"/>
              <a:t>abranga</a:t>
            </a:r>
            <a:r>
              <a:rPr lang="es-ES" dirty="0"/>
              <a:t> o </a:t>
            </a:r>
            <a:r>
              <a:rPr lang="es-ES" dirty="0" err="1"/>
              <a:t>xornal</a:t>
            </a:r>
            <a:r>
              <a:rPr lang="es-ES" dirty="0"/>
              <a:t>).</a:t>
            </a:r>
          </a:p>
          <a:p>
            <a:pPr lvl="1"/>
            <a:r>
              <a:rPr lang="es-ES" dirty="0" err="1"/>
              <a:t>Sociedade</a:t>
            </a:r>
            <a:r>
              <a:rPr lang="es-ES" dirty="0"/>
              <a:t>: noticias relacionadas coa vida en </a:t>
            </a:r>
            <a:r>
              <a:rPr lang="es-ES" dirty="0" err="1"/>
              <a:t>sociedade</a:t>
            </a:r>
            <a:r>
              <a:rPr lang="es-ES" dirty="0"/>
              <a:t>.</a:t>
            </a:r>
          </a:p>
          <a:p>
            <a:pPr lvl="1"/>
            <a:r>
              <a:rPr lang="es-ES" dirty="0"/>
              <a:t>Economía.</a:t>
            </a:r>
          </a:p>
          <a:p>
            <a:pPr lvl="1"/>
            <a:r>
              <a:rPr lang="es-ES" dirty="0"/>
              <a:t>Cultura.</a:t>
            </a:r>
          </a:p>
          <a:p>
            <a:pPr lvl="1"/>
            <a:r>
              <a:rPr lang="es-ES" dirty="0"/>
              <a:t>Deportes.</a:t>
            </a:r>
          </a:p>
          <a:p>
            <a:pPr lvl="1"/>
            <a:r>
              <a:rPr lang="es-ES" dirty="0"/>
              <a:t>Opinión: o editorial, a columna e </a:t>
            </a:r>
            <a:r>
              <a:rPr lang="es-ES" dirty="0" err="1"/>
              <a:t>colaboracións</a:t>
            </a:r>
            <a:r>
              <a:rPr lang="es-ES" dirty="0"/>
              <a:t>.</a:t>
            </a:r>
          </a:p>
          <a:p>
            <a:pPr lvl="1"/>
            <a:r>
              <a:rPr lang="es-ES" dirty="0" err="1"/>
              <a:t>Axenda</a:t>
            </a:r>
            <a:r>
              <a:rPr lang="es-ES" dirty="0"/>
              <a:t>: índice de actividades (deportivas, </a:t>
            </a:r>
            <a:r>
              <a:rPr lang="es-ES" dirty="0" err="1"/>
              <a:t>culturais</a:t>
            </a:r>
            <a:r>
              <a:rPr lang="es-ES" dirty="0"/>
              <a:t>, </a:t>
            </a:r>
            <a:r>
              <a:rPr lang="es-ES" dirty="0" err="1"/>
              <a:t>musicais</a:t>
            </a:r>
            <a:r>
              <a:rPr lang="es-ES" dirty="0"/>
              <a:t>) que se desenvolverán no lugar en que se vende o </a:t>
            </a:r>
            <a:r>
              <a:rPr lang="es-ES" dirty="0" err="1"/>
              <a:t>xornal</a:t>
            </a:r>
            <a:r>
              <a:rPr lang="es-ES" dirty="0"/>
              <a:t>.</a:t>
            </a:r>
          </a:p>
          <a:p>
            <a:pPr lvl="1"/>
            <a:r>
              <a:rPr lang="es-ES" dirty="0" err="1"/>
              <a:t>Pasatempos</a:t>
            </a:r>
            <a:r>
              <a:rPr lang="es-ES" dirty="0"/>
              <a:t>.</a:t>
            </a:r>
          </a:p>
          <a:p>
            <a:pPr lvl="1"/>
            <a:r>
              <a:rPr lang="es-ES" dirty="0"/>
              <a:t>Clasificados: anuncios de venda de particulares.</a:t>
            </a:r>
          </a:p>
          <a:p>
            <a:pPr marL="274320" lvl="1" indent="0">
              <a:buNone/>
            </a:pPr>
            <a:endParaRPr lang="es-ES" dirty="0"/>
          </a:p>
          <a:p>
            <a:pPr marL="274320" lvl="1" indent="0">
              <a:buNone/>
            </a:pPr>
            <a:endParaRPr lang="es-ES" dirty="0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8CA307DE-5D08-2662-A819-B2787156C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08696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850A9F5-4552-1E5B-E8E5-57D2533B7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Marcador de posición de texto 7">
            <a:extLst>
              <a:ext uri="{FF2B5EF4-FFF2-40B4-BE49-F238E27FC236}">
                <a16:creationId xmlns:a16="http://schemas.microsoft.com/office/drawing/2014/main" id="{F343D392-6C98-B5B5-7EC3-3EB5345BD1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Beatriz Fernández Barciela</a:t>
            </a:r>
          </a:p>
          <a:p>
            <a:endParaRPr lang="es-ES" dirty="0"/>
          </a:p>
        </p:txBody>
      </p:sp>
      <p:pic>
        <p:nvPicPr>
          <p:cNvPr id="12" name="Imaxe 11">
            <a:extLst>
              <a:ext uri="{FF2B5EF4-FFF2-40B4-BE49-F238E27FC236}">
                <a16:creationId xmlns:a16="http://schemas.microsoft.com/office/drawing/2014/main" id="{9679254F-A041-7AB0-08B9-FCADC2F27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5774" y="5363908"/>
            <a:ext cx="3092824" cy="72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253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 madeira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TM03090434[[fn=Letras en madera]]</Template>
  <TotalTime>45</TotalTime>
  <Words>296</Words>
  <Application>Microsoft Office PowerPoint</Application>
  <PresentationFormat>Pantalla panorámica</PresentationFormat>
  <Paragraphs>28</Paragraphs>
  <Slides>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das diapositivas</vt:lpstr>
      </vt:variant>
      <vt:variant>
        <vt:i4>5</vt:i4>
      </vt:variant>
    </vt:vector>
  </HeadingPairs>
  <TitlesOfParts>
    <vt:vector size="9" baseType="lpstr">
      <vt:lpstr>Rockwell</vt:lpstr>
      <vt:lpstr>Rockwell Condensed</vt:lpstr>
      <vt:lpstr>Wingdings</vt:lpstr>
      <vt:lpstr>Aspecto madeira</vt:lpstr>
      <vt:lpstr>O XORNAL</vt:lpstr>
      <vt:lpstr>Presentación de PowerPoint</vt:lpstr>
      <vt:lpstr>A primeira plana</vt:lpstr>
      <vt:lpstr>As seccións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XORNAL</dc:title>
  <dc:creator>Beatriz Fernandez Barciela</dc:creator>
  <cp:lastModifiedBy>Beatriz Fernandez Barciela</cp:lastModifiedBy>
  <cp:revision>1</cp:revision>
  <dcterms:created xsi:type="dcterms:W3CDTF">2023-01-26T17:35:01Z</dcterms:created>
  <dcterms:modified xsi:type="dcterms:W3CDTF">2023-01-26T18:20:23Z</dcterms:modified>
</cp:coreProperties>
</file>