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11760" y="297360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7784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19248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7320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31176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19248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07320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311760" y="1229760"/>
            <a:ext cx="8520120" cy="3338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852012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311760" y="410040"/>
            <a:ext cx="8520120" cy="2816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11760" y="1229760"/>
            <a:ext cx="8520120" cy="3338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784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11760" y="297360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67784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19248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073200" y="122976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31176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319248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6073200" y="2973600"/>
            <a:ext cx="274320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852012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311760" y="410040"/>
            <a:ext cx="8520120" cy="2816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333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7840" y="297360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1176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7840" y="1229760"/>
            <a:ext cx="415764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11760" y="2973600"/>
            <a:ext cx="8520120" cy="1592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a399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6098760" y="0"/>
            <a:ext cx="3045240" cy="2030400"/>
            <a:chOff x="6098760" y="0"/>
            <a:chExt cx="3045240" cy="2030400"/>
          </a:xfrm>
        </p:grpSpPr>
        <p:sp>
          <p:nvSpPr>
            <p:cNvPr id="1" name="CustomShape 2"/>
            <p:cNvSpPr/>
            <p:nvPr/>
          </p:nvSpPr>
          <p:spPr>
            <a:xfrm>
              <a:off x="8128800" y="0"/>
              <a:ext cx="1014840" cy="10148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CustomShape 3"/>
            <p:cNvSpPr/>
            <p:nvPr/>
          </p:nvSpPr>
          <p:spPr>
            <a:xfrm flipH="1">
              <a:off x="7112880" y="0"/>
              <a:ext cx="1014840" cy="101484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4"/>
            <p:cNvSpPr/>
            <p:nvPr/>
          </p:nvSpPr>
          <p:spPr>
            <a:xfrm flipH="1" rot="10800000">
              <a:off x="7113240" y="360"/>
              <a:ext cx="1014840" cy="101484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 rot="10800000">
              <a:off x="6098760" y="0"/>
              <a:ext cx="1014840" cy="101484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6"/>
            <p:cNvSpPr/>
            <p:nvPr/>
          </p:nvSpPr>
          <p:spPr>
            <a:xfrm rot="10800000">
              <a:off x="8129160" y="1015200"/>
              <a:ext cx="1014840" cy="101484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597960" y="1775160"/>
            <a:ext cx="8221680" cy="838440"/>
          </a:xfrm>
          <a:prstGeom prst="rect">
            <a:avLst/>
          </a:prstGeom>
        </p:spPr>
        <p:txBody>
          <a:bodyPr tIns="91440" bIns="91440" anchor="b">
            <a:normAutofit fontScale="40000"/>
          </a:bodyPr>
          <a:p>
            <a:r>
              <a:rPr b="0" lang="es-ES" sz="42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8460360" y="465120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p>
            <a:pPr algn="r">
              <a:lnSpc>
                <a:spcPct val="100000"/>
              </a:lnSpc>
            </a:pPr>
            <a:fld id="{6F7E22EB-8008-43F4-9AAD-0909C8E9CD40}" type="slidenum">
              <a:rPr b="0" lang="es-ES" sz="1000" spc="-1" strike="noStrike">
                <a:solidFill>
                  <a:srgbClr val="ffffff"/>
                </a:solidFill>
                <a:latin typeface="Roboto"/>
                <a:ea typeface="Roboto"/>
              </a:rPr>
              <a:t>&lt;número&gt;</a:t>
            </a:fld>
            <a:endParaRPr b="0" lang="es-ES" sz="1000" spc="-1" strike="noStrike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latin typeface="Arial"/>
              </a:rPr>
              <a:t>Pulse para editar el formato de esquema del texto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4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4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1"/>
          <p:cNvGrpSpPr/>
          <p:nvPr/>
        </p:nvGrpSpPr>
        <p:grpSpPr>
          <a:xfrm>
            <a:off x="0" y="3903840"/>
            <a:ext cx="9144000" cy="1239480"/>
            <a:chOff x="0" y="3903840"/>
            <a:chExt cx="9144000" cy="1239480"/>
          </a:xfrm>
        </p:grpSpPr>
        <p:sp>
          <p:nvSpPr>
            <p:cNvPr id="46" name="CustomShape 2"/>
            <p:cNvSpPr/>
            <p:nvPr/>
          </p:nvSpPr>
          <p:spPr>
            <a:xfrm>
              <a:off x="8154720" y="3903840"/>
              <a:ext cx="988920" cy="98748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" name="CustomShape 3"/>
            <p:cNvSpPr/>
            <p:nvPr/>
          </p:nvSpPr>
          <p:spPr>
            <a:xfrm flipH="1">
              <a:off x="6180480" y="3903840"/>
              <a:ext cx="988920" cy="98748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" name="CustomShape 4"/>
            <p:cNvSpPr/>
            <p:nvPr/>
          </p:nvSpPr>
          <p:spPr>
            <a:xfrm>
              <a:off x="7170120" y="3903840"/>
              <a:ext cx="988920" cy="9874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" name="CustomShape 5"/>
            <p:cNvSpPr/>
            <p:nvPr/>
          </p:nvSpPr>
          <p:spPr>
            <a:xfrm rot="10800000">
              <a:off x="8155080" y="3904200"/>
              <a:ext cx="988920" cy="98748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" name="CustomShape 6"/>
            <p:cNvSpPr/>
            <p:nvPr/>
          </p:nvSpPr>
          <p:spPr>
            <a:xfrm>
              <a:off x="0" y="4891680"/>
              <a:ext cx="9143640" cy="25164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1" name="PlaceHolder 7"/>
          <p:cNvSpPr>
            <a:spLocks noGrp="1"/>
          </p:cNvSpPr>
          <p:nvPr>
            <p:ph type="title"/>
          </p:nvPr>
        </p:nvSpPr>
        <p:spPr>
          <a:xfrm>
            <a:off x="311760" y="410040"/>
            <a:ext cx="8520120" cy="607320"/>
          </a:xfrm>
          <a:prstGeom prst="rect">
            <a:avLst/>
          </a:prstGeom>
        </p:spPr>
        <p:txBody>
          <a:bodyPr tIns="91440" bIns="91440">
            <a:normAutofit fontScale="97000"/>
          </a:bodyPr>
          <a:p>
            <a:r>
              <a:rPr b="0" lang="es-ES" sz="30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8"/>
          <p:cNvSpPr>
            <a:spLocks noGrp="1"/>
          </p:cNvSpPr>
          <p:nvPr>
            <p:ph type="body"/>
          </p:nvPr>
        </p:nvSpPr>
        <p:spPr>
          <a:xfrm>
            <a:off x="311760" y="1229760"/>
            <a:ext cx="8520120" cy="3338640"/>
          </a:xfrm>
          <a:prstGeom prst="rect">
            <a:avLst/>
          </a:prstGeom>
        </p:spPr>
        <p:txBody>
          <a:bodyPr tIns="91440" bIns="9144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esquema del texto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9"/>
          <p:cNvSpPr>
            <a:spLocks noGrp="1"/>
          </p:cNvSpPr>
          <p:nvPr>
            <p:ph type="sldNum"/>
          </p:nvPr>
        </p:nvSpPr>
        <p:spPr>
          <a:xfrm>
            <a:off x="8460360" y="465120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p>
            <a:pPr algn="r">
              <a:lnSpc>
                <a:spcPct val="100000"/>
              </a:lnSpc>
            </a:pPr>
            <a:fld id="{09045EBF-6BB9-4232-919F-3BF03D104AF2}" type="slidenum">
              <a:rPr b="0" lang="es-ES" sz="1000" spc="-1" strike="noStrike">
                <a:solidFill>
                  <a:srgbClr val="ffffff"/>
                </a:solidFill>
                <a:latin typeface="Roboto"/>
                <a:ea typeface="Roboto"/>
              </a:rPr>
              <a:t>&lt;número&gt;</a:t>
            </a:fld>
            <a:endParaRPr b="0" lang="es-ES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97960" y="1775160"/>
            <a:ext cx="8221680" cy="83844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rmAutofit fontScale="20000"/>
          </a:bodyPr>
          <a:p>
            <a:pPr>
              <a:lnSpc>
                <a:spcPct val="100000"/>
              </a:lnSpc>
            </a:pPr>
            <a:r>
              <a:rPr b="0" lang="es-ES" sz="4200" spc="-1" strike="noStrike">
                <a:solidFill>
                  <a:srgbClr val="ffffff"/>
                </a:solidFill>
                <a:latin typeface="Roboto"/>
                <a:ea typeface="Roboto"/>
              </a:rPr>
              <a:t>Tema 4: a historia social do galego </a:t>
            </a:r>
            <a:br/>
            <a:endParaRPr b="0" lang="es-ES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597960" y="2715840"/>
            <a:ext cx="8221680" cy="4327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71000"/>
          </a:bodyPr>
          <a:p>
            <a:pPr>
              <a:lnSpc>
                <a:spcPct val="100000"/>
              </a:lnSpc>
            </a:pPr>
            <a:r>
              <a:rPr b="0" lang="es-ES" sz="2100" spc="-1" strike="noStrike">
                <a:solidFill>
                  <a:srgbClr val="ffffff"/>
                </a:solidFill>
                <a:latin typeface="Roboto"/>
                <a:ea typeface="Roboto"/>
              </a:rPr>
              <a:t>A decadencia</a:t>
            </a:r>
            <a:endParaRPr b="0" lang="es-ES" sz="2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11760" y="410040"/>
            <a:ext cx="8520120" cy="6073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91000"/>
          </a:bodyPr>
          <a:p>
            <a:pPr>
              <a:lnSpc>
                <a:spcPct val="100000"/>
              </a:lnSpc>
            </a:pPr>
            <a:r>
              <a:rPr b="0" lang="es-ES" sz="3000" spc="-1" strike="noStrike">
                <a:solidFill>
                  <a:srgbClr val="2a3990"/>
                </a:solidFill>
                <a:latin typeface="Roboto"/>
                <a:ea typeface="Roboto"/>
              </a:rPr>
              <a:t>A marxinación do galego</a:t>
            </a:r>
            <a:endParaRPr b="0" lang="es-E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311760" y="1229760"/>
            <a:ext cx="8520120" cy="333864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84000"/>
          </a:bodyPr>
          <a:p>
            <a:pPr marL="457200" indent="-342720">
              <a:lnSpc>
                <a:spcPct val="115000"/>
              </a:lnSpc>
              <a:buClr>
                <a:srgbClr val="434343"/>
              </a:buClr>
              <a:buFont typeface="Roboto"/>
              <a:buChar char="❖"/>
            </a:pPr>
            <a:r>
              <a:rPr b="0" lang="es-ES" sz="1800" spc="-1" strike="noStrike">
                <a:solidFill>
                  <a:srgbClr val="434343"/>
                </a:solidFill>
                <a:latin typeface="Roboto"/>
                <a:ea typeface="Roboto"/>
              </a:rPr>
              <a:t>Desde o século XV o galego perde o  prestixio que tiña na Idade Media.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434343"/>
              </a:buClr>
              <a:buFont typeface="Roboto"/>
              <a:buChar char="❖"/>
            </a:pPr>
            <a:r>
              <a:rPr b="0" lang="es-ES" sz="1800" spc="-1" strike="noStrike">
                <a:solidFill>
                  <a:srgbClr val="434343"/>
                </a:solidFill>
                <a:latin typeface="Roboto"/>
                <a:ea typeface="Roboto"/>
              </a:rPr>
              <a:t>Empeza a ser substituído polo castelán nas funcións de prestixio.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434343"/>
              </a:buClr>
              <a:buFont typeface="Roboto"/>
              <a:buChar char="❖"/>
            </a:pPr>
            <a:r>
              <a:rPr b="0" lang="es-ES" sz="1800" spc="-1" strike="noStrike">
                <a:solidFill>
                  <a:srgbClr val="434343"/>
                </a:solidFill>
                <a:latin typeface="Roboto"/>
                <a:ea typeface="Roboto"/>
              </a:rPr>
              <a:t>O proceso de substitución produciuse polas políticas centralistas do reino de Castela.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Os reis casteláns propuxéronse estender o castelán para unificar o reino.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Designaron para os cargos políticos e administrativos a persoas de fóra de Galicia que só falaban castelán.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Impuxeron o castelán nos documentos oficiais.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Os bispos e  nobres galegos adoptaron o castelán, ao ser a lingua de prestixio.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434343"/>
              </a:buClr>
              <a:buFont typeface="Roboto"/>
              <a:buChar char="❖"/>
            </a:pPr>
            <a:r>
              <a:rPr b="0" lang="es-ES" sz="1800" spc="-1" strike="noStrike">
                <a:solidFill>
                  <a:srgbClr val="434343"/>
                </a:solidFill>
                <a:latin typeface="Roboto"/>
                <a:ea typeface="Roboto"/>
              </a:rPr>
              <a:t>Consecuencias: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O galego desaparece dos usos formais e da escrita.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Nacen os prexuízos sobre o galego.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11760" y="410040"/>
            <a:ext cx="8520120" cy="6073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91000"/>
          </a:bodyPr>
          <a:p>
            <a:pPr>
              <a:lnSpc>
                <a:spcPct val="100000"/>
              </a:lnSpc>
            </a:pPr>
            <a:r>
              <a:rPr b="0" lang="es-ES" sz="3000" spc="-1" strike="noStrike">
                <a:solidFill>
                  <a:srgbClr val="2a3990"/>
                </a:solidFill>
                <a:latin typeface="Roboto"/>
                <a:ea typeface="Roboto"/>
              </a:rPr>
              <a:t>O galego, lingua maioritaria</a:t>
            </a:r>
            <a:endParaRPr b="0" lang="es-E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311760" y="1229760"/>
            <a:ext cx="8520120" cy="333864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/>
          </a:bodyPr>
          <a:p>
            <a:pPr marL="457200" indent="-342720">
              <a:lnSpc>
                <a:spcPct val="115000"/>
              </a:lnSpc>
              <a:buClr>
                <a:srgbClr val="434343"/>
              </a:buClr>
              <a:buFont typeface="Roboto"/>
              <a:buChar char="❖"/>
            </a:pPr>
            <a:r>
              <a:rPr b="0" lang="es-ES" sz="1800" spc="-1" strike="noStrike">
                <a:solidFill>
                  <a:srgbClr val="434343"/>
                </a:solidFill>
                <a:latin typeface="Roboto"/>
                <a:ea typeface="Roboto"/>
              </a:rPr>
              <a:t>Malia os intentos e uniformización lingüística dos reis casteláns, o galego pervive como lingua oral maioritaria.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Porque non habendo posibilidade de ascenso social,  o pobo segue falando a súa lingua.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O pobo non sabía falar castelán (había pouco contacto co castelá na vida cotiá)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2" marL="1371600" indent="-317160">
              <a:lnSpc>
                <a:spcPct val="115000"/>
              </a:lnSpc>
              <a:buClr>
                <a:srgbClr val="434343"/>
              </a:buClr>
              <a:buFont typeface="Roboto"/>
              <a:buChar char="■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A poboación non estudaba, a inmensa maioría era analfabeta.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2" marL="1371600" indent="-317160">
              <a:lnSpc>
                <a:spcPct val="115000"/>
              </a:lnSpc>
              <a:buClr>
                <a:srgbClr val="434343"/>
              </a:buClr>
              <a:buFont typeface="Roboto"/>
              <a:buChar char="■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Non existían medios de comunicación.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434343"/>
              </a:buClr>
              <a:buFont typeface="Roboto"/>
              <a:buChar char="❖"/>
            </a:pPr>
            <a:r>
              <a:rPr b="0" lang="es-ES" sz="1800" spc="-1" strike="noStrike">
                <a:solidFill>
                  <a:srgbClr val="434343"/>
                </a:solidFill>
                <a:latin typeface="Roboto"/>
                <a:ea typeface="Roboto"/>
              </a:rPr>
              <a:t>Situación das linguas veciñas: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Castelán, portugués, francés: nesta época (século XVI) publícanse as primeiras gramáticas e dicionarios.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Florecen as literaturas nesas linguas.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434343"/>
              </a:buClr>
              <a:buFont typeface="Roboto"/>
              <a:buChar char="➢"/>
            </a:pPr>
            <a:r>
              <a:rPr b="0" lang="es-ES" sz="1400" spc="-1" strike="noStrike">
                <a:solidFill>
                  <a:srgbClr val="434343"/>
                </a:solidFill>
                <a:latin typeface="Roboto"/>
                <a:ea typeface="Roboto"/>
              </a:rPr>
              <a:t>Iso produce aínda máis desprestixio no galego.</a:t>
            </a:r>
            <a:endParaRPr b="0" lang="es-E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LibreOffice/6.2.7.1$Linux_X86_64 LibreOffice_project/23edc44b61b830b7d749943e020e96f5a7df63bf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es-ES</dc:language>
  <cp:lastModifiedBy/>
  <cp:revision>0</cp:revision>
  <dc:subject/>
  <dc:title/>
</cp:coreProperties>
</file>