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gl-ES"/>
              <a:t>Preme para editar o estilo de título do padrón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gl-ES"/>
              <a:t>Preme para editar o estilo de subtítulo do padrón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dirty="0"/>
              <a:t>10/19/2020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gl-ES"/>
              <a:t>Preme para editar o estilo de título do padrón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gl-ES"/>
              <a:t>Preme para editar estilos do texto</a:t>
            </a:r>
          </a:p>
          <a:p>
            <a:pPr lvl="1"/>
            <a:r>
              <a:rPr lang="gl-ES"/>
              <a:t>Segundo nivel</a:t>
            </a:r>
          </a:p>
          <a:p>
            <a:pPr lvl="2"/>
            <a:r>
              <a:rPr lang="gl-ES"/>
              <a:t>Terceiro nivel</a:t>
            </a:r>
          </a:p>
          <a:p>
            <a:pPr lvl="3"/>
            <a:r>
              <a:rPr lang="gl-ES"/>
              <a:t>Cuarto nivel</a:t>
            </a:r>
          </a:p>
          <a:p>
            <a:pPr lvl="4"/>
            <a:r>
              <a:rPr lang="gl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dirty="0"/>
              <a:t>10/19/2020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gl-ES"/>
              <a:t>Preme para editar o estilo de título do padrón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gl-ES"/>
              <a:t>Preme para editar estilos do texto</a:t>
            </a:r>
          </a:p>
          <a:p>
            <a:pPr lvl="1"/>
            <a:r>
              <a:rPr lang="gl-ES"/>
              <a:t>Segundo nivel</a:t>
            </a:r>
          </a:p>
          <a:p>
            <a:pPr lvl="2"/>
            <a:r>
              <a:rPr lang="gl-ES"/>
              <a:t>Terceiro nivel</a:t>
            </a:r>
          </a:p>
          <a:p>
            <a:pPr lvl="3"/>
            <a:r>
              <a:rPr lang="gl-ES"/>
              <a:t>Cuarto nivel</a:t>
            </a:r>
          </a:p>
          <a:p>
            <a:pPr lvl="4"/>
            <a:r>
              <a:rPr lang="gl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dirty="0"/>
              <a:t>10/19/2020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x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l-ES"/>
              <a:t>Preme para editar o estilo de título do padrón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gl-ES"/>
              <a:t>Preme para editar estilos do texto</a:t>
            </a:r>
          </a:p>
          <a:p>
            <a:pPr lvl="1"/>
            <a:r>
              <a:rPr lang="gl-ES"/>
              <a:t>Segundo nivel</a:t>
            </a:r>
          </a:p>
          <a:p>
            <a:pPr lvl="2"/>
            <a:r>
              <a:rPr lang="gl-ES"/>
              <a:t>Terceiro nivel</a:t>
            </a:r>
          </a:p>
          <a:p>
            <a:pPr lvl="3"/>
            <a:r>
              <a:rPr lang="gl-ES"/>
              <a:t>Cuarto nivel</a:t>
            </a:r>
          </a:p>
          <a:p>
            <a:pPr lvl="4"/>
            <a:r>
              <a:rPr lang="gl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dirty="0"/>
              <a:t>10/19/2020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ceira da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gl-ES"/>
              <a:t>Preme para editar o estilo de título do padrón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gl-ES"/>
              <a:t>Preme para editar estilos do texto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dirty="0"/>
              <a:t>10/19/2020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s obxec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gl-ES"/>
              <a:t>Preme para editar o estilo de título do padrón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gl-ES"/>
              <a:t>Preme para editar estilos do texto</a:t>
            </a:r>
          </a:p>
          <a:p>
            <a:pPr lvl="1"/>
            <a:r>
              <a:rPr lang="gl-ES"/>
              <a:t>Segundo nivel</a:t>
            </a:r>
          </a:p>
          <a:p>
            <a:pPr lvl="2"/>
            <a:r>
              <a:rPr lang="gl-ES"/>
              <a:t>Terceiro nivel</a:t>
            </a:r>
          </a:p>
          <a:p>
            <a:pPr lvl="3"/>
            <a:r>
              <a:rPr lang="gl-ES"/>
              <a:t>Cuarto nivel</a:t>
            </a:r>
          </a:p>
          <a:p>
            <a:pPr lvl="4"/>
            <a:r>
              <a:rPr lang="gl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gl-ES"/>
              <a:t>Preme para editar estilos do texto</a:t>
            </a:r>
          </a:p>
          <a:p>
            <a:pPr lvl="1"/>
            <a:r>
              <a:rPr lang="gl-ES"/>
              <a:t>Segundo nivel</a:t>
            </a:r>
          </a:p>
          <a:p>
            <a:pPr lvl="2"/>
            <a:r>
              <a:rPr lang="gl-ES"/>
              <a:t>Terceiro nivel</a:t>
            </a:r>
          </a:p>
          <a:p>
            <a:pPr lvl="3"/>
            <a:r>
              <a:rPr lang="gl-ES"/>
              <a:t>Cuarto nivel</a:t>
            </a:r>
          </a:p>
          <a:p>
            <a:pPr lvl="4"/>
            <a:r>
              <a:rPr lang="gl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dirty="0"/>
              <a:t>10/19/2020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gl-ES"/>
              <a:t>Preme para editar o estilo de título do padrón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l-ES"/>
              <a:t>Preme para editar estilos do texto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gl-ES"/>
              <a:t>Preme para editar estilos do texto</a:t>
            </a:r>
          </a:p>
          <a:p>
            <a:pPr lvl="1"/>
            <a:r>
              <a:rPr lang="gl-ES"/>
              <a:t>Segundo nivel</a:t>
            </a:r>
          </a:p>
          <a:p>
            <a:pPr lvl="2"/>
            <a:r>
              <a:rPr lang="gl-ES"/>
              <a:t>Terceiro nivel</a:t>
            </a:r>
          </a:p>
          <a:p>
            <a:pPr lvl="3"/>
            <a:r>
              <a:rPr lang="gl-ES"/>
              <a:t>Cuarto nivel</a:t>
            </a:r>
          </a:p>
          <a:p>
            <a:pPr lvl="4"/>
            <a:r>
              <a:rPr lang="gl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l-ES"/>
              <a:t>Preme para editar estilos do texto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gl-ES"/>
              <a:t>Preme para editar estilos do texto</a:t>
            </a:r>
          </a:p>
          <a:p>
            <a:pPr lvl="1"/>
            <a:r>
              <a:rPr lang="gl-ES"/>
              <a:t>Segundo nivel</a:t>
            </a:r>
          </a:p>
          <a:p>
            <a:pPr lvl="2"/>
            <a:r>
              <a:rPr lang="gl-ES"/>
              <a:t>Terceiro nivel</a:t>
            </a:r>
          </a:p>
          <a:p>
            <a:pPr lvl="3"/>
            <a:r>
              <a:rPr lang="gl-ES"/>
              <a:t>Cuarto nivel</a:t>
            </a:r>
          </a:p>
          <a:p>
            <a:pPr lvl="4"/>
            <a:r>
              <a:rPr lang="gl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dirty="0"/>
              <a:t>10/19/2020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l-ES"/>
              <a:t>Preme para editar o estilo de título do padrón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t>10/19/2020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dirty="0"/>
              <a:t>10/19/2020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ido con l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gl-ES"/>
              <a:t>Preme para editar o estilo de título do padrón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gl-ES"/>
              <a:t>Preme para editar estilos do texto</a:t>
            </a:r>
          </a:p>
          <a:p>
            <a:pPr lvl="1"/>
            <a:r>
              <a:rPr lang="gl-ES"/>
              <a:t>Segundo nivel</a:t>
            </a:r>
          </a:p>
          <a:p>
            <a:pPr lvl="2"/>
            <a:r>
              <a:rPr lang="gl-ES"/>
              <a:t>Terceiro nivel</a:t>
            </a:r>
          </a:p>
          <a:p>
            <a:pPr lvl="3"/>
            <a:r>
              <a:rPr lang="gl-ES"/>
              <a:t>Cuarto nivel</a:t>
            </a:r>
          </a:p>
          <a:p>
            <a:pPr lvl="4"/>
            <a:r>
              <a:rPr lang="gl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gl-ES"/>
              <a:t>Preme para editar estilos do texto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dirty="0"/>
              <a:t>10/19/2020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xe con l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gl-ES"/>
              <a:t>Prema na icona para engadir unha imaxe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gl-ES"/>
              <a:t>Preme para editar o estilo de título do padrón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gl-ES"/>
              <a:t>Preme para editar estilos do texto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dirty="0"/>
              <a:t>10/19/2020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gl-ES"/>
              <a:t>Preme para editar o estilo de título do padrón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gl-ES"/>
              <a:t>Preme para editar estilos do texto</a:t>
            </a:r>
          </a:p>
          <a:p>
            <a:pPr lvl="1"/>
            <a:r>
              <a:rPr lang="gl-ES"/>
              <a:t>Segundo nivel</a:t>
            </a:r>
          </a:p>
          <a:p>
            <a:pPr lvl="2"/>
            <a:r>
              <a:rPr lang="gl-ES"/>
              <a:t>Terceiro nivel</a:t>
            </a:r>
          </a:p>
          <a:p>
            <a:pPr lvl="3"/>
            <a:r>
              <a:rPr lang="gl-ES"/>
              <a:t>Cuarto nivel</a:t>
            </a:r>
          </a:p>
          <a:p>
            <a:pPr lvl="4"/>
            <a:r>
              <a:rPr lang="gl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dirty="0"/>
              <a:t>10/19/2020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4028F1-DA74-44EC-8AFE-CDA03BF3DA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11808" y="4050434"/>
            <a:ext cx="5518066" cy="2268559"/>
          </a:xfrm>
        </p:spPr>
        <p:txBody>
          <a:bodyPr/>
          <a:lstStyle/>
          <a:p>
            <a:r>
              <a:rPr lang="es-ES" dirty="0"/>
              <a:t>A cantiga de amor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894D4B7-3BEE-4D3B-AE3A-4BBA4BC71DD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Imaxe 4">
            <a:extLst>
              <a:ext uri="{FF2B5EF4-FFF2-40B4-BE49-F238E27FC236}">
                <a16:creationId xmlns:a16="http://schemas.microsoft.com/office/drawing/2014/main" id="{5BA0178D-4CBA-446C-B6C6-6991E28A809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1209890" y="128929"/>
            <a:ext cx="4571640" cy="34286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1002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E8B20B-EA61-40D1-8C09-EA1A8DC97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 cantiga de amor</a:t>
            </a:r>
          </a:p>
        </p:txBody>
      </p:sp>
      <p:sp>
        <p:nvSpPr>
          <p:cNvPr id="3" name="Marcador de posición de contido 2">
            <a:extLst>
              <a:ext uri="{FF2B5EF4-FFF2-40B4-BE49-F238E27FC236}">
                <a16:creationId xmlns:a16="http://schemas.microsoft.com/office/drawing/2014/main" id="{DFE2397E-652E-436D-A771-95FBEE8F3E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SzPct val="45000"/>
              <a:buFont typeface="StarSymbol"/>
              <a:buChar char="●"/>
            </a:pPr>
            <a:r>
              <a:rPr lang="gl-ES" dirty="0"/>
              <a:t>Definición: composición da literatura galegoportuguesa na que un cabaleiro expresa o seu sentimento amoroso por unha dama, á que designa como MIA SENHOR</a:t>
            </a:r>
          </a:p>
          <a:p>
            <a:pPr lvl="0">
              <a:buSzPct val="45000"/>
              <a:buFont typeface="StarSymbol"/>
              <a:buChar char="●"/>
            </a:pPr>
            <a:r>
              <a:rPr lang="gl-ES" dirty="0"/>
              <a:t>Orixe: procedente da lírica provenzal.</a:t>
            </a:r>
          </a:p>
          <a:p>
            <a:pPr lvl="0">
              <a:buSzPct val="45000"/>
              <a:buFont typeface="StarSymbol"/>
              <a:buChar char="●"/>
            </a:pPr>
            <a:r>
              <a:rPr lang="gl-ES" dirty="0"/>
              <a:t>Adapta a teoría do amor cortés provenzal.</a:t>
            </a:r>
          </a:p>
          <a:p>
            <a:endParaRPr lang="es-ES" dirty="0"/>
          </a:p>
        </p:txBody>
      </p:sp>
      <p:pic>
        <p:nvPicPr>
          <p:cNvPr id="7" name="Imaxe 6">
            <a:extLst>
              <a:ext uri="{FF2B5EF4-FFF2-40B4-BE49-F238E27FC236}">
                <a16:creationId xmlns:a16="http://schemas.microsoft.com/office/drawing/2014/main" id="{923B092F-393A-4DA5-A0EA-084FD913A1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64" y="151313"/>
            <a:ext cx="2507778" cy="3390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371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xe 5">
            <a:extLst>
              <a:ext uri="{FF2B5EF4-FFF2-40B4-BE49-F238E27FC236}">
                <a16:creationId xmlns:a16="http://schemas.microsoft.com/office/drawing/2014/main" id="{AF35BD21-414B-4550-A41A-DE481DDA7E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8900" y="828675"/>
            <a:ext cx="6934200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392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1C1BD0-ED3F-4CAF-9113-E3B9E612C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gl-ES" dirty="0"/>
              <a:t>O amor cortés é o código amoroso das cantigas provenzais:</a:t>
            </a:r>
            <a:br>
              <a:rPr lang="gl-ES" dirty="0"/>
            </a:br>
            <a:endParaRPr lang="es-ES" dirty="0"/>
          </a:p>
        </p:txBody>
      </p:sp>
      <p:sp>
        <p:nvSpPr>
          <p:cNvPr id="3" name="Marcador de posición de contido 2">
            <a:extLst>
              <a:ext uri="{FF2B5EF4-FFF2-40B4-BE49-F238E27FC236}">
                <a16:creationId xmlns:a16="http://schemas.microsoft.com/office/drawing/2014/main" id="{BD7941F7-4B01-49B8-90BA-CA6D19C4B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3599" y="2052116"/>
            <a:ext cx="7796540" cy="4348684"/>
          </a:xfrm>
        </p:spPr>
        <p:txBody>
          <a:bodyPr>
            <a:normAutofit/>
          </a:bodyPr>
          <a:lstStyle/>
          <a:p>
            <a:pPr hangingPunct="0">
              <a:spcBef>
                <a:spcPts val="1417"/>
              </a:spcBef>
              <a:buSzPct val="75000"/>
            </a:pPr>
            <a:r>
              <a:rPr lang="gl-ES" sz="1200" dirty="0">
                <a:highlight>
                  <a:scrgbClr r="0" g="0" b="0">
                    <a:alpha val="0"/>
                  </a:scrgbClr>
                </a:highlight>
                <a:latin typeface="Liberation Sans" pitchFamily="18"/>
              </a:rPr>
              <a:t>Adaptación das relacións do sistema feudal (señor-vasalo), ás relacións amorosas.</a:t>
            </a:r>
          </a:p>
          <a:p>
            <a:pPr marL="344488" lvl="1" hangingPunct="0">
              <a:spcBef>
                <a:spcPts val="1417"/>
              </a:spcBef>
              <a:buSzPct val="75000"/>
            </a:pPr>
            <a:r>
              <a:rPr lang="gl-ES" sz="1200" dirty="0">
                <a:highlight>
                  <a:scrgbClr r="0" g="0" b="0">
                    <a:alpha val="0"/>
                  </a:scrgbClr>
                </a:highlight>
                <a:latin typeface="Liberation Sans" pitchFamily="18"/>
              </a:rPr>
              <a:t>O trobador rende vasalaxe á súa dama (</a:t>
            </a:r>
            <a:r>
              <a:rPr lang="gl-ES" sz="1200" dirty="0" err="1">
                <a:highlight>
                  <a:scrgbClr r="0" g="0" b="0">
                    <a:alpha val="0"/>
                  </a:scrgbClr>
                </a:highlight>
                <a:latin typeface="Liberation Sans" pitchFamily="18"/>
              </a:rPr>
              <a:t>senhor</a:t>
            </a:r>
            <a:r>
              <a:rPr lang="gl-ES" sz="1200" dirty="0">
                <a:highlight>
                  <a:scrgbClr r="0" g="0" b="0">
                    <a:alpha val="0"/>
                  </a:scrgbClr>
                </a:highlight>
                <a:latin typeface="Liberation Sans" pitchFamily="18"/>
              </a:rPr>
              <a:t>).</a:t>
            </a:r>
          </a:p>
          <a:p>
            <a:pPr hangingPunct="0">
              <a:spcBef>
                <a:spcPts val="1417"/>
              </a:spcBef>
              <a:buSzPct val="75000"/>
            </a:pPr>
            <a:r>
              <a:rPr lang="gl-ES" sz="1200" dirty="0">
                <a:highlight>
                  <a:scrgbClr r="0" g="0" b="0">
                    <a:alpha val="0"/>
                  </a:scrgbClr>
                </a:highlight>
                <a:latin typeface="Liberation Sans" pitchFamily="18"/>
              </a:rPr>
              <a:t>A </a:t>
            </a:r>
            <a:r>
              <a:rPr lang="gl-ES" sz="1200" dirty="0" err="1">
                <a:highlight>
                  <a:scrgbClr r="0" g="0" b="0">
                    <a:alpha val="0"/>
                  </a:scrgbClr>
                </a:highlight>
                <a:latin typeface="Liberation Sans" pitchFamily="18"/>
              </a:rPr>
              <a:t>senhor</a:t>
            </a:r>
            <a:r>
              <a:rPr lang="gl-ES" sz="1200" dirty="0">
                <a:highlight>
                  <a:scrgbClr r="0" g="0" b="0">
                    <a:alpha val="0"/>
                  </a:scrgbClr>
                </a:highlight>
                <a:latin typeface="Liberation Sans" pitchFamily="18"/>
              </a:rPr>
              <a:t> é unha muller aristocrática.</a:t>
            </a:r>
          </a:p>
          <a:p>
            <a:pPr marL="344488" lvl="1" indent="-344488" hangingPunct="0">
              <a:spcBef>
                <a:spcPts val="1417"/>
              </a:spcBef>
              <a:buSzPct val="75000"/>
            </a:pPr>
            <a:r>
              <a:rPr lang="gl-ES" sz="1200" dirty="0">
                <a:highlight>
                  <a:scrgbClr r="0" g="0" b="0">
                    <a:alpha val="0"/>
                  </a:scrgbClr>
                </a:highlight>
                <a:latin typeface="Liberation Sans" pitchFamily="18"/>
              </a:rPr>
              <a:t>O trobador ten que ser discreto (non dicir o nome).</a:t>
            </a:r>
          </a:p>
          <a:p>
            <a:pPr marL="344488" lvl="1" indent="-344488" hangingPunct="0">
              <a:spcBef>
                <a:spcPts val="1417"/>
              </a:spcBef>
              <a:buSzPct val="75000"/>
            </a:pPr>
            <a:r>
              <a:rPr lang="gl-ES" sz="1200" dirty="0">
                <a:highlight>
                  <a:scrgbClr r="0" g="0" b="0">
                    <a:alpha val="0"/>
                  </a:scrgbClr>
                </a:highlight>
                <a:latin typeface="Liberation Sans" pitchFamily="18"/>
              </a:rPr>
              <a:t>Ten que mostrar submisión.</a:t>
            </a:r>
          </a:p>
          <a:p>
            <a:pPr marL="344488" lvl="1" indent="-344488" hangingPunct="0">
              <a:spcBef>
                <a:spcPts val="1417"/>
              </a:spcBef>
              <a:buSzPct val="75000"/>
            </a:pPr>
            <a:r>
              <a:rPr lang="gl-ES" sz="1200" dirty="0">
                <a:highlight>
                  <a:scrgbClr r="0" g="0" b="0">
                    <a:alpha val="0"/>
                  </a:scrgbClr>
                </a:highlight>
                <a:latin typeface="Liberation Sans" pitchFamily="18"/>
              </a:rPr>
              <a:t>A amada é idealmente perfecta.</a:t>
            </a:r>
          </a:p>
          <a:p>
            <a:pPr marL="808038" lvl="2" hangingPunct="0">
              <a:spcBef>
                <a:spcPts val="1417"/>
              </a:spcBef>
              <a:buSzPct val="75000"/>
            </a:pPr>
            <a:r>
              <a:rPr lang="gl-ES" sz="1100" dirty="0">
                <a:highlight>
                  <a:scrgbClr r="0" g="0" b="0">
                    <a:alpha val="0"/>
                  </a:scrgbClr>
                </a:highlight>
                <a:latin typeface="Liberation Sans" pitchFamily="18"/>
              </a:rPr>
              <a:t>Ten que loar as súas virtudes (</a:t>
            </a:r>
            <a:r>
              <a:rPr lang="gl-ES" sz="1100" dirty="0" err="1">
                <a:highlight>
                  <a:scrgbClr r="0" g="0" b="0">
                    <a:alpha val="0"/>
                  </a:scrgbClr>
                </a:highlight>
                <a:latin typeface="Liberation Sans" pitchFamily="18"/>
              </a:rPr>
              <a:t>bon</a:t>
            </a:r>
            <a:r>
              <a:rPr lang="gl-ES" sz="1100" dirty="0">
                <a:highlight>
                  <a:scrgbClr r="0" g="0" b="0">
                    <a:alpha val="0"/>
                  </a:scrgbClr>
                </a:highlight>
                <a:latin typeface="Liberation Sans" pitchFamily="18"/>
              </a:rPr>
              <a:t> parecer, </a:t>
            </a:r>
            <a:r>
              <a:rPr lang="gl-ES" sz="1100" dirty="0" err="1">
                <a:highlight>
                  <a:scrgbClr r="0" g="0" b="0">
                    <a:alpha val="0"/>
                  </a:scrgbClr>
                </a:highlight>
                <a:latin typeface="Liberation Sans" pitchFamily="18"/>
              </a:rPr>
              <a:t>bon</a:t>
            </a:r>
            <a:r>
              <a:rPr lang="gl-ES" sz="1100" dirty="0">
                <a:highlight>
                  <a:scrgbClr r="0" g="0" b="0">
                    <a:alpha val="0"/>
                  </a:scrgbClr>
                </a:highlight>
                <a:latin typeface="Liberation Sans" pitchFamily="18"/>
              </a:rPr>
              <a:t> </a:t>
            </a:r>
            <a:r>
              <a:rPr lang="gl-ES" sz="1100" dirty="0" err="1">
                <a:highlight>
                  <a:scrgbClr r="0" g="0" b="0">
                    <a:alpha val="0"/>
                  </a:scrgbClr>
                </a:highlight>
                <a:latin typeface="Liberation Sans" pitchFamily="18"/>
              </a:rPr>
              <a:t>semelhar</a:t>
            </a:r>
            <a:r>
              <a:rPr lang="gl-ES" sz="1100" dirty="0">
                <a:highlight>
                  <a:scrgbClr r="0" g="0" b="0">
                    <a:alpha val="0"/>
                  </a:scrgbClr>
                </a:highlight>
                <a:latin typeface="Liberation Sans" pitchFamily="18"/>
              </a:rPr>
              <a:t>, ben falar...)</a:t>
            </a:r>
          </a:p>
          <a:p>
            <a:pPr marL="344488" lvl="1" indent="-344488" hangingPunct="0">
              <a:spcBef>
                <a:spcPts val="1417"/>
              </a:spcBef>
              <a:buSzPct val="75000"/>
            </a:pPr>
            <a:r>
              <a:rPr lang="gl-ES" sz="1200" dirty="0">
                <a:highlight>
                  <a:scrgbClr r="0" g="0" b="0">
                    <a:alpha val="0"/>
                  </a:scrgbClr>
                </a:highlight>
                <a:latin typeface="Liberation Sans" pitchFamily="18"/>
              </a:rPr>
              <a:t>Ausencia de referencias ao espazo e ao tempo.</a:t>
            </a:r>
          </a:p>
          <a:p>
            <a:pPr hangingPunct="0">
              <a:spcBef>
                <a:spcPts val="1417"/>
              </a:spcBef>
              <a:buSzPct val="75000"/>
            </a:pPr>
            <a:r>
              <a:rPr lang="gl-ES" sz="1200" dirty="0">
                <a:highlight>
                  <a:scrgbClr r="0" g="0" b="0">
                    <a:alpha val="0"/>
                  </a:scrgbClr>
                </a:highlight>
                <a:latin typeface="Liberation Sans" pitchFamily="18"/>
              </a:rPr>
              <a:t>O trobador pode dirixirse a: a amada, o amor personificado, a Deus ou aos amigos</a:t>
            </a:r>
          </a:p>
          <a:p>
            <a:endParaRPr lang="es-ES" sz="800" dirty="0"/>
          </a:p>
        </p:txBody>
      </p:sp>
      <p:pic>
        <p:nvPicPr>
          <p:cNvPr id="4" name="Imaxe 3">
            <a:extLst>
              <a:ext uri="{FF2B5EF4-FFF2-40B4-BE49-F238E27FC236}">
                <a16:creationId xmlns:a16="http://schemas.microsoft.com/office/drawing/2014/main" id="{882EDBAF-D977-42AF-AF22-F4427D4DE8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124" y="2052116"/>
            <a:ext cx="2657475" cy="383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275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29C6B0-B016-443B-9A48-344D04155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Temas das cantigas de amor</a:t>
            </a:r>
          </a:p>
        </p:txBody>
      </p:sp>
      <p:sp>
        <p:nvSpPr>
          <p:cNvPr id="3" name="Marcador de posición de contido 2">
            <a:extLst>
              <a:ext uri="{FF2B5EF4-FFF2-40B4-BE49-F238E27FC236}">
                <a16:creationId xmlns:a16="http://schemas.microsoft.com/office/drawing/2014/main" id="{161CB21A-6B53-42C6-A7FE-F9FCC3A76E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>
              <a:buSzPct val="45000"/>
              <a:buFont typeface="StarSymbol"/>
              <a:buChar char="●"/>
            </a:pPr>
            <a:r>
              <a:rPr lang="gl-ES" sz="2900" dirty="0"/>
              <a:t>O amor non correspondido (hai algunha excepción).</a:t>
            </a:r>
            <a:endParaRPr lang="gl-ES" sz="2300" dirty="0"/>
          </a:p>
          <a:p>
            <a:pPr lvl="1">
              <a:buSzPct val="45000"/>
              <a:buFont typeface="StarSymbol"/>
              <a:buChar char="●"/>
            </a:pPr>
            <a:r>
              <a:rPr lang="gl-ES" sz="2800" dirty="0">
                <a:highlight>
                  <a:scrgbClr r="0" g="0" b="0">
                    <a:alpha val="0"/>
                  </a:scrgbClr>
                </a:highlight>
                <a:latin typeface="Liberation Sans" pitchFamily="18"/>
              </a:rPr>
              <a:t>A coita (pena) amorosa.</a:t>
            </a:r>
          </a:p>
          <a:p>
            <a:pPr lvl="1">
              <a:buSzPct val="45000"/>
              <a:buFont typeface="StarSymbol"/>
              <a:buChar char="●"/>
            </a:pPr>
            <a:r>
              <a:rPr lang="gl-ES" sz="3000" dirty="0">
                <a:highlight>
                  <a:scrgbClr r="0" g="0" b="0">
                    <a:alpha val="0"/>
                  </a:scrgbClr>
                </a:highlight>
                <a:latin typeface="Liberation Sans" pitchFamily="18"/>
              </a:rPr>
              <a:t>O sufrimento de amor (por non poder conseguir o amor da </a:t>
            </a:r>
            <a:r>
              <a:rPr lang="gl-ES" sz="3000" dirty="0" err="1">
                <a:highlight>
                  <a:scrgbClr r="0" g="0" b="0">
                    <a:alpha val="0"/>
                  </a:scrgbClr>
                </a:highlight>
                <a:latin typeface="Liberation Sans" pitchFamily="18"/>
              </a:rPr>
              <a:t>senhor</a:t>
            </a:r>
            <a:r>
              <a:rPr lang="gl-ES" sz="3000" dirty="0">
                <a:highlight>
                  <a:scrgbClr r="0" g="0" b="0">
                    <a:alpha val="0"/>
                  </a:scrgbClr>
                </a:highlight>
                <a:latin typeface="Liberation Sans" pitchFamily="18"/>
              </a:rPr>
              <a:t>).</a:t>
            </a:r>
          </a:p>
          <a:p>
            <a:pPr lvl="1">
              <a:buSzPct val="45000"/>
              <a:buFont typeface="StarSymbol"/>
              <a:buChar char="●"/>
            </a:pPr>
            <a:r>
              <a:rPr lang="gl-ES" sz="3200" dirty="0">
                <a:highlight>
                  <a:scrgbClr r="0" g="0" b="0">
                    <a:alpha val="0"/>
                  </a:scrgbClr>
                </a:highlight>
                <a:latin typeface="Liberation Sans" pitchFamily="18"/>
              </a:rPr>
              <a:t>A morte por amor (tópico da lírica trobadoresca).</a:t>
            </a:r>
          </a:p>
          <a:p>
            <a:pPr>
              <a:buSzPct val="45000"/>
              <a:buFont typeface="StarSymbol"/>
              <a:buChar char="●"/>
            </a:pPr>
            <a:r>
              <a:rPr lang="gl-ES" sz="3100" dirty="0"/>
              <a:t>A loanza da dama (idealizada).</a:t>
            </a:r>
          </a:p>
          <a:p>
            <a:pPr>
              <a:buSzPct val="45000"/>
              <a:buFont typeface="StarSymbol"/>
              <a:buChar char="●"/>
            </a:pPr>
            <a:r>
              <a:rPr lang="gl-ES" sz="3100" dirty="0"/>
              <a:t>Síntomas do amor</a:t>
            </a:r>
          </a:p>
          <a:p>
            <a:pPr lvl="1">
              <a:buSzPct val="45000"/>
              <a:buFont typeface="StarSymbol"/>
              <a:buChar char="●"/>
            </a:pPr>
            <a:r>
              <a:rPr lang="gl-ES" sz="3000" dirty="0">
                <a:highlight>
                  <a:scrgbClr r="0" g="0" b="0">
                    <a:alpha val="0"/>
                  </a:scrgbClr>
                </a:highlight>
                <a:latin typeface="Liberation Sans" pitchFamily="18"/>
              </a:rPr>
              <a:t>Perda da razón, do </a:t>
            </a:r>
            <a:r>
              <a:rPr lang="gl-ES" sz="3000" dirty="0" err="1">
                <a:highlight>
                  <a:scrgbClr r="0" g="0" b="0">
                    <a:alpha val="0"/>
                  </a:scrgbClr>
                </a:highlight>
                <a:latin typeface="Liberation Sans" pitchFamily="18"/>
              </a:rPr>
              <a:t>apetido</a:t>
            </a:r>
            <a:r>
              <a:rPr lang="gl-ES" sz="3000" dirty="0">
                <a:highlight>
                  <a:scrgbClr r="0" g="0" b="0">
                    <a:alpha val="0"/>
                  </a:scrgbClr>
                </a:highlight>
                <a:latin typeface="Liberation Sans" pitchFamily="18"/>
              </a:rPr>
              <a:t> e do sono.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521118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72D975-1577-4BB0-97E3-144BB4913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Recursos </a:t>
            </a:r>
            <a:r>
              <a:rPr lang="es-ES" dirty="0" err="1"/>
              <a:t>formais</a:t>
            </a:r>
            <a:r>
              <a:rPr lang="es-ES" dirty="0"/>
              <a:t> da cantiga de amor</a:t>
            </a:r>
          </a:p>
        </p:txBody>
      </p:sp>
      <p:sp>
        <p:nvSpPr>
          <p:cNvPr id="3" name="Marcador de posición de contido 2">
            <a:extLst>
              <a:ext uri="{FF2B5EF4-FFF2-40B4-BE49-F238E27FC236}">
                <a16:creationId xmlns:a16="http://schemas.microsoft.com/office/drawing/2014/main" id="{A951F345-4E21-4C84-AD61-262F5B1788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SzPct val="45000"/>
              <a:buFont typeface="StarSymbol"/>
              <a:buChar char="●"/>
            </a:pPr>
            <a:r>
              <a:rPr lang="gl-ES" dirty="0"/>
              <a:t>Dobre: repetición dunha mesma palabra ou grupo de palabras en lugares simétricos.</a:t>
            </a:r>
          </a:p>
          <a:p>
            <a:pPr lvl="0">
              <a:buSzPct val="45000"/>
              <a:buFont typeface="StarSymbol"/>
              <a:buChar char="●"/>
            </a:pPr>
            <a:r>
              <a:rPr lang="gl-ES" dirty="0"/>
              <a:t>Mordobre: repetición de </a:t>
            </a:r>
            <a:r>
              <a:rPr lang="gl-ES" dirty="0" err="1"/>
              <a:t>palaras</a:t>
            </a:r>
            <a:r>
              <a:rPr lang="gl-ES" dirty="0"/>
              <a:t> dunha mesma familia léxica en lugares simétricos.</a:t>
            </a:r>
          </a:p>
          <a:p>
            <a:pPr lvl="0">
              <a:buSzPct val="45000"/>
              <a:buFont typeface="StarSymbol"/>
              <a:buChar char="●"/>
            </a:pPr>
            <a:r>
              <a:rPr lang="gl-ES" dirty="0"/>
              <a:t>Finda: estrofa final, con distinto número de versos que as anteriores, que serve de conclusión.</a:t>
            </a:r>
          </a:p>
          <a:p>
            <a:pPr lvl="0">
              <a:buSzPct val="45000"/>
              <a:buFont typeface="StarSymbol"/>
              <a:buChar char="●"/>
            </a:pPr>
            <a:r>
              <a:rPr lang="gl-ES" dirty="0" err="1"/>
              <a:t>Atá</a:t>
            </a:r>
            <a:r>
              <a:rPr lang="gl-ES" dirty="0"/>
              <a:t>-finda: encabalgamento </a:t>
            </a:r>
            <a:r>
              <a:rPr lang="gl-ES" dirty="0" err="1"/>
              <a:t>interestrófico</a:t>
            </a:r>
            <a:r>
              <a:rPr lang="gl-ES" dirty="0"/>
              <a:t> ata a finda.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913764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xe 3">
            <a:extLst>
              <a:ext uri="{FF2B5EF4-FFF2-40B4-BE49-F238E27FC236}">
                <a16:creationId xmlns:a16="http://schemas.microsoft.com/office/drawing/2014/main" id="{A839E360-EAC5-4694-B329-A61942CB81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88" t="31542" r="6114" b="25734"/>
          <a:stretch/>
        </p:blipFill>
        <p:spPr>
          <a:xfrm>
            <a:off x="1162975" y="497149"/>
            <a:ext cx="4350058" cy="1580225"/>
          </a:xfrm>
          <a:prstGeom prst="rect">
            <a:avLst/>
          </a:prstGeom>
        </p:spPr>
      </p:pic>
      <p:pic>
        <p:nvPicPr>
          <p:cNvPr id="8" name="Imaxe 7">
            <a:extLst>
              <a:ext uri="{FF2B5EF4-FFF2-40B4-BE49-F238E27FC236}">
                <a16:creationId xmlns:a16="http://schemas.microsoft.com/office/drawing/2014/main" id="{12765529-A127-40EB-B33C-CFF50E6CC9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628" t="30438" r="13137" b="26171"/>
          <a:stretch/>
        </p:blipFill>
        <p:spPr>
          <a:xfrm>
            <a:off x="6977848" y="497149"/>
            <a:ext cx="3690151" cy="1597871"/>
          </a:xfrm>
          <a:prstGeom prst="rect">
            <a:avLst/>
          </a:prstGeom>
        </p:spPr>
      </p:pic>
      <p:pic>
        <p:nvPicPr>
          <p:cNvPr id="9" name="Imaxe 8">
            <a:extLst>
              <a:ext uri="{FF2B5EF4-FFF2-40B4-BE49-F238E27FC236}">
                <a16:creationId xmlns:a16="http://schemas.microsoft.com/office/drawing/2014/main" id="{DA3FD69F-EF57-4823-B4C8-D7FFF28401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5018" y="2476869"/>
            <a:ext cx="2790245" cy="4167038"/>
          </a:xfrm>
          <a:prstGeom prst="rect">
            <a:avLst/>
          </a:prstGeom>
        </p:spPr>
      </p:pic>
      <p:sp>
        <p:nvSpPr>
          <p:cNvPr id="10" name="Caixa de texto 9">
            <a:extLst>
              <a:ext uri="{FF2B5EF4-FFF2-40B4-BE49-F238E27FC236}">
                <a16:creationId xmlns:a16="http://schemas.microsoft.com/office/drawing/2014/main" id="{7F407438-1E5C-4A6A-8CE2-344EFBF8857A}"/>
              </a:ext>
            </a:extLst>
          </p:cNvPr>
          <p:cNvSpPr txBox="1"/>
          <p:nvPr/>
        </p:nvSpPr>
        <p:spPr>
          <a:xfrm>
            <a:off x="4095263" y="5991519"/>
            <a:ext cx="932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>
                <a:solidFill>
                  <a:schemeClr val="accent4">
                    <a:lumMod val="75000"/>
                  </a:schemeClr>
                </a:solidFill>
              </a:rPr>
              <a:t>Finda</a:t>
            </a:r>
            <a:endParaRPr lang="es-ES" dirty="0">
              <a:solidFill>
                <a:schemeClr val="accent4">
                  <a:lumMod val="75000"/>
                </a:schemeClr>
              </a:solidFill>
            </a:endParaRPr>
          </a:p>
        </p:txBody>
      </p:sp>
      <p:cxnSp>
        <p:nvCxnSpPr>
          <p:cNvPr id="12" name="Conector recto de frecha 11">
            <a:extLst>
              <a:ext uri="{FF2B5EF4-FFF2-40B4-BE49-F238E27FC236}">
                <a16:creationId xmlns:a16="http://schemas.microsoft.com/office/drawing/2014/main" id="{7610C777-A74E-4F56-84C7-053A823332D9}"/>
              </a:ext>
            </a:extLst>
          </p:cNvPr>
          <p:cNvCxnSpPr>
            <a:cxnSpLocks/>
            <a:endCxn id="10" idx="1"/>
          </p:cNvCxnSpPr>
          <p:nvPr/>
        </p:nvCxnSpPr>
        <p:spPr>
          <a:xfrm>
            <a:off x="3701988" y="6176185"/>
            <a:ext cx="39327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6" name="Imaxe 15">
            <a:extLst>
              <a:ext uri="{FF2B5EF4-FFF2-40B4-BE49-F238E27FC236}">
                <a16:creationId xmlns:a16="http://schemas.microsoft.com/office/drawing/2014/main" id="{757F13B6-8343-4D58-982A-1651F9CB9D0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8445" t="11909" r="29222" b="21683"/>
          <a:stretch/>
        </p:blipFill>
        <p:spPr>
          <a:xfrm>
            <a:off x="4947519" y="2125172"/>
            <a:ext cx="2722787" cy="4554245"/>
          </a:xfrm>
          <a:prstGeom prst="rect">
            <a:avLst/>
          </a:prstGeom>
        </p:spPr>
      </p:pic>
      <p:cxnSp>
        <p:nvCxnSpPr>
          <p:cNvPr id="29" name="Conector: curvado 28">
            <a:extLst>
              <a:ext uri="{FF2B5EF4-FFF2-40B4-BE49-F238E27FC236}">
                <a16:creationId xmlns:a16="http://schemas.microsoft.com/office/drawing/2014/main" id="{06C0F940-896D-4BC9-8C9D-8A19A160D1D9}"/>
              </a:ext>
            </a:extLst>
          </p:cNvPr>
          <p:cNvCxnSpPr/>
          <p:nvPr/>
        </p:nvCxnSpPr>
        <p:spPr>
          <a:xfrm rot="10800000" flipV="1">
            <a:off x="5726098" y="3222594"/>
            <a:ext cx="1251751" cy="206406"/>
          </a:xfrm>
          <a:prstGeom prst="curvedConnector3">
            <a:avLst>
              <a:gd name="adj1" fmla="val -2234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: curvado 30">
            <a:extLst>
              <a:ext uri="{FF2B5EF4-FFF2-40B4-BE49-F238E27FC236}">
                <a16:creationId xmlns:a16="http://schemas.microsoft.com/office/drawing/2014/main" id="{F746A707-61FC-43D5-B4FD-45FEFEE633AE}"/>
              </a:ext>
            </a:extLst>
          </p:cNvPr>
          <p:cNvCxnSpPr/>
          <p:nvPr/>
        </p:nvCxnSpPr>
        <p:spPr>
          <a:xfrm rot="10800000" flipV="1">
            <a:off x="5683036" y="4560388"/>
            <a:ext cx="1251751" cy="206406"/>
          </a:xfrm>
          <a:prstGeom prst="curvedConnector3">
            <a:avLst>
              <a:gd name="adj1" fmla="val -2234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: curvado 31">
            <a:extLst>
              <a:ext uri="{FF2B5EF4-FFF2-40B4-BE49-F238E27FC236}">
                <a16:creationId xmlns:a16="http://schemas.microsoft.com/office/drawing/2014/main" id="{B279C33B-7366-46BA-81CC-8C3D0B7F6DB4}"/>
              </a:ext>
            </a:extLst>
          </p:cNvPr>
          <p:cNvCxnSpPr/>
          <p:nvPr/>
        </p:nvCxnSpPr>
        <p:spPr>
          <a:xfrm rot="10800000" flipV="1">
            <a:off x="5722986" y="5864216"/>
            <a:ext cx="1251751" cy="206406"/>
          </a:xfrm>
          <a:prstGeom prst="curvedConnector3">
            <a:avLst>
              <a:gd name="adj1" fmla="val -2234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aixa de texto 33">
            <a:extLst>
              <a:ext uri="{FF2B5EF4-FFF2-40B4-BE49-F238E27FC236}">
                <a16:creationId xmlns:a16="http://schemas.microsoft.com/office/drawing/2014/main" id="{0D535D94-FE05-4623-B75E-37DC10B0F659}"/>
              </a:ext>
            </a:extLst>
          </p:cNvPr>
          <p:cNvSpPr txBox="1"/>
          <p:nvPr/>
        </p:nvSpPr>
        <p:spPr>
          <a:xfrm>
            <a:off x="7709589" y="5779026"/>
            <a:ext cx="1625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accent4">
                    <a:lumMod val="75000"/>
                  </a:schemeClr>
                </a:solidFill>
              </a:rPr>
              <a:t>Ata </a:t>
            </a:r>
            <a:r>
              <a:rPr lang="es-ES" dirty="0" err="1">
                <a:solidFill>
                  <a:schemeClr val="accent4">
                    <a:lumMod val="75000"/>
                  </a:schemeClr>
                </a:solidFill>
              </a:rPr>
              <a:t>finda</a:t>
            </a:r>
            <a:endParaRPr lang="es-ES" dirty="0">
              <a:solidFill>
                <a:schemeClr val="accent4">
                  <a:lumMod val="75000"/>
                </a:schemeClr>
              </a:solidFill>
            </a:endParaRPr>
          </a:p>
        </p:txBody>
      </p:sp>
      <p:cxnSp>
        <p:nvCxnSpPr>
          <p:cNvPr id="35" name="Conector recto de frecha 34">
            <a:extLst>
              <a:ext uri="{FF2B5EF4-FFF2-40B4-BE49-F238E27FC236}">
                <a16:creationId xmlns:a16="http://schemas.microsoft.com/office/drawing/2014/main" id="{25A69CF7-B1AD-4861-9317-314DD9AFE794}"/>
              </a:ext>
            </a:extLst>
          </p:cNvPr>
          <p:cNvCxnSpPr>
            <a:cxnSpLocks/>
          </p:cNvCxnSpPr>
          <p:nvPr/>
        </p:nvCxnSpPr>
        <p:spPr>
          <a:xfrm>
            <a:off x="7277031" y="5963692"/>
            <a:ext cx="39327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81942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38E60-4E1F-4CDE-926A-BDFFA2AE7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Tipos de cantigas de amor</a:t>
            </a:r>
          </a:p>
        </p:txBody>
      </p:sp>
      <p:sp>
        <p:nvSpPr>
          <p:cNvPr id="4" name="Marcador de posición de texto 3">
            <a:extLst>
              <a:ext uri="{FF2B5EF4-FFF2-40B4-BE49-F238E27FC236}">
                <a16:creationId xmlns:a16="http://schemas.microsoft.com/office/drawing/2014/main" id="{6D2082DA-DAB5-4244-9427-9899CC10DC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De refrán</a:t>
            </a:r>
          </a:p>
        </p:txBody>
      </p:sp>
      <p:sp>
        <p:nvSpPr>
          <p:cNvPr id="5" name="Marcador de posición de contido 4">
            <a:extLst>
              <a:ext uri="{FF2B5EF4-FFF2-40B4-BE49-F238E27FC236}">
                <a16:creationId xmlns:a16="http://schemas.microsoft.com/office/drawing/2014/main" id="{4AF6236E-0AF8-4826-8A3C-5184B8039B5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gl-ES" dirty="0"/>
              <a:t>Con refrán ao final de cada estrofa. Son máis autóctonas</a:t>
            </a:r>
            <a:endParaRPr lang="es-ES" dirty="0"/>
          </a:p>
        </p:txBody>
      </p:sp>
      <p:sp>
        <p:nvSpPr>
          <p:cNvPr id="6" name="Marcador de posición de texto 5">
            <a:extLst>
              <a:ext uri="{FF2B5EF4-FFF2-40B4-BE49-F238E27FC236}">
                <a16:creationId xmlns:a16="http://schemas.microsoft.com/office/drawing/2014/main" id="{3FED472A-6EBA-486F-BFA5-019718C70B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ES" dirty="0"/>
              <a:t>De </a:t>
            </a:r>
            <a:r>
              <a:rPr lang="es-ES" dirty="0" err="1"/>
              <a:t>mestría</a:t>
            </a:r>
            <a:endParaRPr lang="es-ES" dirty="0"/>
          </a:p>
        </p:txBody>
      </p:sp>
      <p:sp>
        <p:nvSpPr>
          <p:cNvPr id="7" name="Marcador de posición de contido 6">
            <a:extLst>
              <a:ext uri="{FF2B5EF4-FFF2-40B4-BE49-F238E27FC236}">
                <a16:creationId xmlns:a16="http://schemas.microsoft.com/office/drawing/2014/main" id="{D74FB794-A6DC-441F-AA22-A8B39CA237E5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gl-ES" dirty="0"/>
              <a:t>Sen refrán. Teñen maior influencia provenzal.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867609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</TotalTime>
  <Words>312</Words>
  <Application>Microsoft Office PowerPoint</Application>
  <PresentationFormat>Pantalla panorámica</PresentationFormat>
  <Paragraphs>35</Paragraphs>
  <Slides>8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das diapositivas</vt:lpstr>
      </vt:variant>
      <vt:variant>
        <vt:i4>8</vt:i4>
      </vt:variant>
    </vt:vector>
  </HeadingPairs>
  <TitlesOfParts>
    <vt:vector size="15" baseType="lpstr">
      <vt:lpstr>Arial</vt:lpstr>
      <vt:lpstr>Liberation Sans</vt:lpstr>
      <vt:lpstr>MS Shell Dlg 2</vt:lpstr>
      <vt:lpstr>StarSymbol</vt:lpstr>
      <vt:lpstr>Wingdings</vt:lpstr>
      <vt:lpstr>Wingdings 3</vt:lpstr>
      <vt:lpstr>Madison</vt:lpstr>
      <vt:lpstr>A cantiga de amor</vt:lpstr>
      <vt:lpstr>A cantiga de amor</vt:lpstr>
      <vt:lpstr>Presentación de PowerPoint</vt:lpstr>
      <vt:lpstr>O amor cortés é o código amoroso das cantigas provenzais: </vt:lpstr>
      <vt:lpstr>Temas das cantigas de amor</vt:lpstr>
      <vt:lpstr>Recursos formais da cantiga de amor</vt:lpstr>
      <vt:lpstr>Presentación de PowerPoint</vt:lpstr>
      <vt:lpstr>Tipos de cantigas de amor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cantiga de amor</dc:title>
  <dc:creator>Beatriz Fernandez Barciela</dc:creator>
  <cp:lastModifiedBy>Beatriz Fernandez Barciela</cp:lastModifiedBy>
  <cp:revision>5</cp:revision>
  <dcterms:created xsi:type="dcterms:W3CDTF">2020-10-19T07:31:51Z</dcterms:created>
  <dcterms:modified xsi:type="dcterms:W3CDTF">2020-10-19T08:14:00Z</dcterms:modified>
</cp:coreProperties>
</file>