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gl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6" d="100"/>
          <a:sy n="46" d="100"/>
        </p:scale>
        <p:origin x="-2076" y="-5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2F0ECB9-29A9-41EF-B96D-FEF24889FAA2}" type="datetimeFigureOut">
              <a:rPr lang="gl-ES" smtClean="0"/>
              <a:t>04/10/2020</a:t>
            </a:fld>
            <a:endParaRPr lang="gl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gl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64F9A0D-1D8F-4E32-BBA9-E44D39C8C6DE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ECB9-29A9-41EF-B96D-FEF24889FAA2}" type="datetimeFigureOut">
              <a:rPr lang="gl-ES" smtClean="0"/>
              <a:t>04/10/2020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F9A0D-1D8F-4E32-BBA9-E44D39C8C6DE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ECB9-29A9-41EF-B96D-FEF24889FAA2}" type="datetimeFigureOut">
              <a:rPr lang="gl-ES" smtClean="0"/>
              <a:t>04/10/2020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F9A0D-1D8F-4E32-BBA9-E44D39C8C6DE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2F0ECB9-29A9-41EF-B96D-FEF24889FAA2}" type="datetimeFigureOut">
              <a:rPr lang="gl-ES" smtClean="0"/>
              <a:t>04/10/2020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F9A0D-1D8F-4E32-BBA9-E44D39C8C6DE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2F0ECB9-29A9-41EF-B96D-FEF24889FAA2}" type="datetimeFigureOut">
              <a:rPr lang="gl-ES" smtClean="0"/>
              <a:t>04/10/2020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64F9A0D-1D8F-4E32-BBA9-E44D39C8C6DE}" type="slidenum">
              <a:rPr lang="gl-ES" smtClean="0"/>
              <a:t>‹Nº›</a:t>
            </a:fld>
            <a:endParaRPr lang="gl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2F0ECB9-29A9-41EF-B96D-FEF24889FAA2}" type="datetimeFigureOut">
              <a:rPr lang="gl-ES" smtClean="0"/>
              <a:t>04/10/2020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64F9A0D-1D8F-4E32-BBA9-E44D39C8C6DE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2F0ECB9-29A9-41EF-B96D-FEF24889FAA2}" type="datetimeFigureOut">
              <a:rPr lang="gl-ES" smtClean="0"/>
              <a:t>04/10/2020</a:t>
            </a:fld>
            <a:endParaRPr lang="gl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gl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64F9A0D-1D8F-4E32-BBA9-E44D39C8C6DE}" type="slidenum">
              <a:rPr lang="gl-ES" smtClean="0"/>
              <a:t>‹Nº›</a:t>
            </a:fld>
            <a:endParaRPr lang="gl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ECB9-29A9-41EF-B96D-FEF24889FAA2}" type="datetimeFigureOut">
              <a:rPr lang="gl-ES" smtClean="0"/>
              <a:t>04/10/2020</a:t>
            </a:fld>
            <a:endParaRPr lang="gl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F9A0D-1D8F-4E32-BBA9-E44D39C8C6DE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2F0ECB9-29A9-41EF-B96D-FEF24889FAA2}" type="datetimeFigureOut">
              <a:rPr lang="gl-ES" smtClean="0"/>
              <a:t>04/10/2020</a:t>
            </a:fld>
            <a:endParaRPr lang="gl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gl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64F9A0D-1D8F-4E32-BBA9-E44D39C8C6DE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2F0ECB9-29A9-41EF-B96D-FEF24889FAA2}" type="datetimeFigureOut">
              <a:rPr lang="gl-ES" smtClean="0"/>
              <a:t>04/10/2020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64F9A0D-1D8F-4E32-BBA9-E44D39C8C6DE}" type="slidenum">
              <a:rPr lang="gl-ES" smtClean="0"/>
              <a:t>‹Nº›</a:t>
            </a:fld>
            <a:endParaRPr lang="gl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2F0ECB9-29A9-41EF-B96D-FEF24889FAA2}" type="datetimeFigureOut">
              <a:rPr lang="gl-ES" smtClean="0"/>
              <a:t>04/10/2020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64F9A0D-1D8F-4E32-BBA9-E44D39C8C6DE}" type="slidenum">
              <a:rPr lang="gl-ES" smtClean="0"/>
              <a:t>‹Nº›</a:t>
            </a:fld>
            <a:endParaRPr lang="gl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2F0ECB9-29A9-41EF-B96D-FEF24889FAA2}" type="datetimeFigureOut">
              <a:rPr lang="gl-ES" smtClean="0"/>
              <a:t>04/10/2020</a:t>
            </a:fld>
            <a:endParaRPr lang="gl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gl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64F9A0D-1D8F-4E32-BBA9-E44D39C8C6DE}" type="slidenum">
              <a:rPr lang="gl-ES" smtClean="0"/>
              <a:t>‹Nº›</a:t>
            </a:fld>
            <a:endParaRPr lang="gl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fominho.com/index.php/id/50/objeto/4204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Como </a:t>
            </a:r>
            <a:r>
              <a:rPr lang="es-ES" dirty="0" err="1" smtClean="0"/>
              <a:t>facer</a:t>
            </a:r>
            <a:r>
              <a:rPr lang="es-ES" dirty="0" smtClean="0"/>
              <a:t> </a:t>
            </a:r>
            <a:r>
              <a:rPr lang="es-ES" dirty="0" err="1" smtClean="0"/>
              <a:t>resumos</a:t>
            </a:r>
            <a:r>
              <a:rPr lang="es-ES" dirty="0" smtClean="0"/>
              <a:t> e  esquemas</a:t>
            </a:r>
            <a:endParaRPr lang="gl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IES A GUÍA</a:t>
            </a:r>
          </a:p>
          <a:p>
            <a:r>
              <a:rPr lang="es-ES" dirty="0" smtClean="0"/>
              <a:t>Beatriz Fernández </a:t>
            </a:r>
            <a:r>
              <a:rPr lang="es-ES" dirty="0" err="1" smtClean="0"/>
              <a:t>Barciela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17220691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29258"/>
          </a:xfrm>
        </p:spPr>
        <p:txBody>
          <a:bodyPr/>
          <a:lstStyle/>
          <a:p>
            <a:r>
              <a:rPr lang="es-ES" dirty="0" smtClean="0"/>
              <a:t>RESUMO por parágrafos: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114040"/>
          </a:xfrm>
        </p:spPr>
        <p:txBody>
          <a:bodyPr>
            <a:noAutofit/>
          </a:bodyPr>
          <a:lstStyle/>
          <a:p>
            <a:pPr algn="just"/>
            <a:r>
              <a:rPr lang="es-E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A </a:t>
            </a:r>
            <a:r>
              <a:rPr lang="es-ES" sz="18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piques de </a:t>
            </a:r>
            <a:r>
              <a:rPr lang="es-ES" sz="1800" i="1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facer</a:t>
            </a:r>
            <a:r>
              <a:rPr lang="es-ES" sz="18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un mes do </a:t>
            </a:r>
            <a:r>
              <a:rPr lang="es-ES" sz="1800" i="1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confinamento</a:t>
            </a:r>
            <a:r>
              <a:rPr lang="es-ES" sz="18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, a psicóloga Andrea Iglesias e o Concello do Rosal dan cinco </a:t>
            </a:r>
            <a:r>
              <a:rPr lang="es-ES" sz="1800" i="1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consellos</a:t>
            </a:r>
            <a:r>
              <a:rPr lang="es-ES" sz="18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para </a:t>
            </a:r>
            <a:r>
              <a:rPr lang="es-ES" sz="1800" i="1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unha</a:t>
            </a:r>
            <a:r>
              <a:rPr lang="es-ES" sz="18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boa convivencia e pasar tempo de </a:t>
            </a:r>
            <a:r>
              <a:rPr lang="es-ES" sz="1800" i="1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calidade</a:t>
            </a:r>
            <a:r>
              <a:rPr lang="es-ES" sz="18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en </a:t>
            </a:r>
            <a:r>
              <a:rPr lang="es-E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familia.</a:t>
            </a:r>
          </a:p>
          <a:p>
            <a:pPr algn="just"/>
            <a:r>
              <a:rPr lang="es-ES" sz="18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1ª recomendación: as </a:t>
            </a:r>
            <a:r>
              <a:rPr lang="es-ES" sz="1800" i="1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persoas</a:t>
            </a:r>
            <a:r>
              <a:rPr lang="es-ES" sz="18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adultas son o modelo para afrontar </a:t>
            </a:r>
            <a:r>
              <a:rPr lang="es-ES" sz="1800" i="1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situacións</a:t>
            </a:r>
            <a:r>
              <a:rPr lang="es-ES" sz="18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difíciles por </a:t>
            </a:r>
            <a:r>
              <a:rPr lang="es-ES" sz="1800" i="1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iso</a:t>
            </a:r>
            <a:r>
              <a:rPr lang="es-ES" sz="18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é fundamental </a:t>
            </a:r>
            <a:r>
              <a:rPr lang="es-ES" sz="1800" i="1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manter</a:t>
            </a:r>
            <a:r>
              <a:rPr lang="es-ES" sz="18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o control e transmitir </a:t>
            </a:r>
            <a:r>
              <a:rPr lang="es-ES" sz="1800" i="1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aos</a:t>
            </a:r>
            <a:r>
              <a:rPr lang="es-ES" sz="18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s-ES" sz="1800" i="1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nenos</a:t>
            </a:r>
            <a:r>
              <a:rPr lang="es-ES" sz="18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e nenas </a:t>
            </a:r>
            <a:r>
              <a:rPr lang="es-ES" sz="1800" i="1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tranquilidade</a:t>
            </a:r>
            <a:r>
              <a:rPr lang="es-ES" sz="18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e afecto.</a:t>
            </a:r>
          </a:p>
          <a:p>
            <a:pPr algn="just"/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2ª </a:t>
            </a:r>
            <a:r>
              <a:rPr lang="pt-BR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recomendación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: </a:t>
            </a:r>
            <a:r>
              <a:rPr lang="pt-BR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informalos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 do que </a:t>
            </a:r>
            <a:r>
              <a:rPr lang="pt-BR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pasa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pt-BR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con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pt-BR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información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 veraz </a:t>
            </a:r>
            <a:r>
              <a:rPr lang="pt-BR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sen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pt-BR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detalles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pt-BR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innecesarios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pt-BR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nin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pt-BR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informacións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 positivas </a:t>
            </a:r>
            <a:r>
              <a:rPr lang="pt-BR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en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 extremo para </a:t>
            </a:r>
            <a:r>
              <a:rPr lang="pt-BR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axudalos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 a </a:t>
            </a:r>
            <a:r>
              <a:rPr lang="pt-BR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xestionar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 o que </a:t>
            </a:r>
            <a:r>
              <a:rPr lang="pt-BR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senten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 e buscar alternativas aos problemas.</a:t>
            </a:r>
          </a:p>
          <a:p>
            <a:pPr algn="just"/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3ª </a:t>
            </a:r>
            <a:r>
              <a:rPr lang="pt-BR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recomendación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: manter rutinas e </a:t>
            </a:r>
            <a:r>
              <a:rPr lang="pt-BR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horarios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 de tarefas </a:t>
            </a:r>
            <a:r>
              <a:rPr lang="pt-BR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consensuadamente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pt-BR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sen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 esquecer que é difícil manter a normalidade </a:t>
            </a:r>
            <a:r>
              <a:rPr lang="pt-BR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nunha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pt-BR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situación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pt-BR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excepcional.</a:t>
            </a:r>
          </a:p>
          <a:p>
            <a:pPr algn="just"/>
            <a:r>
              <a:rPr lang="es-E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4ª </a:t>
            </a:r>
            <a:r>
              <a:rPr lang="es-ES" sz="18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recomendación: limitar o uso das </a:t>
            </a:r>
            <a:r>
              <a:rPr lang="es-ES" sz="1800" i="1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tecnoloxías</a:t>
            </a:r>
            <a:r>
              <a:rPr lang="es-ES" sz="18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segundo a </a:t>
            </a:r>
            <a:r>
              <a:rPr lang="es-ES" sz="1800" i="1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idade</a:t>
            </a:r>
            <a:r>
              <a:rPr lang="es-ES" sz="18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e as necesidades, </a:t>
            </a:r>
            <a:r>
              <a:rPr lang="es-ES" sz="1800" i="1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sendo</a:t>
            </a:r>
            <a:r>
              <a:rPr lang="es-ES" sz="18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flexibles e </a:t>
            </a:r>
            <a:r>
              <a:rPr lang="es-ES" sz="1800" i="1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establecendo</a:t>
            </a:r>
            <a:r>
              <a:rPr lang="es-ES" sz="18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tempos e fomentando </a:t>
            </a:r>
            <a:r>
              <a:rPr lang="es-ES" sz="1800" i="1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outras</a:t>
            </a:r>
            <a:r>
              <a:rPr lang="es-ES" sz="1800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actividades (físicas, </a:t>
            </a:r>
            <a:r>
              <a:rPr lang="es-ES" sz="1800" i="1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xogos</a:t>
            </a:r>
            <a:r>
              <a:rPr lang="es-ES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…)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 </a:t>
            </a:r>
            <a:endParaRPr lang="pt-BR" sz="1800" i="1" dirty="0" smtClean="0">
              <a:solidFill>
                <a:schemeClr val="accent1">
                  <a:lumMod val="40000"/>
                  <a:lumOff val="60000"/>
                </a:schemeClr>
              </a:solidFill>
              <a:cs typeface="Arial" panose="020B0604020202020204" pitchFamily="34" charset="0"/>
            </a:endParaRPr>
          </a:p>
          <a:p>
            <a:pPr algn="just"/>
            <a:r>
              <a:rPr lang="pt-BR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5ª </a:t>
            </a:r>
            <a:r>
              <a:rPr lang="pt-BR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recomendación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: </a:t>
            </a:r>
            <a:r>
              <a:rPr lang="pt-BR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facer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 os </a:t>
            </a:r>
            <a:r>
              <a:rPr lang="pt-BR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deberes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 e tarefas escolares </a:t>
            </a:r>
            <a:r>
              <a:rPr lang="pt-BR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sen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pt-BR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xerar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 conflitos: os maiores </a:t>
            </a:r>
            <a:r>
              <a:rPr lang="pt-BR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deben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pt-BR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avanzar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 no </a:t>
            </a:r>
            <a:r>
              <a:rPr lang="pt-BR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temario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, e para os peques é </a:t>
            </a:r>
            <a:r>
              <a:rPr lang="pt-BR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un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pt-BR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bo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 momento para </a:t>
            </a:r>
            <a:r>
              <a:rPr lang="pt-BR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aprenderen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 a </a:t>
            </a:r>
            <a:r>
              <a:rPr lang="pt-BR" sz="1800" i="1" dirty="0" err="1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traballar</a:t>
            </a:r>
            <a:r>
              <a:rPr lang="pt-BR" sz="1800" i="1" dirty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 por si mesmos</a:t>
            </a:r>
            <a:r>
              <a:rPr lang="pt-BR" sz="18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.</a:t>
            </a:r>
            <a:endParaRPr lang="pt-BR" sz="1800" i="1" dirty="0">
              <a:solidFill>
                <a:schemeClr val="accent1">
                  <a:lumMod val="40000"/>
                  <a:lumOff val="60000"/>
                </a:schemeClr>
              </a:solidFill>
              <a:cs typeface="Arial" panose="020B0604020202020204" pitchFamily="34" charset="0"/>
            </a:endParaRPr>
          </a:p>
          <a:p>
            <a:pPr marL="457200" indent="-457200" algn="just"/>
            <a:endParaRPr lang="pt-BR" sz="1800" i="1" u="sng" dirty="0">
              <a:solidFill>
                <a:schemeClr val="accent1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  <a:p>
            <a:pPr lvl="1" algn="just"/>
            <a:endParaRPr lang="es-ES" sz="1800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1" algn="just"/>
            <a:endParaRPr lang="es-ES" sz="1800" i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1" algn="just"/>
            <a:endParaRPr lang="gl-ES" sz="1800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78231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Como </a:t>
            </a:r>
            <a:r>
              <a:rPr lang="es-ES" dirty="0" err="1" smtClean="0"/>
              <a:t>facemos</a:t>
            </a:r>
            <a:r>
              <a:rPr lang="es-ES" dirty="0" smtClean="0"/>
              <a:t> o esquema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78358" indent="-514350">
              <a:buFont typeface="+mj-lt"/>
              <a:buAutoNum type="arabicPeriod"/>
            </a:pPr>
            <a:r>
              <a:rPr lang="es-ES" dirty="0" err="1" smtClean="0"/>
              <a:t>Temos</a:t>
            </a:r>
            <a:r>
              <a:rPr lang="es-ES" dirty="0" smtClean="0"/>
              <a:t> o texto </a:t>
            </a:r>
            <a:r>
              <a:rPr lang="es-ES" dirty="0" err="1" smtClean="0"/>
              <a:t>lido</a:t>
            </a:r>
            <a:r>
              <a:rPr lang="es-ES" dirty="0" smtClean="0"/>
              <a:t> e entendido.</a:t>
            </a:r>
          </a:p>
          <a:p>
            <a:pPr marL="578358" indent="-514350">
              <a:buFont typeface="+mj-lt"/>
              <a:buAutoNum type="arabicPeriod"/>
            </a:pPr>
            <a:r>
              <a:rPr lang="es-ES" dirty="0" smtClean="0"/>
              <a:t>Pensamos en como se organizan as ideas </a:t>
            </a:r>
            <a:r>
              <a:rPr lang="es-ES" dirty="0" err="1" smtClean="0"/>
              <a:t>principais</a:t>
            </a:r>
            <a:r>
              <a:rPr lang="es-ES" dirty="0" smtClean="0"/>
              <a:t>. Busco a </a:t>
            </a:r>
            <a:r>
              <a:rPr lang="es-ES" dirty="0" err="1" smtClean="0"/>
              <a:t>mellor</a:t>
            </a:r>
            <a:r>
              <a:rPr lang="es-ES" dirty="0" smtClean="0"/>
              <a:t> </a:t>
            </a:r>
            <a:r>
              <a:rPr lang="es-ES" dirty="0" err="1" smtClean="0"/>
              <a:t>estrutura</a:t>
            </a:r>
            <a:r>
              <a:rPr lang="es-ES" dirty="0" smtClean="0"/>
              <a:t> de representación.</a:t>
            </a:r>
          </a:p>
          <a:p>
            <a:pPr marL="578358" indent="-514350">
              <a:buFont typeface="+mj-lt"/>
              <a:buAutoNum type="arabicPeriod"/>
            </a:pPr>
            <a:r>
              <a:rPr lang="es-ES" dirty="0" smtClean="0"/>
              <a:t>Non </a:t>
            </a:r>
            <a:r>
              <a:rPr lang="es-ES" dirty="0" err="1" smtClean="0"/>
              <a:t>deixo</a:t>
            </a:r>
            <a:r>
              <a:rPr lang="es-ES" dirty="0" smtClean="0"/>
              <a:t> información </a:t>
            </a:r>
            <a:r>
              <a:rPr lang="es-ES" dirty="0" err="1" smtClean="0"/>
              <a:t>sen</a:t>
            </a:r>
            <a:r>
              <a:rPr lang="es-ES" dirty="0" smtClean="0"/>
              <a:t> </a:t>
            </a:r>
            <a:r>
              <a:rPr lang="es-ES" dirty="0" err="1" smtClean="0"/>
              <a:t>incluír</a:t>
            </a:r>
            <a:r>
              <a:rPr lang="es-ES" dirty="0" smtClean="0"/>
              <a:t> se non a </a:t>
            </a:r>
            <a:r>
              <a:rPr lang="es-ES" dirty="0" err="1" smtClean="0"/>
              <a:t>entendo</a:t>
            </a:r>
            <a:r>
              <a:rPr lang="es-ES" dirty="0" smtClean="0"/>
              <a:t>. Leo </a:t>
            </a:r>
            <a:r>
              <a:rPr lang="es-ES" dirty="0" err="1" smtClean="0"/>
              <a:t>outra</a:t>
            </a:r>
            <a:r>
              <a:rPr lang="es-ES" dirty="0" smtClean="0"/>
              <a:t> vez, busco no diccionario, </a:t>
            </a:r>
            <a:r>
              <a:rPr lang="es-ES" dirty="0" err="1" smtClean="0"/>
              <a:t>ou</a:t>
            </a:r>
            <a:r>
              <a:rPr lang="es-ES" dirty="0" smtClean="0"/>
              <a:t> pido </a:t>
            </a:r>
            <a:r>
              <a:rPr lang="es-ES" dirty="0" err="1" smtClean="0"/>
              <a:t>axuda</a:t>
            </a:r>
            <a:r>
              <a:rPr lang="es-ES" dirty="0" smtClean="0"/>
              <a:t>.</a:t>
            </a:r>
          </a:p>
          <a:p>
            <a:pPr marL="578358" indent="-514350">
              <a:buFont typeface="+mj-lt"/>
              <a:buAutoNum type="arabicPeriod"/>
            </a:pPr>
            <a:r>
              <a:rPr lang="es-ES" dirty="0" smtClean="0"/>
              <a:t>Empezamos a </a:t>
            </a:r>
            <a:r>
              <a:rPr lang="es-ES" dirty="0" err="1" smtClean="0"/>
              <a:t>escribilo</a:t>
            </a:r>
            <a:r>
              <a:rPr lang="es-ES" dirty="0" smtClean="0"/>
              <a:t>. </a:t>
            </a:r>
            <a:r>
              <a:rPr lang="es-ES" dirty="0" err="1" smtClean="0"/>
              <a:t>Pensa</a:t>
            </a:r>
            <a:r>
              <a:rPr lang="es-ES" dirty="0" smtClean="0"/>
              <a:t> que o esquema non precisa </a:t>
            </a:r>
            <a:r>
              <a:rPr lang="es-ES" dirty="0" err="1" smtClean="0"/>
              <a:t>oracións</a:t>
            </a:r>
            <a:r>
              <a:rPr lang="es-ES" dirty="0" smtClean="0"/>
              <a:t> completas, podes omitir verbos para simplificar.</a:t>
            </a:r>
          </a:p>
          <a:p>
            <a:pPr marL="578358" indent="-514350">
              <a:buFont typeface="+mj-lt"/>
              <a:buAutoNum type="arabicPeriod"/>
            </a:pPr>
            <a:r>
              <a:rPr lang="es-ES" dirty="0" smtClean="0"/>
              <a:t>Podes usar símbolos, </a:t>
            </a:r>
            <a:r>
              <a:rPr lang="es-ES" dirty="0" err="1" smtClean="0"/>
              <a:t>frechas</a:t>
            </a:r>
            <a:r>
              <a:rPr lang="es-ES" dirty="0" smtClean="0"/>
              <a:t>, palabras </a:t>
            </a:r>
            <a:r>
              <a:rPr lang="es-ES" dirty="0" err="1" smtClean="0"/>
              <a:t>encadradas</a:t>
            </a:r>
            <a:r>
              <a:rPr lang="es-ES" dirty="0" smtClean="0"/>
              <a:t>, etc.</a:t>
            </a:r>
          </a:p>
          <a:p>
            <a:pPr marL="578358" indent="-514350">
              <a:buFont typeface="+mj-lt"/>
              <a:buAutoNum type="arabicPeriod"/>
            </a:pPr>
            <a:r>
              <a:rPr lang="es-ES" dirty="0" smtClean="0"/>
              <a:t>Cada idea non debe de ocupar </a:t>
            </a:r>
            <a:r>
              <a:rPr lang="es-ES" dirty="0" err="1" smtClean="0"/>
              <a:t>máis</a:t>
            </a:r>
            <a:r>
              <a:rPr lang="es-ES" dirty="0" smtClean="0"/>
              <a:t> </a:t>
            </a:r>
            <a:r>
              <a:rPr lang="es-ES" dirty="0" err="1" smtClean="0"/>
              <a:t>dunha</a:t>
            </a:r>
            <a:r>
              <a:rPr lang="es-ES" dirty="0" smtClean="0"/>
              <a:t> </a:t>
            </a:r>
            <a:r>
              <a:rPr lang="es-ES" dirty="0" err="1" smtClean="0"/>
              <a:t>liña</a:t>
            </a:r>
            <a:r>
              <a:rPr lang="es-ES" dirty="0" smtClean="0"/>
              <a:t>.</a:t>
            </a:r>
          </a:p>
          <a:p>
            <a:pPr marL="578358" indent="-514350">
              <a:buFont typeface="+mj-lt"/>
              <a:buAutoNum type="arabicPeriod"/>
            </a:pPr>
            <a:r>
              <a:rPr lang="es-ES" dirty="0" err="1" smtClean="0"/>
              <a:t>Pensa</a:t>
            </a:r>
            <a:r>
              <a:rPr lang="es-ES" dirty="0" smtClean="0"/>
              <a:t> en </a:t>
            </a:r>
            <a:r>
              <a:rPr lang="es-ES" dirty="0" err="1" smtClean="0"/>
              <a:t>representalo</a:t>
            </a:r>
            <a:r>
              <a:rPr lang="es-ES" dirty="0" smtClean="0"/>
              <a:t> </a:t>
            </a:r>
            <a:r>
              <a:rPr lang="es-ES" dirty="0" err="1" smtClean="0"/>
              <a:t>dunha</a:t>
            </a:r>
            <a:r>
              <a:rPr lang="es-ES" dirty="0" smtClean="0"/>
              <a:t> </a:t>
            </a:r>
            <a:r>
              <a:rPr lang="es-ES" dirty="0" err="1" smtClean="0"/>
              <a:t>maneira</a:t>
            </a:r>
            <a:r>
              <a:rPr lang="es-ES" dirty="0" smtClean="0"/>
              <a:t> atractiva pero </a:t>
            </a:r>
            <a:r>
              <a:rPr lang="es-ES" dirty="0" err="1" smtClean="0"/>
              <a:t>lóxica</a:t>
            </a:r>
            <a:r>
              <a:rPr lang="es-ES" dirty="0" smtClean="0"/>
              <a:t>.</a:t>
            </a:r>
          </a:p>
          <a:p>
            <a:pPr marL="578358" indent="-514350">
              <a:buFont typeface="+mj-lt"/>
              <a:buAutoNum type="arabicPeriod"/>
            </a:pPr>
            <a:r>
              <a:rPr lang="es-ES" dirty="0" err="1" smtClean="0"/>
              <a:t>Unha</a:t>
            </a:r>
            <a:r>
              <a:rPr lang="es-ES" dirty="0" smtClean="0"/>
              <a:t> vez </a:t>
            </a:r>
            <a:r>
              <a:rPr lang="es-ES" dirty="0" err="1" smtClean="0"/>
              <a:t>feito</a:t>
            </a:r>
            <a:r>
              <a:rPr lang="es-ES" dirty="0" smtClean="0"/>
              <a:t>, releo para comprobar que ten sentido, que non falta información relevante e que </a:t>
            </a:r>
            <a:r>
              <a:rPr lang="es-ES" dirty="0" err="1" smtClean="0"/>
              <a:t>unha</a:t>
            </a:r>
            <a:r>
              <a:rPr lang="es-ES" dirty="0" smtClean="0"/>
              <a:t> </a:t>
            </a:r>
            <a:r>
              <a:rPr lang="es-ES" dirty="0" err="1" smtClean="0"/>
              <a:t>persoa</a:t>
            </a:r>
            <a:r>
              <a:rPr lang="es-ES" dirty="0" smtClean="0"/>
              <a:t> que non leu o texto pode </a:t>
            </a:r>
            <a:r>
              <a:rPr lang="es-ES" dirty="0" err="1" smtClean="0"/>
              <a:t>entendelo</a:t>
            </a:r>
            <a:r>
              <a:rPr lang="es-ES" dirty="0" smtClean="0"/>
              <a:t>.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37284944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Facemos</a:t>
            </a:r>
            <a:r>
              <a:rPr lang="es-ES" dirty="0" smtClean="0"/>
              <a:t> o esquema</a:t>
            </a:r>
            <a:endParaRPr lang="gl-ES" dirty="0"/>
          </a:p>
        </p:txBody>
      </p:sp>
      <p:sp>
        <p:nvSpPr>
          <p:cNvPr id="5" name="4 Subtítul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err="1" smtClean="0"/>
              <a:t>Agora</a:t>
            </a:r>
            <a:r>
              <a:rPr lang="es-ES" dirty="0" smtClean="0"/>
              <a:t> </a:t>
            </a:r>
            <a:r>
              <a:rPr lang="es-ES" dirty="0" err="1" smtClean="0"/>
              <a:t>fai</a:t>
            </a:r>
            <a:r>
              <a:rPr lang="es-ES" dirty="0" smtClean="0"/>
              <a:t> o </a:t>
            </a:r>
            <a:r>
              <a:rPr lang="es-ES" dirty="0" err="1" smtClean="0"/>
              <a:t>teu</a:t>
            </a:r>
            <a:r>
              <a:rPr lang="es-ES" dirty="0" smtClean="0"/>
              <a:t> esquema </a:t>
            </a:r>
            <a:r>
              <a:rPr lang="es-ES" dirty="0" err="1" smtClean="0"/>
              <a:t>seguindo</a:t>
            </a:r>
            <a:r>
              <a:rPr lang="es-ES" dirty="0" smtClean="0"/>
              <a:t> os pasos da guía: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36406185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 piques de </a:t>
            </a:r>
            <a:r>
              <a:rPr lang="es-ES" sz="2000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facer</a:t>
            </a:r>
            <a:r>
              <a:rPr lang="es-ES" sz="20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un mes do </a:t>
            </a:r>
            <a:r>
              <a:rPr lang="es-ES" sz="2000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confinamento</a:t>
            </a:r>
            <a:r>
              <a:rPr lang="es-ES" sz="20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a psicóloga Andrea Iglesias e o Concello do Rosal dan cinco </a:t>
            </a:r>
            <a:r>
              <a:rPr lang="es-ES" sz="2000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consellos</a:t>
            </a:r>
            <a:r>
              <a:rPr lang="es-ES" sz="20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para </a:t>
            </a:r>
            <a:r>
              <a:rPr lang="es-ES" sz="2000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unha</a:t>
            </a:r>
            <a:r>
              <a:rPr lang="es-ES" sz="20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boa convivencia e pasar tempo de </a:t>
            </a:r>
            <a:r>
              <a:rPr lang="es-ES" sz="2000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calidade</a:t>
            </a:r>
            <a:r>
              <a:rPr lang="es-ES" sz="20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en familia</a:t>
            </a:r>
            <a:r>
              <a:rPr lang="es-ES" sz="20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gl-ES" dirty="0"/>
          </a:p>
        </p:txBody>
      </p:sp>
      <p:sp>
        <p:nvSpPr>
          <p:cNvPr id="8" name="7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O </a:t>
            </a:r>
            <a:r>
              <a:rPr lang="es-ES" dirty="0" err="1" smtClean="0"/>
              <a:t>primeiro</a:t>
            </a:r>
            <a:r>
              <a:rPr lang="es-ES" dirty="0" smtClean="0"/>
              <a:t> é decidir o título. Para </a:t>
            </a:r>
            <a:r>
              <a:rPr lang="es-ES" dirty="0" err="1" smtClean="0"/>
              <a:t>iso</a:t>
            </a:r>
            <a:r>
              <a:rPr lang="es-ES" dirty="0" smtClean="0"/>
              <a:t> </a:t>
            </a:r>
            <a:r>
              <a:rPr lang="es-ES" dirty="0" err="1" smtClean="0"/>
              <a:t>temos</a:t>
            </a:r>
            <a:r>
              <a:rPr lang="es-ES" dirty="0" smtClean="0"/>
              <a:t> información suficiente no </a:t>
            </a:r>
            <a:r>
              <a:rPr lang="es-ES" dirty="0" err="1" smtClean="0"/>
              <a:t>primeiro</a:t>
            </a:r>
            <a:r>
              <a:rPr lang="es-ES" dirty="0" smtClean="0"/>
              <a:t> parágrafo. Como titularías o </a:t>
            </a:r>
            <a:r>
              <a:rPr lang="es-ES" dirty="0" err="1" smtClean="0"/>
              <a:t>teu</a:t>
            </a:r>
            <a:r>
              <a:rPr lang="es-ES" dirty="0" smtClean="0"/>
              <a:t> esquema?</a:t>
            </a:r>
          </a:p>
          <a:p>
            <a:r>
              <a:rPr lang="es-ES" dirty="0" err="1" smtClean="0"/>
              <a:t>Proposta</a:t>
            </a:r>
            <a:r>
              <a:rPr lang="es-ES" dirty="0" smtClean="0"/>
              <a:t>:</a:t>
            </a:r>
            <a:endParaRPr lang="gl-ES" dirty="0"/>
          </a:p>
        </p:txBody>
      </p:sp>
      <p:sp>
        <p:nvSpPr>
          <p:cNvPr id="9" name="8 Rectángulo"/>
          <p:cNvSpPr/>
          <p:nvPr/>
        </p:nvSpPr>
        <p:spPr>
          <a:xfrm>
            <a:off x="2195736" y="4653136"/>
            <a:ext cx="331236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5 </a:t>
            </a:r>
            <a:r>
              <a:rPr lang="es-ES" dirty="0" err="1" smtClean="0"/>
              <a:t>consellos</a:t>
            </a:r>
            <a:r>
              <a:rPr lang="es-ES" dirty="0" smtClean="0"/>
              <a:t> para </a:t>
            </a:r>
            <a:r>
              <a:rPr lang="es-ES" dirty="0" err="1" smtClean="0"/>
              <a:t>unha</a:t>
            </a:r>
            <a:r>
              <a:rPr lang="es-ES" dirty="0" smtClean="0"/>
              <a:t> boa convivencia durante o </a:t>
            </a:r>
            <a:r>
              <a:rPr lang="es-ES" dirty="0" err="1" smtClean="0"/>
              <a:t>confinamento</a:t>
            </a:r>
            <a:endParaRPr lang="gl-ES" dirty="0"/>
          </a:p>
        </p:txBody>
      </p:sp>
      <p:sp>
        <p:nvSpPr>
          <p:cNvPr id="10" name="9 Rectángulo"/>
          <p:cNvSpPr/>
          <p:nvPr/>
        </p:nvSpPr>
        <p:spPr>
          <a:xfrm>
            <a:off x="2195736" y="5877272"/>
            <a:ext cx="331236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Andrea Iglesias</a:t>
            </a:r>
          </a:p>
          <a:p>
            <a:pPr algn="ctr"/>
            <a:r>
              <a:rPr lang="es-ES" dirty="0" smtClean="0"/>
              <a:t>Concello do Rosal</a:t>
            </a:r>
            <a:endParaRPr lang="gl-ES" dirty="0"/>
          </a:p>
        </p:txBody>
      </p:sp>
      <p:cxnSp>
        <p:nvCxnSpPr>
          <p:cNvPr id="12" name="11 Conector recto de flecha"/>
          <p:cNvCxnSpPr>
            <a:stCxn id="9" idx="2"/>
            <a:endCxn id="10" idx="0"/>
          </p:cNvCxnSpPr>
          <p:nvPr/>
        </p:nvCxnSpPr>
        <p:spPr>
          <a:xfrm>
            <a:off x="3851920" y="5589240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72892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/>
      <p:bldP spid="9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20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1ª recomendación: as </a:t>
            </a:r>
            <a:r>
              <a:rPr lang="es-ES" sz="2000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persoas</a:t>
            </a:r>
            <a:r>
              <a:rPr lang="es-ES" sz="20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adultas son o modelo para afrontar </a:t>
            </a:r>
            <a:r>
              <a:rPr lang="es-ES" sz="2000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situacións</a:t>
            </a:r>
            <a:r>
              <a:rPr lang="es-ES" sz="20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difíciles por </a:t>
            </a:r>
            <a:r>
              <a:rPr lang="es-ES" sz="2000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iso</a:t>
            </a:r>
            <a:r>
              <a:rPr lang="es-ES" sz="20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é fundamental </a:t>
            </a:r>
            <a:r>
              <a:rPr lang="es-ES" sz="2000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manter</a:t>
            </a:r>
            <a:r>
              <a:rPr lang="es-ES" sz="20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o control e transmitir </a:t>
            </a:r>
            <a:r>
              <a:rPr lang="es-ES" sz="2000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aos</a:t>
            </a:r>
            <a:r>
              <a:rPr lang="es-ES" sz="20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2000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nenos</a:t>
            </a:r>
            <a:r>
              <a:rPr lang="es-ES" sz="20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e nenas </a:t>
            </a:r>
            <a:r>
              <a:rPr lang="es-ES" sz="2000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tranquilidade</a:t>
            </a:r>
            <a:r>
              <a:rPr lang="es-ES" sz="20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e afecto</a:t>
            </a:r>
            <a:r>
              <a:rPr lang="es-ES" sz="20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gl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400" dirty="0" err="1" smtClean="0"/>
              <a:t>Imos</a:t>
            </a:r>
            <a:r>
              <a:rPr lang="es-ES" sz="2400" dirty="0" smtClean="0"/>
              <a:t> coa segunda idea. </a:t>
            </a:r>
            <a:r>
              <a:rPr lang="es-ES" sz="2400" dirty="0" err="1" smtClean="0"/>
              <a:t>Lembra</a:t>
            </a:r>
            <a:r>
              <a:rPr lang="es-ES" sz="2400" dirty="0" smtClean="0"/>
              <a:t> que no esquema, a </a:t>
            </a:r>
            <a:r>
              <a:rPr lang="es-ES" sz="2400" dirty="0" err="1" smtClean="0"/>
              <a:t>diferenza</a:t>
            </a:r>
            <a:r>
              <a:rPr lang="es-ES" sz="2400" dirty="0" smtClean="0"/>
              <a:t> do resumo, debes de utilizar enunciados curtos, polo que podes fragmentar </a:t>
            </a:r>
            <a:r>
              <a:rPr lang="es-ES" sz="2400" dirty="0" err="1" smtClean="0"/>
              <a:t>unha</a:t>
            </a:r>
            <a:r>
              <a:rPr lang="es-ES" sz="2400" dirty="0" smtClean="0"/>
              <a:t> idea en varias, </a:t>
            </a:r>
            <a:r>
              <a:rPr lang="es-ES" sz="2400" dirty="0" err="1" smtClean="0"/>
              <a:t>sinalando</a:t>
            </a:r>
            <a:r>
              <a:rPr lang="es-ES" sz="2400" dirty="0" smtClean="0"/>
              <a:t> as dependencias. Como </a:t>
            </a:r>
            <a:r>
              <a:rPr lang="es-ES" sz="2400" dirty="0" err="1" smtClean="0"/>
              <a:t>redactarias</a:t>
            </a:r>
            <a:r>
              <a:rPr lang="es-ES" sz="2400" dirty="0" smtClean="0"/>
              <a:t> esta/s idea/s?</a:t>
            </a:r>
          </a:p>
          <a:p>
            <a:r>
              <a:rPr lang="es-ES" sz="2400" dirty="0" err="1" smtClean="0"/>
              <a:t>Proposta</a:t>
            </a:r>
            <a:r>
              <a:rPr lang="es-ES" sz="2400" dirty="0" smtClean="0"/>
              <a:t>:</a:t>
            </a:r>
          </a:p>
          <a:p>
            <a:endParaRPr lang="es-ES" dirty="0" smtClean="0"/>
          </a:p>
          <a:p>
            <a:endParaRPr lang="gl-ES" dirty="0"/>
          </a:p>
        </p:txBody>
      </p:sp>
      <p:sp>
        <p:nvSpPr>
          <p:cNvPr id="4" name="3 Rectángulo"/>
          <p:cNvSpPr/>
          <p:nvPr/>
        </p:nvSpPr>
        <p:spPr>
          <a:xfrm>
            <a:off x="3145695" y="4077072"/>
            <a:ext cx="309634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1ª recomendación</a:t>
            </a:r>
            <a:endParaRPr lang="gl-ES" dirty="0"/>
          </a:p>
        </p:txBody>
      </p:sp>
      <p:sp>
        <p:nvSpPr>
          <p:cNvPr id="5" name="4 Rectángulo"/>
          <p:cNvSpPr/>
          <p:nvPr/>
        </p:nvSpPr>
        <p:spPr>
          <a:xfrm>
            <a:off x="2529487" y="5027418"/>
            <a:ext cx="43924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/>
              <a:t>Persoas</a:t>
            </a:r>
            <a:r>
              <a:rPr lang="es-ES" dirty="0" smtClean="0"/>
              <a:t> adultas = modelo</a:t>
            </a:r>
            <a:endParaRPr lang="gl-ES" dirty="0"/>
          </a:p>
        </p:txBody>
      </p:sp>
      <p:sp>
        <p:nvSpPr>
          <p:cNvPr id="6" name="5 Rectángulo"/>
          <p:cNvSpPr/>
          <p:nvPr/>
        </p:nvSpPr>
        <p:spPr>
          <a:xfrm>
            <a:off x="2551904" y="5822629"/>
            <a:ext cx="43924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/>
              <a:t>Manter</a:t>
            </a:r>
            <a:r>
              <a:rPr lang="es-ES" dirty="0" smtClean="0"/>
              <a:t> o control e transmitir afecto</a:t>
            </a:r>
            <a:endParaRPr lang="gl-ES" dirty="0"/>
          </a:p>
        </p:txBody>
      </p:sp>
      <p:cxnSp>
        <p:nvCxnSpPr>
          <p:cNvPr id="8" name="7 Conector recto"/>
          <p:cNvCxnSpPr>
            <a:stCxn id="4" idx="2"/>
          </p:cNvCxnSpPr>
          <p:nvPr/>
        </p:nvCxnSpPr>
        <p:spPr>
          <a:xfrm>
            <a:off x="4693867" y="4653136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Flecha abajo"/>
          <p:cNvSpPr/>
          <p:nvPr/>
        </p:nvSpPr>
        <p:spPr>
          <a:xfrm>
            <a:off x="4693867" y="5603482"/>
            <a:ext cx="45719" cy="2191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/>
          </a:p>
        </p:txBody>
      </p:sp>
      <p:sp>
        <p:nvSpPr>
          <p:cNvPr id="11" name="10 Llamada de nube"/>
          <p:cNvSpPr/>
          <p:nvPr/>
        </p:nvSpPr>
        <p:spPr>
          <a:xfrm>
            <a:off x="6732240" y="3717032"/>
            <a:ext cx="1944215" cy="1122517"/>
          </a:xfrm>
          <a:prstGeom prst="cloudCallout">
            <a:avLst>
              <a:gd name="adj1" fmla="val -89133"/>
              <a:gd name="adj2" fmla="val 64952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100" dirty="0" err="1" smtClean="0"/>
              <a:t>Fíxate</a:t>
            </a:r>
            <a:r>
              <a:rPr lang="es-ES" sz="1100" dirty="0" smtClean="0"/>
              <a:t> que non é preciso usar verbos </a:t>
            </a:r>
            <a:r>
              <a:rPr lang="es-ES" sz="1100" dirty="0" err="1" smtClean="0"/>
              <a:t>ou</a:t>
            </a:r>
            <a:r>
              <a:rPr lang="es-ES" sz="1100" dirty="0" smtClean="0"/>
              <a:t> determinantes</a:t>
            </a:r>
            <a:endParaRPr lang="gl-ES" sz="1100" dirty="0"/>
          </a:p>
        </p:txBody>
      </p:sp>
    </p:spTree>
    <p:extLst>
      <p:ext uri="{BB962C8B-B14F-4D97-AF65-F5344CB8AC3E}">
        <p14:creationId xmlns:p14="http://schemas.microsoft.com/office/powerpoint/2010/main" val="2371668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9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2ª </a:t>
            </a:r>
            <a:r>
              <a:rPr lang="pt-BR" sz="2000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recomendación</a:t>
            </a:r>
            <a:r>
              <a:rPr lang="pt-BR" sz="2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: </a:t>
            </a:r>
            <a:r>
              <a:rPr lang="pt-BR" sz="2000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informalos</a:t>
            </a:r>
            <a:r>
              <a:rPr lang="pt-BR" sz="2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do que </a:t>
            </a:r>
            <a:r>
              <a:rPr lang="pt-BR" sz="2000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pasa</a:t>
            </a:r>
            <a:r>
              <a:rPr lang="pt-BR" sz="2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pt-BR" sz="2000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con</a:t>
            </a:r>
            <a:r>
              <a:rPr lang="pt-BR" sz="2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pt-BR" sz="2000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información</a:t>
            </a:r>
            <a:r>
              <a:rPr lang="pt-BR" sz="2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veraz </a:t>
            </a:r>
            <a:r>
              <a:rPr lang="pt-BR" sz="2000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sen</a:t>
            </a:r>
            <a:r>
              <a:rPr lang="pt-BR" sz="2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pt-BR" sz="2000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detalles</a:t>
            </a:r>
            <a:r>
              <a:rPr lang="pt-BR" sz="2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pt-BR" sz="2000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innecesarios</a:t>
            </a:r>
            <a:r>
              <a:rPr lang="pt-BR" sz="2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pt-BR" sz="2000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nin</a:t>
            </a:r>
            <a:r>
              <a:rPr lang="pt-BR" sz="2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pt-BR" sz="2000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informacións</a:t>
            </a:r>
            <a:r>
              <a:rPr lang="pt-BR" sz="2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positivas </a:t>
            </a:r>
            <a:r>
              <a:rPr lang="pt-BR" sz="2000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en</a:t>
            </a:r>
            <a:r>
              <a:rPr lang="pt-BR" sz="2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extremo para </a:t>
            </a:r>
            <a:r>
              <a:rPr lang="pt-BR" sz="2000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axudalos</a:t>
            </a:r>
            <a:r>
              <a:rPr lang="pt-BR" sz="2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a </a:t>
            </a:r>
            <a:r>
              <a:rPr lang="pt-BR" sz="2000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xestionar</a:t>
            </a:r>
            <a:r>
              <a:rPr lang="pt-BR" sz="2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o que </a:t>
            </a:r>
            <a:r>
              <a:rPr lang="pt-BR" sz="2000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senten</a:t>
            </a:r>
            <a:r>
              <a:rPr lang="pt-BR" sz="2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e buscar alternativas aos problemas.</a:t>
            </a:r>
            <a:br>
              <a:rPr lang="pt-BR" sz="2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</a:br>
            <a:endParaRPr lang="gl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Imos</a:t>
            </a:r>
            <a:r>
              <a:rPr lang="es-ES" dirty="0" smtClean="0"/>
              <a:t> coa </a:t>
            </a:r>
            <a:r>
              <a:rPr lang="es-ES" dirty="0" err="1" smtClean="0"/>
              <a:t>terceira</a:t>
            </a:r>
            <a:r>
              <a:rPr lang="es-ES" dirty="0" smtClean="0"/>
              <a:t> idea. Esta é </a:t>
            </a:r>
            <a:r>
              <a:rPr lang="es-ES" dirty="0" err="1" smtClean="0"/>
              <a:t>unha</a:t>
            </a:r>
            <a:r>
              <a:rPr lang="es-ES" dirty="0" smtClean="0"/>
              <a:t> idea complexa, con varias alternativas. Como o representarías?</a:t>
            </a:r>
          </a:p>
          <a:p>
            <a:r>
              <a:rPr lang="es-ES" dirty="0" err="1" smtClean="0"/>
              <a:t>Proposta</a:t>
            </a:r>
            <a:r>
              <a:rPr lang="es-ES" dirty="0" smtClean="0"/>
              <a:t>:</a:t>
            </a:r>
            <a:endParaRPr lang="gl-ES" dirty="0"/>
          </a:p>
        </p:txBody>
      </p:sp>
      <p:sp>
        <p:nvSpPr>
          <p:cNvPr id="4" name="3 Rectángulo"/>
          <p:cNvSpPr/>
          <p:nvPr/>
        </p:nvSpPr>
        <p:spPr>
          <a:xfrm>
            <a:off x="3203848" y="3573016"/>
            <a:ext cx="295232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2ª recomendación</a:t>
            </a:r>
            <a:endParaRPr lang="gl-ES" dirty="0"/>
          </a:p>
        </p:txBody>
      </p:sp>
      <p:sp>
        <p:nvSpPr>
          <p:cNvPr id="5" name="4 Rectángulo"/>
          <p:cNvSpPr/>
          <p:nvPr/>
        </p:nvSpPr>
        <p:spPr>
          <a:xfrm>
            <a:off x="611560" y="4448083"/>
            <a:ext cx="489654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Informar </a:t>
            </a:r>
            <a:r>
              <a:rPr lang="es-ES" dirty="0" err="1" smtClean="0"/>
              <a:t>aos</a:t>
            </a:r>
            <a:r>
              <a:rPr lang="es-ES" dirty="0" smtClean="0"/>
              <a:t> </a:t>
            </a:r>
            <a:r>
              <a:rPr lang="es-ES" dirty="0" err="1" smtClean="0"/>
              <a:t>nenos</a:t>
            </a:r>
            <a:r>
              <a:rPr lang="es-ES" dirty="0" smtClean="0"/>
              <a:t> e nenas para </a:t>
            </a:r>
            <a:r>
              <a:rPr lang="es-ES" dirty="0" err="1" smtClean="0"/>
              <a:t>axudalos</a:t>
            </a:r>
            <a:r>
              <a:rPr lang="es-ES" dirty="0" smtClean="0"/>
              <a:t> a entender o que </a:t>
            </a:r>
            <a:r>
              <a:rPr lang="es-ES" dirty="0" err="1" smtClean="0"/>
              <a:t>senten</a:t>
            </a:r>
            <a:endParaRPr lang="gl-ES" dirty="0"/>
          </a:p>
        </p:txBody>
      </p:sp>
      <p:sp>
        <p:nvSpPr>
          <p:cNvPr id="6" name="5 Rectángulo"/>
          <p:cNvSpPr/>
          <p:nvPr/>
        </p:nvSpPr>
        <p:spPr>
          <a:xfrm>
            <a:off x="193678" y="5478791"/>
            <a:ext cx="3062897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/>
              <a:t>Sen</a:t>
            </a:r>
            <a:r>
              <a:rPr lang="es-ES" dirty="0" smtClean="0"/>
              <a:t> detalles innecesarios</a:t>
            </a:r>
            <a:endParaRPr lang="gl-ES" dirty="0"/>
          </a:p>
        </p:txBody>
      </p:sp>
      <p:sp>
        <p:nvSpPr>
          <p:cNvPr id="7" name="6 Rectángulo"/>
          <p:cNvSpPr/>
          <p:nvPr/>
        </p:nvSpPr>
        <p:spPr>
          <a:xfrm>
            <a:off x="3635896" y="5485037"/>
            <a:ext cx="309548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/>
              <a:t>Sen</a:t>
            </a:r>
            <a:r>
              <a:rPr lang="es-ES" dirty="0" smtClean="0"/>
              <a:t> excesiva </a:t>
            </a:r>
            <a:r>
              <a:rPr lang="es-ES" dirty="0" err="1" smtClean="0"/>
              <a:t>positividade</a:t>
            </a:r>
            <a:endParaRPr lang="gl-ES" dirty="0"/>
          </a:p>
        </p:txBody>
      </p:sp>
      <p:cxnSp>
        <p:nvCxnSpPr>
          <p:cNvPr id="9" name="8 Conector recto"/>
          <p:cNvCxnSpPr>
            <a:stCxn id="4" idx="2"/>
            <a:endCxn id="5" idx="0"/>
          </p:cNvCxnSpPr>
          <p:nvPr/>
        </p:nvCxnSpPr>
        <p:spPr>
          <a:xfrm flipH="1">
            <a:off x="3059832" y="4149080"/>
            <a:ext cx="1620180" cy="2990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>
            <a:stCxn id="5" idx="2"/>
            <a:endCxn id="6" idx="0"/>
          </p:cNvCxnSpPr>
          <p:nvPr/>
        </p:nvCxnSpPr>
        <p:spPr>
          <a:xfrm flipH="1">
            <a:off x="1725127" y="5024147"/>
            <a:ext cx="1334705" cy="4546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>
            <a:stCxn id="5" idx="2"/>
            <a:endCxn id="7" idx="0"/>
          </p:cNvCxnSpPr>
          <p:nvPr/>
        </p:nvCxnSpPr>
        <p:spPr>
          <a:xfrm>
            <a:off x="3059832" y="5024147"/>
            <a:ext cx="2123804" cy="4608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Rectángulo"/>
          <p:cNvSpPr/>
          <p:nvPr/>
        </p:nvSpPr>
        <p:spPr>
          <a:xfrm>
            <a:off x="5868144" y="4434228"/>
            <a:ext cx="323084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Buscar alternativas </a:t>
            </a:r>
            <a:r>
              <a:rPr lang="es-ES" dirty="0" err="1" smtClean="0"/>
              <a:t>aos</a:t>
            </a:r>
            <a:r>
              <a:rPr lang="es-ES" dirty="0" smtClean="0"/>
              <a:t> problemas</a:t>
            </a:r>
            <a:endParaRPr lang="gl-ES" dirty="0"/>
          </a:p>
        </p:txBody>
      </p:sp>
      <p:cxnSp>
        <p:nvCxnSpPr>
          <p:cNvPr id="27" name="26 Conector recto"/>
          <p:cNvCxnSpPr>
            <a:stCxn id="4" idx="2"/>
            <a:endCxn id="22" idx="0"/>
          </p:cNvCxnSpPr>
          <p:nvPr/>
        </p:nvCxnSpPr>
        <p:spPr>
          <a:xfrm>
            <a:off x="4680012" y="4149080"/>
            <a:ext cx="2803554" cy="2851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246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3ª </a:t>
            </a:r>
            <a:r>
              <a:rPr lang="pt-BR" sz="2400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recomendación</a:t>
            </a:r>
            <a:r>
              <a:rPr lang="pt-BR" sz="24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: manter rutinas e </a:t>
            </a:r>
            <a:r>
              <a:rPr lang="pt-BR" sz="2400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horarios</a:t>
            </a:r>
            <a:r>
              <a:rPr lang="pt-BR" sz="24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de tarefas </a:t>
            </a:r>
            <a:r>
              <a:rPr lang="pt-BR" sz="2400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consensuadamente</a:t>
            </a:r>
            <a:r>
              <a:rPr lang="pt-BR" sz="24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pt-BR" sz="2400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sen</a:t>
            </a:r>
            <a:r>
              <a:rPr lang="pt-BR" sz="24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esquecer que é difícil manter a normalidade </a:t>
            </a:r>
            <a:r>
              <a:rPr lang="pt-BR" sz="2400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nunha</a:t>
            </a:r>
            <a:r>
              <a:rPr lang="pt-BR" sz="24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pt-BR" sz="2400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situación</a:t>
            </a:r>
            <a:r>
              <a:rPr lang="pt-BR" sz="24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excepcional</a:t>
            </a:r>
            <a:r>
              <a:rPr lang="pt-BR" sz="2400" i="1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.</a:t>
            </a:r>
            <a:endParaRPr lang="gl-ES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Fagamos</a:t>
            </a:r>
            <a:r>
              <a:rPr lang="es-ES" dirty="0" smtClean="0"/>
              <a:t> a cuarta idea. </a:t>
            </a:r>
            <a:r>
              <a:rPr lang="es-ES" dirty="0" err="1" smtClean="0"/>
              <a:t>Agora</a:t>
            </a:r>
            <a:r>
              <a:rPr lang="es-ES" dirty="0" smtClean="0"/>
              <a:t> </a:t>
            </a:r>
            <a:r>
              <a:rPr lang="es-ES" dirty="0" err="1" smtClean="0"/>
              <a:t>xa</a:t>
            </a:r>
            <a:r>
              <a:rPr lang="es-ES" dirty="0" smtClean="0"/>
              <a:t> </a:t>
            </a:r>
            <a:r>
              <a:rPr lang="es-ES" dirty="0" err="1" smtClean="0"/>
              <a:t>vai</a:t>
            </a:r>
            <a:r>
              <a:rPr lang="es-ES" dirty="0" smtClean="0"/>
              <a:t> </a:t>
            </a:r>
            <a:r>
              <a:rPr lang="es-ES" dirty="0" err="1" smtClean="0"/>
              <a:t>sendo</a:t>
            </a:r>
            <a:r>
              <a:rPr lang="es-ES" dirty="0" smtClean="0"/>
              <a:t> </a:t>
            </a:r>
            <a:r>
              <a:rPr lang="es-ES" dirty="0" err="1" smtClean="0"/>
              <a:t>máis</a:t>
            </a:r>
            <a:r>
              <a:rPr lang="es-ES" dirty="0" smtClean="0"/>
              <a:t> fácil. Como o </a:t>
            </a:r>
            <a:r>
              <a:rPr lang="es-ES" dirty="0" err="1" smtClean="0"/>
              <a:t>farías</a:t>
            </a:r>
            <a:r>
              <a:rPr lang="es-ES" dirty="0" smtClean="0"/>
              <a:t> ti?</a:t>
            </a:r>
          </a:p>
          <a:p>
            <a:r>
              <a:rPr lang="es-ES" dirty="0" err="1" smtClean="0"/>
              <a:t>Proposta</a:t>
            </a:r>
            <a:r>
              <a:rPr lang="es-ES" dirty="0" smtClean="0"/>
              <a:t>:</a:t>
            </a:r>
          </a:p>
          <a:p>
            <a:endParaRPr lang="gl-ES" dirty="0"/>
          </a:p>
        </p:txBody>
      </p:sp>
      <p:sp>
        <p:nvSpPr>
          <p:cNvPr id="4" name="3 Rectángulo"/>
          <p:cNvSpPr/>
          <p:nvPr/>
        </p:nvSpPr>
        <p:spPr>
          <a:xfrm>
            <a:off x="2987824" y="3356992"/>
            <a:ext cx="280831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3ª </a:t>
            </a:r>
            <a:r>
              <a:rPr lang="es-ES" dirty="0" err="1" smtClean="0"/>
              <a:t>proposta</a:t>
            </a:r>
            <a:endParaRPr lang="gl-ES" dirty="0"/>
          </a:p>
        </p:txBody>
      </p:sp>
      <p:sp>
        <p:nvSpPr>
          <p:cNvPr id="5" name="4 Rectángulo"/>
          <p:cNvSpPr/>
          <p:nvPr/>
        </p:nvSpPr>
        <p:spPr>
          <a:xfrm>
            <a:off x="1547664" y="4509120"/>
            <a:ext cx="273630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/>
              <a:t>Manter</a:t>
            </a:r>
            <a:r>
              <a:rPr lang="es-ES" dirty="0" smtClean="0"/>
              <a:t> rutinas</a:t>
            </a:r>
            <a:endParaRPr lang="gl-ES" dirty="0"/>
          </a:p>
        </p:txBody>
      </p:sp>
      <p:sp>
        <p:nvSpPr>
          <p:cNvPr id="6" name="5 Rectángulo"/>
          <p:cNvSpPr/>
          <p:nvPr/>
        </p:nvSpPr>
        <p:spPr>
          <a:xfrm>
            <a:off x="4692645" y="4495266"/>
            <a:ext cx="273630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/>
              <a:t>Facer</a:t>
            </a:r>
            <a:r>
              <a:rPr lang="es-ES" dirty="0" smtClean="0"/>
              <a:t> horarios consensuados</a:t>
            </a:r>
            <a:endParaRPr lang="gl-ES" dirty="0"/>
          </a:p>
        </p:txBody>
      </p:sp>
      <p:sp>
        <p:nvSpPr>
          <p:cNvPr id="7" name="6 Elipse"/>
          <p:cNvSpPr/>
          <p:nvPr/>
        </p:nvSpPr>
        <p:spPr>
          <a:xfrm>
            <a:off x="3107521" y="5778477"/>
            <a:ext cx="2568917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É</a:t>
            </a:r>
            <a:r>
              <a:rPr lang="es-ES" dirty="0" smtClean="0"/>
              <a:t> </a:t>
            </a:r>
            <a:r>
              <a:rPr lang="es-ES" dirty="0" err="1" smtClean="0"/>
              <a:t>unha</a:t>
            </a:r>
            <a:r>
              <a:rPr lang="es-ES" dirty="0" smtClean="0"/>
              <a:t> situación excepcional</a:t>
            </a:r>
            <a:endParaRPr lang="gl-ES" dirty="0"/>
          </a:p>
        </p:txBody>
      </p:sp>
      <p:sp>
        <p:nvSpPr>
          <p:cNvPr id="8" name="7 Elipse"/>
          <p:cNvSpPr/>
          <p:nvPr/>
        </p:nvSpPr>
        <p:spPr>
          <a:xfrm>
            <a:off x="3274816" y="5130405"/>
            <a:ext cx="2234328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DIFICULTADE</a:t>
            </a:r>
            <a:endParaRPr lang="gl-ES" dirty="0"/>
          </a:p>
        </p:txBody>
      </p:sp>
      <p:cxnSp>
        <p:nvCxnSpPr>
          <p:cNvPr id="10" name="9 Conector recto"/>
          <p:cNvCxnSpPr>
            <a:stCxn id="4" idx="2"/>
            <a:endCxn id="5" idx="0"/>
          </p:cNvCxnSpPr>
          <p:nvPr/>
        </p:nvCxnSpPr>
        <p:spPr>
          <a:xfrm flipH="1">
            <a:off x="2915816" y="4005064"/>
            <a:ext cx="1476164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>
            <a:stCxn id="4" idx="2"/>
            <a:endCxn id="6" idx="0"/>
          </p:cNvCxnSpPr>
          <p:nvPr/>
        </p:nvCxnSpPr>
        <p:spPr>
          <a:xfrm>
            <a:off x="4391980" y="4005064"/>
            <a:ext cx="1668817" cy="4902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>
            <a:stCxn id="5" idx="2"/>
            <a:endCxn id="8" idx="1"/>
          </p:cNvCxnSpPr>
          <p:nvPr/>
        </p:nvCxnSpPr>
        <p:spPr>
          <a:xfrm>
            <a:off x="2915816" y="5085184"/>
            <a:ext cx="686210" cy="1401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>
            <a:stCxn id="6" idx="2"/>
            <a:endCxn id="8" idx="7"/>
          </p:cNvCxnSpPr>
          <p:nvPr/>
        </p:nvCxnSpPr>
        <p:spPr>
          <a:xfrm flipH="1">
            <a:off x="5181934" y="5071330"/>
            <a:ext cx="878863" cy="1539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Llamada de nube"/>
          <p:cNvSpPr/>
          <p:nvPr/>
        </p:nvSpPr>
        <p:spPr>
          <a:xfrm>
            <a:off x="6300192" y="5132554"/>
            <a:ext cx="2615659" cy="1093718"/>
          </a:xfrm>
          <a:prstGeom prst="cloudCallout">
            <a:avLst>
              <a:gd name="adj1" fmla="val -78245"/>
              <a:gd name="adj2" fmla="val -19318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Podo usar </a:t>
            </a:r>
            <a:r>
              <a:rPr lang="es-ES" dirty="0" err="1" smtClean="0"/>
              <a:t>maíusculas</a:t>
            </a:r>
            <a:r>
              <a:rPr lang="es-ES" dirty="0" smtClean="0"/>
              <a:t> para resaltar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8744986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1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24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4ª recomendación: limitar o uso das </a:t>
            </a:r>
            <a:r>
              <a:rPr lang="es-ES" sz="2400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tecnoloxías</a:t>
            </a:r>
            <a:r>
              <a:rPr lang="es-ES" sz="24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segundo a </a:t>
            </a:r>
            <a:r>
              <a:rPr lang="es-ES" sz="2400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idade</a:t>
            </a:r>
            <a:r>
              <a:rPr lang="es-ES" sz="24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e as necesidades, </a:t>
            </a:r>
            <a:r>
              <a:rPr lang="es-ES" sz="2400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sendo</a:t>
            </a:r>
            <a:r>
              <a:rPr lang="es-ES" sz="24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flexibles e </a:t>
            </a:r>
            <a:r>
              <a:rPr lang="es-ES" sz="2400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establecendo</a:t>
            </a:r>
            <a:r>
              <a:rPr lang="es-ES" sz="24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tempos e fomentando </a:t>
            </a:r>
            <a:r>
              <a:rPr lang="es-ES" sz="2400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outras</a:t>
            </a:r>
            <a:r>
              <a:rPr lang="es-ES" sz="24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actividades (físicas, </a:t>
            </a:r>
            <a:r>
              <a:rPr lang="es-ES" sz="2400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xogos</a:t>
            </a:r>
            <a:r>
              <a:rPr lang="es-ES" sz="24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…)</a:t>
            </a:r>
            <a:r>
              <a:rPr lang="pt-BR" sz="24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endParaRPr lang="gl-ES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Estamos na cuarta recomendación. Cal é a </a:t>
            </a:r>
            <a:r>
              <a:rPr lang="es-ES" dirty="0" err="1" smtClean="0"/>
              <a:t>túa</a:t>
            </a:r>
            <a:r>
              <a:rPr lang="es-ES" dirty="0" smtClean="0"/>
              <a:t> </a:t>
            </a:r>
            <a:r>
              <a:rPr lang="es-ES" dirty="0" err="1" smtClean="0"/>
              <a:t>proposta</a:t>
            </a:r>
            <a:r>
              <a:rPr lang="es-ES" dirty="0" smtClean="0"/>
              <a:t>?</a:t>
            </a:r>
          </a:p>
          <a:p>
            <a:r>
              <a:rPr lang="es-ES" dirty="0" err="1" smtClean="0"/>
              <a:t>Proposta</a:t>
            </a:r>
            <a:r>
              <a:rPr lang="es-ES" dirty="0" smtClean="0"/>
              <a:t>:</a:t>
            </a:r>
          </a:p>
          <a:p>
            <a:endParaRPr lang="gl-ES" dirty="0"/>
          </a:p>
        </p:txBody>
      </p:sp>
      <p:sp>
        <p:nvSpPr>
          <p:cNvPr id="4" name="3 Rectángulo"/>
          <p:cNvSpPr/>
          <p:nvPr/>
        </p:nvSpPr>
        <p:spPr>
          <a:xfrm>
            <a:off x="3455876" y="3225552"/>
            <a:ext cx="266429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4ª recomendación</a:t>
            </a:r>
            <a:endParaRPr lang="gl-ES" dirty="0"/>
          </a:p>
        </p:txBody>
      </p:sp>
      <p:sp>
        <p:nvSpPr>
          <p:cNvPr id="5" name="4 Rectángulo"/>
          <p:cNvSpPr/>
          <p:nvPr/>
        </p:nvSpPr>
        <p:spPr>
          <a:xfrm>
            <a:off x="2483768" y="4149080"/>
            <a:ext cx="460851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Limitar o uso das </a:t>
            </a:r>
            <a:r>
              <a:rPr lang="es-ES" dirty="0" err="1" smtClean="0"/>
              <a:t>tecnoloxías</a:t>
            </a:r>
            <a:endParaRPr lang="gl-ES" dirty="0"/>
          </a:p>
        </p:txBody>
      </p:sp>
      <p:sp>
        <p:nvSpPr>
          <p:cNvPr id="7" name="6 Rectángulo"/>
          <p:cNvSpPr/>
          <p:nvPr/>
        </p:nvSpPr>
        <p:spPr>
          <a:xfrm>
            <a:off x="2267744" y="5229200"/>
            <a:ext cx="1728192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/>
              <a:t>Dependendo</a:t>
            </a:r>
            <a:r>
              <a:rPr lang="es-ES" dirty="0" smtClean="0"/>
              <a:t> da </a:t>
            </a:r>
            <a:r>
              <a:rPr lang="es-ES" dirty="0" err="1" smtClean="0"/>
              <a:t>idade</a:t>
            </a:r>
            <a:endParaRPr lang="gl-ES" dirty="0"/>
          </a:p>
        </p:txBody>
      </p:sp>
      <p:sp>
        <p:nvSpPr>
          <p:cNvPr id="10" name="9 Rectángulo"/>
          <p:cNvSpPr/>
          <p:nvPr/>
        </p:nvSpPr>
        <p:spPr>
          <a:xfrm>
            <a:off x="4193526" y="5229200"/>
            <a:ext cx="158417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/>
              <a:t>Flexibilidade</a:t>
            </a:r>
            <a:r>
              <a:rPr lang="es-ES" dirty="0" smtClean="0"/>
              <a:t> nos tempos</a:t>
            </a:r>
            <a:endParaRPr lang="gl-ES" dirty="0"/>
          </a:p>
        </p:txBody>
      </p:sp>
      <p:sp>
        <p:nvSpPr>
          <p:cNvPr id="11" name="10 Rectángulo"/>
          <p:cNvSpPr/>
          <p:nvPr/>
        </p:nvSpPr>
        <p:spPr>
          <a:xfrm>
            <a:off x="5966907" y="5215346"/>
            <a:ext cx="158417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/>
              <a:t>Alternativa:actividades</a:t>
            </a:r>
            <a:r>
              <a:rPr lang="es-ES" dirty="0" smtClean="0"/>
              <a:t> físicas</a:t>
            </a:r>
            <a:endParaRPr lang="gl-ES" dirty="0"/>
          </a:p>
        </p:txBody>
      </p:sp>
      <p:sp>
        <p:nvSpPr>
          <p:cNvPr id="12" name="11 Llamada de nube"/>
          <p:cNvSpPr/>
          <p:nvPr/>
        </p:nvSpPr>
        <p:spPr>
          <a:xfrm>
            <a:off x="7452320" y="4149080"/>
            <a:ext cx="1691679" cy="936104"/>
          </a:xfrm>
          <a:prstGeom prst="cloudCallout">
            <a:avLst>
              <a:gd name="adj1" fmla="val -81830"/>
              <a:gd name="adj2" fmla="val 59256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Interpreto a información</a:t>
            </a:r>
            <a:endParaRPr lang="gl-ES" sz="1200" dirty="0"/>
          </a:p>
        </p:txBody>
      </p:sp>
      <p:cxnSp>
        <p:nvCxnSpPr>
          <p:cNvPr id="14" name="13 Conector recto"/>
          <p:cNvCxnSpPr>
            <a:stCxn id="4" idx="2"/>
            <a:endCxn id="5" idx="0"/>
          </p:cNvCxnSpPr>
          <p:nvPr/>
        </p:nvCxnSpPr>
        <p:spPr>
          <a:xfrm>
            <a:off x="4788024" y="3801616"/>
            <a:ext cx="0" cy="347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>
            <a:stCxn id="5" idx="2"/>
            <a:endCxn id="7" idx="0"/>
          </p:cNvCxnSpPr>
          <p:nvPr/>
        </p:nvCxnSpPr>
        <p:spPr>
          <a:xfrm flipH="1">
            <a:off x="3131840" y="4725144"/>
            <a:ext cx="1656184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>
            <a:stCxn id="5" idx="2"/>
            <a:endCxn id="10" idx="0"/>
          </p:cNvCxnSpPr>
          <p:nvPr/>
        </p:nvCxnSpPr>
        <p:spPr>
          <a:xfrm>
            <a:off x="4788024" y="4725144"/>
            <a:ext cx="19759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>
            <a:stCxn id="5" idx="2"/>
            <a:endCxn id="11" idx="0"/>
          </p:cNvCxnSpPr>
          <p:nvPr/>
        </p:nvCxnSpPr>
        <p:spPr>
          <a:xfrm>
            <a:off x="4788024" y="4725144"/>
            <a:ext cx="1970971" cy="4902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16984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10" grpId="0" animBg="1"/>
      <p:bldP spid="11" grpId="0" animBg="1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5ª </a:t>
            </a:r>
            <a:r>
              <a:rPr lang="pt-BR" sz="2000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recomendación</a:t>
            </a:r>
            <a:r>
              <a:rPr lang="pt-BR" sz="2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: </a:t>
            </a:r>
            <a:r>
              <a:rPr lang="pt-BR" sz="2000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facer</a:t>
            </a:r>
            <a:r>
              <a:rPr lang="pt-BR" sz="2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os </a:t>
            </a:r>
            <a:r>
              <a:rPr lang="pt-BR" sz="2000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deberes</a:t>
            </a:r>
            <a:r>
              <a:rPr lang="pt-BR" sz="2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e tarefas escolares </a:t>
            </a:r>
            <a:r>
              <a:rPr lang="pt-BR" sz="2000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sen</a:t>
            </a:r>
            <a:r>
              <a:rPr lang="pt-BR" sz="2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pt-BR" sz="2000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xerar</a:t>
            </a:r>
            <a:r>
              <a:rPr lang="pt-BR" sz="2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conflitos: os maiores </a:t>
            </a:r>
            <a:r>
              <a:rPr lang="pt-BR" sz="2000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deben</a:t>
            </a:r>
            <a:r>
              <a:rPr lang="pt-BR" sz="2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pt-BR" sz="2000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avanzar</a:t>
            </a:r>
            <a:r>
              <a:rPr lang="pt-BR" sz="2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no </a:t>
            </a:r>
            <a:r>
              <a:rPr lang="pt-BR" sz="2000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temario</a:t>
            </a:r>
            <a:r>
              <a:rPr lang="pt-BR" sz="2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, e para os peques é </a:t>
            </a:r>
            <a:r>
              <a:rPr lang="pt-BR" sz="2000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un</a:t>
            </a:r>
            <a:r>
              <a:rPr lang="pt-BR" sz="2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pt-BR" sz="2000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bo</a:t>
            </a:r>
            <a:r>
              <a:rPr lang="pt-BR" sz="2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momento para </a:t>
            </a:r>
            <a:r>
              <a:rPr lang="pt-BR" sz="2000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aprenderen</a:t>
            </a:r>
            <a:r>
              <a:rPr lang="pt-BR" sz="2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a </a:t>
            </a:r>
            <a:r>
              <a:rPr lang="pt-BR" sz="2000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traballar</a:t>
            </a:r>
            <a:r>
              <a:rPr lang="pt-BR" sz="2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por si </a:t>
            </a:r>
            <a:r>
              <a:rPr lang="pt-BR" sz="2000" i="1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mesmos para non </a:t>
            </a:r>
            <a:r>
              <a:rPr lang="pt-BR" sz="2000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aburrirse</a:t>
            </a:r>
            <a:r>
              <a:rPr lang="pt-BR" sz="2000" i="1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.</a:t>
            </a:r>
            <a:endParaRPr lang="gl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 rematamos coa quinta recomendación. Como a representarías ti?</a:t>
            </a:r>
          </a:p>
          <a:p>
            <a:r>
              <a:rPr lang="es-ES" dirty="0" err="1" smtClean="0"/>
              <a:t>Proposta</a:t>
            </a:r>
            <a:r>
              <a:rPr lang="es-ES" dirty="0" smtClean="0"/>
              <a:t>:</a:t>
            </a:r>
          </a:p>
          <a:p>
            <a:endParaRPr lang="es-ES" dirty="0" smtClean="0"/>
          </a:p>
        </p:txBody>
      </p:sp>
      <p:sp>
        <p:nvSpPr>
          <p:cNvPr id="4" name="3 Rectángulo"/>
          <p:cNvSpPr/>
          <p:nvPr/>
        </p:nvSpPr>
        <p:spPr>
          <a:xfrm>
            <a:off x="3131840" y="3645024"/>
            <a:ext cx="280831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5ª recomendación</a:t>
            </a:r>
            <a:endParaRPr lang="gl-ES" dirty="0"/>
          </a:p>
        </p:txBody>
      </p:sp>
      <p:sp>
        <p:nvSpPr>
          <p:cNvPr id="5" name="4 Rectángulo"/>
          <p:cNvSpPr/>
          <p:nvPr/>
        </p:nvSpPr>
        <p:spPr>
          <a:xfrm>
            <a:off x="1943708" y="4437112"/>
            <a:ext cx="518457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/>
              <a:t>Facer</a:t>
            </a:r>
            <a:r>
              <a:rPr lang="es-ES" dirty="0" smtClean="0"/>
              <a:t> as </a:t>
            </a:r>
            <a:r>
              <a:rPr lang="es-ES" dirty="0" err="1" smtClean="0"/>
              <a:t>tarefas</a:t>
            </a:r>
            <a:r>
              <a:rPr lang="es-ES" dirty="0" smtClean="0"/>
              <a:t> escolares </a:t>
            </a:r>
            <a:r>
              <a:rPr lang="es-ES" dirty="0" err="1" smtClean="0"/>
              <a:t>sen</a:t>
            </a:r>
            <a:r>
              <a:rPr lang="es-ES" dirty="0" smtClean="0"/>
              <a:t> crear </a:t>
            </a:r>
            <a:r>
              <a:rPr lang="es-ES" dirty="0" err="1" smtClean="0"/>
              <a:t>conflito</a:t>
            </a:r>
            <a:endParaRPr lang="gl-ES" dirty="0"/>
          </a:p>
        </p:txBody>
      </p:sp>
      <p:sp>
        <p:nvSpPr>
          <p:cNvPr id="6" name="5 Rectángulo"/>
          <p:cNvSpPr/>
          <p:nvPr/>
        </p:nvSpPr>
        <p:spPr>
          <a:xfrm>
            <a:off x="1259632" y="5373216"/>
            <a:ext cx="327636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Alumnado </a:t>
            </a:r>
            <a:r>
              <a:rPr lang="es-ES" dirty="0" err="1" smtClean="0"/>
              <a:t>maior</a:t>
            </a:r>
            <a:r>
              <a:rPr lang="es-ES" dirty="0" smtClean="0"/>
              <a:t> avanza temario</a:t>
            </a:r>
            <a:endParaRPr lang="gl-ES" dirty="0"/>
          </a:p>
        </p:txBody>
      </p:sp>
      <p:sp>
        <p:nvSpPr>
          <p:cNvPr id="7" name="6 Rectángulo"/>
          <p:cNvSpPr/>
          <p:nvPr/>
        </p:nvSpPr>
        <p:spPr>
          <a:xfrm>
            <a:off x="4932040" y="5373216"/>
            <a:ext cx="327636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Os/as peques: non aburrirse</a:t>
            </a:r>
            <a:endParaRPr lang="gl-ES" dirty="0"/>
          </a:p>
        </p:txBody>
      </p:sp>
      <p:cxnSp>
        <p:nvCxnSpPr>
          <p:cNvPr id="9" name="8 Conector recto"/>
          <p:cNvCxnSpPr>
            <a:endCxn id="5" idx="0"/>
          </p:cNvCxnSpPr>
          <p:nvPr/>
        </p:nvCxnSpPr>
        <p:spPr>
          <a:xfrm>
            <a:off x="4535996" y="414908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>
            <a:stCxn id="5" idx="2"/>
            <a:endCxn id="6" idx="0"/>
          </p:cNvCxnSpPr>
          <p:nvPr/>
        </p:nvCxnSpPr>
        <p:spPr>
          <a:xfrm flipH="1">
            <a:off x="2897814" y="5085184"/>
            <a:ext cx="1638182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>
            <a:stCxn id="5" idx="2"/>
            <a:endCxn id="7" idx="0"/>
          </p:cNvCxnSpPr>
          <p:nvPr/>
        </p:nvCxnSpPr>
        <p:spPr>
          <a:xfrm>
            <a:off x="4535996" y="5085184"/>
            <a:ext cx="2034226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4932040" y="6137920"/>
            <a:ext cx="3276364" cy="531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Aprenden a </a:t>
            </a:r>
            <a:r>
              <a:rPr lang="es-ES" dirty="0" err="1" smtClean="0"/>
              <a:t>traballar</a:t>
            </a:r>
            <a:r>
              <a:rPr lang="es-ES" dirty="0" smtClean="0"/>
              <a:t> </a:t>
            </a:r>
            <a:r>
              <a:rPr lang="es-ES" dirty="0" err="1" smtClean="0"/>
              <a:t>sós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2345020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1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37" t="21428" r="50136" b="9326"/>
          <a:stretch/>
        </p:blipFill>
        <p:spPr bwMode="auto">
          <a:xfrm>
            <a:off x="2195736" y="1196752"/>
            <a:ext cx="5063437" cy="5627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29258"/>
          </a:xfrm>
        </p:spPr>
        <p:txBody>
          <a:bodyPr/>
          <a:lstStyle/>
          <a:p>
            <a:pPr algn="ctr"/>
            <a:r>
              <a:rPr lang="es-ES" dirty="0" smtClean="0"/>
              <a:t>RESULTADO FINAL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34379888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Como </a:t>
            </a:r>
            <a:r>
              <a:rPr lang="es-ES" dirty="0" err="1" smtClean="0"/>
              <a:t>facer</a:t>
            </a:r>
            <a:r>
              <a:rPr lang="es-ES" dirty="0" smtClean="0"/>
              <a:t> </a:t>
            </a:r>
            <a:r>
              <a:rPr lang="es-ES" dirty="0" err="1" smtClean="0"/>
              <a:t>resumos</a:t>
            </a:r>
            <a:r>
              <a:rPr lang="es-ES" dirty="0" smtClean="0"/>
              <a:t> e esquemas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Empezaremos </a:t>
            </a:r>
            <a:r>
              <a:rPr lang="es-ES" dirty="0" err="1" smtClean="0"/>
              <a:t>subliñando</a:t>
            </a:r>
            <a:r>
              <a:rPr lang="es-ES" dirty="0" smtClean="0"/>
              <a:t> e </a:t>
            </a:r>
            <a:r>
              <a:rPr lang="es-ES" dirty="0" err="1" smtClean="0"/>
              <a:t>facendo</a:t>
            </a:r>
            <a:r>
              <a:rPr lang="es-ES" dirty="0" smtClean="0"/>
              <a:t> </a:t>
            </a:r>
            <a:r>
              <a:rPr lang="es-ES" dirty="0" err="1" smtClean="0"/>
              <a:t>resumos</a:t>
            </a:r>
            <a:r>
              <a:rPr lang="es-ES" dirty="0" smtClean="0"/>
              <a:t> por parágrafos.</a:t>
            </a:r>
          </a:p>
          <a:p>
            <a:r>
              <a:rPr lang="es-ES" dirty="0" smtClean="0"/>
              <a:t>Deberás ir </a:t>
            </a:r>
            <a:r>
              <a:rPr lang="es-ES" dirty="0" err="1" smtClean="0"/>
              <a:t>seguindo</a:t>
            </a:r>
            <a:r>
              <a:rPr lang="es-ES" dirty="0" smtClean="0"/>
              <a:t> os pasos que se che marcan.</a:t>
            </a:r>
          </a:p>
          <a:p>
            <a:r>
              <a:rPr lang="es-ES" dirty="0" smtClean="0"/>
              <a:t>Colle </a:t>
            </a:r>
            <a:r>
              <a:rPr lang="es-ES" dirty="0" err="1" smtClean="0"/>
              <a:t>unha</a:t>
            </a:r>
            <a:r>
              <a:rPr lang="es-ES" dirty="0" smtClean="0"/>
              <a:t> libreta </a:t>
            </a:r>
            <a:r>
              <a:rPr lang="es-ES" dirty="0" err="1" smtClean="0"/>
              <a:t>ou</a:t>
            </a:r>
            <a:r>
              <a:rPr lang="es-ES" dirty="0" smtClean="0"/>
              <a:t> un folio para seguir as </a:t>
            </a:r>
            <a:r>
              <a:rPr lang="es-ES" dirty="0" err="1" smtClean="0"/>
              <a:t>instrucións</a:t>
            </a:r>
            <a:r>
              <a:rPr lang="es-ES" dirty="0" smtClean="0"/>
              <a:t>.</a:t>
            </a:r>
          </a:p>
          <a:p>
            <a:r>
              <a:rPr lang="es-ES" dirty="0" err="1" smtClean="0"/>
              <a:t>Ulitizaremos</a:t>
            </a:r>
            <a:r>
              <a:rPr lang="es-ES" dirty="0" smtClean="0"/>
              <a:t> o texto </a:t>
            </a:r>
            <a:r>
              <a:rPr lang="gl-ES" dirty="0" smtClean="0"/>
              <a:t>que está na seguinte diapositiva.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2097779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01266"/>
          </a:xfrm>
        </p:spPr>
        <p:txBody>
          <a:bodyPr>
            <a:noAutofit/>
          </a:bodyPr>
          <a:lstStyle/>
          <a:p>
            <a:r>
              <a:rPr lang="es-ES" sz="2000" dirty="0" smtClean="0"/>
              <a:t>1. Lectura atenta do texto</a:t>
            </a:r>
            <a:br>
              <a:rPr lang="es-ES" sz="2000" dirty="0" smtClean="0"/>
            </a:br>
            <a:r>
              <a:rPr lang="es-ES" sz="2000" dirty="0">
                <a:hlinkClick r:id="rId2"/>
              </a:rPr>
              <a:t>https://www.infominho.com/index.php/id/50/objeto/42040</a:t>
            </a:r>
            <a:r>
              <a:rPr lang="gl-ES" sz="2000" dirty="0"/>
              <a:t/>
            </a:r>
            <a:br>
              <a:rPr lang="gl-ES" sz="2000" dirty="0"/>
            </a:br>
            <a:endParaRPr lang="gl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40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Xa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na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cuarta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semana de estado de alarma e a piques de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cumprirse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de confinamento para frear os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contaxios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por COVID-19, é o momento de ter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conta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algunhas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pautas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psicolóxicas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axuden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a afrontar este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illamento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 A psicóloga Andrea Iglesias, de novo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colaboración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Concello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Rosal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fai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unha serie de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recomendacións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dirixidas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ás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familias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para superar do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mellor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xeito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posible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esta alerta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sanitaria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e que os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días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pechados na casa non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pesen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tanto, cinco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consellos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para unha boa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convivencia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e para superar a crise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sanitaria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rematan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cunha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idea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central, que "o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máis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importante é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pasar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tempo de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calidade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familia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". </a:t>
            </a:r>
          </a:p>
          <a:p>
            <a:pPr marL="0" indent="0" algn="just">
              <a:buNone/>
            </a:pPr>
            <a:endParaRPr lang="pt-B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 primeira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recomendación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da psicóloga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rosaleira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é manter a calma. As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persoas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adultas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o modelo que os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nenos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nenas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seguen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para afrontar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situacións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que se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saen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da normalidade, por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iso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aínda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que se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cambien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normas, se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teñan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dúbidas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ou se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reorganice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a estrutura do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fogar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é fundamental manter o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control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transmitirlles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tranquilidade 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afecto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buNone/>
            </a:pPr>
            <a:endParaRPr lang="pt-B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Tamén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que manter aos cativos e cativas informados do que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pasa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coñecer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que é o que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saben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de todo o que está a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pasar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darlles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información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veraz pero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detalles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innecesarios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e aclarar todas as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súas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dúbidas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sobreinformación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mensaxes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irreais e positivas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extremo: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axudarlles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xestionar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o que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senten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e buscar alternativas aos problemas que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poidan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xurdir. </a:t>
            </a:r>
          </a:p>
          <a:p>
            <a:pPr marL="0" indent="0" algn="just">
              <a:buNone/>
            </a:pPr>
            <a:endParaRPr lang="pt-B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Iglesias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tamén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recalca a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importancia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de manter rutinas 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horarios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, tanto familiares como individuais.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Pódese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deseñar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coas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fillas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fillos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horario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de tarefas,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hixiene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xogo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, chamadas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frecuentes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aos avós... de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xeito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consensuado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para que o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manexen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mellor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forma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posible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 Sempre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esquecer que é difícil manter a normalidade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nunha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situación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excepcional como a que se está a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vivir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buNone/>
            </a:pPr>
            <a:endParaRPr lang="pt-B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Tecnoloxías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pantallas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si, pero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cun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uso limitado dependendo da idade 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necesidades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comunicación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de cada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nena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ou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neno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, segundo recomenda a psicóloga. Hai que tratar de ser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flexibles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axudarse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de ferramentas como o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establecemento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de tempos, o fomento doutras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actividades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físicas,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xogos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... </a:t>
            </a:r>
          </a:p>
          <a:p>
            <a:pPr marL="0" indent="0" algn="just">
              <a:buNone/>
            </a:pPr>
            <a:endParaRPr lang="pt-B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Por último, Iglesias lembra que é importante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facer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os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deberes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e tarefas escolares, pero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que se converta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conflito constante. Estudar a distancia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supón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esforzo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extra 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moitos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nenos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nenas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e adolescentes non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dispoñen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dos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suficientes para manter o ritmo ao que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estaban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habituados ou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precisan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apoio que as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familias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poden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darlle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 Os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máis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maiores ou adolescentes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deben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organizarse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avanzar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no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temario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integrando as tarefas escolares nas novas rutinas escolares;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mentres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, os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máis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pequenos e pequenas, non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precisan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facer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tarefas educativas todo o tempo e é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momento para que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aprendan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facer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cousas por si mesmos para non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aburrirse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endParaRPr lang="gl-E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1736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2. Lemos parágrafo a parágrafo </a:t>
            </a:r>
            <a:r>
              <a:rPr lang="es-ES" dirty="0" err="1" smtClean="0"/>
              <a:t>subliñando</a:t>
            </a:r>
            <a:r>
              <a:rPr lang="es-ES" dirty="0" smtClean="0"/>
              <a:t> o importante.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pt-BR" sz="3200" dirty="0" err="1">
                <a:cs typeface="Arial" panose="020B0604020202020204" pitchFamily="34" charset="0"/>
              </a:rPr>
              <a:t>Xa</a:t>
            </a:r>
            <a:r>
              <a:rPr lang="pt-BR" sz="3200" dirty="0">
                <a:cs typeface="Arial" panose="020B0604020202020204" pitchFamily="34" charset="0"/>
              </a:rPr>
              <a:t> na </a:t>
            </a:r>
            <a:r>
              <a:rPr lang="pt-BR" sz="3200" dirty="0" err="1">
                <a:cs typeface="Arial" panose="020B0604020202020204" pitchFamily="34" charset="0"/>
              </a:rPr>
              <a:t>cuarta</a:t>
            </a:r>
            <a:r>
              <a:rPr lang="pt-BR" sz="3200" dirty="0">
                <a:cs typeface="Arial" panose="020B0604020202020204" pitchFamily="34" charset="0"/>
              </a:rPr>
              <a:t> semana de estado de alarma e </a:t>
            </a:r>
            <a:r>
              <a:rPr lang="pt-BR" sz="3200" u="sng" dirty="0">
                <a:cs typeface="Arial" panose="020B0604020202020204" pitchFamily="34" charset="0"/>
              </a:rPr>
              <a:t>a piques de </a:t>
            </a:r>
            <a:r>
              <a:rPr lang="pt-BR" sz="3200" u="sng" dirty="0" err="1">
                <a:cs typeface="Arial" panose="020B0604020202020204" pitchFamily="34" charset="0"/>
              </a:rPr>
              <a:t>cumprirse</a:t>
            </a:r>
            <a:r>
              <a:rPr lang="pt-BR" sz="3200" u="sng" dirty="0">
                <a:cs typeface="Arial" panose="020B0604020202020204" pitchFamily="34" charset="0"/>
              </a:rPr>
              <a:t> </a:t>
            </a:r>
            <a:r>
              <a:rPr lang="pt-BR" sz="3200" u="sng" dirty="0" err="1">
                <a:cs typeface="Arial" panose="020B0604020202020204" pitchFamily="34" charset="0"/>
              </a:rPr>
              <a:t>un</a:t>
            </a:r>
            <a:r>
              <a:rPr lang="pt-BR" sz="3200" u="sng" dirty="0">
                <a:cs typeface="Arial" panose="020B0604020202020204" pitchFamily="34" charset="0"/>
              </a:rPr>
              <a:t> </a:t>
            </a:r>
            <a:r>
              <a:rPr lang="pt-BR" sz="3200" u="sng" dirty="0" err="1">
                <a:cs typeface="Arial" panose="020B0604020202020204" pitchFamily="34" charset="0"/>
              </a:rPr>
              <a:t>mes</a:t>
            </a:r>
            <a:r>
              <a:rPr lang="pt-BR" sz="3200" u="sng" dirty="0">
                <a:cs typeface="Arial" panose="020B0604020202020204" pitchFamily="34" charset="0"/>
              </a:rPr>
              <a:t> de confinamento</a:t>
            </a:r>
            <a:r>
              <a:rPr lang="pt-BR" sz="3200" dirty="0">
                <a:cs typeface="Arial" panose="020B0604020202020204" pitchFamily="34" charset="0"/>
              </a:rPr>
              <a:t> para frear os </a:t>
            </a:r>
            <a:r>
              <a:rPr lang="pt-BR" sz="3200" dirty="0" err="1">
                <a:cs typeface="Arial" panose="020B0604020202020204" pitchFamily="34" charset="0"/>
              </a:rPr>
              <a:t>contaxios</a:t>
            </a:r>
            <a:r>
              <a:rPr lang="pt-BR" sz="3200" dirty="0">
                <a:cs typeface="Arial" panose="020B0604020202020204" pitchFamily="34" charset="0"/>
              </a:rPr>
              <a:t> por COVID-19, é o momento de ter </a:t>
            </a:r>
            <a:r>
              <a:rPr lang="pt-BR" sz="3200" dirty="0" err="1">
                <a:cs typeface="Arial" panose="020B0604020202020204" pitchFamily="34" charset="0"/>
              </a:rPr>
              <a:t>en</a:t>
            </a:r>
            <a:r>
              <a:rPr lang="pt-BR" sz="3200" dirty="0">
                <a:cs typeface="Arial" panose="020B0604020202020204" pitchFamily="34" charset="0"/>
              </a:rPr>
              <a:t> conta </a:t>
            </a:r>
            <a:r>
              <a:rPr lang="pt-BR" sz="3200" dirty="0" err="1">
                <a:cs typeface="Arial" panose="020B0604020202020204" pitchFamily="34" charset="0"/>
              </a:rPr>
              <a:t>algunhas</a:t>
            </a:r>
            <a:r>
              <a:rPr lang="pt-BR" sz="3200" u="sng" dirty="0">
                <a:cs typeface="Arial" panose="020B0604020202020204" pitchFamily="34" charset="0"/>
              </a:rPr>
              <a:t> pautas </a:t>
            </a:r>
            <a:r>
              <a:rPr lang="pt-BR" sz="3200" u="sng" dirty="0" err="1">
                <a:cs typeface="Arial" panose="020B0604020202020204" pitchFamily="34" charset="0"/>
              </a:rPr>
              <a:t>psicolóxicas</a:t>
            </a:r>
            <a:r>
              <a:rPr lang="pt-BR" sz="3200" u="sng" dirty="0">
                <a:cs typeface="Arial" panose="020B0604020202020204" pitchFamily="34" charset="0"/>
              </a:rPr>
              <a:t> que </a:t>
            </a:r>
            <a:r>
              <a:rPr lang="pt-BR" sz="3200" u="sng" dirty="0" err="1">
                <a:cs typeface="Arial" panose="020B0604020202020204" pitchFamily="34" charset="0"/>
              </a:rPr>
              <a:t>axuden</a:t>
            </a:r>
            <a:r>
              <a:rPr lang="pt-BR" sz="3200" u="sng" dirty="0">
                <a:cs typeface="Arial" panose="020B0604020202020204" pitchFamily="34" charset="0"/>
              </a:rPr>
              <a:t> a afrontar este </a:t>
            </a:r>
            <a:r>
              <a:rPr lang="pt-BR" sz="3200" u="sng" dirty="0" err="1">
                <a:cs typeface="Arial" panose="020B0604020202020204" pitchFamily="34" charset="0"/>
              </a:rPr>
              <a:t>illamento</a:t>
            </a:r>
            <a:r>
              <a:rPr lang="pt-BR" sz="3200" dirty="0">
                <a:cs typeface="Arial" panose="020B0604020202020204" pitchFamily="34" charset="0"/>
              </a:rPr>
              <a:t>. </a:t>
            </a:r>
            <a:r>
              <a:rPr lang="pt-BR" sz="3200" u="sng" dirty="0">
                <a:cs typeface="Arial" panose="020B0604020202020204" pitchFamily="34" charset="0"/>
              </a:rPr>
              <a:t>A psicóloga Andrea Iglesias</a:t>
            </a:r>
            <a:r>
              <a:rPr lang="pt-BR" sz="3200" dirty="0">
                <a:cs typeface="Arial" panose="020B0604020202020204" pitchFamily="34" charset="0"/>
              </a:rPr>
              <a:t>, de novo </a:t>
            </a:r>
            <a:r>
              <a:rPr lang="pt-BR" sz="3200" dirty="0" err="1">
                <a:cs typeface="Arial" panose="020B0604020202020204" pitchFamily="34" charset="0"/>
              </a:rPr>
              <a:t>en</a:t>
            </a:r>
            <a:r>
              <a:rPr lang="pt-BR" sz="3200" dirty="0">
                <a:cs typeface="Arial" panose="020B0604020202020204" pitchFamily="34" charset="0"/>
              </a:rPr>
              <a:t> </a:t>
            </a:r>
            <a:r>
              <a:rPr lang="pt-BR" sz="3200" dirty="0" err="1">
                <a:cs typeface="Arial" panose="020B0604020202020204" pitchFamily="34" charset="0"/>
              </a:rPr>
              <a:t>colaboración</a:t>
            </a:r>
            <a:r>
              <a:rPr lang="pt-BR" sz="3200" dirty="0">
                <a:cs typeface="Arial" panose="020B0604020202020204" pitchFamily="34" charset="0"/>
              </a:rPr>
              <a:t> </a:t>
            </a:r>
            <a:r>
              <a:rPr lang="pt-BR" sz="3200" u="sng" dirty="0" err="1">
                <a:cs typeface="Arial" panose="020B0604020202020204" pitchFamily="34" charset="0"/>
              </a:rPr>
              <a:t>co</a:t>
            </a:r>
            <a:r>
              <a:rPr lang="pt-BR" sz="3200" u="sng" dirty="0">
                <a:cs typeface="Arial" panose="020B0604020202020204" pitchFamily="34" charset="0"/>
              </a:rPr>
              <a:t> </a:t>
            </a:r>
            <a:r>
              <a:rPr lang="pt-BR" sz="3200" u="sng" dirty="0" err="1">
                <a:cs typeface="Arial" panose="020B0604020202020204" pitchFamily="34" charset="0"/>
              </a:rPr>
              <a:t>Concello</a:t>
            </a:r>
            <a:r>
              <a:rPr lang="pt-BR" sz="3200" u="sng" dirty="0">
                <a:cs typeface="Arial" panose="020B0604020202020204" pitchFamily="34" charset="0"/>
              </a:rPr>
              <a:t> do </a:t>
            </a:r>
            <a:r>
              <a:rPr lang="pt-BR" sz="3200" u="sng" dirty="0" err="1">
                <a:cs typeface="Arial" panose="020B0604020202020204" pitchFamily="34" charset="0"/>
              </a:rPr>
              <a:t>Rosal</a:t>
            </a:r>
            <a:r>
              <a:rPr lang="pt-BR" sz="3200" dirty="0">
                <a:cs typeface="Arial" panose="020B0604020202020204" pitchFamily="34" charset="0"/>
              </a:rPr>
              <a:t>, </a:t>
            </a:r>
            <a:r>
              <a:rPr lang="pt-BR" sz="3200" dirty="0" err="1">
                <a:cs typeface="Arial" panose="020B0604020202020204" pitchFamily="34" charset="0"/>
              </a:rPr>
              <a:t>fai</a:t>
            </a:r>
            <a:r>
              <a:rPr lang="pt-BR" sz="3200" dirty="0">
                <a:cs typeface="Arial" panose="020B0604020202020204" pitchFamily="34" charset="0"/>
              </a:rPr>
              <a:t> unha serie de </a:t>
            </a:r>
            <a:r>
              <a:rPr lang="pt-BR" sz="3200" u="sng" dirty="0" err="1">
                <a:cs typeface="Arial" panose="020B0604020202020204" pitchFamily="34" charset="0"/>
              </a:rPr>
              <a:t>recomendacións</a:t>
            </a:r>
            <a:r>
              <a:rPr lang="pt-BR" sz="3200" u="sng" dirty="0">
                <a:cs typeface="Arial" panose="020B0604020202020204" pitchFamily="34" charset="0"/>
              </a:rPr>
              <a:t> </a:t>
            </a:r>
            <a:r>
              <a:rPr lang="pt-BR" sz="3200" u="sng" dirty="0" err="1">
                <a:cs typeface="Arial" panose="020B0604020202020204" pitchFamily="34" charset="0"/>
              </a:rPr>
              <a:t>dirixidas</a:t>
            </a:r>
            <a:r>
              <a:rPr lang="pt-BR" sz="3200" u="sng" dirty="0">
                <a:cs typeface="Arial" panose="020B0604020202020204" pitchFamily="34" charset="0"/>
              </a:rPr>
              <a:t> ás </a:t>
            </a:r>
            <a:r>
              <a:rPr lang="pt-BR" sz="3200" u="sng" dirty="0" err="1">
                <a:cs typeface="Arial" panose="020B0604020202020204" pitchFamily="34" charset="0"/>
              </a:rPr>
              <a:t>familias</a:t>
            </a:r>
            <a:r>
              <a:rPr lang="pt-BR" sz="3200" dirty="0">
                <a:cs typeface="Arial" panose="020B0604020202020204" pitchFamily="34" charset="0"/>
              </a:rPr>
              <a:t> </a:t>
            </a:r>
            <a:r>
              <a:rPr lang="pt-BR" sz="3200" u="sng" dirty="0">
                <a:cs typeface="Arial" panose="020B0604020202020204" pitchFamily="34" charset="0"/>
              </a:rPr>
              <a:t>para superar</a:t>
            </a:r>
            <a:r>
              <a:rPr lang="pt-BR" sz="3200" dirty="0">
                <a:cs typeface="Arial" panose="020B0604020202020204" pitchFamily="34" charset="0"/>
              </a:rPr>
              <a:t> do </a:t>
            </a:r>
            <a:r>
              <a:rPr lang="pt-BR" sz="3200" dirty="0" err="1">
                <a:cs typeface="Arial" panose="020B0604020202020204" pitchFamily="34" charset="0"/>
              </a:rPr>
              <a:t>mellor</a:t>
            </a:r>
            <a:r>
              <a:rPr lang="pt-BR" sz="3200" dirty="0">
                <a:cs typeface="Arial" panose="020B0604020202020204" pitchFamily="34" charset="0"/>
              </a:rPr>
              <a:t> </a:t>
            </a:r>
            <a:r>
              <a:rPr lang="pt-BR" sz="3200" dirty="0" err="1">
                <a:cs typeface="Arial" panose="020B0604020202020204" pitchFamily="34" charset="0"/>
              </a:rPr>
              <a:t>xeito</a:t>
            </a:r>
            <a:r>
              <a:rPr lang="pt-BR" sz="3200" dirty="0">
                <a:cs typeface="Arial" panose="020B0604020202020204" pitchFamily="34" charset="0"/>
              </a:rPr>
              <a:t> </a:t>
            </a:r>
            <a:r>
              <a:rPr lang="pt-BR" sz="3200" dirty="0" err="1">
                <a:cs typeface="Arial" panose="020B0604020202020204" pitchFamily="34" charset="0"/>
              </a:rPr>
              <a:t>posible</a:t>
            </a:r>
            <a:r>
              <a:rPr lang="pt-BR" sz="3200" dirty="0">
                <a:cs typeface="Arial" panose="020B0604020202020204" pitchFamily="34" charset="0"/>
              </a:rPr>
              <a:t> esta alerta </a:t>
            </a:r>
            <a:r>
              <a:rPr lang="pt-BR" sz="3200" dirty="0" err="1">
                <a:cs typeface="Arial" panose="020B0604020202020204" pitchFamily="34" charset="0"/>
              </a:rPr>
              <a:t>sanitaria</a:t>
            </a:r>
            <a:r>
              <a:rPr lang="pt-BR" sz="3200" dirty="0">
                <a:cs typeface="Arial" panose="020B0604020202020204" pitchFamily="34" charset="0"/>
              </a:rPr>
              <a:t> e que os </a:t>
            </a:r>
            <a:r>
              <a:rPr lang="pt-BR" sz="3200" dirty="0" err="1">
                <a:cs typeface="Arial" panose="020B0604020202020204" pitchFamily="34" charset="0"/>
              </a:rPr>
              <a:t>días</a:t>
            </a:r>
            <a:r>
              <a:rPr lang="pt-BR" sz="3200" dirty="0">
                <a:cs typeface="Arial" panose="020B0604020202020204" pitchFamily="34" charset="0"/>
              </a:rPr>
              <a:t> pechados na casa non </a:t>
            </a:r>
            <a:r>
              <a:rPr lang="pt-BR" sz="3200" dirty="0" err="1">
                <a:cs typeface="Arial" panose="020B0604020202020204" pitchFamily="34" charset="0"/>
              </a:rPr>
              <a:t>pesen</a:t>
            </a:r>
            <a:r>
              <a:rPr lang="pt-BR" sz="3200" dirty="0">
                <a:cs typeface="Arial" panose="020B0604020202020204" pitchFamily="34" charset="0"/>
              </a:rPr>
              <a:t> tanto, </a:t>
            </a:r>
            <a:r>
              <a:rPr lang="pt-BR" sz="3200" u="sng" dirty="0">
                <a:cs typeface="Arial" panose="020B0604020202020204" pitchFamily="34" charset="0"/>
              </a:rPr>
              <a:t>cinco </a:t>
            </a:r>
            <a:r>
              <a:rPr lang="pt-BR" sz="3200" u="sng" dirty="0" err="1">
                <a:cs typeface="Arial" panose="020B0604020202020204" pitchFamily="34" charset="0"/>
              </a:rPr>
              <a:t>consellos</a:t>
            </a:r>
            <a:r>
              <a:rPr lang="pt-BR" sz="3200" u="sng" dirty="0">
                <a:cs typeface="Arial" panose="020B0604020202020204" pitchFamily="34" charset="0"/>
              </a:rPr>
              <a:t> para unha boa </a:t>
            </a:r>
            <a:r>
              <a:rPr lang="pt-BR" sz="3200" u="sng" dirty="0" err="1">
                <a:cs typeface="Arial" panose="020B0604020202020204" pitchFamily="34" charset="0"/>
              </a:rPr>
              <a:t>convivencia</a:t>
            </a:r>
            <a:r>
              <a:rPr lang="pt-BR" sz="3200" dirty="0">
                <a:cs typeface="Arial" panose="020B0604020202020204" pitchFamily="34" charset="0"/>
              </a:rPr>
              <a:t> e para superar a crise </a:t>
            </a:r>
            <a:r>
              <a:rPr lang="pt-BR" sz="3200" dirty="0" err="1">
                <a:cs typeface="Arial" panose="020B0604020202020204" pitchFamily="34" charset="0"/>
              </a:rPr>
              <a:t>sanitaria</a:t>
            </a:r>
            <a:r>
              <a:rPr lang="pt-BR" sz="3200" dirty="0">
                <a:cs typeface="Arial" panose="020B0604020202020204" pitchFamily="34" charset="0"/>
              </a:rPr>
              <a:t> que </a:t>
            </a:r>
            <a:r>
              <a:rPr lang="pt-BR" sz="3200" dirty="0" err="1">
                <a:cs typeface="Arial" panose="020B0604020202020204" pitchFamily="34" charset="0"/>
              </a:rPr>
              <a:t>rematan</a:t>
            </a:r>
            <a:r>
              <a:rPr lang="pt-BR" sz="3200" dirty="0">
                <a:cs typeface="Arial" panose="020B0604020202020204" pitchFamily="34" charset="0"/>
              </a:rPr>
              <a:t> cunha </a:t>
            </a:r>
            <a:r>
              <a:rPr lang="pt-BR" sz="3200" dirty="0" err="1">
                <a:cs typeface="Arial" panose="020B0604020202020204" pitchFamily="34" charset="0"/>
              </a:rPr>
              <a:t>idea</a:t>
            </a:r>
            <a:r>
              <a:rPr lang="pt-BR" sz="3200" dirty="0">
                <a:cs typeface="Arial" panose="020B0604020202020204" pitchFamily="34" charset="0"/>
              </a:rPr>
              <a:t> central, que "</a:t>
            </a:r>
            <a:r>
              <a:rPr lang="pt-BR" sz="3200" u="sng" dirty="0">
                <a:cs typeface="Arial" panose="020B0604020202020204" pitchFamily="34" charset="0"/>
              </a:rPr>
              <a:t>o </a:t>
            </a:r>
            <a:r>
              <a:rPr lang="pt-BR" sz="3200" u="sng" dirty="0" err="1">
                <a:cs typeface="Arial" panose="020B0604020202020204" pitchFamily="34" charset="0"/>
              </a:rPr>
              <a:t>máis</a:t>
            </a:r>
            <a:r>
              <a:rPr lang="pt-BR" sz="3200" u="sng" dirty="0">
                <a:cs typeface="Arial" panose="020B0604020202020204" pitchFamily="34" charset="0"/>
              </a:rPr>
              <a:t> importante é </a:t>
            </a:r>
            <a:r>
              <a:rPr lang="pt-BR" sz="3200" u="sng" dirty="0" err="1">
                <a:cs typeface="Arial" panose="020B0604020202020204" pitchFamily="34" charset="0"/>
              </a:rPr>
              <a:t>pasar</a:t>
            </a:r>
            <a:r>
              <a:rPr lang="pt-BR" sz="3200" u="sng" dirty="0">
                <a:cs typeface="Arial" panose="020B0604020202020204" pitchFamily="34" charset="0"/>
              </a:rPr>
              <a:t> tempo de </a:t>
            </a:r>
            <a:r>
              <a:rPr lang="pt-BR" sz="3200" u="sng" dirty="0" err="1">
                <a:cs typeface="Arial" panose="020B0604020202020204" pitchFamily="34" charset="0"/>
              </a:rPr>
              <a:t>calidade</a:t>
            </a:r>
            <a:r>
              <a:rPr lang="pt-BR" sz="3200" u="sng" dirty="0">
                <a:cs typeface="Arial" panose="020B0604020202020204" pitchFamily="34" charset="0"/>
              </a:rPr>
              <a:t> </a:t>
            </a:r>
            <a:r>
              <a:rPr lang="pt-BR" sz="3200" u="sng" dirty="0" err="1">
                <a:cs typeface="Arial" panose="020B0604020202020204" pitchFamily="34" charset="0"/>
              </a:rPr>
              <a:t>en</a:t>
            </a:r>
            <a:r>
              <a:rPr lang="pt-BR" sz="3200" u="sng" dirty="0">
                <a:cs typeface="Arial" panose="020B0604020202020204" pitchFamily="34" charset="0"/>
              </a:rPr>
              <a:t> </a:t>
            </a:r>
            <a:r>
              <a:rPr lang="pt-BR" sz="3200" u="sng" dirty="0" err="1">
                <a:cs typeface="Arial" panose="020B0604020202020204" pitchFamily="34" charset="0"/>
              </a:rPr>
              <a:t>famili</a:t>
            </a:r>
            <a:r>
              <a:rPr lang="pt-BR" sz="3200" dirty="0" err="1">
                <a:cs typeface="Arial" panose="020B0604020202020204" pitchFamily="34" charset="0"/>
              </a:rPr>
              <a:t>a</a:t>
            </a:r>
            <a:r>
              <a:rPr lang="pt-BR" sz="3200" dirty="0">
                <a:cs typeface="Arial" panose="020B0604020202020204" pitchFamily="34" charset="0"/>
              </a:rPr>
              <a:t>". </a:t>
            </a:r>
            <a:endParaRPr lang="pt-BR" sz="3200" dirty="0" smtClean="0">
              <a:cs typeface="Arial" panose="020B0604020202020204" pitchFamily="34" charset="0"/>
            </a:endParaRPr>
          </a:p>
          <a:p>
            <a:endParaRPr lang="pt-BR" sz="3200" dirty="0">
              <a:cs typeface="Arial" panose="020B0604020202020204" pitchFamily="34" charset="0"/>
            </a:endParaRPr>
          </a:p>
          <a:p>
            <a:r>
              <a:rPr lang="es-ES" dirty="0" smtClean="0"/>
              <a:t>Resume </a:t>
            </a:r>
            <a:r>
              <a:rPr lang="es-ES" dirty="0" err="1" smtClean="0"/>
              <a:t>nunha</a:t>
            </a:r>
            <a:r>
              <a:rPr lang="es-ES" dirty="0" smtClean="0"/>
              <a:t> oración a información principal </a:t>
            </a:r>
            <a:r>
              <a:rPr lang="es-ES" dirty="0" err="1" smtClean="0"/>
              <a:t>deste</a:t>
            </a:r>
            <a:r>
              <a:rPr lang="es-ES" dirty="0" smtClean="0"/>
              <a:t> parágrafo (non copies literal o </a:t>
            </a:r>
            <a:r>
              <a:rPr lang="es-ES" dirty="0" err="1" smtClean="0"/>
              <a:t>subliñado</a:t>
            </a:r>
            <a:r>
              <a:rPr lang="es-ES" dirty="0" smtClean="0"/>
              <a:t>). O resultado debería ser algo así: </a:t>
            </a:r>
          </a:p>
          <a:p>
            <a:endParaRPr lang="es-E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s-E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“</a:t>
            </a:r>
            <a:r>
              <a:rPr lang="es-ES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A piques de </a:t>
            </a:r>
            <a:r>
              <a:rPr lang="es-ES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facer</a:t>
            </a:r>
            <a:r>
              <a:rPr lang="es-ES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un mes do </a:t>
            </a:r>
            <a:r>
              <a:rPr lang="es-ES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confinamento</a:t>
            </a:r>
            <a:r>
              <a:rPr lang="es-ES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, a psicóloga Andrea Iglesias e o Concello do Rosal dan cinco </a:t>
            </a:r>
            <a:r>
              <a:rPr lang="es-ES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consellos</a:t>
            </a:r>
            <a:r>
              <a:rPr lang="es-ES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para </a:t>
            </a:r>
            <a:r>
              <a:rPr lang="es-ES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unha</a:t>
            </a:r>
            <a:r>
              <a:rPr lang="es-ES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boa convivencia e pasar tempo de </a:t>
            </a:r>
            <a:r>
              <a:rPr lang="es-ES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calidade</a:t>
            </a:r>
            <a:r>
              <a:rPr lang="es-ES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en familia”</a:t>
            </a:r>
            <a:endParaRPr lang="gl-ES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8115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2º parágrafo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primeira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recomendación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da psicóloga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rosaleira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é 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manter a calma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persoas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adultas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son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o modelo 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que os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nenos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nenas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seguen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para afrontar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situacións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que se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saen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da normalidade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por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iso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aínda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que se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cambien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normas, se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teñan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dúbidas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ou se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reorganice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a estrutura do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fogar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é 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fundamental manter o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control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transmitirlles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tranquilidade e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afecto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pt-BR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008" indent="0">
              <a:buNone/>
            </a:pPr>
            <a:endParaRPr lang="pt-BR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3200" dirty="0"/>
              <a:t>Resume </a:t>
            </a:r>
            <a:r>
              <a:rPr lang="es-ES" sz="3200" dirty="0" err="1"/>
              <a:t>nunha</a:t>
            </a:r>
            <a:r>
              <a:rPr lang="es-ES" sz="3200" dirty="0"/>
              <a:t> oración a información principal </a:t>
            </a:r>
            <a:r>
              <a:rPr lang="es-ES" sz="3200" dirty="0" err="1"/>
              <a:t>deste</a:t>
            </a:r>
            <a:r>
              <a:rPr lang="es-ES" sz="3200" dirty="0"/>
              <a:t> parágrafo (non copies literal o </a:t>
            </a:r>
            <a:r>
              <a:rPr lang="es-ES" sz="3200" dirty="0" err="1"/>
              <a:t>subliñado</a:t>
            </a:r>
            <a:r>
              <a:rPr lang="es-ES" sz="3200" dirty="0"/>
              <a:t>). O resultado debería ser algo así: </a:t>
            </a:r>
          </a:p>
          <a:p>
            <a:r>
              <a:rPr lang="es-ES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1ª recomendación: as </a:t>
            </a:r>
            <a:r>
              <a:rPr lang="es-ES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persoas</a:t>
            </a:r>
            <a:r>
              <a:rPr lang="es-ES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adultas son o modelo para afrontar </a:t>
            </a:r>
            <a:r>
              <a:rPr lang="es-ES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situacións</a:t>
            </a:r>
            <a:r>
              <a:rPr lang="es-ES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difíciles por </a:t>
            </a:r>
            <a:r>
              <a:rPr lang="es-ES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iso</a:t>
            </a:r>
            <a:r>
              <a:rPr lang="es-ES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é fundamental </a:t>
            </a:r>
            <a:r>
              <a:rPr lang="es-ES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manter</a:t>
            </a:r>
            <a:r>
              <a:rPr lang="es-ES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o control e transmitir </a:t>
            </a:r>
            <a:r>
              <a:rPr lang="es-ES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aos</a:t>
            </a:r>
            <a:r>
              <a:rPr lang="es-ES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s-ES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nenos</a:t>
            </a:r>
            <a:r>
              <a:rPr lang="es-ES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e nenas </a:t>
            </a:r>
            <a:r>
              <a:rPr lang="es-ES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tranquilidade</a:t>
            </a:r>
            <a:r>
              <a:rPr lang="es-ES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e afecto.</a:t>
            </a:r>
            <a:endParaRPr lang="es-ES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3342651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3º parágrafo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Tamén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que manter aos cativos e cativas informados do que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pasa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coñecer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que é o que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saben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de todo o que está a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pasar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darlles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información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veraz pero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detalles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innecesarios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aclarar todas as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súas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dúbidas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Nin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sobreinformación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nin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mensaxes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irreais e positivas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extremo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axudarlles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xestionar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o que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senten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e buscar alternativas aos problemas que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poidan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xurdir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ES" sz="3200" dirty="0"/>
              <a:t>Resume </a:t>
            </a:r>
            <a:r>
              <a:rPr lang="es-ES" sz="3200" dirty="0" err="1"/>
              <a:t>nunha</a:t>
            </a:r>
            <a:r>
              <a:rPr lang="es-ES" sz="3200" dirty="0"/>
              <a:t> oración a información principal </a:t>
            </a:r>
            <a:r>
              <a:rPr lang="es-ES" sz="3200" dirty="0" err="1"/>
              <a:t>deste</a:t>
            </a:r>
            <a:r>
              <a:rPr lang="es-ES" sz="3200" dirty="0"/>
              <a:t> parágrafo (non copies literal o </a:t>
            </a:r>
            <a:r>
              <a:rPr lang="es-ES" sz="3200" dirty="0" err="1"/>
              <a:t>subliñado</a:t>
            </a:r>
            <a:r>
              <a:rPr lang="es-ES" sz="3200" dirty="0"/>
              <a:t>). O resultado debería ser algo así: </a:t>
            </a:r>
          </a:p>
          <a:p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2ª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recomendación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informalos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 que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pasa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información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veraz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detalles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innecesarios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nin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informacións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positivas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extremo para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axudalos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xestionar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que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senten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buscar alternativas aos problemas.</a:t>
            </a:r>
          </a:p>
          <a:p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3597524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4º parágrafo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Iglesias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tamén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recalca a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importancia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manter rutinas e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horarios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tanto familiares como individuais.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Pódese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deseñar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coas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fillas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fillos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horario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de tarefas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hixiene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xogo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chamadas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frecuentes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aos avós... 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xeito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consensuado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para que o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manexen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mellor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forma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posible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Sempre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esquecer que é difícil manter a normalidade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nunha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situación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excepcional 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como a que se está a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vivir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pt-BR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3200" dirty="0"/>
              <a:t>Resume </a:t>
            </a:r>
            <a:r>
              <a:rPr lang="es-ES" sz="3200" dirty="0" err="1"/>
              <a:t>nunha</a:t>
            </a:r>
            <a:r>
              <a:rPr lang="es-ES" sz="3200" dirty="0"/>
              <a:t> oración a información principal </a:t>
            </a:r>
            <a:r>
              <a:rPr lang="es-ES" sz="3200" dirty="0" err="1"/>
              <a:t>deste</a:t>
            </a:r>
            <a:r>
              <a:rPr lang="es-ES" sz="3200" dirty="0"/>
              <a:t> parágrafo (non copies literal o </a:t>
            </a:r>
            <a:r>
              <a:rPr lang="es-ES" sz="3200" dirty="0" err="1"/>
              <a:t>subliñado</a:t>
            </a:r>
            <a:r>
              <a:rPr lang="es-ES" sz="3200" dirty="0"/>
              <a:t>). O resultado debería ser algo así: </a:t>
            </a:r>
          </a:p>
          <a:p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3ª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recomendación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manter rutinas e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horarios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tarefas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consensuadamente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esquecer que é difícil manter a normalidade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nunha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situación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excepcional.</a:t>
            </a:r>
            <a:endParaRPr lang="pt-BR" sz="3200" i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28917496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5º parágrafo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Tecnoloxías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pantallas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si, pero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cun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uso limitado dependendo da idade e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necesidades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comunicación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de cada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nena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ou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neno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segundo recomenda a psicóloga. Hai que tratar de 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ser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flexibles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axudarse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de ferramentas como o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establecemento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de tempos, o fomento doutras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actividades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físicas,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xogos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</a:p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3200" dirty="0"/>
              <a:t>Resume </a:t>
            </a:r>
            <a:r>
              <a:rPr lang="es-ES" sz="3200" dirty="0" err="1"/>
              <a:t>nunha</a:t>
            </a:r>
            <a:r>
              <a:rPr lang="es-ES" sz="3200" dirty="0"/>
              <a:t> oración a información principal </a:t>
            </a:r>
            <a:r>
              <a:rPr lang="es-ES" sz="3200" dirty="0" err="1"/>
              <a:t>deste</a:t>
            </a:r>
            <a:r>
              <a:rPr lang="es-ES" sz="3200" dirty="0"/>
              <a:t> parágrafo (non copies literal o </a:t>
            </a:r>
            <a:r>
              <a:rPr lang="es-ES" sz="3200" dirty="0" err="1"/>
              <a:t>subliñado</a:t>
            </a:r>
            <a:r>
              <a:rPr lang="es-ES" sz="3200" dirty="0"/>
              <a:t>). O resultado debería ser algo así: </a:t>
            </a:r>
            <a:endParaRPr lang="es-ES" sz="3200" dirty="0" smtClean="0"/>
          </a:p>
          <a:p>
            <a:r>
              <a:rPr lang="es-ES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4ª recomendación: limitar o uso das </a:t>
            </a:r>
            <a:r>
              <a:rPr lang="es-ES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tecnoloxías</a:t>
            </a:r>
            <a:r>
              <a:rPr lang="es-ES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segundo a </a:t>
            </a:r>
            <a:r>
              <a:rPr lang="es-ES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idade</a:t>
            </a:r>
            <a:r>
              <a:rPr lang="es-ES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e as necesidades, </a:t>
            </a:r>
            <a:r>
              <a:rPr lang="es-ES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sendo</a:t>
            </a:r>
            <a:r>
              <a:rPr lang="es-ES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flexibles e </a:t>
            </a:r>
            <a:r>
              <a:rPr lang="es-ES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establecendo</a:t>
            </a:r>
            <a:r>
              <a:rPr lang="es-ES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tempos e fomentando </a:t>
            </a:r>
            <a:r>
              <a:rPr lang="es-ES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outras</a:t>
            </a:r>
            <a:r>
              <a:rPr lang="es-ES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actividades (físicas, </a:t>
            </a:r>
            <a:r>
              <a:rPr lang="es-ES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xogos</a:t>
            </a:r>
            <a:r>
              <a:rPr lang="es-ES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…)</a:t>
            </a:r>
          </a:p>
          <a:p>
            <a:endParaRPr lang="es-ES" sz="3200" dirty="0"/>
          </a:p>
          <a:p>
            <a:endParaRPr lang="pt-BR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16814764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6º parágrafo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457200" indent="-457200" algn="just"/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Por último, Iglesias lembra que é importante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facer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os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deberes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e tarefas escolares, pero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que se converta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nun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conflito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constante. Estudar a distancia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supón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esforzo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extra e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moitos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nenos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nenas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e adolescentes non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dispoñen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dos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suficientes para manter o ritmo ao que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estaban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habituados ou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precisan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apoio que as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familias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poden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darlle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Os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máis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maiores ou adolescentes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deben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organizarse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avanzar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no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temario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integrando as tarefas escolares nas novas rutinas escolares;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mentres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os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máis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pequenos e pequenas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non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precisan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facer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tarefas educativas todo o tempo e é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bo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momento para que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aprendan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facer</a:t>
            </a:r>
            <a:r>
              <a:rPr lang="pt-BR" sz="3200" u="sng" dirty="0">
                <a:latin typeface="Arial" panose="020B0604020202020204" pitchFamily="34" charset="0"/>
                <a:cs typeface="Arial" panose="020B0604020202020204" pitchFamily="34" charset="0"/>
              </a:rPr>
              <a:t> cousas por si mesmos para non </a:t>
            </a:r>
            <a:r>
              <a:rPr lang="pt-BR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aburrirse</a:t>
            </a:r>
            <a:r>
              <a:rPr lang="pt-BR" sz="3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/>
            <a:r>
              <a:rPr lang="es-ES" sz="3200" dirty="0"/>
              <a:t>Resume </a:t>
            </a:r>
            <a:r>
              <a:rPr lang="es-ES" sz="3200" dirty="0" err="1"/>
              <a:t>nunha</a:t>
            </a:r>
            <a:r>
              <a:rPr lang="es-ES" sz="3200" dirty="0"/>
              <a:t> oración a información </a:t>
            </a:r>
            <a:r>
              <a:rPr lang="es-ES" sz="3200" dirty="0" err="1" smtClean="0"/>
              <a:t>deste</a:t>
            </a:r>
            <a:r>
              <a:rPr lang="es-ES" sz="3200" dirty="0" smtClean="0"/>
              <a:t> </a:t>
            </a:r>
            <a:r>
              <a:rPr lang="es-ES" sz="3200" dirty="0"/>
              <a:t>parágrafo (non copies literal o </a:t>
            </a:r>
            <a:r>
              <a:rPr lang="es-ES" sz="3200" dirty="0" err="1"/>
              <a:t>subliñado</a:t>
            </a:r>
            <a:r>
              <a:rPr lang="es-ES" sz="3200" dirty="0"/>
              <a:t>). O resultado debería ser algo así: </a:t>
            </a:r>
          </a:p>
          <a:p>
            <a:pPr marL="457200" indent="-457200" algn="just"/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5ª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recomendación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facer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os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deberes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tarefas escolares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xerar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conflitos: os maiores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deben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avanzar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temario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 para os peques é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momento para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aprenderen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traballar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por si mesmos para non </a:t>
            </a:r>
            <a:r>
              <a:rPr lang="pt-BR" sz="3200" i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aburirse</a:t>
            </a:r>
            <a:r>
              <a:rPr lang="pt-BR" sz="3200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/>
            <a:endParaRPr lang="pt-BR" sz="3200" i="1" u="sng" dirty="0" smtClean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387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1894</TotalTime>
  <Words>2114</Words>
  <Application>Microsoft Office PowerPoint</Application>
  <PresentationFormat>Presentación en pantalla (4:3)</PresentationFormat>
  <Paragraphs>116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Brío</vt:lpstr>
      <vt:lpstr>Como facer resumos e  esquemas</vt:lpstr>
      <vt:lpstr>Como facer resumos e esquemas</vt:lpstr>
      <vt:lpstr>1. Lectura atenta do texto https://www.infominho.com/index.php/id/50/objeto/42040 </vt:lpstr>
      <vt:lpstr>2. Lemos parágrafo a parágrafo subliñando o importante.</vt:lpstr>
      <vt:lpstr>2º parágrafo</vt:lpstr>
      <vt:lpstr>3º parágrafo</vt:lpstr>
      <vt:lpstr>4º parágrafo</vt:lpstr>
      <vt:lpstr>5º parágrafo</vt:lpstr>
      <vt:lpstr>6º parágrafo</vt:lpstr>
      <vt:lpstr>RESUMO por parágrafos:</vt:lpstr>
      <vt:lpstr>Como facemos o esquema</vt:lpstr>
      <vt:lpstr>Facemos o esquema</vt:lpstr>
      <vt:lpstr>A piques de facer un mes do confinamento, a psicóloga Andrea Iglesias e o Concello do Rosal dan cinco consellos para unha boa convivencia e pasar tempo de calidade en familia.</vt:lpstr>
      <vt:lpstr>1ª recomendación: as persoas adultas son o modelo para afrontar situacións difíciles por iso é fundamental manter o control e transmitir aos nenos e nenas tranquilidade e afecto.</vt:lpstr>
      <vt:lpstr>2ª recomendación: informalos do que pasa, con información veraz sen detalles innecesarios nin informacións positivas en extremo para axudalos a xestionar o que senten e buscar alternativas aos problemas. </vt:lpstr>
      <vt:lpstr>3ª recomendación: manter rutinas e horarios de tarefas consensuadamente sen esquecer que é difícil manter a normalidade nunha situación excepcional.</vt:lpstr>
      <vt:lpstr>4ª recomendación: limitar o uso das tecnoloxías segundo a idade e as necesidades, sendo flexibles e establecendo tempos e fomentando outras actividades (físicas, xogos…) </vt:lpstr>
      <vt:lpstr>5ª recomendación: facer os deberes e tarefas escolares sen xerar conflitos: os maiores deben avanzar no temario, e para os peques é un bo momento para aprenderen a traballar por si mesmos para non aburrirse.</vt:lpstr>
      <vt:lpstr>RESULTADO FINAL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Beatriz</dc:creator>
  <cp:lastModifiedBy>Carmiña Otero Parada</cp:lastModifiedBy>
  <cp:revision>23</cp:revision>
  <dcterms:created xsi:type="dcterms:W3CDTF">2020-04-15T10:33:11Z</dcterms:created>
  <dcterms:modified xsi:type="dcterms:W3CDTF">2020-10-04T07:43:40Z</dcterms:modified>
</cp:coreProperties>
</file>