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191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32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529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369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7319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451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788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671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181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911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340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471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613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20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4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964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633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1121B1-5F1B-4C47-8395-5D79092798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Galicia </a:t>
            </a:r>
            <a:r>
              <a:rPr lang="es-ES" dirty="0" err="1"/>
              <a:t>na</a:t>
            </a:r>
            <a:r>
              <a:rPr lang="es-ES" dirty="0"/>
              <a:t> </a:t>
            </a:r>
            <a:r>
              <a:rPr lang="es-ES" dirty="0" err="1"/>
              <a:t>idade</a:t>
            </a:r>
            <a:r>
              <a:rPr lang="es-ES" dirty="0"/>
              <a:t> media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6868E24-9FAF-4E67-8FC5-B925C01507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A cantiga de amigo</a:t>
            </a:r>
          </a:p>
        </p:txBody>
      </p:sp>
    </p:spTree>
    <p:extLst>
      <p:ext uri="{BB962C8B-B14F-4D97-AF65-F5344CB8AC3E}">
        <p14:creationId xmlns:p14="http://schemas.microsoft.com/office/powerpoint/2010/main" val="3977585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EBA99A-5865-4176-AF97-4C2D80E9B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RECURSOS FORMAIS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5EA011-A9F9-4A2B-B70A-C3550C4E5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FC09099-A917-4D52-9769-9CF2734A1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"/>
            <a:ext cx="121920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16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CFC9C6-8D29-4D6A-BD74-B1FF154F6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Tipos de cantigas de amigo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0A1708-4065-4D53-B3E3-AE6A0CD07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solidFill>
                  <a:schemeClr val="accent2"/>
                </a:solidFill>
              </a:rPr>
              <a:t>Bailadas</a:t>
            </a:r>
            <a:r>
              <a:rPr lang="es-ES" dirty="0"/>
              <a:t>: </a:t>
            </a:r>
          </a:p>
          <a:p>
            <a:pPr lvl="1"/>
            <a:r>
              <a:rPr lang="es-ES" dirty="0" err="1"/>
              <a:t>unha</a:t>
            </a:r>
            <a:r>
              <a:rPr lang="es-ES" dirty="0"/>
              <a:t> rapaza invita </a:t>
            </a:r>
            <a:r>
              <a:rPr lang="es-ES" dirty="0" err="1"/>
              <a:t>ao</a:t>
            </a:r>
            <a:r>
              <a:rPr lang="es-ES" dirty="0"/>
              <a:t> baile pola alegría do </a:t>
            </a:r>
            <a:r>
              <a:rPr lang="es-ES" dirty="0" err="1"/>
              <a:t>encontro</a:t>
            </a:r>
            <a:r>
              <a:rPr lang="es-ES" dirty="0"/>
              <a:t> </a:t>
            </a:r>
            <a:r>
              <a:rPr lang="es-ES" dirty="0" err="1"/>
              <a:t>co</a:t>
            </a:r>
            <a:r>
              <a:rPr lang="es-ES" dirty="0"/>
              <a:t> amigo.</a:t>
            </a:r>
          </a:p>
          <a:p>
            <a:r>
              <a:rPr lang="es-ES" dirty="0">
                <a:solidFill>
                  <a:schemeClr val="accent2"/>
                </a:solidFill>
              </a:rPr>
              <a:t>Barcarolas </a:t>
            </a:r>
            <a:r>
              <a:rPr lang="es-ES" dirty="0" err="1">
                <a:solidFill>
                  <a:schemeClr val="accent2"/>
                </a:solidFill>
              </a:rPr>
              <a:t>ou</a:t>
            </a:r>
            <a:r>
              <a:rPr lang="es-ES" dirty="0">
                <a:solidFill>
                  <a:schemeClr val="accent2"/>
                </a:solidFill>
              </a:rPr>
              <a:t> </a:t>
            </a:r>
            <a:r>
              <a:rPr lang="es-ES" dirty="0" err="1">
                <a:solidFill>
                  <a:schemeClr val="accent2"/>
                </a:solidFill>
              </a:rPr>
              <a:t>mariñas</a:t>
            </a:r>
            <a:r>
              <a:rPr lang="es-ES" dirty="0"/>
              <a:t>: </a:t>
            </a:r>
          </a:p>
          <a:p>
            <a:pPr lvl="1"/>
            <a:r>
              <a:rPr lang="es-ES" dirty="0"/>
              <a:t>a ambientación é no mar.</a:t>
            </a:r>
          </a:p>
          <a:p>
            <a:r>
              <a:rPr lang="es-ES" dirty="0">
                <a:solidFill>
                  <a:schemeClr val="accent2"/>
                </a:solidFill>
              </a:rPr>
              <a:t>Cantigas de </a:t>
            </a:r>
            <a:r>
              <a:rPr lang="es-ES" dirty="0" err="1">
                <a:solidFill>
                  <a:schemeClr val="accent2"/>
                </a:solidFill>
              </a:rPr>
              <a:t>romaría</a:t>
            </a:r>
            <a:r>
              <a:rPr lang="es-ES" dirty="0"/>
              <a:t>: </a:t>
            </a:r>
          </a:p>
          <a:p>
            <a:pPr lvl="1"/>
            <a:r>
              <a:rPr lang="es-ES" dirty="0"/>
              <a:t>o </a:t>
            </a:r>
            <a:r>
              <a:rPr lang="es-ES" dirty="0" err="1"/>
              <a:t>encontro</a:t>
            </a:r>
            <a:r>
              <a:rPr lang="es-ES" dirty="0"/>
              <a:t> </a:t>
            </a:r>
            <a:r>
              <a:rPr lang="es-ES" dirty="0" err="1"/>
              <a:t>co</a:t>
            </a:r>
            <a:r>
              <a:rPr lang="es-ES" dirty="0"/>
              <a:t> amigo </a:t>
            </a:r>
            <a:r>
              <a:rPr lang="es-ES" dirty="0" err="1"/>
              <a:t>prodúcese</a:t>
            </a:r>
            <a:r>
              <a:rPr lang="es-ES" dirty="0"/>
              <a:t> </a:t>
            </a:r>
            <a:r>
              <a:rPr lang="es-ES" dirty="0" err="1"/>
              <a:t>nunha</a:t>
            </a:r>
            <a:r>
              <a:rPr lang="es-ES" dirty="0"/>
              <a:t> </a:t>
            </a:r>
            <a:r>
              <a:rPr lang="es-ES" dirty="0" err="1"/>
              <a:t>ermida</a:t>
            </a:r>
            <a:r>
              <a:rPr lang="es-ES" dirty="0"/>
              <a:t> en </a:t>
            </a:r>
            <a:r>
              <a:rPr lang="es-ES" dirty="0" err="1"/>
              <a:t>romaría</a:t>
            </a:r>
            <a:endParaRPr lang="es-ES" dirty="0"/>
          </a:p>
          <a:p>
            <a:r>
              <a:rPr lang="es-ES" dirty="0">
                <a:solidFill>
                  <a:schemeClr val="accent2"/>
                </a:solidFill>
              </a:rPr>
              <a:t>Albas </a:t>
            </a:r>
            <a:r>
              <a:rPr lang="es-ES" dirty="0" err="1">
                <a:solidFill>
                  <a:schemeClr val="accent2"/>
                </a:solidFill>
              </a:rPr>
              <a:t>ou</a:t>
            </a:r>
            <a:r>
              <a:rPr lang="es-ES" dirty="0">
                <a:solidFill>
                  <a:schemeClr val="accent2"/>
                </a:solidFill>
              </a:rPr>
              <a:t> alboradas</a:t>
            </a:r>
            <a:r>
              <a:rPr lang="es-ES" dirty="0"/>
              <a:t>: </a:t>
            </a:r>
          </a:p>
          <a:p>
            <a:pPr lvl="1"/>
            <a:r>
              <a:rPr lang="es-ES" dirty="0"/>
              <a:t>narra a separación dos amantes </a:t>
            </a:r>
            <a:r>
              <a:rPr lang="es-ES" dirty="0" err="1"/>
              <a:t>ao</a:t>
            </a:r>
            <a:r>
              <a:rPr lang="es-ES" dirty="0"/>
              <a:t> </a:t>
            </a:r>
            <a:r>
              <a:rPr lang="es-ES" dirty="0" err="1"/>
              <a:t>mencer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5134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570000-8DAE-4A7E-A5C0-AB0451621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 Galicia medieval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31F9B9-0D46-4E2F-9D3A-9F06E7DD6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err="1"/>
              <a:t>Estrutura</a:t>
            </a:r>
            <a:r>
              <a:rPr lang="es-ES" dirty="0"/>
              <a:t> da social: </a:t>
            </a:r>
            <a:r>
              <a:rPr lang="es-ES" dirty="0" err="1"/>
              <a:t>sociedade</a:t>
            </a:r>
            <a:r>
              <a:rPr lang="es-ES" dirty="0"/>
              <a:t> feudal:</a:t>
            </a:r>
          </a:p>
          <a:p>
            <a:pPr lvl="1"/>
            <a:r>
              <a:rPr lang="es-ES" dirty="0" err="1"/>
              <a:t>Labregos</a:t>
            </a:r>
            <a:r>
              <a:rPr lang="es-ES" dirty="0"/>
              <a:t> (</a:t>
            </a:r>
            <a:r>
              <a:rPr lang="es-ES" dirty="0" err="1"/>
              <a:t>maioría</a:t>
            </a:r>
            <a:r>
              <a:rPr lang="es-ES" dirty="0"/>
              <a:t>), </a:t>
            </a:r>
            <a:r>
              <a:rPr lang="es-ES" dirty="0" err="1"/>
              <a:t>artesáns</a:t>
            </a:r>
            <a:r>
              <a:rPr lang="es-ES" dirty="0"/>
              <a:t> e comerciantes, </a:t>
            </a:r>
            <a:r>
              <a:rPr lang="es-ES" dirty="0" err="1"/>
              <a:t>nobres</a:t>
            </a:r>
            <a:r>
              <a:rPr lang="es-ES" dirty="0"/>
              <a:t> (poder político e </a:t>
            </a:r>
            <a:r>
              <a:rPr lang="es-ES" dirty="0" err="1"/>
              <a:t>terras</a:t>
            </a:r>
            <a:r>
              <a:rPr lang="es-ES" dirty="0"/>
              <a:t>), o </a:t>
            </a:r>
            <a:r>
              <a:rPr lang="es-ES" dirty="0" err="1"/>
              <a:t>rei</a:t>
            </a:r>
            <a:r>
              <a:rPr lang="es-ES" dirty="0"/>
              <a:t>.</a:t>
            </a:r>
          </a:p>
          <a:p>
            <a:r>
              <a:rPr lang="es-ES" dirty="0"/>
              <a:t>En Galicia: época de gran </a:t>
            </a:r>
            <a:r>
              <a:rPr lang="es-ES" dirty="0" err="1"/>
              <a:t>desenvolvemento</a:t>
            </a:r>
            <a:r>
              <a:rPr lang="es-ES" dirty="0"/>
              <a:t>.</a:t>
            </a:r>
          </a:p>
          <a:p>
            <a:r>
              <a:rPr lang="es-ES" dirty="0" err="1"/>
              <a:t>Melloras</a:t>
            </a:r>
            <a:r>
              <a:rPr lang="es-ES" dirty="0"/>
              <a:t>:</a:t>
            </a:r>
          </a:p>
          <a:p>
            <a:pPr lvl="1"/>
            <a:r>
              <a:rPr lang="es-ES" dirty="0"/>
              <a:t>Agricultura: </a:t>
            </a:r>
            <a:r>
              <a:rPr lang="es-ES" dirty="0" err="1"/>
              <a:t>máis</a:t>
            </a:r>
            <a:r>
              <a:rPr lang="es-ES" dirty="0"/>
              <a:t> cultivos, </a:t>
            </a:r>
            <a:r>
              <a:rPr lang="es-ES" dirty="0" err="1"/>
              <a:t>diversifícase</a:t>
            </a:r>
            <a:r>
              <a:rPr lang="es-ES" dirty="0"/>
              <a:t> a </a:t>
            </a:r>
            <a:r>
              <a:rPr lang="es-ES" dirty="0" err="1"/>
              <a:t>produción</a:t>
            </a:r>
            <a:r>
              <a:rPr lang="es-ES" dirty="0"/>
              <a:t>, </a:t>
            </a:r>
            <a:r>
              <a:rPr lang="es-ES" dirty="0" err="1"/>
              <a:t>mellores</a:t>
            </a:r>
            <a:r>
              <a:rPr lang="es-ES" dirty="0"/>
              <a:t> </a:t>
            </a:r>
            <a:r>
              <a:rPr lang="es-ES" dirty="0" err="1"/>
              <a:t>apeiros</a:t>
            </a:r>
            <a:r>
              <a:rPr lang="es-ES" dirty="0"/>
              <a:t> para </a:t>
            </a:r>
            <a:r>
              <a:rPr lang="es-ES" dirty="0" err="1"/>
              <a:t>traballar</a:t>
            </a:r>
            <a:r>
              <a:rPr lang="es-ES" dirty="0"/>
              <a:t>.</a:t>
            </a:r>
          </a:p>
          <a:p>
            <a:pPr lvl="1"/>
            <a:r>
              <a:rPr lang="es-ES" dirty="0"/>
              <a:t>Comercio: </a:t>
            </a:r>
            <a:r>
              <a:rPr lang="es-ES" dirty="0" err="1"/>
              <a:t>artesáns</a:t>
            </a:r>
            <a:r>
              <a:rPr lang="es-ES" dirty="0"/>
              <a:t> e comercio terrestre e marítimo a longa distancia.</a:t>
            </a:r>
          </a:p>
          <a:p>
            <a:pPr lvl="1"/>
            <a:r>
              <a:rPr lang="es-ES" dirty="0" err="1"/>
              <a:t>Poboación</a:t>
            </a:r>
            <a:r>
              <a:rPr lang="es-ES" dirty="0"/>
              <a:t>: </a:t>
            </a:r>
            <a:r>
              <a:rPr lang="es-ES" dirty="0" err="1"/>
              <a:t>novos</a:t>
            </a:r>
            <a:r>
              <a:rPr lang="es-ES" dirty="0"/>
              <a:t> núcleos urbanos. Crece a </a:t>
            </a:r>
            <a:r>
              <a:rPr lang="es-ES" dirty="0" err="1"/>
              <a:t>poboación</a:t>
            </a:r>
            <a:r>
              <a:rPr lang="es-ES" dirty="0"/>
              <a:t> rural e urbana.</a:t>
            </a:r>
          </a:p>
          <a:p>
            <a:pPr lvl="1"/>
            <a:r>
              <a:rPr lang="es-ES" dirty="0"/>
              <a:t>Santiago de Compostela: </a:t>
            </a:r>
            <a:r>
              <a:rPr lang="es-ES" dirty="0" err="1"/>
              <a:t>consolídase</a:t>
            </a:r>
            <a:r>
              <a:rPr lang="es-ES" dirty="0"/>
              <a:t> como a </a:t>
            </a:r>
            <a:r>
              <a:rPr lang="es-ES" dirty="0" err="1"/>
              <a:t>cidade</a:t>
            </a:r>
            <a:r>
              <a:rPr lang="es-ES" dirty="0"/>
              <a:t> </a:t>
            </a:r>
            <a:r>
              <a:rPr lang="es-ES" dirty="0" err="1"/>
              <a:t>máis</a:t>
            </a:r>
            <a:r>
              <a:rPr lang="es-ES" dirty="0"/>
              <a:t> importante.</a:t>
            </a:r>
          </a:p>
          <a:p>
            <a:pPr lvl="1"/>
            <a:r>
              <a:rPr lang="es-ES" dirty="0"/>
              <a:t>Galicia </a:t>
            </a:r>
            <a:r>
              <a:rPr lang="es-ES" dirty="0" err="1"/>
              <a:t>pertencía</a:t>
            </a:r>
            <a:r>
              <a:rPr lang="es-ES" dirty="0"/>
              <a:t> desde o </a:t>
            </a:r>
            <a:r>
              <a:rPr lang="es-ES" dirty="0" err="1"/>
              <a:t>século</a:t>
            </a:r>
            <a:r>
              <a:rPr lang="es-ES" dirty="0"/>
              <a:t> VIII </a:t>
            </a:r>
            <a:r>
              <a:rPr lang="es-ES" dirty="0" err="1"/>
              <a:t>ao</a:t>
            </a:r>
            <a:r>
              <a:rPr lang="es-ES" dirty="0"/>
              <a:t> reino de León e Asturias. Durante algún momentos dos </a:t>
            </a:r>
            <a:r>
              <a:rPr lang="es-ES" dirty="0" err="1"/>
              <a:t>séculos</a:t>
            </a:r>
            <a:r>
              <a:rPr lang="es-ES" dirty="0"/>
              <a:t> XI e XII </a:t>
            </a:r>
            <a:r>
              <a:rPr lang="es-ES" dirty="0" err="1"/>
              <a:t>foi</a:t>
            </a:r>
            <a:r>
              <a:rPr lang="es-ES" dirty="0"/>
              <a:t> reino independente.</a:t>
            </a:r>
          </a:p>
          <a:p>
            <a:pPr lvl="1"/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19DADE7-BA27-483F-9F7F-8AD2C268A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2361" y="157072"/>
            <a:ext cx="3271606" cy="235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313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4D7FE0-3C52-4989-87E3-E007CDA0F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Cultura artística </a:t>
            </a:r>
            <a:r>
              <a:rPr lang="es-ES" dirty="0" err="1"/>
              <a:t>na</a:t>
            </a:r>
            <a:r>
              <a:rPr lang="es-ES" dirty="0"/>
              <a:t> Galicia medieval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9B1B9D-B83E-4FE7-B7D6-98BFE46F8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Época </a:t>
            </a:r>
            <a:r>
              <a:rPr lang="es-ES" dirty="0" err="1"/>
              <a:t>dunha</a:t>
            </a:r>
            <a:r>
              <a:rPr lang="es-ES" dirty="0"/>
              <a:t> extraordinaria cultura literaria e artística.</a:t>
            </a:r>
          </a:p>
          <a:p>
            <a:r>
              <a:rPr lang="es-ES" dirty="0" err="1"/>
              <a:t>Na</a:t>
            </a:r>
            <a:r>
              <a:rPr lang="es-ES" dirty="0"/>
              <a:t> arquitectura: arte románica en esplendor nos </a:t>
            </a:r>
            <a:r>
              <a:rPr lang="es-ES" dirty="0" err="1"/>
              <a:t>séculos</a:t>
            </a:r>
            <a:r>
              <a:rPr lang="es-ES" dirty="0"/>
              <a:t> XI a XIII</a:t>
            </a:r>
          </a:p>
          <a:p>
            <a:pPr lvl="1"/>
            <a:r>
              <a:rPr lang="es-ES" dirty="0" err="1"/>
              <a:t>Catedrais</a:t>
            </a:r>
            <a:r>
              <a:rPr lang="es-ES" dirty="0"/>
              <a:t> de Santiago, Lugo, Tui, Ourense e Mondoñedo, </a:t>
            </a:r>
            <a:r>
              <a:rPr lang="es-ES" dirty="0" err="1"/>
              <a:t>mosteiros</a:t>
            </a:r>
            <a:r>
              <a:rPr lang="es-ES" dirty="0"/>
              <a:t> e </a:t>
            </a:r>
            <a:r>
              <a:rPr lang="es-ES" dirty="0" err="1"/>
              <a:t>igrexas</a:t>
            </a:r>
            <a:r>
              <a:rPr lang="es-ES" dirty="0"/>
              <a:t>.</a:t>
            </a:r>
          </a:p>
          <a:p>
            <a:r>
              <a:rPr lang="es-ES" dirty="0" err="1"/>
              <a:t>Na</a:t>
            </a:r>
            <a:r>
              <a:rPr lang="es-ES" dirty="0"/>
              <a:t> literatura: </a:t>
            </a:r>
            <a:r>
              <a:rPr lang="es-ES" dirty="0" err="1"/>
              <a:t>máis</a:t>
            </a:r>
            <a:r>
              <a:rPr lang="es-ES" dirty="0"/>
              <a:t> de 2000 composición poéticas en </a:t>
            </a:r>
            <a:r>
              <a:rPr lang="es-ES" dirty="0" err="1"/>
              <a:t>galego</a:t>
            </a:r>
            <a:r>
              <a:rPr lang="es-ES" dirty="0"/>
              <a:t>-portugués.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E5F56A9-2C2C-42AB-AE92-37CE1727D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4336280"/>
            <a:ext cx="3151573" cy="210761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2717659-7723-4CF8-838C-1CC564CBE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1859" y="3041248"/>
            <a:ext cx="2286000" cy="3429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7459AF9-FCD0-4DAE-AAAB-3B371C4420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508" y="3801307"/>
            <a:ext cx="2642587" cy="264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28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8C59E-91D0-4222-8796-3CA29F4AC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 literatura medieval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A1CDD1-9CEB-43B2-A199-3169A063F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Hai textos narrativos e poéticos (CANTIGAS).</a:t>
            </a:r>
          </a:p>
          <a:p>
            <a:r>
              <a:rPr lang="es-ES" dirty="0"/>
              <a:t>Como se </a:t>
            </a:r>
            <a:r>
              <a:rPr lang="es-ES" dirty="0" err="1"/>
              <a:t>xerou</a:t>
            </a:r>
            <a:r>
              <a:rPr lang="es-ES" dirty="0"/>
              <a:t>?</a:t>
            </a:r>
          </a:p>
          <a:p>
            <a:pPr lvl="1"/>
            <a:r>
              <a:rPr lang="es-ES" dirty="0" err="1"/>
              <a:t>Unha</a:t>
            </a:r>
            <a:r>
              <a:rPr lang="es-ES" dirty="0"/>
              <a:t> tradición popular </a:t>
            </a:r>
            <a:r>
              <a:rPr lang="es-ES" dirty="0" err="1"/>
              <a:t>moi</a:t>
            </a:r>
            <a:r>
              <a:rPr lang="es-ES" dirty="0"/>
              <a:t> rica.</a:t>
            </a:r>
          </a:p>
          <a:p>
            <a:pPr lvl="1"/>
            <a:r>
              <a:rPr lang="es-ES" dirty="0"/>
              <a:t>A influencia da lírica provenzal </a:t>
            </a:r>
            <a:r>
              <a:rPr lang="es-ES" dirty="0" err="1"/>
              <a:t>ou</a:t>
            </a:r>
            <a:r>
              <a:rPr lang="es-ES" dirty="0"/>
              <a:t> occitana </a:t>
            </a:r>
            <a:r>
              <a:rPr lang="es-ES" dirty="0" err="1"/>
              <a:t>chegada</a:t>
            </a:r>
            <a:r>
              <a:rPr lang="es-ES" dirty="0"/>
              <a:t> a través do </a:t>
            </a:r>
            <a:r>
              <a:rPr lang="es-ES" dirty="0" err="1"/>
              <a:t>camiño</a:t>
            </a:r>
            <a:r>
              <a:rPr lang="es-ES" dirty="0"/>
              <a:t> de Santiago.</a:t>
            </a:r>
          </a:p>
          <a:p>
            <a:r>
              <a:rPr lang="es-ES" dirty="0"/>
              <a:t>LÍRICA MEDIEVAL: </a:t>
            </a:r>
            <a:r>
              <a:rPr lang="es-ES" dirty="0" err="1"/>
              <a:t>conxunto</a:t>
            </a:r>
            <a:r>
              <a:rPr lang="es-ES" dirty="0"/>
              <a:t> de </a:t>
            </a:r>
            <a:r>
              <a:rPr lang="es-ES" dirty="0" err="1"/>
              <a:t>composicións</a:t>
            </a:r>
            <a:r>
              <a:rPr lang="es-ES" dirty="0"/>
              <a:t> poéticas (1.680 cantigas) escritas en </a:t>
            </a:r>
            <a:r>
              <a:rPr lang="es-ES" dirty="0" err="1"/>
              <a:t>galego</a:t>
            </a:r>
            <a:r>
              <a:rPr lang="es-ES" dirty="0"/>
              <a:t>-portugués desde </a:t>
            </a:r>
            <a:r>
              <a:rPr lang="es-ES" dirty="0" err="1"/>
              <a:t>finais</a:t>
            </a:r>
            <a:r>
              <a:rPr lang="es-ES" dirty="0"/>
              <a:t> do </a:t>
            </a:r>
            <a:r>
              <a:rPr lang="es-ES" dirty="0" err="1"/>
              <a:t>século</a:t>
            </a:r>
            <a:r>
              <a:rPr lang="es-ES" dirty="0"/>
              <a:t> XII a mediados do </a:t>
            </a:r>
            <a:r>
              <a:rPr lang="es-ES" dirty="0" err="1"/>
              <a:t>século</a:t>
            </a:r>
            <a:r>
              <a:rPr lang="es-ES" dirty="0"/>
              <a:t> XIV.</a:t>
            </a:r>
          </a:p>
          <a:p>
            <a:r>
              <a:rPr lang="es-ES" dirty="0"/>
              <a:t>A perfección das cantigas conservadas fainos pensar </a:t>
            </a:r>
            <a:r>
              <a:rPr lang="es-ES" dirty="0" err="1"/>
              <a:t>nunha</a:t>
            </a:r>
            <a:r>
              <a:rPr lang="es-ES" dirty="0"/>
              <a:t> gran tradición oral anterior.</a:t>
            </a:r>
          </a:p>
          <a:p>
            <a:r>
              <a:rPr lang="es-ES" dirty="0"/>
              <a:t>As cantigas </a:t>
            </a:r>
            <a:r>
              <a:rPr lang="es-ES" dirty="0" err="1"/>
              <a:t>chegaron</a:t>
            </a:r>
            <a:r>
              <a:rPr lang="es-ES" dirty="0"/>
              <a:t> a </a:t>
            </a:r>
            <a:r>
              <a:rPr lang="es-ES" dirty="0" err="1"/>
              <a:t>nós</a:t>
            </a:r>
            <a:r>
              <a:rPr lang="es-ES" dirty="0"/>
              <a:t> en manuscritos que chamamos CANCIONEIROS.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6F5DEC1-C797-4171-83E4-681B63AA2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3282" y="167151"/>
            <a:ext cx="3239285" cy="310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537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B857A-4F2B-460D-9F53-08870C377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Os </a:t>
            </a:r>
            <a:r>
              <a:rPr lang="es-ES" dirty="0" err="1"/>
              <a:t>cancioneiros</a:t>
            </a:r>
            <a:r>
              <a:rPr lang="es-ES" dirty="0"/>
              <a:t> e </a:t>
            </a:r>
            <a:r>
              <a:rPr lang="es-ES" dirty="0" err="1"/>
              <a:t>pergamiños</a:t>
            </a:r>
            <a:br>
              <a:rPr lang="es-ES" dirty="0"/>
            </a:br>
            <a:r>
              <a:rPr lang="es-ES" sz="2400" dirty="0"/>
              <a:t>(aparecidos a principios do </a:t>
            </a:r>
            <a:r>
              <a:rPr lang="es-ES" sz="2400" dirty="0" err="1"/>
              <a:t>século</a:t>
            </a:r>
            <a:r>
              <a:rPr lang="es-ES" sz="2400" dirty="0"/>
              <a:t> XX)</a:t>
            </a:r>
            <a:endParaRPr lang="es-ES" dirty="0"/>
          </a:p>
        </p:txBody>
      </p:sp>
      <p:graphicFrame>
        <p:nvGraphicFramePr>
          <p:cNvPr id="6" name="Tabla 4">
            <a:extLst>
              <a:ext uri="{FF2B5EF4-FFF2-40B4-BE49-F238E27FC236}">
                <a16:creationId xmlns:a16="http://schemas.microsoft.com/office/drawing/2014/main" id="{4078F575-95A7-4449-95FF-6A26100478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7485958"/>
              </p:ext>
            </p:extLst>
          </p:nvPr>
        </p:nvGraphicFramePr>
        <p:xfrm>
          <a:off x="677863" y="2160588"/>
          <a:ext cx="8596310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9262">
                  <a:extLst>
                    <a:ext uri="{9D8B030D-6E8A-4147-A177-3AD203B41FA5}">
                      <a16:colId xmlns:a16="http://schemas.microsoft.com/office/drawing/2014/main" val="2452218053"/>
                    </a:ext>
                  </a:extLst>
                </a:gridCol>
                <a:gridCol w="1719262">
                  <a:extLst>
                    <a:ext uri="{9D8B030D-6E8A-4147-A177-3AD203B41FA5}">
                      <a16:colId xmlns:a16="http://schemas.microsoft.com/office/drawing/2014/main" val="1285379327"/>
                    </a:ext>
                  </a:extLst>
                </a:gridCol>
                <a:gridCol w="1719262">
                  <a:extLst>
                    <a:ext uri="{9D8B030D-6E8A-4147-A177-3AD203B41FA5}">
                      <a16:colId xmlns:a16="http://schemas.microsoft.com/office/drawing/2014/main" val="2113329401"/>
                    </a:ext>
                  </a:extLst>
                </a:gridCol>
                <a:gridCol w="1719262">
                  <a:extLst>
                    <a:ext uri="{9D8B030D-6E8A-4147-A177-3AD203B41FA5}">
                      <a16:colId xmlns:a16="http://schemas.microsoft.com/office/drawing/2014/main" val="1381072860"/>
                    </a:ext>
                  </a:extLst>
                </a:gridCol>
                <a:gridCol w="1719262">
                  <a:extLst>
                    <a:ext uri="{9D8B030D-6E8A-4147-A177-3AD203B41FA5}">
                      <a16:colId xmlns:a16="http://schemas.microsoft.com/office/drawing/2014/main" val="6326937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CANCIONEIRO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ONDE ESTÁ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CANDO SE COPIOU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Nº</a:t>
                      </a:r>
                      <a:r>
                        <a:rPr lang="es-ES" dirty="0"/>
                        <a:t> CANTIGAS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TIPO CANTIGA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850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DA AJUDA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Lisboa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Fins</a:t>
                      </a:r>
                      <a:r>
                        <a:rPr lang="es-ES" dirty="0"/>
                        <a:t> XIII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310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Amor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819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DA BIBLIOTECA NACIONAL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Lisboa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Copia do XVI </a:t>
                      </a:r>
                      <a:r>
                        <a:rPr lang="es-ES" dirty="0" err="1"/>
                        <a:t>feita</a:t>
                      </a:r>
                      <a:r>
                        <a:rPr lang="es-ES" dirty="0"/>
                        <a:t> en Italia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Todos os </a:t>
                      </a:r>
                      <a:r>
                        <a:rPr lang="es-ES" dirty="0" err="1"/>
                        <a:t>xéneros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705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DA VATICANA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Biblioteca do Vaticano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Copia do XVI </a:t>
                      </a:r>
                      <a:r>
                        <a:rPr lang="es-ES" dirty="0" err="1"/>
                        <a:t>feita</a:t>
                      </a:r>
                      <a:r>
                        <a:rPr lang="es-ES" dirty="0"/>
                        <a:t> en Italia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Todos os </a:t>
                      </a:r>
                      <a:r>
                        <a:rPr lang="es-ES" dirty="0" err="1"/>
                        <a:t>xéneros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391519"/>
                  </a:ext>
                </a:extLst>
              </a:tr>
            </a:tbl>
          </a:graphicData>
        </a:graphic>
      </p:graphicFrame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F03F86D9-5D28-4474-BE9D-E2BC8BD99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598186"/>
              </p:ext>
            </p:extLst>
          </p:nvPr>
        </p:nvGraphicFramePr>
        <p:xfrm>
          <a:off x="677334" y="4956176"/>
          <a:ext cx="859631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6310">
                  <a:extLst>
                    <a:ext uri="{9D8B030D-6E8A-4147-A177-3AD203B41FA5}">
                      <a16:colId xmlns:a16="http://schemas.microsoft.com/office/drawing/2014/main" val="10474868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PERGAMIÑO VINDEL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749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7 cantigas de amigo de Martín </a:t>
                      </a:r>
                      <a:r>
                        <a:rPr lang="es-ES" dirty="0" err="1"/>
                        <a:t>Codax</a:t>
                      </a:r>
                      <a:r>
                        <a:rPr lang="es-ES" dirty="0"/>
                        <a:t>, 6 coa </a:t>
                      </a:r>
                      <a:r>
                        <a:rPr lang="es-ES" dirty="0" err="1"/>
                        <a:t>transcrición</a:t>
                      </a:r>
                      <a:r>
                        <a:rPr lang="es-ES" dirty="0"/>
                        <a:t> musical.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01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PERGAMIÑO</a:t>
                      </a:r>
                      <a:r>
                        <a:rPr lang="es-ES" dirty="0"/>
                        <a:t> </a:t>
                      </a:r>
                      <a:r>
                        <a:rPr lang="es-E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SHARRER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31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7 cantigas de amor de D. Denís de Portugal coa </a:t>
                      </a:r>
                      <a:r>
                        <a:rPr lang="es-ES" dirty="0" err="1"/>
                        <a:t>transcrición</a:t>
                      </a:r>
                      <a:r>
                        <a:rPr lang="es-ES" dirty="0"/>
                        <a:t> musical.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250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877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D18A17-38E5-4FF8-B4DF-189520A32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Autores e intérpretes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F56481-9AFE-414E-95E2-DF5D2F20B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Cantigas para </a:t>
            </a:r>
            <a:r>
              <a:rPr lang="es-ES" dirty="0" err="1"/>
              <a:t>seren</a:t>
            </a:r>
            <a:r>
              <a:rPr lang="es-ES" dirty="0"/>
              <a:t> cantadas </a:t>
            </a:r>
            <a:r>
              <a:rPr lang="es-ES" dirty="0" err="1"/>
              <a:t>na</a:t>
            </a:r>
            <a:r>
              <a:rPr lang="es-ES" dirty="0"/>
              <a:t> corte (para </a:t>
            </a:r>
            <a:r>
              <a:rPr lang="es-ES" dirty="0" err="1"/>
              <a:t>nobreza</a:t>
            </a:r>
            <a:r>
              <a:rPr lang="es-ES" dirty="0"/>
              <a:t> e realeza), acompañadas de música e baile.</a:t>
            </a:r>
          </a:p>
          <a:p>
            <a:r>
              <a:rPr lang="es-ES" dirty="0" err="1">
                <a:solidFill>
                  <a:schemeClr val="accent2"/>
                </a:solidFill>
              </a:rPr>
              <a:t>Trobador</a:t>
            </a:r>
            <a:r>
              <a:rPr lang="es-ES" dirty="0"/>
              <a:t>: membro da </a:t>
            </a:r>
            <a:r>
              <a:rPr lang="es-ES" dirty="0" err="1"/>
              <a:t>nobreza</a:t>
            </a:r>
            <a:r>
              <a:rPr lang="es-ES" dirty="0"/>
              <a:t> que </a:t>
            </a:r>
            <a:r>
              <a:rPr lang="es-ES" dirty="0" err="1"/>
              <a:t>compoñía</a:t>
            </a:r>
            <a:r>
              <a:rPr lang="es-ES" dirty="0"/>
              <a:t> as cantigas (letra e música).</a:t>
            </a:r>
          </a:p>
          <a:p>
            <a:r>
              <a:rPr lang="es-ES" dirty="0" err="1">
                <a:solidFill>
                  <a:schemeClr val="accent2"/>
                </a:solidFill>
              </a:rPr>
              <a:t>Segrel</a:t>
            </a:r>
            <a:r>
              <a:rPr lang="es-ES" dirty="0"/>
              <a:t>: membro da </a:t>
            </a:r>
            <a:r>
              <a:rPr lang="es-ES" dirty="0" err="1"/>
              <a:t>pequena</a:t>
            </a:r>
            <a:r>
              <a:rPr lang="es-ES" dirty="0"/>
              <a:t> </a:t>
            </a:r>
            <a:r>
              <a:rPr lang="es-ES" dirty="0" err="1"/>
              <a:t>nobreza</a:t>
            </a:r>
            <a:r>
              <a:rPr lang="es-ES" dirty="0"/>
              <a:t>, a </a:t>
            </a:r>
            <a:r>
              <a:rPr lang="es-ES" dirty="0" err="1"/>
              <a:t>fidalguía</a:t>
            </a:r>
            <a:r>
              <a:rPr lang="es-ES" dirty="0"/>
              <a:t>, interpretaban as </a:t>
            </a:r>
            <a:r>
              <a:rPr lang="es-ES" dirty="0" err="1"/>
              <a:t>súas</a:t>
            </a:r>
            <a:r>
              <a:rPr lang="es-ES" dirty="0"/>
              <a:t> propias </a:t>
            </a:r>
            <a:r>
              <a:rPr lang="es-ES" dirty="0" err="1"/>
              <a:t>composicións</a:t>
            </a:r>
            <a:r>
              <a:rPr lang="es-ES" dirty="0"/>
              <a:t>.</a:t>
            </a:r>
          </a:p>
          <a:p>
            <a:r>
              <a:rPr lang="es-ES" dirty="0" err="1">
                <a:solidFill>
                  <a:schemeClr val="accent2"/>
                </a:solidFill>
              </a:rPr>
              <a:t>Xograr</a:t>
            </a:r>
            <a:r>
              <a:rPr lang="es-ES" dirty="0"/>
              <a:t>: </a:t>
            </a:r>
            <a:r>
              <a:rPr lang="es-ES" dirty="0" err="1"/>
              <a:t>persoa</a:t>
            </a:r>
            <a:r>
              <a:rPr lang="es-ES" dirty="0"/>
              <a:t> do pobo que vive de interpretar as cantigas dos </a:t>
            </a:r>
            <a:r>
              <a:rPr lang="es-ES" dirty="0" err="1"/>
              <a:t>trobadores</a:t>
            </a:r>
            <a:r>
              <a:rPr lang="es-ES" dirty="0"/>
              <a:t>, </a:t>
            </a:r>
            <a:r>
              <a:rPr lang="es-ES" dirty="0" err="1"/>
              <a:t>soe</a:t>
            </a:r>
            <a:r>
              <a:rPr lang="es-ES" dirty="0"/>
              <a:t> tocar algún instrumento. </a:t>
            </a:r>
            <a:r>
              <a:rPr lang="es-ES" dirty="0" err="1"/>
              <a:t>Algúns</a:t>
            </a:r>
            <a:r>
              <a:rPr lang="es-ES" dirty="0"/>
              <a:t> escriben as </a:t>
            </a:r>
            <a:r>
              <a:rPr lang="es-ES" dirty="0" err="1"/>
              <a:t>súas</a:t>
            </a:r>
            <a:r>
              <a:rPr lang="es-ES" dirty="0"/>
              <a:t> </a:t>
            </a:r>
            <a:r>
              <a:rPr lang="es-ES" dirty="0" err="1"/>
              <a:t>composicións</a:t>
            </a:r>
            <a:r>
              <a:rPr lang="es-ES" dirty="0"/>
              <a:t> (ridiculizados por atreverse).</a:t>
            </a:r>
          </a:p>
          <a:p>
            <a:r>
              <a:rPr lang="es-ES" dirty="0" err="1">
                <a:solidFill>
                  <a:schemeClr val="accent2"/>
                </a:solidFill>
              </a:rPr>
              <a:t>Menestrel</a:t>
            </a:r>
            <a:r>
              <a:rPr lang="es-ES" dirty="0"/>
              <a:t>: intérprete musical.</a:t>
            </a:r>
          </a:p>
          <a:p>
            <a:r>
              <a:rPr lang="es-ES" dirty="0" err="1">
                <a:solidFill>
                  <a:schemeClr val="accent2"/>
                </a:solidFill>
              </a:rPr>
              <a:t>Soldadeira</a:t>
            </a:r>
            <a:r>
              <a:rPr lang="es-ES" dirty="0"/>
              <a:t>: mulleres que acompañaban o espectáculo cantando e bailando. A </a:t>
            </a:r>
            <a:r>
              <a:rPr lang="es-ES" dirty="0" err="1"/>
              <a:t>máis</a:t>
            </a:r>
            <a:r>
              <a:rPr lang="es-ES" dirty="0"/>
              <a:t> citada </a:t>
            </a:r>
            <a:r>
              <a:rPr lang="es-ES" dirty="0" err="1"/>
              <a:t>foi</a:t>
            </a:r>
            <a:r>
              <a:rPr lang="es-ES" dirty="0"/>
              <a:t> María </a:t>
            </a:r>
            <a:r>
              <a:rPr lang="es-ES" dirty="0" err="1"/>
              <a:t>Balteira</a:t>
            </a:r>
            <a:r>
              <a:rPr lang="es-ES" dirty="0"/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5B382C8-B7DE-4528-906F-DBA2DB2E3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0330" y="202072"/>
            <a:ext cx="2512056" cy="271960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C62CA83-C07D-4BAE-B3B2-51462B09E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2780" y="3796728"/>
            <a:ext cx="2719606" cy="271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584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89B1A5-BAEC-4A6E-A6D4-DB47579D2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TIPOS DE CANTIGAS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14CF7B-7312-4867-B5C5-31F845014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LÍRICA PROFANA (NON RELIXIOSA)</a:t>
            </a:r>
          </a:p>
          <a:p>
            <a:pPr lvl="1"/>
            <a:r>
              <a:rPr lang="es-ES" dirty="0"/>
              <a:t>Temática amorosa:</a:t>
            </a:r>
          </a:p>
          <a:p>
            <a:pPr lvl="2"/>
            <a:r>
              <a:rPr lang="es-ES" dirty="0">
                <a:solidFill>
                  <a:schemeClr val="accent2"/>
                </a:solidFill>
              </a:rPr>
              <a:t>Cantigas de amigo</a:t>
            </a:r>
          </a:p>
          <a:p>
            <a:pPr lvl="2"/>
            <a:r>
              <a:rPr lang="es-ES" dirty="0">
                <a:solidFill>
                  <a:schemeClr val="accent2"/>
                </a:solidFill>
              </a:rPr>
              <a:t>Cantigas de amor</a:t>
            </a:r>
          </a:p>
          <a:p>
            <a:pPr lvl="1"/>
            <a:r>
              <a:rPr lang="es-ES" dirty="0"/>
              <a:t>Temática satírica </a:t>
            </a:r>
            <a:r>
              <a:rPr lang="es-ES" dirty="0" err="1"/>
              <a:t>ou</a:t>
            </a:r>
            <a:r>
              <a:rPr lang="es-ES" dirty="0"/>
              <a:t> burlesca:</a:t>
            </a:r>
          </a:p>
          <a:p>
            <a:pPr lvl="2"/>
            <a:r>
              <a:rPr lang="es-ES" dirty="0">
                <a:solidFill>
                  <a:schemeClr val="accent2"/>
                </a:solidFill>
              </a:rPr>
              <a:t>Cantigas de escarnio e </a:t>
            </a:r>
            <a:r>
              <a:rPr lang="es-ES" dirty="0" err="1">
                <a:solidFill>
                  <a:schemeClr val="accent2"/>
                </a:solidFill>
              </a:rPr>
              <a:t>maldicir</a:t>
            </a:r>
            <a:endParaRPr lang="es-ES" dirty="0">
              <a:solidFill>
                <a:schemeClr val="accent2"/>
              </a:solidFill>
            </a:endParaRPr>
          </a:p>
          <a:p>
            <a:pPr lvl="1"/>
            <a:r>
              <a:rPr lang="es-ES" dirty="0" err="1"/>
              <a:t>Xéneros</a:t>
            </a:r>
            <a:r>
              <a:rPr lang="es-ES" dirty="0"/>
              <a:t> menores (con menor </a:t>
            </a:r>
            <a:r>
              <a:rPr lang="es-ES" dirty="0" err="1"/>
              <a:t>nº</a:t>
            </a:r>
            <a:r>
              <a:rPr lang="es-ES" dirty="0"/>
              <a:t> de </a:t>
            </a:r>
            <a:r>
              <a:rPr lang="es-ES" dirty="0" err="1"/>
              <a:t>composicións</a:t>
            </a:r>
            <a:r>
              <a:rPr lang="es-ES" dirty="0"/>
              <a:t>):</a:t>
            </a:r>
          </a:p>
          <a:p>
            <a:pPr lvl="2"/>
            <a:r>
              <a:rPr lang="es-ES" dirty="0" err="1">
                <a:solidFill>
                  <a:schemeClr val="accent2"/>
                </a:solidFill>
              </a:rPr>
              <a:t>Pranto</a:t>
            </a:r>
            <a:r>
              <a:rPr lang="es-ES" dirty="0">
                <a:solidFill>
                  <a:schemeClr val="accent2"/>
                </a:solidFill>
              </a:rPr>
              <a:t>, tenzón e pastorela</a:t>
            </a:r>
          </a:p>
          <a:p>
            <a:r>
              <a:rPr lang="es-ES" dirty="0"/>
              <a:t>LÍRICA RELIXIOSA</a:t>
            </a:r>
          </a:p>
          <a:p>
            <a:pPr lvl="1"/>
            <a:r>
              <a:rPr lang="es-ES" dirty="0">
                <a:solidFill>
                  <a:schemeClr val="accent2"/>
                </a:solidFill>
              </a:rPr>
              <a:t>Cantigas de Santa María</a:t>
            </a:r>
            <a:r>
              <a:rPr lang="es-ES" dirty="0"/>
              <a:t>: </a:t>
            </a:r>
            <a:r>
              <a:rPr lang="es-ES" dirty="0" err="1"/>
              <a:t>dirixidas</a:t>
            </a:r>
            <a:r>
              <a:rPr lang="es-ES" dirty="0"/>
              <a:t> á </a:t>
            </a:r>
            <a:r>
              <a:rPr lang="es-ES" dirty="0" err="1"/>
              <a:t>Virxe</a:t>
            </a:r>
            <a:r>
              <a:rPr lang="es-ES" dirty="0"/>
              <a:t> e escritas por Alfonso X o Sabio.</a:t>
            </a:r>
          </a:p>
        </p:txBody>
      </p:sp>
    </p:spTree>
    <p:extLst>
      <p:ext uri="{BB962C8B-B14F-4D97-AF65-F5344CB8AC3E}">
        <p14:creationId xmlns:p14="http://schemas.microsoft.com/office/powerpoint/2010/main" val="2569387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AA423E-CE80-4EA0-BA99-1C7C1CA2B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 cantiga de amigo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544B33-6CEA-489B-B558-DC0E4474B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err="1"/>
              <a:t>Composicións</a:t>
            </a:r>
            <a:r>
              <a:rPr lang="es-ES" dirty="0"/>
              <a:t> breves </a:t>
            </a:r>
            <a:r>
              <a:rPr lang="es-ES" dirty="0" err="1"/>
              <a:t>nas</a:t>
            </a:r>
            <a:r>
              <a:rPr lang="es-ES" dirty="0"/>
              <a:t> que </a:t>
            </a:r>
            <a:r>
              <a:rPr lang="es-ES" dirty="0" err="1"/>
              <a:t>unha</a:t>
            </a:r>
            <a:r>
              <a:rPr lang="es-ES" dirty="0"/>
              <a:t> moza </a:t>
            </a:r>
            <a:r>
              <a:rPr lang="es-ES" dirty="0" err="1"/>
              <a:t>solteira</a:t>
            </a:r>
            <a:r>
              <a:rPr lang="es-ES" dirty="0"/>
              <a:t> se </a:t>
            </a:r>
            <a:r>
              <a:rPr lang="es-ES" dirty="0" err="1"/>
              <a:t>dirixe</a:t>
            </a:r>
            <a:r>
              <a:rPr lang="es-ES" dirty="0"/>
              <a:t> </a:t>
            </a:r>
            <a:r>
              <a:rPr lang="es-ES" dirty="0" err="1"/>
              <a:t>ao</a:t>
            </a:r>
            <a:r>
              <a:rPr lang="es-ES" dirty="0"/>
              <a:t> </a:t>
            </a:r>
            <a:r>
              <a:rPr lang="es-ES" dirty="0" err="1"/>
              <a:t>seu</a:t>
            </a:r>
            <a:r>
              <a:rPr lang="es-ES" dirty="0"/>
              <a:t> amado (case </a:t>
            </a:r>
            <a:r>
              <a:rPr lang="es-ES" dirty="0" err="1"/>
              <a:t>sempre</a:t>
            </a:r>
            <a:r>
              <a:rPr lang="es-ES" dirty="0"/>
              <a:t> ausente), coa palabra AMIGO.</a:t>
            </a:r>
          </a:p>
          <a:p>
            <a:r>
              <a:rPr lang="es-ES" dirty="0"/>
              <a:t>A moza </a:t>
            </a:r>
            <a:r>
              <a:rPr lang="es-ES" dirty="0" err="1"/>
              <a:t>diríxese</a:t>
            </a:r>
            <a:r>
              <a:rPr lang="es-ES" dirty="0"/>
              <a:t> a nai, á </a:t>
            </a:r>
            <a:r>
              <a:rPr lang="es-ES" dirty="0" err="1"/>
              <a:t>unha</a:t>
            </a:r>
            <a:r>
              <a:rPr lang="es-ES" dirty="0"/>
              <a:t> </a:t>
            </a:r>
            <a:r>
              <a:rPr lang="es-ES" dirty="0" err="1"/>
              <a:t>irmá</a:t>
            </a:r>
            <a:r>
              <a:rPr lang="es-ES" dirty="0"/>
              <a:t>, a </a:t>
            </a:r>
            <a:r>
              <a:rPr lang="es-ES" dirty="0" err="1"/>
              <a:t>unha</a:t>
            </a:r>
            <a:r>
              <a:rPr lang="es-ES" dirty="0"/>
              <a:t> amiga  </a:t>
            </a:r>
            <a:r>
              <a:rPr lang="es-ES" dirty="0" err="1"/>
              <a:t>ou</a:t>
            </a:r>
            <a:r>
              <a:rPr lang="es-ES" dirty="0"/>
              <a:t> a elementos da </a:t>
            </a:r>
            <a:r>
              <a:rPr lang="es-ES" dirty="0" err="1"/>
              <a:t>natureza</a:t>
            </a:r>
            <a:r>
              <a:rPr lang="es-ES" dirty="0"/>
              <a:t> (CONFIDENTES).</a:t>
            </a:r>
          </a:p>
          <a:p>
            <a:r>
              <a:rPr lang="es-ES" dirty="0" err="1"/>
              <a:t>Orixe</a:t>
            </a:r>
            <a:r>
              <a:rPr lang="es-ES" dirty="0"/>
              <a:t>: proceden </a:t>
            </a:r>
            <a:r>
              <a:rPr lang="es-ES" dirty="0" err="1"/>
              <a:t>dunha</a:t>
            </a:r>
            <a:r>
              <a:rPr lang="es-ES" dirty="0"/>
              <a:t> lírica popular autóctona modelada pola influencia provenzal.</a:t>
            </a:r>
          </a:p>
          <a:p>
            <a:r>
              <a:rPr lang="es-ES" dirty="0"/>
              <a:t>Temática: tristeza pola ausencia do amigo </a:t>
            </a:r>
            <a:r>
              <a:rPr lang="es-ES" dirty="0" err="1"/>
              <a:t>ou</a:t>
            </a:r>
            <a:r>
              <a:rPr lang="es-ES" dirty="0"/>
              <a:t> alegría polo </a:t>
            </a:r>
            <a:r>
              <a:rPr lang="es-ES" dirty="0" err="1"/>
              <a:t>encontro</a:t>
            </a:r>
            <a:r>
              <a:rPr lang="es-ES" dirty="0"/>
              <a:t> con el.</a:t>
            </a:r>
          </a:p>
          <a:p>
            <a:r>
              <a:rPr lang="es-ES" dirty="0"/>
              <a:t>O autor é </a:t>
            </a:r>
            <a:r>
              <a:rPr lang="es-ES" dirty="0" err="1"/>
              <a:t>sempre</a:t>
            </a:r>
            <a:r>
              <a:rPr lang="es-ES" dirty="0"/>
              <a:t> un home (</a:t>
            </a:r>
            <a:r>
              <a:rPr lang="es-ES" dirty="0" err="1"/>
              <a:t>trobador</a:t>
            </a:r>
            <a:r>
              <a:rPr lang="es-ES" dirty="0"/>
              <a:t> </a:t>
            </a:r>
            <a:r>
              <a:rPr lang="es-ES" dirty="0" err="1"/>
              <a:t>ou</a:t>
            </a:r>
            <a:r>
              <a:rPr lang="es-ES" dirty="0"/>
              <a:t> </a:t>
            </a:r>
            <a:r>
              <a:rPr lang="es-ES" dirty="0" err="1"/>
              <a:t>xograr</a:t>
            </a:r>
            <a:r>
              <a:rPr lang="es-ES" dirty="0"/>
              <a:t>) </a:t>
            </a:r>
            <a:r>
              <a:rPr lang="es-ES" dirty="0" err="1"/>
              <a:t>aínda</a:t>
            </a:r>
            <a:r>
              <a:rPr lang="es-ES" dirty="0"/>
              <a:t> que a voz que fala é a </a:t>
            </a:r>
            <a:r>
              <a:rPr lang="es-ES" dirty="0" err="1"/>
              <a:t>dunha</a:t>
            </a:r>
            <a:r>
              <a:rPr lang="es-ES" dirty="0"/>
              <a:t> </a:t>
            </a:r>
            <a:r>
              <a:rPr lang="es-ES" dirty="0" err="1"/>
              <a:t>muller</a:t>
            </a:r>
            <a:r>
              <a:rPr lang="es-ES" dirty="0"/>
              <a:t>.</a:t>
            </a:r>
          </a:p>
          <a:p>
            <a:r>
              <a:rPr lang="es-ES" dirty="0"/>
              <a:t>Valores simbólicos: CERVO= </a:t>
            </a:r>
            <a:r>
              <a:rPr lang="es-ES" dirty="0" err="1"/>
              <a:t>namorado</a:t>
            </a:r>
            <a:r>
              <a:rPr lang="es-ES" dirty="0"/>
              <a:t>; AUGAS= a moza, a </a:t>
            </a:r>
            <a:r>
              <a:rPr lang="es-ES" dirty="0" err="1"/>
              <a:t>virxinidade</a:t>
            </a:r>
            <a:r>
              <a:rPr lang="es-ES" dirty="0"/>
              <a:t>; FONTES= lugar de </a:t>
            </a:r>
            <a:r>
              <a:rPr lang="es-ES" dirty="0" err="1"/>
              <a:t>encontro</a:t>
            </a:r>
            <a:r>
              <a:rPr lang="es-ES" dirty="0"/>
              <a:t>; MAR= a </a:t>
            </a:r>
            <a:r>
              <a:rPr lang="es-ES" dirty="0" err="1"/>
              <a:t>paixón</a:t>
            </a:r>
            <a:r>
              <a:rPr lang="es-ES" dirty="0"/>
              <a:t> amorosa; VENTO= a </a:t>
            </a:r>
            <a:r>
              <a:rPr lang="es-ES" dirty="0" err="1"/>
              <a:t>masculinidade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95975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C8ECB2-6313-4C4A-93BF-742FB7945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Recursos </a:t>
            </a:r>
            <a:r>
              <a:rPr lang="es-ES" dirty="0" err="1"/>
              <a:t>formais</a:t>
            </a:r>
            <a:r>
              <a:rPr lang="es-ES" dirty="0"/>
              <a:t> da cantiga de amigo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44E47E-28F1-4EC5-AA2A-9885CF4AD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/>
              <a:t>Baséanse</a:t>
            </a:r>
            <a:r>
              <a:rPr lang="es-ES" dirty="0"/>
              <a:t> </a:t>
            </a:r>
            <a:r>
              <a:rPr lang="es-ES" dirty="0" err="1"/>
              <a:t>na</a:t>
            </a:r>
            <a:r>
              <a:rPr lang="es-ES" dirty="0"/>
              <a:t> repetición (porque eran </a:t>
            </a:r>
            <a:r>
              <a:rPr lang="es-ES" dirty="0" err="1"/>
              <a:t>composicións</a:t>
            </a:r>
            <a:r>
              <a:rPr lang="es-ES" dirty="0"/>
              <a:t> para </a:t>
            </a:r>
            <a:r>
              <a:rPr lang="es-ES" dirty="0" err="1"/>
              <a:t>seren</a:t>
            </a:r>
            <a:r>
              <a:rPr lang="es-ES" dirty="0"/>
              <a:t> cantadas).</a:t>
            </a:r>
          </a:p>
          <a:p>
            <a:r>
              <a:rPr lang="es-ES" dirty="0"/>
              <a:t>PARALELISMO:</a:t>
            </a:r>
          </a:p>
          <a:p>
            <a:pPr lvl="1"/>
            <a:r>
              <a:rPr lang="es-ES" dirty="0"/>
              <a:t>Repetición </a:t>
            </a:r>
            <a:r>
              <a:rPr lang="es-ES" dirty="0" err="1"/>
              <a:t>dun</a:t>
            </a:r>
            <a:r>
              <a:rPr lang="es-ES" dirty="0"/>
              <a:t> verso </a:t>
            </a:r>
            <a:r>
              <a:rPr lang="es-ES" dirty="0" err="1"/>
              <a:t>na</a:t>
            </a:r>
            <a:r>
              <a:rPr lang="es-ES" dirty="0"/>
              <a:t> estrofa </a:t>
            </a:r>
            <a:r>
              <a:rPr lang="es-ES" dirty="0" err="1"/>
              <a:t>seguinte</a:t>
            </a:r>
            <a:r>
              <a:rPr lang="es-ES" dirty="0"/>
              <a:t> con </a:t>
            </a:r>
            <a:r>
              <a:rPr lang="es-ES" dirty="0" err="1"/>
              <a:t>lixeiras</a:t>
            </a:r>
            <a:r>
              <a:rPr lang="es-ES" dirty="0"/>
              <a:t> </a:t>
            </a:r>
            <a:r>
              <a:rPr lang="es-ES" dirty="0" err="1"/>
              <a:t>variacións</a:t>
            </a:r>
            <a:r>
              <a:rPr lang="es-ES" dirty="0"/>
              <a:t> </a:t>
            </a:r>
            <a:r>
              <a:rPr lang="es-ES" dirty="0" err="1"/>
              <a:t>ao</a:t>
            </a:r>
            <a:r>
              <a:rPr lang="es-ES" dirty="0"/>
              <a:t> final do verso.</a:t>
            </a:r>
          </a:p>
          <a:p>
            <a:r>
              <a:rPr lang="es-ES" dirty="0"/>
              <a:t>LEIXAPRÉN:</a:t>
            </a:r>
          </a:p>
          <a:p>
            <a:pPr lvl="1"/>
            <a:r>
              <a:rPr lang="es-ES" dirty="0"/>
              <a:t>Repetición do segundo verso </a:t>
            </a:r>
            <a:r>
              <a:rPr lang="es-ES" dirty="0" err="1"/>
              <a:t>dunha</a:t>
            </a:r>
            <a:r>
              <a:rPr lang="es-ES" dirty="0"/>
              <a:t> estrofa como </a:t>
            </a:r>
            <a:r>
              <a:rPr lang="es-ES" dirty="0" err="1"/>
              <a:t>primeiro</a:t>
            </a:r>
            <a:r>
              <a:rPr lang="es-ES" dirty="0"/>
              <a:t> verso dúas estrofas </a:t>
            </a:r>
            <a:r>
              <a:rPr lang="es-ES" dirty="0" err="1"/>
              <a:t>despois</a:t>
            </a:r>
            <a:r>
              <a:rPr lang="es-ES" dirty="0"/>
              <a:t>.</a:t>
            </a:r>
          </a:p>
          <a:p>
            <a:r>
              <a:rPr lang="es-ES" dirty="0"/>
              <a:t>REFRÁN:</a:t>
            </a:r>
          </a:p>
          <a:p>
            <a:pPr lvl="1"/>
            <a:r>
              <a:rPr lang="es-ES" dirty="0"/>
              <a:t>Repetición de un </a:t>
            </a:r>
            <a:r>
              <a:rPr lang="es-ES" dirty="0" err="1"/>
              <a:t>ou</a:t>
            </a:r>
            <a:r>
              <a:rPr lang="es-ES" dirty="0"/>
              <a:t> </a:t>
            </a:r>
            <a:r>
              <a:rPr lang="es-ES" dirty="0" err="1"/>
              <a:t>máis</a:t>
            </a:r>
            <a:r>
              <a:rPr lang="es-ES" dirty="0"/>
              <a:t> versos </a:t>
            </a:r>
            <a:r>
              <a:rPr lang="es-ES" dirty="0" err="1"/>
              <a:t>ao</a:t>
            </a:r>
            <a:r>
              <a:rPr lang="es-ES" dirty="0"/>
              <a:t> final de cada estrofa.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4067175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</TotalTime>
  <Words>754</Words>
  <Application>Microsoft Office PowerPoint</Application>
  <PresentationFormat>Panorámica</PresentationFormat>
  <Paragraphs>93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Faceta</vt:lpstr>
      <vt:lpstr>Galicia na idade media</vt:lpstr>
      <vt:lpstr>A Galicia medieval</vt:lpstr>
      <vt:lpstr>Cultura artística na Galicia medieval</vt:lpstr>
      <vt:lpstr>A literatura medieval</vt:lpstr>
      <vt:lpstr>Os cancioneiros e pergamiños (aparecidos a principios do século XX)</vt:lpstr>
      <vt:lpstr>Autores e intérpretes</vt:lpstr>
      <vt:lpstr>TIPOS DE CANTIGAS</vt:lpstr>
      <vt:lpstr>A cantiga de amigo</vt:lpstr>
      <vt:lpstr>Recursos formais da cantiga de amigo</vt:lpstr>
      <vt:lpstr>RECURSOS FORMAIS</vt:lpstr>
      <vt:lpstr>Tipos de cantigas de amigo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Galicia na idade media</dc:title>
  <dc:creator>Beatriz Fernandez Barciela</dc:creator>
  <cp:lastModifiedBy>Beatriz Fernandez Barciela</cp:lastModifiedBy>
  <cp:revision>7</cp:revision>
  <dcterms:created xsi:type="dcterms:W3CDTF">2020-10-01T19:06:46Z</dcterms:created>
  <dcterms:modified xsi:type="dcterms:W3CDTF">2020-10-01T20:06:48Z</dcterms:modified>
</cp:coreProperties>
</file>