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l-ES"/>
              <a:t>Preme para editar o estilo de subtítulo do padrón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ón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gl-ES"/>
              <a:t>Preme para editar estilos do texto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ón de nome de 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gl-ES"/>
              <a:t>Preme para editar estilos do texto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gl-ES"/>
              <a:t>Preme para editar estilos do texto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x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ceira d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s obxec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do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xe con l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gl-ES"/>
              <a:t>Prema na icona para engadir unha imaxe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l-ES"/>
              <a:t>Preme para editar estilos do texto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gl-ES"/>
              <a:t>Preme para editar o estilo de título do padrón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l-ES"/>
              <a:t>Preme para editar estilos do texto</a:t>
            </a:r>
          </a:p>
          <a:p>
            <a:pPr lvl="1"/>
            <a:r>
              <a:rPr lang="gl-ES"/>
              <a:t>Segundo nivel</a:t>
            </a:r>
          </a:p>
          <a:p>
            <a:pPr lvl="2"/>
            <a:r>
              <a:rPr lang="gl-ES"/>
              <a:t>Terceiro nivel</a:t>
            </a:r>
          </a:p>
          <a:p>
            <a:pPr lvl="3"/>
            <a:r>
              <a:rPr lang="gl-ES"/>
              <a:t>Cuarto nivel</a:t>
            </a:r>
          </a:p>
          <a:p>
            <a:pPr lvl="4"/>
            <a:r>
              <a:rPr lang="gl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HuPLZdfteE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3z7Q5y-AXfs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92975-63C3-41F0-AC3A-A3EA4E1E5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l-ES" dirty="0"/>
              <a:t>OUTROS TEXTOS DA LITERATURA MEDIEVAL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D26C4B-CDE6-4EC4-83E5-853C4EF664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lvl="0" algn="l"/>
            <a:r>
              <a:rPr lang="gl-ES" sz="1800" b="0" dirty="0">
                <a:latin typeface="Source Sans Pro Light" pitchFamily="34"/>
              </a:rPr>
              <a:t>Cantigas de escarnio e maldicir</a:t>
            </a:r>
          </a:p>
          <a:p>
            <a:pPr lvl="0" algn="l"/>
            <a:r>
              <a:rPr lang="gl-ES" sz="1800" b="0" dirty="0">
                <a:latin typeface="Source Sans Pro Light" pitchFamily="34"/>
              </a:rPr>
              <a:t>Cantigas relixiosas: As cantigas de Santa María</a:t>
            </a:r>
          </a:p>
          <a:p>
            <a:pPr lvl="0" algn="l"/>
            <a:r>
              <a:rPr lang="gl-ES" sz="1800" b="0" dirty="0">
                <a:latin typeface="Source Sans Pro Light" pitchFamily="34"/>
              </a:rPr>
              <a:t>Xéneros menores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5883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xe 4">
            <a:extLst>
              <a:ext uri="{FF2B5EF4-FFF2-40B4-BE49-F238E27FC236}">
                <a16:creationId xmlns:a16="http://schemas.microsoft.com/office/drawing/2014/main" id="{C1FF715F-8D6C-4574-B539-CC3C625C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5" t="25841" r="48892" b="13127"/>
          <a:stretch/>
        </p:blipFill>
        <p:spPr>
          <a:xfrm>
            <a:off x="1791092" y="1242154"/>
            <a:ext cx="1819374" cy="4185501"/>
          </a:xfrm>
          <a:prstGeom prst="rect">
            <a:avLst/>
          </a:prstGeom>
        </p:spPr>
      </p:pic>
      <p:pic>
        <p:nvPicPr>
          <p:cNvPr id="7" name="Imaxe 6">
            <a:extLst>
              <a:ext uri="{FF2B5EF4-FFF2-40B4-BE49-F238E27FC236}">
                <a16:creationId xmlns:a16="http://schemas.microsoft.com/office/drawing/2014/main" id="{BE4A262C-670B-4B7F-B20C-4EEA2051F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53" t="13745" r="44562" b="8316"/>
          <a:stretch/>
        </p:blipFill>
        <p:spPr>
          <a:xfrm>
            <a:off x="4822593" y="1203604"/>
            <a:ext cx="2375555" cy="5344998"/>
          </a:xfrm>
          <a:prstGeom prst="rect">
            <a:avLst/>
          </a:prstGeom>
        </p:spPr>
      </p:pic>
      <p:pic>
        <p:nvPicPr>
          <p:cNvPr id="9" name="Imaxe 8">
            <a:extLst>
              <a:ext uri="{FF2B5EF4-FFF2-40B4-BE49-F238E27FC236}">
                <a16:creationId xmlns:a16="http://schemas.microsoft.com/office/drawing/2014/main" id="{9CA9F678-DB8C-4642-8B4E-ED7D180B62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53" t="13746" r="43634" b="33471"/>
          <a:stretch/>
        </p:blipFill>
        <p:spPr>
          <a:xfrm>
            <a:off x="7912232" y="1242154"/>
            <a:ext cx="2488676" cy="3619892"/>
          </a:xfrm>
          <a:prstGeom prst="rect">
            <a:avLst/>
          </a:prstGeom>
        </p:spPr>
      </p:pic>
      <p:sp>
        <p:nvSpPr>
          <p:cNvPr id="10" name="Caixa de texto 9">
            <a:extLst>
              <a:ext uri="{FF2B5EF4-FFF2-40B4-BE49-F238E27FC236}">
                <a16:creationId xmlns:a16="http://schemas.microsoft.com/office/drawing/2014/main" id="{5B11119A-F6D7-440F-B89D-371DD6106DB3}"/>
              </a:ext>
            </a:extLst>
          </p:cNvPr>
          <p:cNvSpPr txBox="1"/>
          <p:nvPr/>
        </p:nvSpPr>
        <p:spPr>
          <a:xfrm>
            <a:off x="1791092" y="722953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Pastorela</a:t>
            </a:r>
          </a:p>
        </p:txBody>
      </p:sp>
      <p:sp>
        <p:nvSpPr>
          <p:cNvPr id="12" name="Caixa de texto 11">
            <a:extLst>
              <a:ext uri="{FF2B5EF4-FFF2-40B4-BE49-F238E27FC236}">
                <a16:creationId xmlns:a16="http://schemas.microsoft.com/office/drawing/2014/main" id="{0058D134-D2CD-422D-8573-794D41538803}"/>
              </a:ext>
            </a:extLst>
          </p:cNvPr>
          <p:cNvSpPr txBox="1"/>
          <p:nvPr/>
        </p:nvSpPr>
        <p:spPr>
          <a:xfrm>
            <a:off x="4822593" y="722953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Tenzón</a:t>
            </a:r>
          </a:p>
        </p:txBody>
      </p:sp>
      <p:sp>
        <p:nvSpPr>
          <p:cNvPr id="14" name="Caixa de texto 13">
            <a:extLst>
              <a:ext uri="{FF2B5EF4-FFF2-40B4-BE49-F238E27FC236}">
                <a16:creationId xmlns:a16="http://schemas.microsoft.com/office/drawing/2014/main" id="{61038216-1450-46A2-9D3E-5CC5CCE3C9A6}"/>
              </a:ext>
            </a:extLst>
          </p:cNvPr>
          <p:cNvSpPr txBox="1"/>
          <p:nvPr/>
        </p:nvSpPr>
        <p:spPr>
          <a:xfrm>
            <a:off x="7912232" y="722953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Pranto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80DB8-14D5-48B0-9D19-23935A1F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Prosa medieval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D8EB1A9D-F370-4235-B37B-5420C335F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Conservamos obras narrativas en códices escritos en </a:t>
            </a:r>
            <a:r>
              <a:rPr lang="es-ES" dirty="0" err="1"/>
              <a:t>galego</a:t>
            </a:r>
            <a:r>
              <a:rPr lang="es-ES" dirty="0"/>
              <a:t> portugués.</a:t>
            </a:r>
          </a:p>
          <a:p>
            <a:pPr>
              <a:buFont typeface="+mj-lt"/>
              <a:buAutoNum type="alphaLcParenR"/>
            </a:pPr>
            <a:r>
              <a:rPr lang="es-ES" dirty="0"/>
              <a:t>Prosa </a:t>
            </a:r>
            <a:r>
              <a:rPr lang="es-ES" dirty="0" err="1"/>
              <a:t>galego</a:t>
            </a:r>
            <a:r>
              <a:rPr lang="es-ES" dirty="0"/>
              <a:t>-portuguesa (</a:t>
            </a:r>
            <a:r>
              <a:rPr lang="es-ES" dirty="0" err="1"/>
              <a:t>séculos</a:t>
            </a:r>
            <a:r>
              <a:rPr lang="es-ES" dirty="0"/>
              <a:t> XIII-XIV)</a:t>
            </a:r>
          </a:p>
          <a:p>
            <a:pPr lvl="1"/>
            <a:r>
              <a:rPr lang="es-ES" dirty="0"/>
              <a:t>Novelas </a:t>
            </a:r>
            <a:r>
              <a:rPr lang="es-ES" dirty="0" err="1"/>
              <a:t>cabaleirescas</a:t>
            </a:r>
            <a:r>
              <a:rPr lang="es-ES" dirty="0"/>
              <a:t>. Destaca a temática artúrica (dos </a:t>
            </a:r>
            <a:r>
              <a:rPr lang="es-ES" dirty="0" err="1"/>
              <a:t>cabaleiros</a:t>
            </a:r>
            <a:r>
              <a:rPr lang="es-ES" dirty="0"/>
              <a:t> da </a:t>
            </a:r>
            <a:r>
              <a:rPr lang="es-ES" dirty="0" err="1"/>
              <a:t>táboa</a:t>
            </a:r>
            <a:r>
              <a:rPr lang="es-ES" dirty="0"/>
              <a:t> redonda). </a:t>
            </a:r>
            <a:r>
              <a:rPr lang="es-ES" dirty="0" err="1"/>
              <a:t>Exemplos</a:t>
            </a:r>
            <a:r>
              <a:rPr lang="es-ES" dirty="0"/>
              <a:t>:</a:t>
            </a:r>
          </a:p>
          <a:p>
            <a:pPr lvl="2"/>
            <a:r>
              <a:rPr lang="es-ES" i="1" dirty="0"/>
              <a:t>Libro de Tristán</a:t>
            </a:r>
          </a:p>
          <a:p>
            <a:pPr lvl="2"/>
            <a:r>
              <a:rPr lang="es-ES" i="1" dirty="0"/>
              <a:t>Demanda do Santo </a:t>
            </a:r>
            <a:r>
              <a:rPr lang="es-ES" i="1" dirty="0" err="1"/>
              <a:t>Graal</a:t>
            </a:r>
            <a:r>
              <a:rPr lang="es-ES" dirty="0"/>
              <a:t>.</a:t>
            </a:r>
          </a:p>
          <a:p>
            <a:pPr>
              <a:buFont typeface="+mj-lt"/>
              <a:buAutoNum type="alphaLcParenR"/>
            </a:pPr>
            <a:r>
              <a:rPr lang="es-ES" dirty="0"/>
              <a:t>Prosa galega (</a:t>
            </a:r>
            <a:r>
              <a:rPr lang="es-ES" dirty="0" err="1"/>
              <a:t>fins</a:t>
            </a:r>
            <a:r>
              <a:rPr lang="es-ES" dirty="0"/>
              <a:t> XIV, principios do XV)</a:t>
            </a:r>
          </a:p>
          <a:p>
            <a:pPr lvl="1"/>
            <a:r>
              <a:rPr lang="es-ES" dirty="0"/>
              <a:t>Sobre a guerra de </a:t>
            </a:r>
            <a:r>
              <a:rPr lang="es-ES" dirty="0" err="1"/>
              <a:t>Troia</a:t>
            </a:r>
            <a:r>
              <a:rPr lang="es-ES" dirty="0"/>
              <a:t> : </a:t>
            </a:r>
            <a:r>
              <a:rPr lang="es-ES" sz="1400" i="1" dirty="0"/>
              <a:t>Crónica </a:t>
            </a:r>
            <a:r>
              <a:rPr lang="es-ES" sz="1400" i="1" dirty="0" err="1"/>
              <a:t>troiana</a:t>
            </a:r>
            <a:endParaRPr lang="es-ES" i="1" dirty="0"/>
          </a:p>
          <a:p>
            <a:pPr lvl="1"/>
            <a:r>
              <a:rPr lang="es-ES" dirty="0"/>
              <a:t>Sobre os </a:t>
            </a:r>
            <a:r>
              <a:rPr lang="es-ES" dirty="0" err="1"/>
              <a:t>milagres</a:t>
            </a:r>
            <a:r>
              <a:rPr lang="es-ES" dirty="0"/>
              <a:t> de Santiago: </a:t>
            </a:r>
            <a:r>
              <a:rPr lang="es-ES" sz="1400" i="1" dirty="0"/>
              <a:t>Os </a:t>
            </a:r>
            <a:r>
              <a:rPr lang="es-ES" sz="1400" i="1" dirty="0" err="1"/>
              <a:t>milagres</a:t>
            </a:r>
            <a:r>
              <a:rPr lang="es-ES" sz="1400" i="1" dirty="0"/>
              <a:t> de Santiago </a:t>
            </a:r>
            <a:r>
              <a:rPr lang="es-ES" dirty="0"/>
              <a:t>e </a:t>
            </a:r>
            <a:r>
              <a:rPr lang="es-ES" sz="1400" i="1" dirty="0"/>
              <a:t>Crónica de Santa María de </a:t>
            </a:r>
            <a:r>
              <a:rPr lang="es-ES" sz="1400" i="1" dirty="0" err="1"/>
              <a:t>Iria</a:t>
            </a:r>
            <a:r>
              <a:rPr lang="es-ES" sz="1400" i="1" dirty="0"/>
              <a:t>.</a:t>
            </a:r>
            <a:endParaRPr lang="es-ES" i="1" dirty="0"/>
          </a:p>
          <a:p>
            <a:pPr lvl="1"/>
            <a:r>
              <a:rPr lang="es-ES" dirty="0"/>
              <a:t>Libros de historia: </a:t>
            </a:r>
            <a:r>
              <a:rPr lang="es-ES" sz="1400" i="1" dirty="0"/>
              <a:t>Crónica </a:t>
            </a:r>
            <a:r>
              <a:rPr lang="es-ES" sz="1400" i="1" dirty="0" err="1"/>
              <a:t>geral</a:t>
            </a:r>
            <a:r>
              <a:rPr lang="es-ES" sz="1400" i="1" dirty="0"/>
              <a:t>.</a:t>
            </a:r>
          </a:p>
        </p:txBody>
      </p:sp>
      <p:pic>
        <p:nvPicPr>
          <p:cNvPr id="4" name="Imaxe 3">
            <a:extLst>
              <a:ext uri="{FF2B5EF4-FFF2-40B4-BE49-F238E27FC236}">
                <a16:creationId xmlns:a16="http://schemas.microsoft.com/office/drawing/2014/main" id="{978057EF-C3C1-4DC4-9E8C-D64AB1402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891" y="185955"/>
            <a:ext cx="2272253" cy="1947645"/>
          </a:xfrm>
          <a:prstGeom prst="rect">
            <a:avLst/>
          </a:prstGeom>
        </p:spPr>
      </p:pic>
      <p:pic>
        <p:nvPicPr>
          <p:cNvPr id="5" name="Imaxe 4">
            <a:extLst>
              <a:ext uri="{FF2B5EF4-FFF2-40B4-BE49-F238E27FC236}">
                <a16:creationId xmlns:a16="http://schemas.microsoft.com/office/drawing/2014/main" id="{21A5CC58-A86B-48BE-ACBD-8BADE564E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95" y="1690606"/>
            <a:ext cx="1963917" cy="1963917"/>
          </a:xfrm>
          <a:prstGeom prst="rect">
            <a:avLst/>
          </a:prstGeom>
        </p:spPr>
      </p:pic>
      <p:pic>
        <p:nvPicPr>
          <p:cNvPr id="6" name="Imaxe 5">
            <a:extLst>
              <a:ext uri="{FF2B5EF4-FFF2-40B4-BE49-F238E27FC236}">
                <a16:creationId xmlns:a16="http://schemas.microsoft.com/office/drawing/2014/main" id="{BC6791A5-65B4-4671-8218-720E4E9B8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8" y="3763090"/>
            <a:ext cx="1901825" cy="29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6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3">
            <a:extLst>
              <a:ext uri="{FF2B5EF4-FFF2-40B4-BE49-F238E27FC236}">
                <a16:creationId xmlns:a16="http://schemas.microsoft.com/office/drawing/2014/main" id="{49095216-9FA7-4D73-9732-B9079876E658}"/>
              </a:ext>
            </a:extLst>
          </p:cNvPr>
          <p:cNvSpPr txBox="1"/>
          <p:nvPr/>
        </p:nvSpPr>
        <p:spPr>
          <a:xfrm>
            <a:off x="2582944" y="518474"/>
            <a:ext cx="771112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/>
              </a:rPr>
              <a:t>5.-Myragre de Santiago</a:t>
            </a:r>
            <a:endParaRPr lang="pt-BR" dirty="0">
              <a:effectLst/>
            </a:endParaRPr>
          </a:p>
          <a:p>
            <a:pPr algn="just"/>
            <a:r>
              <a:rPr lang="pt-BR" dirty="0" err="1">
                <a:effectLst/>
              </a:rPr>
              <a:t>Seendo</a:t>
            </a:r>
            <a:r>
              <a:rPr lang="pt-BR" dirty="0">
                <a:effectLst/>
              </a:rPr>
              <a:t> Rey </a:t>
            </a:r>
            <a:r>
              <a:rPr lang="pt-BR" dirty="0" err="1">
                <a:effectLst/>
              </a:rPr>
              <a:t>Calrros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Vayona</a:t>
            </a:r>
            <a:r>
              <a:rPr lang="pt-BR" dirty="0">
                <a:effectLst/>
              </a:rPr>
              <a:t> dos bazquos</a:t>
            </a:r>
            <a:r>
              <a:rPr lang="pt-BR" i="0" baseline="30000" dirty="0">
                <a:effectLst/>
              </a:rPr>
              <a:t>217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con</a:t>
            </a:r>
            <a:r>
              <a:rPr lang="pt-BR" dirty="0">
                <a:effectLst/>
              </a:rPr>
              <a:t> sua </a:t>
            </a:r>
            <a:r>
              <a:rPr lang="pt-BR" dirty="0" err="1">
                <a:effectLst/>
              </a:rPr>
              <a:t>caualaria</a:t>
            </a:r>
            <a:r>
              <a:rPr lang="pt-BR" dirty="0">
                <a:effectLst/>
              </a:rPr>
              <a:t>, </a:t>
            </a:r>
            <a:r>
              <a:rPr lang="pt-BR" dirty="0" err="1">
                <a:effectLst/>
              </a:rPr>
              <a:t>huun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caualeiro</a:t>
            </a:r>
            <a:r>
              <a:rPr lang="pt-BR" dirty="0">
                <a:effectLst/>
              </a:rPr>
              <a:t> que </a:t>
            </a:r>
            <a:r>
              <a:rPr lang="pt-BR" dirty="0" err="1">
                <a:effectLst/>
              </a:rPr>
              <a:t>auia</a:t>
            </a:r>
            <a:r>
              <a:rPr lang="pt-BR" dirty="0">
                <a:effectLst/>
              </a:rPr>
              <a:t> nome </a:t>
            </a:r>
            <a:r>
              <a:rPr lang="pt-BR" dirty="0" err="1">
                <a:effectLst/>
              </a:rPr>
              <a:t>Romariquo</a:t>
            </a:r>
            <a:r>
              <a:rPr lang="pt-BR" dirty="0">
                <a:effectLst/>
              </a:rPr>
              <a:t>, </a:t>
            </a:r>
            <a:r>
              <a:rPr lang="pt-BR" dirty="0" err="1">
                <a:effectLst/>
              </a:rPr>
              <a:t>seendo</a:t>
            </a:r>
            <a:r>
              <a:rPr lang="pt-BR" dirty="0">
                <a:effectLst/>
              </a:rPr>
              <a:t> doente pera morte </a:t>
            </a:r>
            <a:r>
              <a:rPr lang="pt-BR" dirty="0" err="1">
                <a:effectLst/>
              </a:rPr>
              <a:t>maeefestouse</a:t>
            </a:r>
            <a:r>
              <a:rPr lang="pt-BR" dirty="0">
                <a:effectLst/>
              </a:rPr>
              <a:t> é tomou </a:t>
            </a:r>
            <a:r>
              <a:rPr lang="pt-BR" dirty="0" err="1">
                <a:effectLst/>
              </a:rPr>
              <a:t>peedença</a:t>
            </a:r>
            <a:r>
              <a:rPr lang="pt-BR" dirty="0">
                <a:effectLst/>
              </a:rPr>
              <a:t> é receleu</a:t>
            </a:r>
            <a:r>
              <a:rPr lang="pt-BR" i="0" baseline="30000" dirty="0">
                <a:effectLst/>
              </a:rPr>
              <a:t>218</a:t>
            </a:r>
            <a:r>
              <a:rPr lang="pt-BR" dirty="0">
                <a:effectLst/>
              </a:rPr>
              <a:t>o corpo de Deus; é </a:t>
            </a:r>
            <a:r>
              <a:rPr lang="pt-BR" dirty="0" err="1">
                <a:effectLst/>
              </a:rPr>
              <a:t>mandoullo</a:t>
            </a:r>
            <a:r>
              <a:rPr lang="pt-BR" dirty="0">
                <a:effectLst/>
              </a:rPr>
              <a:t> o clérigo que </a:t>
            </a:r>
            <a:r>
              <a:rPr lang="pt-BR" dirty="0" err="1">
                <a:effectLst/>
              </a:rPr>
              <a:t>huun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caualo</a:t>
            </a:r>
            <a:r>
              <a:rPr lang="pt-BR" dirty="0">
                <a:effectLst/>
              </a:rPr>
              <a:t> que </a:t>
            </a:r>
            <a:r>
              <a:rPr lang="pt-BR" dirty="0" err="1">
                <a:effectLst/>
              </a:rPr>
              <a:t>tragia</a:t>
            </a:r>
            <a:r>
              <a:rPr lang="pt-BR" dirty="0">
                <a:effectLst/>
              </a:rPr>
              <a:t> que o </a:t>
            </a:r>
            <a:r>
              <a:rPr lang="pt-BR" dirty="0" err="1">
                <a:effectLst/>
              </a:rPr>
              <a:t>mandase</a:t>
            </a:r>
            <a:r>
              <a:rPr lang="pt-BR" dirty="0">
                <a:effectLst/>
              </a:rPr>
              <a:t> vender é dar por Deus á clérigos é á pobres por sua alma. E </a:t>
            </a:r>
            <a:r>
              <a:rPr lang="pt-BR" dirty="0" err="1">
                <a:effectLst/>
              </a:rPr>
              <a:t>él</a:t>
            </a:r>
            <a:r>
              <a:rPr lang="pt-BR" dirty="0">
                <a:effectLst/>
              </a:rPr>
              <a:t> mandou á </a:t>
            </a:r>
            <a:r>
              <a:rPr lang="pt-BR" dirty="0" err="1">
                <a:effectLst/>
              </a:rPr>
              <a:t>vn</a:t>
            </a:r>
            <a:r>
              <a:rPr lang="pt-BR" dirty="0">
                <a:effectLst/>
              </a:rPr>
              <a:t> seu parente que o </a:t>
            </a:r>
            <a:r>
              <a:rPr lang="pt-BR" dirty="0" err="1">
                <a:effectLst/>
              </a:rPr>
              <a:t>fezese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así</a:t>
            </a:r>
            <a:r>
              <a:rPr lang="pt-BR" dirty="0">
                <a:effectLst/>
              </a:rPr>
              <a:t>. E </a:t>
            </a:r>
            <a:r>
              <a:rPr lang="pt-BR" dirty="0" err="1">
                <a:effectLst/>
              </a:rPr>
              <a:t>desí</a:t>
            </a:r>
            <a:r>
              <a:rPr lang="pt-BR" dirty="0">
                <a:effectLst/>
              </a:rPr>
              <a:t> morreu; é o parente </a:t>
            </a:r>
            <a:r>
              <a:rPr lang="pt-BR" dirty="0" err="1">
                <a:effectLst/>
              </a:rPr>
              <a:t>con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cobiiça</a:t>
            </a:r>
            <a:r>
              <a:rPr lang="pt-BR" dirty="0">
                <a:effectLst/>
              </a:rPr>
              <a:t>, </a:t>
            </a:r>
            <a:r>
              <a:rPr lang="pt-BR" dirty="0" err="1">
                <a:effectLst/>
              </a:rPr>
              <a:t>desque</a:t>
            </a:r>
            <a:r>
              <a:rPr lang="pt-BR" dirty="0">
                <a:effectLst/>
              </a:rPr>
              <a:t> vendeu o </a:t>
            </a:r>
            <a:r>
              <a:rPr lang="pt-BR" dirty="0" err="1">
                <a:effectLst/>
              </a:rPr>
              <a:t>caualo</a:t>
            </a:r>
            <a:r>
              <a:rPr lang="pt-BR" dirty="0">
                <a:effectLst/>
              </a:rPr>
              <a:t>, </a:t>
            </a:r>
            <a:r>
              <a:rPr lang="pt-BR" dirty="0" err="1">
                <a:effectLst/>
              </a:rPr>
              <a:t>tomó</a:t>
            </a:r>
            <a:r>
              <a:rPr lang="pt-BR" dirty="0">
                <a:effectLst/>
              </a:rPr>
              <a:t> o preço que </a:t>
            </a:r>
            <a:r>
              <a:rPr lang="pt-BR" dirty="0" err="1">
                <a:effectLst/>
              </a:rPr>
              <a:t>lle</a:t>
            </a:r>
            <a:r>
              <a:rPr lang="pt-BR" dirty="0">
                <a:effectLst/>
              </a:rPr>
              <a:t> por </a:t>
            </a:r>
            <a:r>
              <a:rPr lang="pt-BR" dirty="0" err="1">
                <a:effectLst/>
              </a:rPr>
              <a:t>él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deron</a:t>
            </a:r>
            <a:r>
              <a:rPr lang="pt-BR" dirty="0">
                <a:effectLst/>
              </a:rPr>
              <a:t>, é </a:t>
            </a:r>
            <a:r>
              <a:rPr lang="pt-BR" dirty="0" err="1">
                <a:effectLst/>
              </a:rPr>
              <a:t>despendéo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comer é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beber é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vestir é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o que se pagou. E por </a:t>
            </a:r>
            <a:r>
              <a:rPr lang="pt-BR" dirty="0" err="1">
                <a:effectLst/>
              </a:rPr>
              <a:t>lo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juizo</a:t>
            </a:r>
            <a:r>
              <a:rPr lang="pt-BR" dirty="0">
                <a:effectLst/>
              </a:rPr>
              <a:t> de Deus que sol vijía</a:t>
            </a:r>
            <a:r>
              <a:rPr lang="pt-BR" i="0" baseline="30000" dirty="0">
                <a:effectLst/>
              </a:rPr>
              <a:t>219</a:t>
            </a:r>
            <a:r>
              <a:rPr lang="pt-BR" dirty="0">
                <a:effectLst/>
              </a:rPr>
              <a:t>sobre </a:t>
            </a:r>
            <a:r>
              <a:rPr lang="pt-BR" dirty="0" err="1">
                <a:effectLst/>
              </a:rPr>
              <a:t>los</a:t>
            </a:r>
            <a:r>
              <a:rPr lang="pt-BR" dirty="0">
                <a:effectLst/>
              </a:rPr>
              <a:t> que </a:t>
            </a:r>
            <a:r>
              <a:rPr lang="pt-BR" dirty="0" err="1">
                <a:effectLst/>
              </a:rPr>
              <a:t>fazen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maas</a:t>
            </a:r>
            <a:r>
              <a:rPr lang="pt-BR" dirty="0">
                <a:effectLst/>
              </a:rPr>
              <a:t> cousas, á cabo de </a:t>
            </a:r>
            <a:r>
              <a:rPr lang="pt-BR" dirty="0" err="1">
                <a:effectLst/>
              </a:rPr>
              <a:t>triinta</a:t>
            </a:r>
            <a:r>
              <a:rPr lang="pt-BR" dirty="0">
                <a:effectLst/>
              </a:rPr>
              <a:t> dias </a:t>
            </a:r>
            <a:r>
              <a:rPr lang="pt-BR" dirty="0" err="1">
                <a:effectLst/>
              </a:rPr>
              <a:t>vino</a:t>
            </a:r>
            <a:r>
              <a:rPr lang="pt-BR" dirty="0">
                <a:effectLst/>
              </a:rPr>
              <a:t> o </a:t>
            </a:r>
            <a:r>
              <a:rPr lang="pt-BR" dirty="0" err="1">
                <a:effectLst/>
              </a:rPr>
              <a:t>caualeiro</a:t>
            </a:r>
            <a:r>
              <a:rPr lang="pt-BR" dirty="0">
                <a:effectLst/>
              </a:rPr>
              <a:t> de </a:t>
            </a:r>
            <a:r>
              <a:rPr lang="pt-BR" dirty="0" err="1">
                <a:effectLst/>
              </a:rPr>
              <a:t>noyte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sonos a </a:t>
            </a:r>
            <a:r>
              <a:rPr lang="pt-BR" dirty="0" err="1">
                <a:effectLst/>
              </a:rPr>
              <a:t>aquel</a:t>
            </a:r>
            <a:r>
              <a:rPr lang="pt-BR" dirty="0">
                <a:effectLst/>
              </a:rPr>
              <a:t> seu parente, é </a:t>
            </a:r>
            <a:r>
              <a:rPr lang="pt-BR" dirty="0" err="1">
                <a:effectLst/>
              </a:rPr>
              <a:t>dísolle</a:t>
            </a:r>
            <a:r>
              <a:rPr lang="pt-BR" dirty="0">
                <a:effectLst/>
              </a:rPr>
              <a:t>: -Porque eu </a:t>
            </a:r>
            <a:r>
              <a:rPr lang="pt-BR" dirty="0" err="1">
                <a:effectLst/>
              </a:rPr>
              <a:t>leixey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tua mano o meu </a:t>
            </a:r>
            <a:r>
              <a:rPr lang="pt-BR" dirty="0" err="1">
                <a:effectLst/>
              </a:rPr>
              <a:t>auer</a:t>
            </a:r>
            <a:r>
              <a:rPr lang="pt-BR" dirty="0">
                <a:effectLst/>
              </a:rPr>
              <a:t> que o </a:t>
            </a:r>
            <a:r>
              <a:rPr lang="pt-BR" dirty="0" err="1">
                <a:effectLst/>
              </a:rPr>
              <a:t>deses</a:t>
            </a:r>
            <a:r>
              <a:rPr lang="pt-BR" dirty="0">
                <a:effectLst/>
              </a:rPr>
              <a:t> por mina alma para eu </a:t>
            </a:r>
            <a:r>
              <a:rPr lang="pt-BR" dirty="0" err="1">
                <a:effectLst/>
              </a:rPr>
              <a:t>seer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saluo</a:t>
            </a:r>
            <a:r>
              <a:rPr lang="pt-BR" dirty="0">
                <a:effectLst/>
              </a:rPr>
              <a:t>, sabe que me perdoou Deus todo </a:t>
            </a:r>
            <a:r>
              <a:rPr lang="pt-BR" dirty="0" err="1">
                <a:effectLst/>
              </a:rPr>
              <a:t>los</a:t>
            </a:r>
            <a:r>
              <a:rPr lang="pt-BR" dirty="0">
                <a:effectLst/>
              </a:rPr>
              <a:t> meus pecados. É por que o </a:t>
            </a:r>
            <a:r>
              <a:rPr lang="pt-BR" dirty="0" err="1">
                <a:effectLst/>
              </a:rPr>
              <a:t>tú</a:t>
            </a:r>
            <a:r>
              <a:rPr lang="pt-BR" dirty="0">
                <a:effectLst/>
              </a:rPr>
              <a:t> non quiseste dar </a:t>
            </a:r>
            <a:r>
              <a:rPr lang="pt-BR" dirty="0" err="1">
                <a:effectLst/>
              </a:rPr>
              <a:t>alí</a:t>
            </a:r>
            <a:r>
              <a:rPr lang="pt-BR" dirty="0">
                <a:effectLst/>
              </a:rPr>
              <a:t> onde eu </a:t>
            </a:r>
            <a:r>
              <a:rPr lang="pt-BR" dirty="0" err="1">
                <a:effectLst/>
              </a:rPr>
              <a:t>mandey</a:t>
            </a:r>
            <a:r>
              <a:rPr lang="pt-BR" dirty="0">
                <a:effectLst/>
              </a:rPr>
              <a:t>, é o tomaste para </a:t>
            </a:r>
            <a:r>
              <a:rPr lang="pt-BR" dirty="0" err="1">
                <a:effectLst/>
              </a:rPr>
              <a:t>tí</a:t>
            </a:r>
            <a:r>
              <a:rPr lang="pt-BR" dirty="0">
                <a:effectLst/>
              </a:rPr>
              <a:t>, </a:t>
            </a:r>
            <a:r>
              <a:rPr lang="pt-BR" dirty="0" err="1">
                <a:effectLst/>
              </a:rPr>
              <a:t>fazésteme</a:t>
            </a:r>
            <a:r>
              <a:rPr lang="pt-BR" dirty="0">
                <a:effectLst/>
              </a:rPr>
              <a:t> fazer </a:t>
            </a:r>
            <a:r>
              <a:rPr lang="pt-BR" dirty="0" err="1">
                <a:effectLst/>
              </a:rPr>
              <a:t>triinta</a:t>
            </a:r>
            <a:r>
              <a:rPr lang="pt-BR" dirty="0">
                <a:effectLst/>
              </a:rPr>
              <a:t> dias </a:t>
            </a:r>
            <a:r>
              <a:rPr lang="pt-BR" dirty="0" err="1">
                <a:effectLst/>
              </a:rPr>
              <a:t>ennas</a:t>
            </a:r>
            <a:r>
              <a:rPr lang="pt-BR" dirty="0">
                <a:effectLst/>
              </a:rPr>
              <a:t> penas do interno, onde eu </a:t>
            </a:r>
            <a:r>
              <a:rPr lang="pt-BR" dirty="0" err="1">
                <a:effectLst/>
              </a:rPr>
              <a:t>sayo</a:t>
            </a:r>
            <a:r>
              <a:rPr lang="pt-BR" dirty="0">
                <a:effectLst/>
              </a:rPr>
              <a:t>. E sabe que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demanano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seerey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Paryso</a:t>
            </a:r>
            <a:r>
              <a:rPr lang="pt-BR" dirty="0">
                <a:effectLst/>
              </a:rPr>
              <a:t>, é </a:t>
            </a:r>
            <a:r>
              <a:rPr lang="pt-BR" dirty="0" err="1">
                <a:effectLst/>
              </a:rPr>
              <a:t>tú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metudo</a:t>
            </a:r>
            <a:r>
              <a:rPr lang="pt-BR" dirty="0">
                <a:effectLst/>
              </a:rPr>
              <a:t> onde </a:t>
            </a:r>
            <a:r>
              <a:rPr lang="pt-BR" dirty="0" err="1">
                <a:effectLst/>
              </a:rPr>
              <a:t>en</a:t>
            </a:r>
            <a:r>
              <a:rPr lang="pt-BR" dirty="0">
                <a:effectLst/>
              </a:rPr>
              <a:t> </a:t>
            </a:r>
            <a:r>
              <a:rPr lang="pt-BR" dirty="0" err="1">
                <a:effectLst/>
              </a:rPr>
              <a:t>sayu</a:t>
            </a:r>
            <a:r>
              <a:rPr lang="pt-BR" dirty="0">
                <a:effectLst/>
              </a:rPr>
              <a:t>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299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 de texto 1">
            <a:extLst>
              <a:ext uri="{FF2B5EF4-FFF2-40B4-BE49-F238E27FC236}">
                <a16:creationId xmlns:a16="http://schemas.microsoft.com/office/drawing/2014/main" id="{9FF4723B-6B5F-4817-8A46-CE6D7AED19D9}"/>
              </a:ext>
            </a:extLst>
          </p:cNvPr>
          <p:cNvSpPr txBox="1"/>
          <p:nvPr/>
        </p:nvSpPr>
        <p:spPr>
          <a:xfrm>
            <a:off x="1668544" y="829559"/>
            <a:ext cx="1031292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accent2">
                    <a:lumMod val="75000"/>
                  </a:schemeClr>
                </a:solidFill>
                <a:latin typeface="geneva,arial,helvetica"/>
              </a:rPr>
              <a:t>Fragmento da Demanda do Santo Graal</a:t>
            </a:r>
          </a:p>
          <a:p>
            <a:r>
              <a:rPr lang="pt-BR" sz="1600" dirty="0" err="1">
                <a:latin typeface="geneva,arial,helvetica"/>
              </a:rPr>
              <a:t>Aquel</a:t>
            </a:r>
            <a:r>
              <a:rPr lang="pt-BR" sz="1600" dirty="0">
                <a:latin typeface="geneva,arial,helvetica"/>
              </a:rPr>
              <a:t> dia que vos eu digo, </a:t>
            </a:r>
            <a:r>
              <a:rPr lang="pt-BR" sz="1600" dirty="0" err="1">
                <a:latin typeface="geneva,arial,helvetica"/>
              </a:rPr>
              <a:t>direitamente</a:t>
            </a:r>
            <a:r>
              <a:rPr lang="pt-BR" sz="1600" dirty="0">
                <a:latin typeface="geneva,arial,helvetica"/>
              </a:rPr>
              <a:t> quando queriam </a:t>
            </a:r>
            <a:r>
              <a:rPr lang="pt-BR" sz="1600" dirty="0" err="1">
                <a:latin typeface="geneva,arial,helvetica"/>
              </a:rPr>
              <a:t>poer</a:t>
            </a:r>
            <a:r>
              <a:rPr lang="pt-BR" sz="1600" dirty="0">
                <a:latin typeface="geneva,arial,helvetica"/>
              </a:rPr>
              <a:t> as mesas – </a:t>
            </a:r>
            <a:r>
              <a:rPr lang="pt-BR" sz="1600" dirty="0" err="1">
                <a:latin typeface="geneva,arial,helvetica"/>
              </a:rPr>
              <a:t>esto</a:t>
            </a:r>
            <a:r>
              <a:rPr lang="pt-BR" sz="1600" dirty="0">
                <a:latin typeface="geneva,arial,helvetica"/>
              </a:rPr>
              <a:t> era ora de </a:t>
            </a:r>
            <a:r>
              <a:rPr lang="pt-BR" sz="1600" dirty="0" err="1">
                <a:latin typeface="geneva,arial,helvetica"/>
              </a:rPr>
              <a:t>noa</a:t>
            </a:r>
            <a:r>
              <a:rPr lang="pt-BR" sz="1600" dirty="0">
                <a:latin typeface="geneva,arial,helvetica"/>
              </a:rPr>
              <a:t> – </a:t>
            </a:r>
            <a:r>
              <a:rPr lang="pt-BR" sz="1600" dirty="0" err="1">
                <a:latin typeface="geneva,arial,helvetica"/>
              </a:rPr>
              <a:t>aveeo</a:t>
            </a:r>
            <a:r>
              <a:rPr lang="pt-BR" sz="1600" dirty="0">
                <a:latin typeface="geneva,arial,helvetica"/>
              </a:rPr>
              <a:t> que </a:t>
            </a:r>
            <a:r>
              <a:rPr lang="pt-BR" sz="1600" dirty="0" err="1">
                <a:latin typeface="geneva,arial,helvetica"/>
              </a:rPr>
              <a:t>üa</a:t>
            </a:r>
            <a:r>
              <a:rPr lang="pt-BR" sz="1600" dirty="0">
                <a:latin typeface="geneva,arial,helvetica"/>
              </a:rPr>
              <a:t> donzela chegou i, mui </a:t>
            </a:r>
            <a:r>
              <a:rPr lang="pt-BR" sz="1600" dirty="0" err="1">
                <a:latin typeface="geneva,arial,helvetica"/>
              </a:rPr>
              <a:t>fremosa</a:t>
            </a:r>
            <a:r>
              <a:rPr lang="pt-BR" sz="1600" dirty="0">
                <a:latin typeface="geneva,arial,helvetica"/>
              </a:rPr>
              <a:t> e mui bem vestida. E entrou no </a:t>
            </a:r>
            <a:r>
              <a:rPr lang="pt-BR" sz="1600" dirty="0" err="1">
                <a:latin typeface="geneva,arial,helvetica"/>
              </a:rPr>
              <a:t>paaço</a:t>
            </a:r>
            <a:r>
              <a:rPr lang="pt-BR" sz="1600" dirty="0">
                <a:latin typeface="geneva,arial,helvetica"/>
              </a:rPr>
              <a:t> a </a:t>
            </a:r>
            <a:r>
              <a:rPr lang="pt-BR" sz="1600" dirty="0" err="1">
                <a:latin typeface="geneva,arial,helvetica"/>
              </a:rPr>
              <a:t>pee</a:t>
            </a:r>
            <a:r>
              <a:rPr lang="pt-BR" sz="1600" dirty="0">
                <a:latin typeface="geneva,arial,helvetica"/>
              </a:rPr>
              <a:t>, como mandadeira. Ela começou a catar de </a:t>
            </a:r>
            <a:r>
              <a:rPr lang="pt-BR" sz="1600" dirty="0" err="1">
                <a:latin typeface="geneva,arial,helvetica"/>
              </a:rPr>
              <a:t>üa</a:t>
            </a:r>
            <a:r>
              <a:rPr lang="pt-BR" sz="1600" dirty="0">
                <a:latin typeface="geneva,arial,helvetica"/>
              </a:rPr>
              <a:t> parte e da outra, pelo </a:t>
            </a:r>
            <a:r>
              <a:rPr lang="pt-BR" sz="1600" dirty="0" err="1">
                <a:latin typeface="geneva,arial,helvetica"/>
              </a:rPr>
              <a:t>paaço</a:t>
            </a:r>
            <a:r>
              <a:rPr lang="pt-BR" sz="1600" dirty="0">
                <a:latin typeface="geneva,arial,helvetica"/>
              </a:rPr>
              <a:t>; e perguntavam-na que demandava.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Eu demando – disse ela – por Dom </a:t>
            </a:r>
            <a:r>
              <a:rPr lang="pt-BR" sz="1600" dirty="0" err="1">
                <a:latin typeface="geneva,arial,helvetica"/>
              </a:rPr>
              <a:t>Lançarot</a:t>
            </a:r>
            <a:r>
              <a:rPr lang="pt-BR" sz="1600" dirty="0">
                <a:latin typeface="geneva,arial,helvetica"/>
              </a:rPr>
              <a:t> do Lago. É aqui ?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Si, donzela – disse </a:t>
            </a:r>
            <a:r>
              <a:rPr lang="pt-BR" sz="1600" dirty="0" err="1">
                <a:latin typeface="geneva,arial,helvetica"/>
              </a:rPr>
              <a:t>üu</a:t>
            </a:r>
            <a:r>
              <a:rPr lang="pt-BR" sz="1600" dirty="0">
                <a:latin typeface="geneva,arial,helvetica"/>
              </a:rPr>
              <a:t> cavaleiro. </a:t>
            </a:r>
            <a:r>
              <a:rPr lang="pt-BR" sz="1600" dirty="0" err="1">
                <a:latin typeface="geneva,arial,helvetica"/>
              </a:rPr>
              <a:t>Veede-lo</a:t>
            </a:r>
            <a:r>
              <a:rPr lang="pt-BR" sz="1600" dirty="0">
                <a:latin typeface="geneva,arial,helvetica"/>
              </a:rPr>
              <a:t>: </a:t>
            </a:r>
            <a:r>
              <a:rPr lang="pt-BR" sz="1600" dirty="0" err="1">
                <a:latin typeface="geneva,arial,helvetica"/>
              </a:rPr>
              <a:t>stá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aaquela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freesta</a:t>
            </a:r>
            <a:r>
              <a:rPr lang="pt-BR" sz="1600" dirty="0">
                <a:latin typeface="geneva,arial,helvetica"/>
              </a:rPr>
              <a:t>, falando com Dom </a:t>
            </a:r>
            <a:r>
              <a:rPr lang="pt-BR" sz="1600" dirty="0" err="1">
                <a:latin typeface="geneva,arial,helvetica"/>
              </a:rPr>
              <a:t>Gualvam</a:t>
            </a:r>
            <a:r>
              <a:rPr lang="pt-BR" sz="1600" dirty="0">
                <a:latin typeface="geneva,arial,helvetica"/>
              </a:rPr>
              <a:t>.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Ela foi logo pera </a:t>
            </a:r>
            <a:r>
              <a:rPr lang="pt-BR" sz="1600" dirty="0" err="1">
                <a:latin typeface="geneva,arial,helvetica"/>
              </a:rPr>
              <a:t>el</a:t>
            </a:r>
            <a:r>
              <a:rPr lang="pt-BR" sz="1600" dirty="0">
                <a:latin typeface="geneva,arial,helvetica"/>
              </a:rPr>
              <a:t> e </a:t>
            </a:r>
            <a:r>
              <a:rPr lang="pt-BR" sz="1600" dirty="0" err="1">
                <a:latin typeface="geneva,arial,helvetica"/>
              </a:rPr>
              <a:t>salvô-o</a:t>
            </a:r>
            <a:r>
              <a:rPr lang="pt-BR" sz="1600" dirty="0">
                <a:latin typeface="geneva,arial,helvetica"/>
              </a:rPr>
              <a:t>. Ele, tanto que a </a:t>
            </a:r>
            <a:r>
              <a:rPr lang="pt-BR" sz="1600" dirty="0" err="1">
                <a:latin typeface="geneva,arial,helvetica"/>
              </a:rPr>
              <a:t>vio</a:t>
            </a:r>
            <a:r>
              <a:rPr lang="pt-BR" sz="1600" dirty="0">
                <a:latin typeface="geneva,arial,helvetica"/>
              </a:rPr>
              <a:t>, </a:t>
            </a:r>
            <a:r>
              <a:rPr lang="pt-BR" sz="1600" dirty="0" err="1">
                <a:latin typeface="geneva,arial,helvetica"/>
              </a:rPr>
              <a:t>recebeo-a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rnui</a:t>
            </a:r>
            <a:r>
              <a:rPr lang="pt-BR" sz="1600" dirty="0">
                <a:latin typeface="geneva,arial,helvetica"/>
              </a:rPr>
              <a:t> bem e abraçou-a, </a:t>
            </a:r>
            <a:r>
              <a:rPr lang="pt-BR" sz="1600" dirty="0" err="1">
                <a:latin typeface="geneva,arial,helvetica"/>
              </a:rPr>
              <a:t>ca</a:t>
            </a:r>
            <a:r>
              <a:rPr lang="pt-BR" sz="1600" dirty="0">
                <a:latin typeface="geneva,arial,helvetica"/>
              </a:rPr>
              <a:t> aquela era </a:t>
            </a:r>
            <a:r>
              <a:rPr lang="pt-BR" sz="1600" dirty="0" err="1">
                <a:latin typeface="geneva,arial,helvetica"/>
              </a:rPr>
              <a:t>üa</a:t>
            </a:r>
            <a:r>
              <a:rPr lang="pt-BR" sz="1600" dirty="0">
                <a:latin typeface="geneva,arial,helvetica"/>
              </a:rPr>
              <a:t> das donzelas que moravam na </a:t>
            </a:r>
            <a:r>
              <a:rPr lang="pt-BR" sz="1600" dirty="0" err="1">
                <a:latin typeface="geneva,arial,helvetica"/>
              </a:rPr>
              <a:t>Insoa</a:t>
            </a:r>
            <a:r>
              <a:rPr lang="pt-BR" sz="1600" dirty="0">
                <a:latin typeface="geneva,arial,helvetica"/>
              </a:rPr>
              <a:t> da </a:t>
            </a:r>
            <a:r>
              <a:rPr lang="pt-BR" sz="1600" dirty="0" err="1">
                <a:latin typeface="geneva,arial,helvetica"/>
              </a:rPr>
              <a:t>Lediça</a:t>
            </a:r>
            <a:r>
              <a:rPr lang="pt-BR" sz="1600" dirty="0">
                <a:latin typeface="geneva,arial,helvetica"/>
              </a:rPr>
              <a:t>, que a filha Amida </a:t>
            </a:r>
            <a:r>
              <a:rPr lang="pt-BR" sz="1600" dirty="0" err="1">
                <a:latin typeface="geneva,arial,helvetica"/>
              </a:rPr>
              <a:t>del-rei</a:t>
            </a:r>
            <a:r>
              <a:rPr lang="pt-BR" sz="1600" dirty="0">
                <a:latin typeface="geneva,arial,helvetica"/>
              </a:rPr>
              <a:t> Peles amava mais que donzela da sua companha i.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Ai, donzela! – disse </a:t>
            </a:r>
            <a:r>
              <a:rPr lang="pt-BR" sz="1600" dirty="0" err="1">
                <a:latin typeface="geneva,arial,helvetica"/>
              </a:rPr>
              <a:t>Lançalot</a:t>
            </a:r>
            <a:r>
              <a:rPr lang="pt-BR" sz="1600" dirty="0">
                <a:latin typeface="geneva,arial,helvetica"/>
              </a:rPr>
              <a:t> –que ventura vos </a:t>
            </a:r>
            <a:r>
              <a:rPr lang="pt-BR" sz="1600" dirty="0" err="1">
                <a:latin typeface="geneva,arial,helvetica"/>
              </a:rPr>
              <a:t>adusse</a:t>
            </a:r>
            <a:r>
              <a:rPr lang="pt-BR" sz="1600" dirty="0">
                <a:latin typeface="geneva,arial,helvetica"/>
              </a:rPr>
              <a:t> aqui, que bem sei que sem </a:t>
            </a:r>
            <a:r>
              <a:rPr lang="pt-BR" sz="1600" dirty="0" err="1">
                <a:latin typeface="geneva,arial,helvetica"/>
              </a:rPr>
              <a:t>razom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nom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veestes</a:t>
            </a:r>
            <a:r>
              <a:rPr lang="pt-BR" sz="1600" dirty="0">
                <a:latin typeface="geneva,arial,helvetica"/>
              </a:rPr>
              <a:t> vós?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Senhor, verdade é; mais rogo-vos, se vos </a:t>
            </a:r>
            <a:r>
              <a:rPr lang="pt-BR" sz="1600" dirty="0" err="1">
                <a:latin typeface="geneva,arial,helvetica"/>
              </a:rPr>
              <a:t>aprouguer</a:t>
            </a:r>
            <a:r>
              <a:rPr lang="pt-BR" sz="1600" dirty="0">
                <a:latin typeface="geneva,arial,helvetica"/>
              </a:rPr>
              <a:t>, que </a:t>
            </a:r>
            <a:r>
              <a:rPr lang="pt-BR" sz="1600" dirty="0" err="1">
                <a:latin typeface="geneva,arial,helvetica"/>
              </a:rPr>
              <a:t>vaades</a:t>
            </a:r>
            <a:r>
              <a:rPr lang="pt-BR" sz="1600" dirty="0">
                <a:latin typeface="geneva,arial,helvetica"/>
              </a:rPr>
              <a:t> comigo </a:t>
            </a:r>
            <a:r>
              <a:rPr lang="pt-BR" sz="1600" dirty="0" err="1">
                <a:latin typeface="geneva,arial,helvetica"/>
              </a:rPr>
              <a:t>aaquela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foresta</a:t>
            </a:r>
            <a:r>
              <a:rPr lang="pt-BR" sz="1600" dirty="0">
                <a:latin typeface="geneva,arial,helvetica"/>
              </a:rPr>
              <a:t> de </a:t>
            </a:r>
            <a:r>
              <a:rPr lang="pt-BR" sz="1600" dirty="0" err="1">
                <a:latin typeface="geneva,arial,helvetica"/>
              </a:rPr>
              <a:t>Camaalot</a:t>
            </a:r>
            <a:r>
              <a:rPr lang="pt-BR" sz="1600" dirty="0">
                <a:latin typeface="geneva,arial,helvetica"/>
              </a:rPr>
              <a:t>; e </a:t>
            </a:r>
            <a:r>
              <a:rPr lang="pt-BR" sz="1600" dirty="0" err="1">
                <a:latin typeface="geneva,arial,helvetica"/>
              </a:rPr>
              <a:t>sabede</a:t>
            </a:r>
            <a:r>
              <a:rPr lang="pt-BR" sz="1600" dirty="0">
                <a:latin typeface="geneva,arial,helvetica"/>
              </a:rPr>
              <a:t> que </a:t>
            </a:r>
            <a:r>
              <a:rPr lang="pt-BR" sz="1600" dirty="0" err="1">
                <a:latin typeface="geneva,arial,helvetica"/>
              </a:rPr>
              <a:t>manhãa</a:t>
            </a:r>
            <a:r>
              <a:rPr lang="pt-BR" sz="1600" dirty="0">
                <a:latin typeface="geneva,arial,helvetica"/>
              </a:rPr>
              <a:t>, ora de comer, </a:t>
            </a:r>
            <a:r>
              <a:rPr lang="pt-BR" sz="1600" dirty="0" err="1">
                <a:latin typeface="geneva,arial,helvetica"/>
              </a:rPr>
              <a:t>seeredes</a:t>
            </a:r>
            <a:r>
              <a:rPr lang="pt-BR" sz="1600" dirty="0">
                <a:latin typeface="geneva,arial,helvetica"/>
              </a:rPr>
              <a:t> aqui.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Certas, donzela – disse </a:t>
            </a:r>
            <a:r>
              <a:rPr lang="pt-BR" sz="1600" dirty="0" err="1">
                <a:latin typeface="geneva,arial,helvetica"/>
              </a:rPr>
              <a:t>el</a:t>
            </a:r>
            <a:r>
              <a:rPr lang="pt-BR" sz="1600" dirty="0">
                <a:latin typeface="geneva,arial,helvetica"/>
              </a:rPr>
              <a:t> – muito me praz; </a:t>
            </a:r>
            <a:r>
              <a:rPr lang="pt-BR" sz="1600" dirty="0" err="1">
                <a:latin typeface="geneva,arial,helvetica"/>
              </a:rPr>
              <a:t>ca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teúdo</a:t>
            </a:r>
            <a:r>
              <a:rPr lang="pt-BR" sz="1600" dirty="0">
                <a:latin typeface="geneva,arial,helvetica"/>
              </a:rPr>
              <a:t> e </a:t>
            </a:r>
            <a:r>
              <a:rPr lang="pt-BR" sz="1600" dirty="0" err="1">
                <a:latin typeface="geneva,arial,helvetica"/>
              </a:rPr>
              <a:t>soom</a:t>
            </a:r>
            <a:r>
              <a:rPr lang="pt-BR" sz="1600" dirty="0">
                <a:latin typeface="geneva,arial,helvetica"/>
              </a:rPr>
              <a:t> de vos fazer serviço em </a:t>
            </a:r>
            <a:r>
              <a:rPr lang="pt-BR" sz="1600" dirty="0" err="1">
                <a:latin typeface="geneva,arial,helvetica"/>
              </a:rPr>
              <a:t>tôdalas</a:t>
            </a:r>
            <a:r>
              <a:rPr lang="pt-BR" sz="1600" dirty="0">
                <a:latin typeface="geneva,arial,helvetica"/>
              </a:rPr>
              <a:t> cousas que eu poder.</a:t>
            </a:r>
            <a:r>
              <a:rPr lang="pt-BR" sz="1600" dirty="0"/>
              <a:t> </a:t>
            </a:r>
          </a:p>
          <a:p>
            <a:r>
              <a:rPr lang="pt-BR" sz="1600" dirty="0" err="1">
                <a:latin typeface="geneva,arial,helvetica"/>
              </a:rPr>
              <a:t>Entam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pedio</a:t>
            </a:r>
            <a:r>
              <a:rPr lang="pt-BR" sz="1600" dirty="0">
                <a:latin typeface="geneva,arial,helvetica"/>
              </a:rPr>
              <a:t> suas armas. E quando </a:t>
            </a:r>
            <a:r>
              <a:rPr lang="pt-BR" sz="1600" dirty="0" err="1">
                <a:latin typeface="geneva,arial,helvetica"/>
              </a:rPr>
              <a:t>el-rei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vio</a:t>
            </a:r>
            <a:r>
              <a:rPr lang="pt-BR" sz="1600" dirty="0">
                <a:latin typeface="geneva,arial,helvetica"/>
              </a:rPr>
              <a:t> que se fazia armar a </a:t>
            </a:r>
            <a:r>
              <a:rPr lang="pt-BR" sz="1600" dirty="0" err="1">
                <a:latin typeface="geneva,arial,helvetica"/>
              </a:rPr>
              <a:t>tam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gram</a:t>
            </a:r>
            <a:r>
              <a:rPr lang="pt-BR" sz="1600" dirty="0">
                <a:latin typeface="geneva,arial,helvetica"/>
              </a:rPr>
              <a:t> coita, foi a </a:t>
            </a:r>
            <a:r>
              <a:rPr lang="pt-BR" sz="1600" dirty="0" err="1">
                <a:latin typeface="geneva,arial,helvetica"/>
              </a:rPr>
              <a:t>el</a:t>
            </a:r>
            <a:r>
              <a:rPr lang="pt-BR" sz="1600" dirty="0">
                <a:latin typeface="geneva,arial,helvetica"/>
              </a:rPr>
              <a:t> com a </a:t>
            </a:r>
            <a:r>
              <a:rPr lang="pt-BR" sz="1600" dirty="0" err="1">
                <a:latin typeface="geneva,arial,helvetica"/>
              </a:rPr>
              <a:t>raïa</a:t>
            </a:r>
            <a:r>
              <a:rPr lang="pt-BR" sz="1600" dirty="0">
                <a:latin typeface="geneva,arial,helvetica"/>
              </a:rPr>
              <a:t> e disse-lhe: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Como </a:t>
            </a:r>
            <a:r>
              <a:rPr lang="pt-BR" sz="1600" dirty="0" err="1">
                <a:latin typeface="geneva,arial,helvetica"/>
              </a:rPr>
              <a:t>leixar-nos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queredes</a:t>
            </a:r>
            <a:r>
              <a:rPr lang="pt-BR" sz="1600" dirty="0">
                <a:latin typeface="geneva,arial,helvetica"/>
              </a:rPr>
              <a:t> a </a:t>
            </a:r>
            <a:r>
              <a:rPr lang="pt-BR" sz="1600" dirty="0" err="1">
                <a:latin typeface="geneva,arial,helvetica"/>
              </a:rPr>
              <a:t>atal</a:t>
            </a:r>
            <a:r>
              <a:rPr lang="pt-BR" sz="1600" dirty="0">
                <a:latin typeface="geneva,arial,helvetica"/>
              </a:rPr>
              <a:t> festa, u cavaleiros de todo o mundo veem aa corte, e mui mais ainda por vos </a:t>
            </a:r>
            <a:r>
              <a:rPr lang="pt-BR" sz="1600" dirty="0" err="1">
                <a:latin typeface="geneva,arial,helvetica"/>
              </a:rPr>
              <a:t>veerem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ca</a:t>
            </a:r>
            <a:r>
              <a:rPr lang="pt-BR" sz="1600" dirty="0">
                <a:latin typeface="geneva,arial,helvetica"/>
              </a:rPr>
              <a:t> por al – deles por vos </a:t>
            </a:r>
            <a:r>
              <a:rPr lang="pt-BR" sz="1600" dirty="0" err="1">
                <a:latin typeface="geneva,arial,helvetica"/>
              </a:rPr>
              <a:t>veerem</a:t>
            </a:r>
            <a:r>
              <a:rPr lang="pt-BR" sz="1600" dirty="0">
                <a:latin typeface="geneva,arial,helvetica"/>
              </a:rPr>
              <a:t> e deles por </a:t>
            </a:r>
            <a:r>
              <a:rPr lang="pt-BR" sz="1600" dirty="0" err="1">
                <a:latin typeface="geneva,arial,helvetica"/>
              </a:rPr>
              <a:t>averem</a:t>
            </a:r>
            <a:r>
              <a:rPr lang="pt-BR" sz="1600" dirty="0">
                <a:latin typeface="geneva,arial,helvetica"/>
              </a:rPr>
              <a:t> vossa companha?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Senhor, – disse </a:t>
            </a:r>
            <a:r>
              <a:rPr lang="pt-BR" sz="1600" dirty="0" err="1">
                <a:latin typeface="geneva,arial,helvetica"/>
              </a:rPr>
              <a:t>el</a:t>
            </a:r>
            <a:r>
              <a:rPr lang="pt-BR" sz="1600" dirty="0">
                <a:latin typeface="geneva,arial,helvetica"/>
              </a:rPr>
              <a:t> – </a:t>
            </a:r>
            <a:r>
              <a:rPr lang="pt-BR" sz="1600" dirty="0" err="1">
                <a:latin typeface="geneva,arial,helvetica"/>
              </a:rPr>
              <a:t>nom</a:t>
            </a:r>
            <a:r>
              <a:rPr lang="pt-BR" sz="1600" dirty="0">
                <a:latin typeface="geneva,arial,helvetica"/>
              </a:rPr>
              <a:t> vou </a:t>
            </a:r>
            <a:r>
              <a:rPr lang="pt-BR" sz="1600" dirty="0" err="1">
                <a:latin typeface="geneva,arial,helvetica"/>
              </a:rPr>
              <a:t>senam</a:t>
            </a:r>
            <a:r>
              <a:rPr lang="pt-BR" sz="1600" dirty="0">
                <a:latin typeface="geneva,arial,helvetica"/>
              </a:rPr>
              <a:t> a esta </a:t>
            </a:r>
            <a:r>
              <a:rPr lang="pt-BR" sz="1600" dirty="0" err="1">
                <a:latin typeface="geneva,arial,helvetica"/>
              </a:rPr>
              <a:t>foresta</a:t>
            </a:r>
            <a:r>
              <a:rPr lang="pt-BR" sz="1600" dirty="0">
                <a:latin typeface="geneva,arial,helvetica"/>
              </a:rPr>
              <a:t> com esta donzela que me rogou; mais </a:t>
            </a:r>
            <a:r>
              <a:rPr lang="pt-BR" sz="1600" dirty="0" err="1">
                <a:latin typeface="geneva,arial,helvetica"/>
              </a:rPr>
              <a:t>cras</a:t>
            </a:r>
            <a:r>
              <a:rPr lang="pt-BR" sz="1600" dirty="0">
                <a:latin typeface="geneva,arial,helvetica"/>
              </a:rPr>
              <a:t>, ora de terça, </a:t>
            </a:r>
            <a:r>
              <a:rPr lang="pt-BR" sz="1600" dirty="0" err="1">
                <a:latin typeface="geneva,arial,helvetica"/>
              </a:rPr>
              <a:t>seerei</a:t>
            </a:r>
            <a:r>
              <a:rPr lang="pt-BR" sz="1600" dirty="0">
                <a:latin typeface="geneva,arial,helvetica"/>
              </a:rPr>
              <a:t> aqui.</a:t>
            </a:r>
            <a:r>
              <a:rPr lang="pt-BR" sz="1600" dirty="0"/>
              <a:t> </a:t>
            </a:r>
          </a:p>
          <a:p>
            <a:r>
              <a:rPr lang="pt-BR" sz="1600" dirty="0" err="1">
                <a:latin typeface="geneva,arial,helvetica"/>
              </a:rPr>
              <a:t>Entom</a:t>
            </a:r>
            <a:r>
              <a:rPr lang="pt-BR" sz="1600" dirty="0">
                <a:latin typeface="geneva,arial,helvetica"/>
              </a:rPr>
              <a:t> se </a:t>
            </a:r>
            <a:r>
              <a:rPr lang="pt-BR" sz="1600" dirty="0" err="1">
                <a:latin typeface="geneva,arial,helvetica"/>
              </a:rPr>
              <a:t>saío</a:t>
            </a:r>
            <a:r>
              <a:rPr lang="pt-BR" sz="1600" dirty="0">
                <a:latin typeface="geneva,arial,helvetica"/>
              </a:rPr>
              <a:t> </a:t>
            </a:r>
            <a:r>
              <a:rPr lang="pt-BR" sz="1600" dirty="0" err="1">
                <a:latin typeface="geneva,arial,helvetica"/>
              </a:rPr>
              <a:t>Lançarot</a:t>
            </a:r>
            <a:r>
              <a:rPr lang="pt-BR" sz="1600" dirty="0">
                <a:latin typeface="geneva,arial,helvetica"/>
              </a:rPr>
              <a:t> do Lago e </a:t>
            </a:r>
            <a:r>
              <a:rPr lang="pt-BR" sz="1600" dirty="0" err="1">
                <a:latin typeface="geneva,arial,helvetica"/>
              </a:rPr>
              <a:t>sobio</a:t>
            </a:r>
            <a:r>
              <a:rPr lang="pt-BR" sz="1600" dirty="0">
                <a:latin typeface="geneva,arial,helvetica"/>
              </a:rPr>
              <a:t> em seu cavalo, e a donzela em seu </a:t>
            </a:r>
            <a:r>
              <a:rPr lang="pt-BR" sz="1600" dirty="0" err="1">
                <a:latin typeface="geneva,arial,helvetica"/>
              </a:rPr>
              <a:t>palafrem</a:t>
            </a:r>
            <a:r>
              <a:rPr lang="pt-BR" sz="1600" dirty="0">
                <a:latin typeface="geneva,arial,helvetica"/>
              </a:rPr>
              <a:t>; e </a:t>
            </a:r>
            <a:r>
              <a:rPr lang="pt-BR" sz="1600" dirty="0" err="1">
                <a:latin typeface="geneva,arial,helvetica"/>
              </a:rPr>
              <a:t>forom</a:t>
            </a:r>
            <a:r>
              <a:rPr lang="pt-BR" sz="1600" dirty="0">
                <a:latin typeface="geneva,arial,helvetica"/>
              </a:rPr>
              <a:t> com a donzela </a:t>
            </a:r>
            <a:r>
              <a:rPr lang="pt-BR" sz="1600" dirty="0" err="1">
                <a:latin typeface="geneva,arial,helvetica"/>
              </a:rPr>
              <a:t>dous</a:t>
            </a:r>
            <a:r>
              <a:rPr lang="pt-BR" sz="1600" dirty="0">
                <a:latin typeface="geneva,arial,helvetica"/>
              </a:rPr>
              <a:t> cavaleiros e duas donzelas. E quando ela tornou a eles, disse-lhes:</a:t>
            </a:r>
            <a:r>
              <a:rPr lang="pt-BR" sz="1600" dirty="0"/>
              <a:t> </a:t>
            </a:r>
          </a:p>
          <a:p>
            <a:r>
              <a:rPr lang="pt-BR" sz="1600" dirty="0">
                <a:latin typeface="geneva,arial,helvetica"/>
              </a:rPr>
              <a:t>– </a:t>
            </a:r>
            <a:r>
              <a:rPr lang="pt-BR" sz="1600" dirty="0" err="1">
                <a:latin typeface="geneva,arial,helvetica"/>
              </a:rPr>
              <a:t>Sabede</a:t>
            </a:r>
            <a:r>
              <a:rPr lang="pt-BR" sz="1600" dirty="0">
                <a:latin typeface="geneva,arial,helvetica"/>
              </a:rPr>
              <a:t> que adubei o por que </a:t>
            </a:r>
            <a:r>
              <a:rPr lang="pt-BR" sz="1600" dirty="0" err="1">
                <a:latin typeface="geneva,arial,helvetica"/>
              </a:rPr>
              <a:t>viim</a:t>
            </a:r>
            <a:r>
              <a:rPr lang="pt-BR" sz="1600" dirty="0">
                <a:latin typeface="geneva,arial,helvetica"/>
              </a:rPr>
              <a:t>: Dom </a:t>
            </a:r>
            <a:r>
              <a:rPr lang="pt-BR" sz="1600" dirty="0" err="1">
                <a:latin typeface="geneva,arial,helvetica"/>
              </a:rPr>
              <a:t>Lançarot</a:t>
            </a:r>
            <a:r>
              <a:rPr lang="pt-BR" sz="1600" dirty="0">
                <a:latin typeface="geneva,arial,helvetica"/>
              </a:rPr>
              <a:t> do Lago se irá </a:t>
            </a:r>
            <a:r>
              <a:rPr lang="pt-BR" sz="1600" dirty="0" err="1">
                <a:latin typeface="geneva,arial,helvetica"/>
              </a:rPr>
              <a:t>comnosco</a:t>
            </a:r>
            <a:r>
              <a:rPr lang="pt-BR" sz="1600" dirty="0">
                <a:latin typeface="geneva,arial,helvetica"/>
              </a:rPr>
              <a:t>.</a:t>
            </a:r>
            <a:r>
              <a:rPr lang="pt-BR" sz="1600" dirty="0"/>
              <a:t> 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97231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5BABEE-1C16-46C3-888A-EA9569604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As cantigas de escarnio e maldicir</a:t>
            </a:r>
            <a:endParaRPr lang="es-ES" dirty="0"/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2D63E1A1-B787-41B2-885A-94F0E9E3E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gl-ES" dirty="0"/>
              <a:t>Son poemas satíricos e burlescos.</a:t>
            </a:r>
          </a:p>
          <a:p>
            <a:pPr lvl="0"/>
            <a:r>
              <a:rPr lang="gl-ES" dirty="0"/>
              <a:t>Critican a sociedade medieval de todas as clases ou profesións</a:t>
            </a:r>
          </a:p>
          <a:p>
            <a:pPr lvl="0"/>
            <a:r>
              <a:rPr lang="gl-ES" dirty="0"/>
              <a:t>Utilizan:</a:t>
            </a:r>
          </a:p>
          <a:p>
            <a:pPr lvl="1"/>
            <a:r>
              <a:rPr lang="gl-E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ironía</a:t>
            </a:r>
            <a:r>
              <a:rPr lang="gl-ES" sz="1800" dirty="0"/>
              <a:t>: dar a entender algo moi distinto ou contrario do que se di: “Pobre! Vive nunha casiña de 300 metros!”</a:t>
            </a:r>
          </a:p>
          <a:p>
            <a:pPr lvl="1"/>
            <a:r>
              <a:rPr lang="gl-E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 sarcasmo</a:t>
            </a:r>
            <a:r>
              <a:rPr lang="gl-ES" sz="1800" dirty="0"/>
              <a:t>: ironía que pretende ofender, dicir o contrario do que se quere dicir de maneira mordaz e amarga: “cando esteas triste, lembra que a alguén lle importas (a min non)”.</a:t>
            </a:r>
          </a:p>
          <a:p>
            <a:pPr lvl="1"/>
            <a:r>
              <a:rPr lang="gl-ES" sz="1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burla</a:t>
            </a:r>
            <a:r>
              <a:rPr lang="gl-ES" sz="1800" dirty="0"/>
              <a:t>: dito coa intención de poñer en ridículo. Pretende ser divertida.</a:t>
            </a:r>
          </a:p>
          <a:p>
            <a:r>
              <a:rPr lang="gl-ES" sz="2000" dirty="0"/>
              <a:t>Diríxense a: infanzóns, soldadeiras, monxas, cregos e trobadores ou xograres.</a:t>
            </a:r>
          </a:p>
          <a:p>
            <a:r>
              <a:rPr lang="gl-ES" sz="1800" dirty="0"/>
              <a:t>Son bos testemuños da sociedade do momento.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8389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27D5DE-E33B-4E3F-900E-30B11635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/>
              <a:t>Cantigas de escarnio e maldicir</a:t>
            </a:r>
            <a:endParaRPr lang="es-ES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5B799CC6-9504-4EC9-9546-9FDD0F6A6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3977" y="1501633"/>
            <a:ext cx="4338636" cy="764553"/>
          </a:xfrm>
        </p:spPr>
        <p:txBody>
          <a:bodyPr/>
          <a:lstStyle/>
          <a:p>
            <a:pPr algn="ctr"/>
            <a:r>
              <a:rPr lang="es-ES" dirty="0"/>
              <a:t>Clasificación polo </a:t>
            </a:r>
            <a:r>
              <a:rPr lang="es-ES" dirty="0" err="1"/>
              <a:t>contido</a:t>
            </a:r>
            <a:r>
              <a:rPr lang="es-ES" dirty="0"/>
              <a:t>	</a:t>
            </a:r>
          </a:p>
        </p:txBody>
      </p:sp>
      <p:graphicFrame>
        <p:nvGraphicFramePr>
          <p:cNvPr id="9" name="Táboa 9">
            <a:extLst>
              <a:ext uri="{FF2B5EF4-FFF2-40B4-BE49-F238E27FC236}">
                <a16:creationId xmlns:a16="http://schemas.microsoft.com/office/drawing/2014/main" id="{A0321CA1-5A79-4A63-903E-D24FD1325DD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6127382"/>
              </p:ext>
            </p:extLst>
          </p:nvPr>
        </p:nvGraphicFramePr>
        <p:xfrm>
          <a:off x="2591595" y="2331880"/>
          <a:ext cx="43434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10911522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43835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Cantigas de escarnio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Cantigas de </a:t>
                      </a:r>
                      <a:r>
                        <a:rPr lang="es-ES" dirty="0" err="1"/>
                        <a:t>maldicir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22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gl-ES" dirty="0"/>
                        <a:t>critícase de forma encuberta e con dobres sentidos.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dirty="0"/>
                        <a:t>critícase directamente con linguaxe explícita.</a:t>
                      </a:r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564019"/>
                  </a:ext>
                </a:extLst>
              </a:tr>
            </a:tbl>
          </a:graphicData>
        </a:graphic>
      </p:graphicFrame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C4F1AAE3-9556-49A4-9D96-08794DBDD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3852" y="1624836"/>
            <a:ext cx="4337048" cy="641350"/>
          </a:xfrm>
        </p:spPr>
        <p:txBody>
          <a:bodyPr/>
          <a:lstStyle/>
          <a:p>
            <a:pPr algn="ctr"/>
            <a:r>
              <a:rPr lang="es-ES" dirty="0"/>
              <a:t>Clasificación formal</a:t>
            </a:r>
          </a:p>
        </p:txBody>
      </p:sp>
      <p:graphicFrame>
        <p:nvGraphicFramePr>
          <p:cNvPr id="10" name="Táboa 10">
            <a:extLst>
              <a:ext uri="{FF2B5EF4-FFF2-40B4-BE49-F238E27FC236}">
                <a16:creationId xmlns:a16="http://schemas.microsoft.com/office/drawing/2014/main" id="{E58AA43E-8BA1-4968-8256-1E05B1A6A1D1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776202815"/>
              </p:ext>
            </p:extLst>
          </p:nvPr>
        </p:nvGraphicFramePr>
        <p:xfrm>
          <a:off x="7162264" y="2331880"/>
          <a:ext cx="4338636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318">
                  <a:extLst>
                    <a:ext uri="{9D8B030D-6E8A-4147-A177-3AD203B41FA5}">
                      <a16:colId xmlns:a16="http://schemas.microsoft.com/office/drawing/2014/main" val="1469480014"/>
                    </a:ext>
                  </a:extLst>
                </a:gridCol>
                <a:gridCol w="2169318">
                  <a:extLst>
                    <a:ext uri="{9D8B030D-6E8A-4147-A177-3AD203B41FA5}">
                      <a16:colId xmlns:a16="http://schemas.microsoft.com/office/drawing/2014/main" val="585234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Cantigas de </a:t>
                      </a:r>
                      <a:r>
                        <a:rPr lang="es-ES" dirty="0" err="1"/>
                        <a:t>mestría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Cantigas de refrán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9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Sen refrán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 refrán </a:t>
                      </a:r>
                      <a:r>
                        <a:rPr lang="es-ES" dirty="0" err="1"/>
                        <a:t>despois</a:t>
                      </a:r>
                      <a:r>
                        <a:rPr lang="es-ES" dirty="0"/>
                        <a:t> de cada estrofa.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342645"/>
                  </a:ext>
                </a:extLst>
              </a:tr>
            </a:tbl>
          </a:graphicData>
        </a:graphic>
      </p:graphicFrame>
      <p:sp>
        <p:nvSpPr>
          <p:cNvPr id="11" name="Caixa de texto 10">
            <a:extLst>
              <a:ext uri="{FF2B5EF4-FFF2-40B4-BE49-F238E27FC236}">
                <a16:creationId xmlns:a16="http://schemas.microsoft.com/office/drawing/2014/main" id="{E99B76B4-C004-431F-BA26-11B8CB007E5E}"/>
              </a:ext>
            </a:extLst>
          </p:cNvPr>
          <p:cNvSpPr txBox="1"/>
          <p:nvPr/>
        </p:nvSpPr>
        <p:spPr>
          <a:xfrm>
            <a:off x="2589213" y="4599954"/>
            <a:ext cx="891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ORIXE</a:t>
            </a:r>
            <a:r>
              <a:rPr lang="es-ES" dirty="0"/>
              <a:t>: </a:t>
            </a:r>
            <a:r>
              <a:rPr lang="gl-ES" dirty="0"/>
              <a:t>combinación do xénero satírico (que </a:t>
            </a:r>
            <a:r>
              <a:rPr lang="gl-ES" dirty="0" err="1"/>
              <a:t>pervive</a:t>
            </a:r>
            <a:r>
              <a:rPr lang="gl-ES" dirty="0"/>
              <a:t> no entroido) co xénero burlesco provenzal: </a:t>
            </a:r>
            <a:r>
              <a:rPr lang="gl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 SIRVENTÉS</a:t>
            </a:r>
            <a:r>
              <a:rPr lang="gl-ES" dirty="0"/>
              <a:t>.</a:t>
            </a:r>
          </a:p>
          <a:p>
            <a:endParaRPr lang="es-ES" dirty="0"/>
          </a:p>
        </p:txBody>
      </p:sp>
      <p:sp>
        <p:nvSpPr>
          <p:cNvPr id="12" name="Caixa de texto 11">
            <a:extLst>
              <a:ext uri="{FF2B5EF4-FFF2-40B4-BE49-F238E27FC236}">
                <a16:creationId xmlns:a16="http://schemas.microsoft.com/office/drawing/2014/main" id="{2DB320B6-0B9D-4941-8E26-7473840B7C0B}"/>
              </a:ext>
            </a:extLst>
          </p:cNvPr>
          <p:cNvSpPr txBox="1"/>
          <p:nvPr/>
        </p:nvSpPr>
        <p:spPr>
          <a:xfrm>
            <a:off x="2589213" y="5450889"/>
            <a:ext cx="891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RECURSOS</a:t>
            </a:r>
            <a:r>
              <a:rPr lang="es-ES" dirty="0"/>
              <a:t>: </a:t>
            </a:r>
            <a:r>
              <a:rPr lang="gl-ES" dirty="0"/>
              <a:t>os mesmos que a cantiga de amor: dobre, mordobre, finda, atafinda.</a:t>
            </a:r>
          </a:p>
          <a:p>
            <a:endParaRPr lang="es-ES" dirty="0"/>
          </a:p>
        </p:txBody>
      </p:sp>
      <p:pic>
        <p:nvPicPr>
          <p:cNvPr id="14" name="Imaxe 13">
            <a:extLst>
              <a:ext uri="{FF2B5EF4-FFF2-40B4-BE49-F238E27FC236}">
                <a16:creationId xmlns:a16="http://schemas.microsoft.com/office/drawing/2014/main" id="{F736EF69-5EBA-4EFA-B580-3D2D15518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9" t="38059" r="46844" b="43331"/>
          <a:stretch/>
        </p:blipFill>
        <p:spPr>
          <a:xfrm>
            <a:off x="354003" y="1624836"/>
            <a:ext cx="2006353" cy="1276325"/>
          </a:xfrm>
          <a:prstGeom prst="rect">
            <a:avLst/>
          </a:prstGeom>
        </p:spPr>
      </p:pic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C57A9B3A-7A36-4A8D-8D6B-4DD6C5633BA2}"/>
              </a:ext>
            </a:extLst>
          </p:cNvPr>
          <p:cNvCxnSpPr>
            <a:cxnSpLocks/>
          </p:cNvCxnSpPr>
          <p:nvPr/>
        </p:nvCxnSpPr>
        <p:spPr>
          <a:xfrm>
            <a:off x="2366708" y="1624836"/>
            <a:ext cx="4318177" cy="707044"/>
          </a:xfrm>
          <a:prstGeom prst="curvedConnector3">
            <a:avLst>
              <a:gd name="adj1" fmla="val 104687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565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DD0954E-D0B4-4009-86B9-6C682E09A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Temáticas das cantigas de escarnio e </a:t>
            </a:r>
            <a:r>
              <a:rPr lang="es-ES" dirty="0" err="1"/>
              <a:t>maldicir</a:t>
            </a:r>
            <a:endParaRPr lang="es-ES" dirty="0"/>
          </a:p>
        </p:txBody>
      </p:sp>
      <p:graphicFrame>
        <p:nvGraphicFramePr>
          <p:cNvPr id="9" name="Táboa 9">
            <a:extLst>
              <a:ext uri="{FF2B5EF4-FFF2-40B4-BE49-F238E27FC236}">
                <a16:creationId xmlns:a16="http://schemas.microsoft.com/office/drawing/2014/main" id="{7BA49508-708A-4F21-B08C-D18CDDBA26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032972"/>
              </p:ext>
            </p:extLst>
          </p:nvPr>
        </p:nvGraphicFramePr>
        <p:xfrm>
          <a:off x="2589213" y="2133600"/>
          <a:ext cx="8915400" cy="29311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178096">
                  <a:extLst>
                    <a:ext uri="{9D8B030D-6E8A-4147-A177-3AD203B41FA5}">
                      <a16:colId xmlns:a16="http://schemas.microsoft.com/office/drawing/2014/main" val="990416063"/>
                    </a:ext>
                  </a:extLst>
                </a:gridCol>
                <a:gridCol w="6737304">
                  <a:extLst>
                    <a:ext uri="{9D8B030D-6E8A-4147-A177-3AD203B41FA5}">
                      <a16:colId xmlns:a16="http://schemas.microsoft.com/office/drawing/2014/main" val="3435254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Sátira social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Burla de todas as clases </a:t>
                      </a:r>
                      <a:r>
                        <a:rPr lang="es-ES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sociais</a:t>
                      </a:r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, p. ex. </a:t>
                      </a:r>
                      <a:r>
                        <a:rPr lang="es-ES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infanzóns</a:t>
                      </a:r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(fidalgos de </a:t>
                      </a:r>
                      <a:r>
                        <a:rPr lang="es-ES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baixa</a:t>
                      </a:r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categoría que pretendían aparentar riqueza).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6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Sátira política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Ridiculízase</a:t>
                      </a:r>
                      <a:r>
                        <a:rPr lang="pt-BR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a </a:t>
                      </a:r>
                      <a:r>
                        <a:rPr lang="pt-BR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covardía</a:t>
                      </a:r>
                      <a:r>
                        <a:rPr lang="pt-BR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dos nobres </a:t>
                      </a:r>
                      <a:r>
                        <a:rPr lang="pt-BR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cristiáns</a:t>
                      </a:r>
                      <a:r>
                        <a:rPr lang="pt-BR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na guerra cos </a:t>
                      </a:r>
                      <a:r>
                        <a:rPr lang="pt-BR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musulmáns</a:t>
                      </a:r>
                      <a:r>
                        <a:rPr lang="pt-BR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. Hai poucas.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5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Sátira sexual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gl-ES" sz="1800" dirty="0">
                          <a:solidFill>
                            <a:srgbClr val="1C1C1C"/>
                          </a:solidFill>
                          <a:latin typeface="Source Sans Pro Light" pitchFamily="34"/>
                        </a:rPr>
                        <a:t>Escarnios contra monxas, cregos e soldadeiras por manteren relacións sexuais.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243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Sátira literaria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gl-ES" sz="1800" dirty="0">
                          <a:solidFill>
                            <a:srgbClr val="1C1C1C"/>
                          </a:solidFill>
                          <a:latin typeface="Source Sans Pro Light" pitchFamily="34"/>
                        </a:rPr>
                        <a:t>Burla dos tópicos da cantiga de amor, ou critica outros trobadores ou xograres por careceren de habilidades para facer cantigas.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861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Sátira moral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Critícanse</a:t>
                      </a:r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vicios como a mentira </a:t>
                      </a:r>
                      <a:r>
                        <a:rPr lang="es-ES" sz="1800" kern="1200" dirty="0" err="1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ou</a:t>
                      </a:r>
                      <a:r>
                        <a:rPr lang="es-ES" sz="1800" kern="1200" dirty="0">
                          <a:solidFill>
                            <a:srgbClr val="1C1C1C"/>
                          </a:solidFill>
                          <a:latin typeface="Source Sans Pro Light" pitchFamily="34"/>
                          <a:ea typeface="+mn-ea"/>
                          <a:cs typeface="+mn-cs"/>
                        </a:rPr>
                        <a:t> a corrupción.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294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3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 de texto 4">
            <a:extLst>
              <a:ext uri="{FF2B5EF4-FFF2-40B4-BE49-F238E27FC236}">
                <a16:creationId xmlns:a16="http://schemas.microsoft.com/office/drawing/2014/main" id="{F3B35D49-DA2E-4DB9-AA33-1B3597892E39}"/>
              </a:ext>
            </a:extLst>
          </p:cNvPr>
          <p:cNvSpPr txBox="1"/>
          <p:nvPr/>
        </p:nvSpPr>
        <p:spPr>
          <a:xfrm>
            <a:off x="10178243" y="6485138"/>
            <a:ext cx="1642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Johan de </a:t>
            </a:r>
            <a:r>
              <a:rPr lang="es-ES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Guilhade</a:t>
            </a:r>
            <a:endParaRPr lang="es-E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axe 8">
            <a:extLst>
              <a:ext uri="{FF2B5EF4-FFF2-40B4-BE49-F238E27FC236}">
                <a16:creationId xmlns:a16="http://schemas.microsoft.com/office/drawing/2014/main" id="{5F4D2A37-4645-4794-88C2-56039FBCC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99" t="26018" r="48519" b="8999"/>
          <a:stretch/>
        </p:blipFill>
        <p:spPr>
          <a:xfrm>
            <a:off x="4021584" y="1200705"/>
            <a:ext cx="1899823" cy="4456590"/>
          </a:xfrm>
          <a:prstGeom prst="rect">
            <a:avLst/>
          </a:prstGeom>
        </p:spPr>
      </p:pic>
      <p:pic>
        <p:nvPicPr>
          <p:cNvPr id="11" name="Imaxe 10">
            <a:extLst>
              <a:ext uri="{FF2B5EF4-FFF2-40B4-BE49-F238E27FC236}">
                <a16:creationId xmlns:a16="http://schemas.microsoft.com/office/drawing/2014/main" id="{CCA50173-37B3-4531-BD8B-857A6CA1F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98" t="13464" r="36359" b="44983"/>
          <a:stretch/>
        </p:blipFill>
        <p:spPr>
          <a:xfrm>
            <a:off x="639191" y="195308"/>
            <a:ext cx="3382393" cy="2849732"/>
          </a:xfrm>
          <a:prstGeom prst="rect">
            <a:avLst/>
          </a:prstGeom>
        </p:spPr>
      </p:pic>
      <p:pic>
        <p:nvPicPr>
          <p:cNvPr id="15" name="Imaxe 14">
            <a:extLst>
              <a:ext uri="{FF2B5EF4-FFF2-40B4-BE49-F238E27FC236}">
                <a16:creationId xmlns:a16="http://schemas.microsoft.com/office/drawing/2014/main" id="{2794FB16-FE57-4153-95DB-6C0541125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81" t="26516" r="37014" b="11925"/>
          <a:stretch/>
        </p:blipFill>
        <p:spPr>
          <a:xfrm>
            <a:off x="8562507" y="195308"/>
            <a:ext cx="3231472" cy="4101484"/>
          </a:xfrm>
          <a:prstGeom prst="rect">
            <a:avLst/>
          </a:prstGeom>
        </p:spPr>
      </p:pic>
      <p:pic>
        <p:nvPicPr>
          <p:cNvPr id="13" name="Imaxe 12">
            <a:extLst>
              <a:ext uri="{FF2B5EF4-FFF2-40B4-BE49-F238E27FC236}">
                <a16:creationId xmlns:a16="http://schemas.microsoft.com/office/drawing/2014/main" id="{A372F78C-4FEA-407B-9D9C-D5CF939BD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98" t="26408" r="45036" b="12751"/>
          <a:stretch/>
        </p:blipFill>
        <p:spPr>
          <a:xfrm>
            <a:off x="6096000" y="1200705"/>
            <a:ext cx="2324470" cy="4172506"/>
          </a:xfrm>
          <a:prstGeom prst="rect">
            <a:avLst/>
          </a:prstGeom>
        </p:spPr>
      </p:pic>
      <p:pic>
        <p:nvPicPr>
          <p:cNvPr id="7" name="Imaxe 6">
            <a:extLst>
              <a:ext uri="{FF2B5EF4-FFF2-40B4-BE49-F238E27FC236}">
                <a16:creationId xmlns:a16="http://schemas.microsoft.com/office/drawing/2014/main" id="{07357DE9-18EA-4825-A2BF-33518D3BA8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335" t="38059" r="46869" b="14822"/>
          <a:stretch/>
        </p:blipFill>
        <p:spPr>
          <a:xfrm>
            <a:off x="1306495" y="3156013"/>
            <a:ext cx="2047783" cy="3231471"/>
          </a:xfrm>
          <a:prstGeom prst="rect">
            <a:avLst/>
          </a:prstGeom>
        </p:spPr>
      </p:pic>
      <p:pic>
        <p:nvPicPr>
          <p:cNvPr id="4" name="Imaxe 3">
            <a:extLst>
              <a:ext uri="{FF2B5EF4-FFF2-40B4-BE49-F238E27FC236}">
                <a16:creationId xmlns:a16="http://schemas.microsoft.com/office/drawing/2014/main" id="{047AB899-87D0-493C-BB14-6483F0376B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37" t="11650" r="50000" b="48868"/>
          <a:stretch/>
        </p:blipFill>
        <p:spPr>
          <a:xfrm>
            <a:off x="10050999" y="3777448"/>
            <a:ext cx="2047783" cy="2707690"/>
          </a:xfrm>
          <a:prstGeom prst="rect">
            <a:avLst/>
          </a:prstGeom>
        </p:spPr>
      </p:pic>
      <p:sp>
        <p:nvSpPr>
          <p:cNvPr id="16" name="Caixa de texto 15">
            <a:extLst>
              <a:ext uri="{FF2B5EF4-FFF2-40B4-BE49-F238E27FC236}">
                <a16:creationId xmlns:a16="http://schemas.microsoft.com/office/drawing/2014/main" id="{9592C621-8935-488E-805F-ED653C130BA9}"/>
              </a:ext>
            </a:extLst>
          </p:cNvPr>
          <p:cNvSpPr txBox="1"/>
          <p:nvPr/>
        </p:nvSpPr>
        <p:spPr>
          <a:xfrm>
            <a:off x="2581185" y="1731145"/>
            <a:ext cx="11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</a:t>
            </a:r>
            <a:r>
              <a:rPr lang="es-ES" sz="1100" dirty="0" err="1">
                <a:solidFill>
                  <a:srgbClr val="FFC000"/>
                </a:solidFill>
              </a:rPr>
              <a:t>maldicir</a:t>
            </a:r>
            <a:r>
              <a:rPr lang="es-ES" sz="1100" dirty="0">
                <a:solidFill>
                  <a:srgbClr val="FFC000"/>
                </a:solidFill>
              </a:rPr>
              <a:t>, sátira moral</a:t>
            </a:r>
          </a:p>
        </p:txBody>
      </p:sp>
      <p:sp>
        <p:nvSpPr>
          <p:cNvPr id="18" name="Caixa de texto 17">
            <a:extLst>
              <a:ext uri="{FF2B5EF4-FFF2-40B4-BE49-F238E27FC236}">
                <a16:creationId xmlns:a16="http://schemas.microsoft.com/office/drawing/2014/main" id="{1E5878FC-8CAF-4970-B290-BFFFCF75E8F0}"/>
              </a:ext>
            </a:extLst>
          </p:cNvPr>
          <p:cNvSpPr txBox="1"/>
          <p:nvPr/>
        </p:nvSpPr>
        <p:spPr>
          <a:xfrm>
            <a:off x="2942942" y="3128918"/>
            <a:ext cx="11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escarnio, sátira sexual</a:t>
            </a:r>
          </a:p>
        </p:txBody>
      </p:sp>
      <p:sp>
        <p:nvSpPr>
          <p:cNvPr id="20" name="Caixa de texto 19">
            <a:extLst>
              <a:ext uri="{FF2B5EF4-FFF2-40B4-BE49-F238E27FC236}">
                <a16:creationId xmlns:a16="http://schemas.microsoft.com/office/drawing/2014/main" id="{0F6D4D3C-23F3-4A42-ABB9-EC87AC831035}"/>
              </a:ext>
            </a:extLst>
          </p:cNvPr>
          <p:cNvSpPr txBox="1"/>
          <p:nvPr/>
        </p:nvSpPr>
        <p:spPr>
          <a:xfrm>
            <a:off x="4369306" y="600541"/>
            <a:ext cx="11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escarnio, sátira sexual</a:t>
            </a:r>
          </a:p>
        </p:txBody>
      </p:sp>
      <p:sp>
        <p:nvSpPr>
          <p:cNvPr id="22" name="Caixa de texto 21">
            <a:extLst>
              <a:ext uri="{FF2B5EF4-FFF2-40B4-BE49-F238E27FC236}">
                <a16:creationId xmlns:a16="http://schemas.microsoft.com/office/drawing/2014/main" id="{6141B1AD-A8B3-445D-98F1-7E059AA3ED18}"/>
              </a:ext>
            </a:extLst>
          </p:cNvPr>
          <p:cNvSpPr txBox="1"/>
          <p:nvPr/>
        </p:nvSpPr>
        <p:spPr>
          <a:xfrm>
            <a:off x="6330516" y="600541"/>
            <a:ext cx="11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escarnio, sátira moral</a:t>
            </a:r>
          </a:p>
        </p:txBody>
      </p:sp>
      <p:sp>
        <p:nvSpPr>
          <p:cNvPr id="24" name="Caixa de texto 23">
            <a:extLst>
              <a:ext uri="{FF2B5EF4-FFF2-40B4-BE49-F238E27FC236}">
                <a16:creationId xmlns:a16="http://schemas.microsoft.com/office/drawing/2014/main" id="{F9C23F8D-15D5-41A8-858E-D8E2D67043D2}"/>
              </a:ext>
            </a:extLst>
          </p:cNvPr>
          <p:cNvSpPr txBox="1"/>
          <p:nvPr/>
        </p:nvSpPr>
        <p:spPr>
          <a:xfrm>
            <a:off x="10400179" y="1431063"/>
            <a:ext cx="11067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</a:t>
            </a:r>
            <a:r>
              <a:rPr lang="es-ES" sz="1100" dirty="0" err="1">
                <a:solidFill>
                  <a:srgbClr val="FFC000"/>
                </a:solidFill>
              </a:rPr>
              <a:t>maldicir</a:t>
            </a:r>
            <a:r>
              <a:rPr lang="es-ES" sz="1100" dirty="0">
                <a:solidFill>
                  <a:srgbClr val="FFC000"/>
                </a:solidFill>
              </a:rPr>
              <a:t>, sátira moral</a:t>
            </a:r>
          </a:p>
        </p:txBody>
      </p:sp>
      <p:sp>
        <p:nvSpPr>
          <p:cNvPr id="26" name="Caixa de texto 25">
            <a:extLst>
              <a:ext uri="{FF2B5EF4-FFF2-40B4-BE49-F238E27FC236}">
                <a16:creationId xmlns:a16="http://schemas.microsoft.com/office/drawing/2014/main" id="{13C1AA04-32FD-49FF-A947-DDD3C4B14C7A}"/>
              </a:ext>
            </a:extLst>
          </p:cNvPr>
          <p:cNvSpPr txBox="1"/>
          <p:nvPr/>
        </p:nvSpPr>
        <p:spPr>
          <a:xfrm>
            <a:off x="8944253" y="5039795"/>
            <a:ext cx="110674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rgbClr val="FFC000"/>
                </a:solidFill>
              </a:rPr>
              <a:t>Cantiga de </a:t>
            </a:r>
            <a:r>
              <a:rPr lang="es-ES" sz="1100" dirty="0" err="1">
                <a:solidFill>
                  <a:srgbClr val="FFC000"/>
                </a:solidFill>
              </a:rPr>
              <a:t>maldicir</a:t>
            </a:r>
            <a:r>
              <a:rPr lang="es-ES" sz="1100" dirty="0">
                <a:solidFill>
                  <a:srgbClr val="FFC000"/>
                </a:solidFill>
              </a:rPr>
              <a:t>, sátira literaria: </a:t>
            </a:r>
            <a:r>
              <a:rPr lang="es-ES" sz="1100" dirty="0" err="1">
                <a:solidFill>
                  <a:srgbClr val="FFC000"/>
                </a:solidFill>
              </a:rPr>
              <a:t>búrlase</a:t>
            </a:r>
            <a:r>
              <a:rPr lang="es-ES" sz="1100" dirty="0">
                <a:solidFill>
                  <a:srgbClr val="FFC000"/>
                </a:solidFill>
              </a:rPr>
              <a:t> da idealización da dama.</a:t>
            </a:r>
          </a:p>
        </p:txBody>
      </p:sp>
    </p:spTree>
    <p:extLst>
      <p:ext uri="{BB962C8B-B14F-4D97-AF65-F5344CB8AC3E}">
        <p14:creationId xmlns:p14="http://schemas.microsoft.com/office/powerpoint/2010/main" val="1884990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30F60-E861-4418-AA97-DE9ECDF7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As cantigas de Santa María de </a:t>
            </a:r>
            <a:r>
              <a:rPr lang="es-ES" dirty="0" err="1"/>
              <a:t>Afonso</a:t>
            </a:r>
            <a:r>
              <a:rPr lang="es-ES" dirty="0"/>
              <a:t> X o Sabio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852C3842-4092-405A-9FCD-5C59F35D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5716" y="2041864"/>
            <a:ext cx="5366028" cy="3568823"/>
          </a:xfrm>
        </p:spPr>
        <p:txBody>
          <a:bodyPr>
            <a:normAutofit lnSpcReduction="10000"/>
          </a:bodyPr>
          <a:lstStyle/>
          <a:p>
            <a:pPr lvl="0"/>
            <a:r>
              <a:rPr lang="gl-ES" sz="2000" dirty="0"/>
              <a:t>427 cantigas para loar a Virxe María.</a:t>
            </a:r>
          </a:p>
          <a:p>
            <a:pPr lvl="0"/>
            <a:r>
              <a:rPr lang="gl-ES" sz="2000" dirty="0"/>
              <a:t>Feitas colectivamente na corte do rei Afonso X O Sabio (autor de moitas delas).</a:t>
            </a:r>
          </a:p>
          <a:p>
            <a:pPr lvl="0"/>
            <a:r>
              <a:rPr lang="gl-ES" sz="2000" dirty="0"/>
              <a:t>Orixes: coleccións de </a:t>
            </a:r>
            <a:r>
              <a:rPr lang="gl-ES" sz="2000" dirty="0" err="1"/>
              <a:t>miragres</a:t>
            </a:r>
            <a:r>
              <a:rPr lang="gl-ES" sz="2000" dirty="0"/>
              <a:t> que circulaban por Europa desde o século VI.</a:t>
            </a:r>
          </a:p>
          <a:p>
            <a:r>
              <a:rPr lang="es-ES" sz="2000" dirty="0"/>
              <a:t>Conservamos a música de todas </a:t>
            </a:r>
            <a:r>
              <a:rPr lang="es-ES" sz="2000" dirty="0" err="1"/>
              <a:t>elas</a:t>
            </a:r>
            <a:r>
              <a:rPr lang="es-ES" sz="2000" dirty="0"/>
              <a:t>.</a:t>
            </a:r>
          </a:p>
          <a:p>
            <a:r>
              <a:rPr lang="es-ES" sz="2000" dirty="0"/>
              <a:t>Os manuscritos están ricamente ilustrados</a:t>
            </a:r>
          </a:p>
        </p:txBody>
      </p:sp>
      <p:pic>
        <p:nvPicPr>
          <p:cNvPr id="4" name="Imaxe 3">
            <a:extLst>
              <a:ext uri="{FF2B5EF4-FFF2-40B4-BE49-F238E27FC236}">
                <a16:creationId xmlns:a16="http://schemas.microsoft.com/office/drawing/2014/main" id="{3AF529D0-55D6-43F2-84A9-137BFBD2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48" y="1805947"/>
            <a:ext cx="5715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0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D5DDE-201E-40B4-A466-B7F111F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Clasificación das cantigas de Santa María de </a:t>
            </a:r>
            <a:r>
              <a:rPr lang="es-ES" dirty="0" err="1"/>
              <a:t>Afonso</a:t>
            </a:r>
            <a:r>
              <a:rPr lang="es-ES" dirty="0"/>
              <a:t> X o Sabio.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9F2268E-7B74-4369-94C1-7C7791594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9211" y="1972703"/>
            <a:ext cx="4342894" cy="57626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/>
              <a:t>Cantigas líricas </a:t>
            </a:r>
            <a:r>
              <a:rPr lang="es-ES" dirty="0" err="1"/>
              <a:t>ou</a:t>
            </a:r>
            <a:r>
              <a:rPr lang="es-ES" dirty="0"/>
              <a:t> de loor</a:t>
            </a:r>
          </a:p>
        </p:txBody>
      </p:sp>
      <p:sp>
        <p:nvSpPr>
          <p:cNvPr id="5" name="Marcador de posición de contido 4">
            <a:extLst>
              <a:ext uri="{FF2B5EF4-FFF2-40B4-BE49-F238E27FC236}">
                <a16:creationId xmlns:a16="http://schemas.microsoft.com/office/drawing/2014/main" id="{72AFF4FB-84C4-4448-A392-75E7DA461F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/>
              <a:t>66 textos. Aparece </a:t>
            </a:r>
            <a:r>
              <a:rPr lang="es-ES" dirty="0" err="1"/>
              <a:t>unha</a:t>
            </a:r>
            <a:r>
              <a:rPr lang="es-ES" dirty="0"/>
              <a:t> cada 10 cantigas narrativas.</a:t>
            </a:r>
          </a:p>
          <a:p>
            <a:r>
              <a:rPr lang="es-ES" dirty="0"/>
              <a:t>Fan </a:t>
            </a:r>
            <a:r>
              <a:rPr lang="es-ES" dirty="0" err="1"/>
              <a:t>unha</a:t>
            </a:r>
            <a:r>
              <a:rPr lang="es-ES" dirty="0"/>
              <a:t> loanza da </a:t>
            </a:r>
            <a:r>
              <a:rPr lang="es-ES" dirty="0" err="1"/>
              <a:t>Virxe</a:t>
            </a:r>
            <a:r>
              <a:rPr lang="es-ES" dirty="0"/>
              <a:t>.</a:t>
            </a:r>
          </a:p>
          <a:p>
            <a:r>
              <a:rPr lang="es-ES" dirty="0"/>
              <a:t>Utilizan o vocabulario das cantigas de amor: a </a:t>
            </a:r>
            <a:r>
              <a:rPr lang="es-ES" dirty="0" err="1"/>
              <a:t>senhor</a:t>
            </a:r>
            <a:r>
              <a:rPr lang="es-ES" dirty="0"/>
              <a:t>, render </a:t>
            </a:r>
            <a:r>
              <a:rPr lang="es-ES" dirty="0" err="1"/>
              <a:t>vasalaxe</a:t>
            </a:r>
            <a:r>
              <a:rPr lang="es-ES" dirty="0"/>
              <a:t>,  </a:t>
            </a:r>
            <a:r>
              <a:rPr lang="es-ES" dirty="0" err="1"/>
              <a:t>beleza</a:t>
            </a:r>
            <a:r>
              <a:rPr lang="es-ES" dirty="0"/>
              <a:t> idealizada.</a:t>
            </a:r>
          </a:p>
        </p:txBody>
      </p:sp>
      <p:sp>
        <p:nvSpPr>
          <p:cNvPr id="6" name="Marcador de posición de texto 5">
            <a:extLst>
              <a:ext uri="{FF2B5EF4-FFF2-40B4-BE49-F238E27FC236}">
                <a16:creationId xmlns:a16="http://schemas.microsoft.com/office/drawing/2014/main" id="{FD418B56-28B4-4F1E-BB21-463F4F1B7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2737" y="1969475"/>
            <a:ext cx="4342893" cy="747092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/>
              <a:t>Cantigas narrativas </a:t>
            </a:r>
            <a:r>
              <a:rPr lang="es-ES" dirty="0" err="1"/>
              <a:t>ou</a:t>
            </a:r>
            <a:r>
              <a:rPr lang="es-ES" dirty="0"/>
              <a:t> de </a:t>
            </a:r>
            <a:r>
              <a:rPr lang="es-ES" dirty="0" err="1"/>
              <a:t>milagres</a:t>
            </a:r>
            <a:endParaRPr lang="es-ES" dirty="0"/>
          </a:p>
        </p:txBody>
      </p:sp>
      <p:sp>
        <p:nvSpPr>
          <p:cNvPr id="7" name="Marcador de posición de contido 6">
            <a:extLst>
              <a:ext uri="{FF2B5EF4-FFF2-40B4-BE49-F238E27FC236}">
                <a16:creationId xmlns:a16="http://schemas.microsoft.com/office/drawing/2014/main" id="{CF9E77FF-FD9D-441F-9EDB-F2101C69E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2805344"/>
            <a:ext cx="4338674" cy="3094454"/>
          </a:xfrm>
        </p:spPr>
        <p:txBody>
          <a:bodyPr/>
          <a:lstStyle/>
          <a:p>
            <a:r>
              <a:rPr lang="es-ES" dirty="0"/>
              <a:t>Intención didáctica (</a:t>
            </a:r>
            <a:r>
              <a:rPr lang="es-ES" dirty="0" err="1"/>
              <a:t>ensinar</a:t>
            </a:r>
            <a:r>
              <a:rPr lang="es-ES" dirty="0"/>
              <a:t> o que está ben e o que está mal).</a:t>
            </a:r>
          </a:p>
          <a:p>
            <a:r>
              <a:rPr lang="es-ES" dirty="0"/>
              <a:t>Narran un </a:t>
            </a:r>
            <a:r>
              <a:rPr lang="es-ES" dirty="0" err="1"/>
              <a:t>milagre</a:t>
            </a:r>
            <a:r>
              <a:rPr lang="es-ES" dirty="0"/>
              <a:t> no que </a:t>
            </a:r>
            <a:r>
              <a:rPr lang="es-ES" dirty="0" err="1"/>
              <a:t>interveu</a:t>
            </a:r>
            <a:r>
              <a:rPr lang="es-ES" dirty="0"/>
              <a:t> a </a:t>
            </a:r>
            <a:r>
              <a:rPr lang="es-ES" dirty="0" err="1"/>
              <a:t>Virxe</a:t>
            </a:r>
            <a:r>
              <a:rPr lang="es-ES" dirty="0"/>
              <a:t>:</a:t>
            </a:r>
          </a:p>
          <a:p>
            <a:pPr lvl="1"/>
            <a:r>
              <a:rPr lang="es-ES" dirty="0" err="1"/>
              <a:t>Introdución</a:t>
            </a:r>
            <a:r>
              <a:rPr lang="es-ES" dirty="0"/>
              <a:t>: </a:t>
            </a:r>
            <a:r>
              <a:rPr lang="es-ES" dirty="0" err="1"/>
              <a:t>unha</a:t>
            </a:r>
            <a:r>
              <a:rPr lang="es-ES" dirty="0"/>
              <a:t> estrofa resume a </a:t>
            </a:r>
            <a:r>
              <a:rPr lang="es-ES" dirty="0" err="1"/>
              <a:t>ensinanza</a:t>
            </a:r>
            <a:r>
              <a:rPr lang="es-ES" dirty="0"/>
              <a:t> do </a:t>
            </a:r>
            <a:r>
              <a:rPr lang="es-ES" dirty="0" err="1"/>
              <a:t>milagre</a:t>
            </a:r>
            <a:r>
              <a:rPr lang="es-ES" dirty="0"/>
              <a:t>. Serve de refrán.</a:t>
            </a:r>
          </a:p>
          <a:p>
            <a:pPr lvl="1"/>
            <a:r>
              <a:rPr lang="es-ES" dirty="0" err="1"/>
              <a:t>Nárrase</a:t>
            </a:r>
            <a:r>
              <a:rPr lang="es-ES" dirty="0"/>
              <a:t> o </a:t>
            </a:r>
            <a:r>
              <a:rPr lang="es-ES" dirty="0" err="1"/>
              <a:t>milagre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Remata </a:t>
            </a:r>
            <a:r>
              <a:rPr lang="es-ES" dirty="0" err="1"/>
              <a:t>cunha</a:t>
            </a:r>
            <a:r>
              <a:rPr lang="es-ES" dirty="0"/>
              <a:t> loa á </a:t>
            </a:r>
            <a:r>
              <a:rPr lang="es-ES" dirty="0" err="1"/>
              <a:t>Virxe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124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 de texto 6">
            <a:extLst>
              <a:ext uri="{FF2B5EF4-FFF2-40B4-BE49-F238E27FC236}">
                <a16:creationId xmlns:a16="http://schemas.microsoft.com/office/drawing/2014/main" id="{7F4674DD-66BE-4CA3-8F06-FD39B19A50B9}"/>
              </a:ext>
            </a:extLst>
          </p:cNvPr>
          <p:cNvSpPr txBox="1"/>
          <p:nvPr/>
        </p:nvSpPr>
        <p:spPr>
          <a:xfrm>
            <a:off x="559293" y="1012055"/>
            <a:ext cx="27254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000" b="1" i="1" dirty="0"/>
          </a:p>
          <a:p>
            <a:r>
              <a:rPr lang="pt-BR" sz="1000" b="1" i="1" dirty="0"/>
              <a:t>Cantiga 100</a:t>
            </a:r>
          </a:p>
          <a:p>
            <a:r>
              <a:rPr lang="pt-BR" sz="1000" b="1" i="1" dirty="0"/>
              <a:t>Esta é de </a:t>
            </a:r>
            <a:r>
              <a:rPr lang="pt-BR" sz="1000" b="1" i="1" dirty="0" err="1"/>
              <a:t>loor</a:t>
            </a:r>
            <a:r>
              <a:rPr lang="pt-BR" sz="1000" b="1" i="1" dirty="0"/>
              <a:t>.</a:t>
            </a:r>
            <a:br>
              <a:rPr lang="pt-BR" sz="1000" dirty="0"/>
            </a:br>
            <a:r>
              <a:rPr lang="pt-BR" sz="1000" dirty="0"/>
              <a:t>  </a:t>
            </a:r>
            <a:br>
              <a:rPr lang="pt-BR" sz="1000" dirty="0"/>
            </a:br>
            <a:r>
              <a:rPr lang="pt-BR" sz="1000" dirty="0"/>
              <a:t>Santa Maria, </a:t>
            </a:r>
            <a:r>
              <a:rPr lang="pt-BR" sz="1000" dirty="0" err="1"/>
              <a:t>strela</a:t>
            </a:r>
            <a:r>
              <a:rPr lang="pt-BR" sz="1000" dirty="0"/>
              <a:t> do dia, </a:t>
            </a:r>
            <a:br>
              <a:rPr lang="pt-BR" sz="1000" dirty="0"/>
            </a:br>
            <a:r>
              <a:rPr lang="pt-BR" sz="1000" dirty="0"/>
              <a:t>mostra-nos via pera Deus e nos guia. </a:t>
            </a:r>
            <a:br>
              <a:rPr lang="pt-BR" sz="1000" dirty="0"/>
            </a:br>
            <a:r>
              <a:rPr lang="pt-BR" sz="1000" dirty="0"/>
              <a:t>  </a:t>
            </a:r>
            <a:br>
              <a:rPr lang="pt-BR" sz="1000" dirty="0"/>
            </a:br>
            <a:r>
              <a:rPr lang="pt-BR" sz="1000" dirty="0"/>
              <a:t>Ca </a:t>
            </a:r>
            <a:r>
              <a:rPr lang="pt-BR" sz="1000" dirty="0" err="1"/>
              <a:t>veer</a:t>
            </a:r>
            <a:r>
              <a:rPr lang="pt-BR" sz="1000" dirty="0"/>
              <a:t> faze-los errados </a:t>
            </a:r>
            <a:br>
              <a:rPr lang="pt-BR" sz="1000" dirty="0"/>
            </a:br>
            <a:r>
              <a:rPr lang="pt-BR" sz="1000" dirty="0"/>
              <a:t>que perder </a:t>
            </a:r>
            <a:r>
              <a:rPr lang="pt-BR" sz="1000" dirty="0" err="1"/>
              <a:t>foran</a:t>
            </a:r>
            <a:r>
              <a:rPr lang="pt-BR" sz="1000" dirty="0"/>
              <a:t> per pecados </a:t>
            </a:r>
            <a:br>
              <a:rPr lang="pt-BR" sz="1000" dirty="0"/>
            </a:br>
            <a:r>
              <a:rPr lang="pt-BR" sz="1000" dirty="0"/>
              <a:t>entender de que mui culpados </a:t>
            </a:r>
            <a:br>
              <a:rPr lang="pt-BR" sz="1000" dirty="0"/>
            </a:br>
            <a:r>
              <a:rPr lang="pt-BR" sz="1000" dirty="0" err="1"/>
              <a:t>son</a:t>
            </a:r>
            <a:r>
              <a:rPr lang="pt-BR" sz="1000" dirty="0"/>
              <a:t>; mais per ti </a:t>
            </a:r>
            <a:r>
              <a:rPr lang="pt-BR" sz="1000" dirty="0" err="1"/>
              <a:t>son</a:t>
            </a:r>
            <a:r>
              <a:rPr lang="pt-BR" sz="1000" dirty="0"/>
              <a:t> </a:t>
            </a:r>
            <a:r>
              <a:rPr lang="pt-BR" sz="1000" dirty="0" err="1"/>
              <a:t>perdõados</a:t>
            </a:r>
            <a:r>
              <a:rPr lang="pt-BR" sz="1000" dirty="0"/>
              <a:t> </a:t>
            </a:r>
            <a:br>
              <a:rPr lang="pt-BR" sz="1000" dirty="0"/>
            </a:br>
            <a:r>
              <a:rPr lang="pt-BR" sz="1000" dirty="0"/>
              <a:t>da ousadia que </a:t>
            </a:r>
            <a:r>
              <a:rPr lang="pt-BR" sz="1000" dirty="0" err="1"/>
              <a:t>lles</a:t>
            </a:r>
            <a:r>
              <a:rPr lang="pt-BR" sz="1000" dirty="0"/>
              <a:t> fazia </a:t>
            </a:r>
            <a:br>
              <a:rPr lang="pt-BR" sz="1000" dirty="0"/>
            </a:br>
            <a:r>
              <a:rPr lang="pt-BR" sz="1000" dirty="0"/>
              <a:t>fazer folia mais que non deveria. </a:t>
            </a:r>
            <a:br>
              <a:rPr lang="pt-BR" sz="1000" dirty="0"/>
            </a:br>
            <a:br>
              <a:rPr lang="pt-BR" sz="1000" dirty="0"/>
            </a:br>
            <a:r>
              <a:rPr lang="pt-BR" sz="1000" dirty="0"/>
              <a:t>Santa Maria, </a:t>
            </a:r>
            <a:r>
              <a:rPr lang="pt-BR" sz="1000" dirty="0" err="1"/>
              <a:t>strela</a:t>
            </a:r>
            <a:r>
              <a:rPr lang="pt-BR" sz="1000" dirty="0"/>
              <a:t> do dia, </a:t>
            </a:r>
            <a:br>
              <a:rPr lang="pt-BR" sz="1000" dirty="0"/>
            </a:br>
            <a:r>
              <a:rPr lang="pt-BR" sz="1000" dirty="0"/>
              <a:t>mostra-nos via pera Deus e nos guia. </a:t>
            </a:r>
            <a:br>
              <a:rPr lang="pt-BR" sz="1000" dirty="0"/>
            </a:br>
            <a:r>
              <a:rPr lang="pt-BR" sz="1000" dirty="0"/>
              <a:t>  </a:t>
            </a:r>
            <a:br>
              <a:rPr lang="pt-BR" sz="1000" dirty="0"/>
            </a:br>
            <a:r>
              <a:rPr lang="pt-BR" sz="1000" dirty="0"/>
              <a:t>Amostrar-nos deves carreira </a:t>
            </a:r>
            <a:br>
              <a:rPr lang="pt-BR" sz="1000" dirty="0"/>
            </a:br>
            <a:r>
              <a:rPr lang="pt-BR" sz="1000" dirty="0"/>
              <a:t>por </a:t>
            </a:r>
            <a:r>
              <a:rPr lang="pt-BR" sz="1000" dirty="0" err="1"/>
              <a:t>gãar</a:t>
            </a:r>
            <a:r>
              <a:rPr lang="pt-BR" sz="1000" dirty="0"/>
              <a:t> </a:t>
            </a:r>
            <a:r>
              <a:rPr lang="pt-BR" sz="1000" dirty="0" err="1"/>
              <a:t>en</a:t>
            </a:r>
            <a:r>
              <a:rPr lang="pt-BR" sz="1000" dirty="0"/>
              <a:t> toda maneira </a:t>
            </a:r>
            <a:br>
              <a:rPr lang="pt-BR" sz="1000" dirty="0"/>
            </a:br>
            <a:r>
              <a:rPr lang="pt-BR" sz="1000" dirty="0"/>
              <a:t>a </a:t>
            </a:r>
            <a:r>
              <a:rPr lang="pt-BR" sz="1000" dirty="0" err="1"/>
              <a:t>sen</a:t>
            </a:r>
            <a:r>
              <a:rPr lang="pt-BR" sz="1000" dirty="0"/>
              <a:t> par luz e verdadeira </a:t>
            </a:r>
            <a:br>
              <a:rPr lang="pt-BR" sz="1000" dirty="0"/>
            </a:br>
            <a:r>
              <a:rPr lang="pt-BR" sz="1000" dirty="0"/>
              <a:t>que tu dar-nos podes </a:t>
            </a:r>
            <a:r>
              <a:rPr lang="pt-BR" sz="1000" dirty="0" err="1"/>
              <a:t>senlleira</a:t>
            </a:r>
            <a:r>
              <a:rPr lang="pt-BR" sz="1000" dirty="0"/>
              <a:t>; </a:t>
            </a:r>
            <a:br>
              <a:rPr lang="pt-BR" sz="1000" dirty="0"/>
            </a:br>
            <a:r>
              <a:rPr lang="pt-BR" sz="1000" dirty="0" err="1"/>
              <a:t>ca</a:t>
            </a:r>
            <a:r>
              <a:rPr lang="pt-BR" sz="1000" dirty="0"/>
              <a:t> Deus a ti a outorgaria </a:t>
            </a:r>
            <a:br>
              <a:rPr lang="pt-BR" sz="1000" dirty="0"/>
            </a:br>
            <a:r>
              <a:rPr lang="pt-BR" sz="1000" dirty="0"/>
              <a:t>e a </a:t>
            </a:r>
            <a:r>
              <a:rPr lang="pt-BR" sz="1000" dirty="0" err="1"/>
              <a:t>querria</a:t>
            </a:r>
            <a:r>
              <a:rPr lang="pt-BR" sz="1000" dirty="0"/>
              <a:t> por ti dar e daria. </a:t>
            </a:r>
            <a:br>
              <a:rPr lang="pt-BR" sz="1000" dirty="0"/>
            </a:br>
            <a:br>
              <a:rPr lang="pt-BR" sz="1000" dirty="0"/>
            </a:br>
            <a:r>
              <a:rPr lang="pt-BR" sz="1000" dirty="0"/>
              <a:t>Santa Maria, </a:t>
            </a:r>
            <a:r>
              <a:rPr lang="pt-BR" sz="1000" dirty="0" err="1"/>
              <a:t>strela</a:t>
            </a:r>
            <a:r>
              <a:rPr lang="pt-BR" sz="1000" dirty="0"/>
              <a:t> do dia, </a:t>
            </a:r>
            <a:br>
              <a:rPr lang="pt-BR" sz="1000" dirty="0"/>
            </a:br>
            <a:r>
              <a:rPr lang="pt-BR" sz="1000" dirty="0"/>
              <a:t>mostra-nos via pera Deus e nos guia. </a:t>
            </a:r>
            <a:br>
              <a:rPr lang="pt-BR" sz="1000" dirty="0"/>
            </a:br>
            <a:r>
              <a:rPr lang="pt-BR" sz="1000" dirty="0"/>
              <a:t>  </a:t>
            </a:r>
            <a:br>
              <a:rPr lang="pt-BR" sz="1000" dirty="0"/>
            </a:br>
            <a:r>
              <a:rPr lang="pt-BR" sz="1000" dirty="0"/>
              <a:t>Guiar </a:t>
            </a:r>
            <a:r>
              <a:rPr lang="pt-BR" sz="1000" dirty="0" err="1"/>
              <a:t>ben</a:t>
            </a:r>
            <a:r>
              <a:rPr lang="pt-BR" sz="1000" dirty="0"/>
              <a:t> nos </a:t>
            </a:r>
            <a:r>
              <a:rPr lang="pt-BR" sz="1000" dirty="0" err="1"/>
              <a:t>pod</a:t>
            </a:r>
            <a:r>
              <a:rPr lang="pt-BR" sz="1000" dirty="0"/>
              <a:t>' o teu siso </a:t>
            </a:r>
            <a:br>
              <a:rPr lang="pt-BR" sz="1000" dirty="0"/>
            </a:br>
            <a:r>
              <a:rPr lang="pt-BR" sz="1000" dirty="0"/>
              <a:t>mais </a:t>
            </a:r>
            <a:r>
              <a:rPr lang="pt-BR" sz="1000" dirty="0" err="1"/>
              <a:t>ca</a:t>
            </a:r>
            <a:r>
              <a:rPr lang="pt-BR" sz="1000" dirty="0"/>
              <a:t> </a:t>
            </a:r>
            <a:r>
              <a:rPr lang="pt-BR" sz="1000" dirty="0" err="1"/>
              <a:t>ren</a:t>
            </a:r>
            <a:r>
              <a:rPr lang="pt-BR" sz="1000" dirty="0"/>
              <a:t> pera Parayso </a:t>
            </a:r>
            <a:br>
              <a:rPr lang="pt-BR" sz="1000" dirty="0"/>
            </a:br>
            <a:r>
              <a:rPr lang="pt-BR" sz="1000" dirty="0"/>
              <a:t>u Deus </a:t>
            </a:r>
            <a:r>
              <a:rPr lang="pt-BR" sz="1000" dirty="0" err="1"/>
              <a:t>ten</a:t>
            </a:r>
            <a:r>
              <a:rPr lang="pt-BR" sz="1000" dirty="0"/>
              <a:t> </a:t>
            </a:r>
            <a:r>
              <a:rPr lang="pt-BR" sz="1000" dirty="0" err="1"/>
              <a:t>senpre</a:t>
            </a:r>
            <a:r>
              <a:rPr lang="pt-BR" sz="1000" dirty="0"/>
              <a:t> </a:t>
            </a:r>
            <a:r>
              <a:rPr lang="pt-BR" sz="1000" dirty="0" err="1"/>
              <a:t>goy</a:t>
            </a:r>
            <a:r>
              <a:rPr lang="pt-BR" sz="1000" dirty="0"/>
              <a:t>' e riso </a:t>
            </a:r>
            <a:br>
              <a:rPr lang="pt-BR" sz="1000" dirty="0"/>
            </a:br>
            <a:r>
              <a:rPr lang="pt-BR" sz="1000" dirty="0" err="1"/>
              <a:t>pora</a:t>
            </a:r>
            <a:r>
              <a:rPr lang="pt-BR" sz="1000" dirty="0"/>
              <a:t> </a:t>
            </a:r>
            <a:r>
              <a:rPr lang="pt-BR" sz="1000" dirty="0" err="1"/>
              <a:t>quen</a:t>
            </a:r>
            <a:r>
              <a:rPr lang="pt-BR" sz="1000" dirty="0"/>
              <a:t> </a:t>
            </a:r>
            <a:r>
              <a:rPr lang="pt-BR" sz="1000" dirty="0" err="1"/>
              <a:t>en</a:t>
            </a:r>
            <a:r>
              <a:rPr lang="pt-BR" sz="1000" dirty="0"/>
              <a:t> </a:t>
            </a:r>
            <a:r>
              <a:rPr lang="pt-BR" sz="1000" dirty="0" err="1"/>
              <a:t>el</a:t>
            </a:r>
            <a:r>
              <a:rPr lang="pt-BR" sz="1000" dirty="0"/>
              <a:t> </a:t>
            </a:r>
            <a:r>
              <a:rPr lang="pt-BR" sz="1000" dirty="0" err="1"/>
              <a:t>creer</a:t>
            </a:r>
            <a:r>
              <a:rPr lang="pt-BR" sz="1000" dirty="0"/>
              <a:t> </a:t>
            </a:r>
            <a:r>
              <a:rPr lang="pt-BR" sz="1000" dirty="0" err="1"/>
              <a:t>quiso</a:t>
            </a:r>
            <a:r>
              <a:rPr lang="pt-BR" sz="1000" dirty="0"/>
              <a:t>; </a:t>
            </a:r>
            <a:br>
              <a:rPr lang="pt-BR" sz="1000" dirty="0"/>
            </a:br>
            <a:r>
              <a:rPr lang="pt-BR" sz="1000" dirty="0"/>
              <a:t>e </a:t>
            </a:r>
            <a:r>
              <a:rPr lang="pt-BR" sz="1000" dirty="0" err="1"/>
              <a:t>prazer-m-ia</a:t>
            </a:r>
            <a:r>
              <a:rPr lang="pt-BR" sz="1000" dirty="0"/>
              <a:t> se te prazia </a:t>
            </a:r>
            <a:br>
              <a:rPr lang="pt-BR" sz="1000" dirty="0"/>
            </a:br>
            <a:r>
              <a:rPr lang="pt-BR" sz="1000" dirty="0"/>
              <a:t>que </a:t>
            </a:r>
            <a:r>
              <a:rPr lang="pt-BR" sz="1000" dirty="0" err="1"/>
              <a:t>foss</a:t>
            </a:r>
            <a:r>
              <a:rPr lang="pt-BR" sz="1000" dirty="0"/>
              <a:t>' a mia </a:t>
            </a:r>
            <a:r>
              <a:rPr lang="pt-BR" sz="1000" dirty="0" err="1"/>
              <a:t>alm</a:t>
            </a:r>
            <a:r>
              <a:rPr lang="pt-BR" sz="1000" dirty="0"/>
              <a:t>' </a:t>
            </a:r>
            <a:r>
              <a:rPr lang="pt-BR" sz="1000" dirty="0" err="1"/>
              <a:t>en</a:t>
            </a:r>
            <a:r>
              <a:rPr lang="pt-BR" sz="1000" dirty="0"/>
              <a:t> tal </a:t>
            </a:r>
            <a:r>
              <a:rPr lang="pt-BR" sz="1000" dirty="0" err="1"/>
              <a:t>compannia</a:t>
            </a:r>
            <a:r>
              <a:rPr lang="pt-BR" sz="1000" dirty="0"/>
              <a:t>. </a:t>
            </a:r>
            <a:br>
              <a:rPr lang="pt-BR" sz="1000" dirty="0"/>
            </a:br>
            <a:br>
              <a:rPr lang="pt-BR" sz="1000" dirty="0"/>
            </a:br>
            <a:r>
              <a:rPr lang="pt-BR" sz="1000" dirty="0"/>
              <a:t>Santa Maria, </a:t>
            </a:r>
            <a:r>
              <a:rPr lang="pt-BR" sz="1000" dirty="0" err="1"/>
              <a:t>strela</a:t>
            </a:r>
            <a:r>
              <a:rPr lang="pt-BR" sz="1000" dirty="0"/>
              <a:t> do dia, </a:t>
            </a:r>
            <a:br>
              <a:rPr lang="pt-BR" sz="1000" dirty="0"/>
            </a:br>
            <a:r>
              <a:rPr lang="pt-BR" sz="1000" dirty="0"/>
              <a:t>mostra-nos via pera Deus e nos guia. </a:t>
            </a:r>
            <a:endParaRPr lang="es-ES" sz="1000" dirty="0"/>
          </a:p>
        </p:txBody>
      </p:sp>
      <p:sp>
        <p:nvSpPr>
          <p:cNvPr id="9" name="Caixa de texto 8">
            <a:extLst>
              <a:ext uri="{FF2B5EF4-FFF2-40B4-BE49-F238E27FC236}">
                <a16:creationId xmlns:a16="http://schemas.microsoft.com/office/drawing/2014/main" id="{97AF044F-CB58-4314-9603-C95A0DD64D38}"/>
              </a:ext>
            </a:extLst>
          </p:cNvPr>
          <p:cNvSpPr txBox="1"/>
          <p:nvPr/>
        </p:nvSpPr>
        <p:spPr>
          <a:xfrm>
            <a:off x="1473692" y="6568907"/>
            <a:ext cx="896645" cy="218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 err="1"/>
              <a:t>Escóitaa</a:t>
            </a:r>
            <a:r>
              <a:rPr lang="es-ES" sz="800" dirty="0"/>
              <a:t> </a:t>
            </a:r>
            <a:r>
              <a:rPr lang="es-ES" sz="800" dirty="0">
                <a:hlinkClick r:id="rId2"/>
              </a:rPr>
              <a:t>aquí</a:t>
            </a:r>
            <a:endParaRPr lang="es-ES" sz="800" dirty="0"/>
          </a:p>
        </p:txBody>
      </p:sp>
      <p:pic>
        <p:nvPicPr>
          <p:cNvPr id="14" name="Imaxe 13">
            <a:extLst>
              <a:ext uri="{FF2B5EF4-FFF2-40B4-BE49-F238E27FC236}">
                <a16:creationId xmlns:a16="http://schemas.microsoft.com/office/drawing/2014/main" id="{273EDD48-6F98-41E3-8438-FD984E8BAE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2" t="17872" r="26748" b="10163"/>
          <a:stretch/>
        </p:blipFill>
        <p:spPr>
          <a:xfrm>
            <a:off x="3284738" y="604251"/>
            <a:ext cx="4572000" cy="4935415"/>
          </a:xfrm>
          <a:prstGeom prst="rect">
            <a:avLst/>
          </a:prstGeom>
        </p:spPr>
      </p:pic>
      <p:pic>
        <p:nvPicPr>
          <p:cNvPr id="16" name="Imaxe 15">
            <a:extLst>
              <a:ext uri="{FF2B5EF4-FFF2-40B4-BE49-F238E27FC236}">
                <a16:creationId xmlns:a16="http://schemas.microsoft.com/office/drawing/2014/main" id="{6278F8CD-69F7-43F7-8BB3-F1A9D3A10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81" t="11780" r="38908" b="7444"/>
          <a:stretch/>
        </p:blipFill>
        <p:spPr>
          <a:xfrm>
            <a:off x="6578352" y="1104700"/>
            <a:ext cx="2902999" cy="5539666"/>
          </a:xfrm>
          <a:prstGeom prst="rect">
            <a:avLst/>
          </a:prstGeom>
        </p:spPr>
      </p:pic>
      <p:pic>
        <p:nvPicPr>
          <p:cNvPr id="18" name="Imaxe 17">
            <a:extLst>
              <a:ext uri="{FF2B5EF4-FFF2-40B4-BE49-F238E27FC236}">
                <a16:creationId xmlns:a16="http://schemas.microsoft.com/office/drawing/2014/main" id="{A4C5C5BB-3233-4178-8635-48AEC0F78F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484" t="15016" r="38981" b="13017"/>
          <a:stretch/>
        </p:blipFill>
        <p:spPr>
          <a:xfrm>
            <a:off x="9641149" y="1633492"/>
            <a:ext cx="2503503" cy="4935415"/>
          </a:xfrm>
          <a:prstGeom prst="rect">
            <a:avLst/>
          </a:prstGeom>
        </p:spPr>
      </p:pic>
      <p:sp>
        <p:nvSpPr>
          <p:cNvPr id="19" name="Caixa de texto 18">
            <a:extLst>
              <a:ext uri="{FF2B5EF4-FFF2-40B4-BE49-F238E27FC236}">
                <a16:creationId xmlns:a16="http://schemas.microsoft.com/office/drawing/2014/main" id="{F1F72C96-9826-48CF-99A7-9149C5BAD7FB}"/>
              </a:ext>
            </a:extLst>
          </p:cNvPr>
          <p:cNvSpPr txBox="1"/>
          <p:nvPr/>
        </p:nvSpPr>
        <p:spPr>
          <a:xfrm>
            <a:off x="5291091" y="142043"/>
            <a:ext cx="290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/>
              <a:t>Cantiga</a:t>
            </a:r>
            <a:r>
              <a:rPr lang="es-ES" b="1" dirty="0"/>
              <a:t> </a:t>
            </a:r>
            <a:r>
              <a:rPr lang="es-ES" sz="1100" b="1" dirty="0"/>
              <a:t>103. Narrativa</a:t>
            </a:r>
            <a:endParaRPr lang="es-ES" b="1" dirty="0"/>
          </a:p>
        </p:txBody>
      </p:sp>
      <p:sp>
        <p:nvSpPr>
          <p:cNvPr id="2" name="Caixa de texto 1">
            <a:extLst>
              <a:ext uri="{FF2B5EF4-FFF2-40B4-BE49-F238E27FC236}">
                <a16:creationId xmlns:a16="http://schemas.microsoft.com/office/drawing/2014/main" id="{F78538F6-037B-423A-B2D7-13EDDC0BF6FC}"/>
              </a:ext>
            </a:extLst>
          </p:cNvPr>
          <p:cNvSpPr txBox="1"/>
          <p:nvPr/>
        </p:nvSpPr>
        <p:spPr>
          <a:xfrm>
            <a:off x="3857707" y="6528950"/>
            <a:ext cx="17863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 err="1"/>
              <a:t>Escóitaa</a:t>
            </a:r>
            <a:r>
              <a:rPr lang="es-ES" sz="900" dirty="0"/>
              <a:t> </a:t>
            </a:r>
            <a:r>
              <a:rPr lang="es-ES" sz="900" dirty="0">
                <a:hlinkClick r:id="rId6"/>
              </a:rPr>
              <a:t>aquí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014968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B5921-FC75-4AD8-B925-49E788B2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Xéneros</a:t>
            </a:r>
            <a:r>
              <a:rPr lang="es-ES" dirty="0"/>
              <a:t> menores</a:t>
            </a:r>
          </a:p>
        </p:txBody>
      </p:sp>
      <p:sp>
        <p:nvSpPr>
          <p:cNvPr id="3" name="Marcador de posición de contido 2">
            <a:extLst>
              <a:ext uri="{FF2B5EF4-FFF2-40B4-BE49-F238E27FC236}">
                <a16:creationId xmlns:a16="http://schemas.microsoft.com/office/drawing/2014/main" id="{0095B01A-270D-4C2A-B0EE-BD613DEBE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Chámanse</a:t>
            </a:r>
            <a:r>
              <a:rPr lang="es-ES" dirty="0"/>
              <a:t> menores polo </a:t>
            </a:r>
            <a:r>
              <a:rPr lang="es-ES" dirty="0" err="1"/>
              <a:t>nº</a:t>
            </a:r>
            <a:r>
              <a:rPr lang="es-ES" dirty="0"/>
              <a:t> reducido de </a:t>
            </a:r>
            <a:r>
              <a:rPr lang="es-ES" dirty="0" err="1"/>
              <a:t>composicións</a:t>
            </a:r>
            <a:r>
              <a:rPr lang="es-ES" dirty="0"/>
              <a:t> que conservamos:</a:t>
            </a:r>
          </a:p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Pastorelas</a:t>
            </a:r>
          </a:p>
          <a:p>
            <a:pPr lvl="1"/>
            <a:r>
              <a:rPr lang="es-ES" dirty="0"/>
              <a:t>Poemas nos que dialogan </a:t>
            </a:r>
            <a:r>
              <a:rPr lang="es-ES" dirty="0" err="1"/>
              <a:t>unha</a:t>
            </a:r>
            <a:r>
              <a:rPr lang="es-ES" dirty="0"/>
              <a:t> pastora e un </a:t>
            </a:r>
            <a:r>
              <a:rPr lang="es-ES" dirty="0" err="1"/>
              <a:t>cabaleiro</a:t>
            </a:r>
            <a:r>
              <a:rPr lang="es-ES" dirty="0"/>
              <a:t>, que </a:t>
            </a:r>
            <a:r>
              <a:rPr lang="es-ES" dirty="0" err="1"/>
              <a:t>lle</a:t>
            </a:r>
            <a:r>
              <a:rPr lang="es-ES" dirty="0"/>
              <a:t> pide o amor a </a:t>
            </a:r>
            <a:r>
              <a:rPr lang="es-ES" dirty="0" err="1"/>
              <a:t>aquela</a:t>
            </a:r>
            <a:r>
              <a:rPr lang="es-ES" dirty="0"/>
              <a:t>.</a:t>
            </a:r>
          </a:p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Tenzóns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s-ES" dirty="0" err="1"/>
              <a:t>Composicións</a:t>
            </a:r>
            <a:r>
              <a:rPr lang="es-ES" dirty="0"/>
              <a:t> dialogadas </a:t>
            </a:r>
            <a:r>
              <a:rPr lang="es-ES" dirty="0" err="1"/>
              <a:t>nas</a:t>
            </a:r>
            <a:r>
              <a:rPr lang="es-ES" dirty="0"/>
              <a:t> que </a:t>
            </a:r>
            <a:r>
              <a:rPr lang="es-ES" dirty="0" err="1"/>
              <a:t>dous</a:t>
            </a:r>
            <a:r>
              <a:rPr lang="es-ES" dirty="0"/>
              <a:t> </a:t>
            </a:r>
            <a:r>
              <a:rPr lang="es-ES" dirty="0" err="1"/>
              <a:t>trobadores</a:t>
            </a:r>
            <a:r>
              <a:rPr lang="es-ES" dirty="0"/>
              <a:t> discuten sobre un tema.</a:t>
            </a:r>
          </a:p>
          <a:p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Prantos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s-ES" dirty="0"/>
              <a:t>Poemas nos que se loan as virtudes </a:t>
            </a:r>
            <a:r>
              <a:rPr lang="es-ES" dirty="0" err="1"/>
              <a:t>dunha</a:t>
            </a:r>
            <a:r>
              <a:rPr lang="es-ES" dirty="0"/>
              <a:t> </a:t>
            </a:r>
            <a:r>
              <a:rPr lang="es-ES" dirty="0" err="1"/>
              <a:t>persoa</a:t>
            </a:r>
            <a:r>
              <a:rPr lang="es-ES" dirty="0"/>
              <a:t> </a:t>
            </a:r>
            <a:r>
              <a:rPr lang="es-ES" dirty="0" err="1"/>
              <a:t>morta</a:t>
            </a:r>
            <a:r>
              <a:rPr lang="es-ES" dirty="0"/>
              <a:t>, que normalmente </a:t>
            </a:r>
            <a:r>
              <a:rPr lang="es-ES" dirty="0" err="1"/>
              <a:t>foi</a:t>
            </a:r>
            <a:r>
              <a:rPr lang="es-ES" dirty="0"/>
              <a:t> </a:t>
            </a:r>
            <a:r>
              <a:rPr lang="es-ES" dirty="0" err="1"/>
              <a:t>alguén</a:t>
            </a:r>
            <a:r>
              <a:rPr lang="es-ES" dirty="0"/>
              <a:t> relevante socialmente.</a:t>
            </a:r>
          </a:p>
        </p:txBody>
      </p:sp>
    </p:spTree>
    <p:extLst>
      <p:ext uri="{BB962C8B-B14F-4D97-AF65-F5344CB8AC3E}">
        <p14:creationId xmlns:p14="http://schemas.microsoft.com/office/powerpoint/2010/main" val="638966767"/>
      </p:ext>
    </p:extLst>
  </p:cSld>
  <p:clrMapOvr>
    <a:masterClrMapping/>
  </p:clrMapOvr>
</p:sld>
</file>

<file path=ppt/theme/theme1.xml><?xml version="1.0" encoding="utf-8"?>
<a:theme xmlns:a="http://schemas.openxmlformats.org/drawingml/2006/main" name="Faragul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361</TotalTime>
  <Words>1535</Words>
  <Application>Microsoft Office PowerPoint</Application>
  <PresentationFormat>Pantalla panorámica</PresentationFormat>
  <Paragraphs>103</Paragraphs>
  <Slides>13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das diapositivas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geneva,arial,helvetica</vt:lpstr>
      <vt:lpstr>Source Sans Pro Light</vt:lpstr>
      <vt:lpstr>Wingdings 3</vt:lpstr>
      <vt:lpstr>Faragulla</vt:lpstr>
      <vt:lpstr>OUTROS TEXTOS DA LITERATURA MEDIEVAL</vt:lpstr>
      <vt:lpstr>As cantigas de escarnio e maldicir</vt:lpstr>
      <vt:lpstr>Cantigas de escarnio e maldicir</vt:lpstr>
      <vt:lpstr>Temáticas das cantigas de escarnio e maldicir</vt:lpstr>
      <vt:lpstr>Presentación de PowerPoint</vt:lpstr>
      <vt:lpstr>As cantigas de Santa María de Afonso X o Sabio</vt:lpstr>
      <vt:lpstr>Clasificación das cantigas de Santa María de Afonso X o Sabio.</vt:lpstr>
      <vt:lpstr>Presentación de PowerPoint</vt:lpstr>
      <vt:lpstr>Xéneros menores</vt:lpstr>
      <vt:lpstr>Presentación de PowerPoint</vt:lpstr>
      <vt:lpstr>Prosa medieval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OUTROS TEXTOS DA LITERATURA MEDIEVAL</dc:title>
  <dc:creator>Beatriz Fernandez Barciela</dc:creator>
  <cp:lastModifiedBy>Beatriz Fernandez Barciela</cp:lastModifiedBy>
  <cp:revision>20</cp:revision>
  <dcterms:created xsi:type="dcterms:W3CDTF">2020-10-20T15:19:38Z</dcterms:created>
  <dcterms:modified xsi:type="dcterms:W3CDTF">2020-10-21T18:24:01Z</dcterms:modified>
</cp:coreProperties>
</file>