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  <p:sldId id="268" r:id="rId14"/>
    <p:sldId id="270" r:id="rId15"/>
    <p:sldId id="271" r:id="rId16"/>
    <p:sldId id="272" r:id="rId17"/>
    <p:sldId id="273" r:id="rId18"/>
    <p:sldId id="269" r:id="rId1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9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7902F141-942A-498A-9D04-B03C34B6D7E4}" type="datetimeFigureOut">
              <a:rPr lang="gl-ES" smtClean="0"/>
              <a:pPr/>
              <a:t>04/03/2012</a:t>
            </a:fld>
            <a:endParaRPr lang="gl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gl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AAC5388A-1FAC-4D15-9301-279F9547AE41}" type="slidenum">
              <a:rPr lang="gl-ES" smtClean="0"/>
              <a:pPr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2F141-942A-498A-9D04-B03C34B6D7E4}" type="datetimeFigureOut">
              <a:rPr lang="gl-ES" smtClean="0"/>
              <a:pPr/>
              <a:t>04/03/2012</a:t>
            </a:fld>
            <a:endParaRPr lang="gl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388A-1FAC-4D15-9301-279F9547AE41}" type="slidenum">
              <a:rPr lang="gl-ES" smtClean="0"/>
              <a:pPr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2F141-942A-498A-9D04-B03C34B6D7E4}" type="datetimeFigureOut">
              <a:rPr lang="gl-ES" smtClean="0"/>
              <a:pPr/>
              <a:t>04/03/2012</a:t>
            </a:fld>
            <a:endParaRPr lang="gl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388A-1FAC-4D15-9301-279F9547AE41}" type="slidenum">
              <a:rPr lang="gl-ES" smtClean="0"/>
              <a:pPr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2F141-942A-498A-9D04-B03C34B6D7E4}" type="datetimeFigureOut">
              <a:rPr lang="gl-ES" smtClean="0"/>
              <a:pPr/>
              <a:t>04/03/2012</a:t>
            </a:fld>
            <a:endParaRPr lang="gl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388A-1FAC-4D15-9301-279F9547AE41}" type="slidenum">
              <a:rPr lang="gl-ES" smtClean="0"/>
              <a:pPr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902F141-942A-498A-9D04-B03C34B6D7E4}" type="datetimeFigureOut">
              <a:rPr lang="gl-ES" smtClean="0"/>
              <a:pPr/>
              <a:t>04/03/2012</a:t>
            </a:fld>
            <a:endParaRPr lang="gl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AC5388A-1FAC-4D15-9301-279F9547AE41}" type="slidenum">
              <a:rPr lang="gl-ES" smtClean="0"/>
              <a:pPr/>
              <a:t>‹Nº›</a:t>
            </a:fld>
            <a:endParaRPr lang="gl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gl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7902F141-942A-498A-9D04-B03C34B6D7E4}" type="datetimeFigureOut">
              <a:rPr lang="gl-ES" smtClean="0"/>
              <a:pPr/>
              <a:t>04/03/2012</a:t>
            </a:fld>
            <a:endParaRPr lang="gl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gl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AAC5388A-1FAC-4D15-9301-279F9547AE41}" type="slidenum">
              <a:rPr lang="gl-ES" smtClean="0"/>
              <a:pPr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2F141-942A-498A-9D04-B03C34B6D7E4}" type="datetimeFigureOut">
              <a:rPr lang="gl-ES" smtClean="0"/>
              <a:pPr/>
              <a:t>04/03/2012</a:t>
            </a:fld>
            <a:endParaRPr lang="gl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388A-1FAC-4D15-9301-279F9547AE41}" type="slidenum">
              <a:rPr lang="gl-ES" smtClean="0"/>
              <a:pPr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2F141-942A-498A-9D04-B03C34B6D7E4}" type="datetimeFigureOut">
              <a:rPr lang="gl-ES" smtClean="0"/>
              <a:pPr/>
              <a:t>04/03/2012</a:t>
            </a:fld>
            <a:endParaRPr lang="gl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388A-1FAC-4D15-9301-279F9547AE41}" type="slidenum">
              <a:rPr lang="gl-ES" smtClean="0"/>
              <a:pPr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2F141-942A-498A-9D04-B03C34B6D7E4}" type="datetimeFigureOut">
              <a:rPr lang="gl-ES" smtClean="0"/>
              <a:pPr/>
              <a:t>04/03/2012</a:t>
            </a:fld>
            <a:endParaRPr lang="gl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388A-1FAC-4D15-9301-279F9547AE41}" type="slidenum">
              <a:rPr lang="gl-ES" smtClean="0"/>
              <a:pPr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2F141-942A-498A-9D04-B03C34B6D7E4}" type="datetimeFigureOut">
              <a:rPr lang="gl-ES" smtClean="0"/>
              <a:pPr/>
              <a:t>04/03/2012</a:t>
            </a:fld>
            <a:endParaRPr lang="gl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388A-1FAC-4D15-9301-279F9547AE41}" type="slidenum">
              <a:rPr lang="gl-ES" smtClean="0"/>
              <a:pPr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2F141-942A-498A-9D04-B03C34B6D7E4}" type="datetimeFigureOut">
              <a:rPr lang="gl-ES" smtClean="0"/>
              <a:pPr/>
              <a:t>04/03/2012</a:t>
            </a:fld>
            <a:endParaRPr lang="gl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388A-1FAC-4D15-9301-279F9547AE41}" type="slidenum">
              <a:rPr lang="gl-ES" smtClean="0"/>
              <a:pPr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7902F141-942A-498A-9D04-B03C34B6D7E4}" type="datetimeFigureOut">
              <a:rPr lang="gl-ES" smtClean="0"/>
              <a:pPr/>
              <a:t>04/03/2012</a:t>
            </a:fld>
            <a:endParaRPr lang="gl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gl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AAC5388A-1FAC-4D15-9301-279F9547AE41}" type="slidenum">
              <a:rPr lang="gl-ES" smtClean="0"/>
              <a:pPr/>
              <a:t>‹Nº›</a:t>
            </a:fld>
            <a:endParaRPr lang="gl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es.wikipedia.org/wiki/Archivo:Firma_Napole%C3%B3n_Bonaparte.svg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://es.wikipedia.org/wiki/Archivo:Imperial_Coat_of_Arms_of_France_(1804-1815).sv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es.wikipedia.org/wiki/Archivo:Bonaparte_en_Pont_d'_Arcole.jpg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hyperlink" Target="http://es.wikipedia.org/wiki/Archivo:La_Bataille_du_Pont_d'Arcole.jp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hyperlink" Target="http://es.wikipedia.org/wiki/Jean-L%C3%A9on_G%C3%A9r%C3%B4me" TargetMode="External"/><Relationship Id="rId2" Type="http://schemas.openxmlformats.org/officeDocument/2006/relationships/hyperlink" Target="http://es.wikipedia.org/wiki/Archivo:Jean-L%C3%A9on_G%C3%A9r%C3%B4me_003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es.wikipedia.org/wiki/Antoine-Jean_Gros" TargetMode="External"/><Relationship Id="rId5" Type="http://schemas.openxmlformats.org/officeDocument/2006/relationships/image" Target="../media/image7.jpeg"/><Relationship Id="rId4" Type="http://schemas.openxmlformats.org/officeDocument/2006/relationships/hyperlink" Target="http://es.wikipedia.org/wiki/Archivo:Antoine-Jean_Gros_-_Bonaparte_visitant_les_pestif%C3%A9r%C3%A9s_de_Jaffa.jp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//upload.wikimedia.org/wikipedia/commons/4/44/Bouchot_-_Le_general_Bonaparte_au_Conseil_des_Cinq-Cents.jpg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es.wikipedia.org/w/index.php?title=Fran%C3%A7ois_Bouchot&amp;action=edit&amp;redlink=1" TargetMode="External"/><Relationship Id="rId4" Type="http://schemas.openxmlformats.org/officeDocument/2006/relationships/hyperlink" Target="http://es.wikipedia.org/wiki/Consulado_(Francia)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es.wikipedia.org/wiki/Archivo:Gros_-_First_Consul_Bonaparte.png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es.wikipedia.org/wiki/Archivo:Jacques-Louis_David_007.jpg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es.wikipedia.org/wiki/Jacques-Louis_David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//upload.wikimedia.org/wikipedia/commons/3/39/Jacques-Louis_David_006.jpg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es.wikipedia.org/wiki/Archivo:Ingres,_Napoleon_on_his_Imperial_throne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es.wikipedia.org/wiki/Oro" TargetMode="External"/><Relationship Id="rId5" Type="http://schemas.openxmlformats.org/officeDocument/2006/relationships/image" Target="../media/image13.jpeg"/><Relationship Id="rId4" Type="http://schemas.openxmlformats.org/officeDocument/2006/relationships/hyperlink" Target="http://es.wikipedia.org/wiki/Archivo:Napo_coin.jpg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Archivo:Dionisio_Alcal%C3%A1_Galiano.jpg" TargetMode="External"/><Relationship Id="rId3" Type="http://schemas.openxmlformats.org/officeDocument/2006/relationships/image" Target="../media/image14.jpeg"/><Relationship Id="rId7" Type="http://schemas.openxmlformats.org/officeDocument/2006/relationships/image" Target="../media/image16.jpeg"/><Relationship Id="rId2" Type="http://schemas.openxmlformats.org/officeDocument/2006/relationships/hyperlink" Target="http://es.wikipedia.org/wiki/Archivo:Trafalgar-Auguste_Mayer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//upload.wikimedia.org/wikipedia/commons/e/e1/Federico_Gravina.jpg" TargetMode="External"/><Relationship Id="rId5" Type="http://schemas.openxmlformats.org/officeDocument/2006/relationships/image" Target="../media/image15.jpeg"/><Relationship Id="rId4" Type="http://schemas.openxmlformats.org/officeDocument/2006/relationships/hyperlink" Target="http://es.wikipedia.org/wiki/Archivo:Cosme_de_Churruca.jpg" TargetMode="External"/><Relationship Id="rId9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8.jpeg"/><Relationship Id="rId7" Type="http://schemas.openxmlformats.org/officeDocument/2006/relationships/hyperlink" Target="http://es.wikipedia.org/wiki/Archivo:Charles_Meynier_-_Napoleon_in_Berlin.png" TargetMode="External"/><Relationship Id="rId2" Type="http://schemas.openxmlformats.org/officeDocument/2006/relationships/hyperlink" Target="http://es.wikipedia.org/wiki/Archivo:Austerlitz-baron-Pascal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hyperlink" Target="http://es.wikipedia.org/wiki/Archivo:Napoleon_Wagram.jpg" TargetMode="External"/><Relationship Id="rId10" Type="http://schemas.openxmlformats.org/officeDocument/2006/relationships/image" Target="../media/image21.png"/><Relationship Id="rId4" Type="http://schemas.openxmlformats.org/officeDocument/2006/relationships/hyperlink" Target="http://es.wikipedia.org/wiki/Fran%C3%A7ois_G%C3%A9rard" TargetMode="External"/><Relationship Id="rId9" Type="http://schemas.openxmlformats.org/officeDocument/2006/relationships/hyperlink" Target="//upload.wikimedia.org/wikipedia/commons/3/37/Napoleon-imperial-guard.pn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es.wikipedia.org/wiki/Archivo:Vereshagin.Napoleon_near_Borodino.jpg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es.wikipedia.org/wiki/Archivo:Napoleons_retreat_from_moscow.jpg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es.wikipedia.org/wiki/Archivo:Carga_de_los_mamelucos_restaurado.jpg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//upload.wikimedia.org/wikipedia/commons/8/8a/DelarocheNapoleon.jpg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es.wikipedia.org/wiki/Archivo:Sadler,_Battle_of_Waterloo.jpg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hyperlink" Target="//upload.wikimedia.org/wikipedia/commons/7/71/Napoleon_sainthelene.jp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es.wikipedia.org/wiki/Archivo:Napoleon_tomb_bordercropped.jpg" TargetMode="Externa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//upload.wikimedia.org/wikipedia/commons/0/0d/Gillray-Tiddy-Doll.png" TargetMode="External"/><Relationship Id="rId3" Type="http://schemas.openxmlformats.org/officeDocument/2006/relationships/image" Target="../media/image29.jpeg"/><Relationship Id="rId7" Type="http://schemas.openxmlformats.org/officeDocument/2006/relationships/image" Target="../media/image31.jpeg"/><Relationship Id="rId2" Type="http://schemas.openxmlformats.org/officeDocument/2006/relationships/hyperlink" Target="http://es.wikipedia.org/wiki/Archivo:Napoleon_in_His_Study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//upload.wikimedia.org/wikipedia/commons/2/23/Evacuation_of_Malta.jpg" TargetMode="External"/><Relationship Id="rId5" Type="http://schemas.openxmlformats.org/officeDocument/2006/relationships/image" Target="../media/image30.jpeg"/><Relationship Id="rId10" Type="http://schemas.openxmlformats.org/officeDocument/2006/relationships/image" Target="../media/image33.jpeg"/><Relationship Id="rId4" Type="http://schemas.openxmlformats.org/officeDocument/2006/relationships/hyperlink" Target="//upload.wikimedia.org/wikipedia/commons/2/29/Buonaparte_closing_the_farce_of_Egalit%C3%A9.jpg" TargetMode="External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Firma Napoleón Bonaparte.sv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5229200"/>
            <a:ext cx="4217315" cy="1300342"/>
          </a:xfrm>
          <a:prstGeom prst="rect">
            <a:avLst/>
          </a:prstGeom>
          <a:noFill/>
        </p:spPr>
      </p:pic>
      <p:pic>
        <p:nvPicPr>
          <p:cNvPr id="23556" name="Picture 4" descr="Escudo de Napoleón Bonaparte">
            <a:hlinkClick r:id="rId4" tooltip="Escudo de Napoleón Bonaparte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3991382"/>
            <a:ext cx="2304256" cy="2695980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1187624" y="764704"/>
            <a:ext cx="69127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gl-ES" sz="4000" b="1" dirty="0" smtClean="0">
                <a:solidFill>
                  <a:srgbClr val="FFFF00"/>
                </a:solidFill>
                <a:latin typeface="Arial Black" pitchFamily="34" charset="0"/>
              </a:rPr>
              <a:t>Un paseo en imaxes  sobre a figura de Napoleón </a:t>
            </a:r>
            <a:r>
              <a:rPr lang="gl-ES" sz="4000" b="1" dirty="0" err="1" smtClean="0">
                <a:solidFill>
                  <a:srgbClr val="FFFF00"/>
                </a:solidFill>
                <a:latin typeface="Arial Black" pitchFamily="34" charset="0"/>
              </a:rPr>
              <a:t>Bonaparte</a:t>
            </a:r>
            <a:endParaRPr lang="gl-ES" sz="40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upload.wikimedia.org/wikipedia/commons/thumb/6/69/Bonaparte_en_Pont_d%27_Arcole.jpg/220px-Bonaparte_en_Pont_d%27_Arcol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60648"/>
            <a:ext cx="4042366" cy="6081923"/>
          </a:xfrm>
          <a:prstGeom prst="rect">
            <a:avLst/>
          </a:prstGeom>
          <a:noFill/>
        </p:spPr>
      </p:pic>
      <p:pic>
        <p:nvPicPr>
          <p:cNvPr id="26628" name="Picture 4" descr="La Bataille du Pont d'Arcole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2334" y="2910482"/>
            <a:ext cx="4472154" cy="3398838"/>
          </a:xfrm>
          <a:prstGeom prst="rect">
            <a:avLst/>
          </a:prstGeom>
          <a:noFill/>
        </p:spPr>
      </p:pic>
      <p:sp>
        <p:nvSpPr>
          <p:cNvPr id="10" name="9 Rectángulo"/>
          <p:cNvSpPr/>
          <p:nvPr/>
        </p:nvSpPr>
        <p:spPr>
          <a:xfrm>
            <a:off x="5076056" y="836712"/>
            <a:ext cx="3456384" cy="1584176"/>
          </a:xfrm>
          <a:prstGeom prst="rect">
            <a:avLst/>
          </a:prstGeom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gl-ES"/>
          </a:p>
        </p:txBody>
      </p:sp>
      <p:sp>
        <p:nvSpPr>
          <p:cNvPr id="9" name="8 CuadroTexto"/>
          <p:cNvSpPr txBox="1"/>
          <p:nvPr/>
        </p:nvSpPr>
        <p:spPr>
          <a:xfrm>
            <a:off x="5148064" y="836712"/>
            <a:ext cx="3312368" cy="147732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gl-ES" dirty="0" err="1" smtClean="0">
                <a:solidFill>
                  <a:schemeClr val="bg1"/>
                </a:solidFill>
                <a:latin typeface="Arial Black" pitchFamily="34" charset="0"/>
              </a:rPr>
              <a:t>Victoria</a:t>
            </a:r>
            <a:r>
              <a:rPr lang="gl-ES" dirty="0" smtClean="0">
                <a:solidFill>
                  <a:schemeClr val="bg1"/>
                </a:solidFill>
                <a:latin typeface="Arial Black" pitchFamily="34" charset="0"/>
              </a:rPr>
              <a:t> de Napoleón sobre os austríacos na batalla da Ponte de </a:t>
            </a:r>
            <a:r>
              <a:rPr lang="gl-ES" dirty="0" err="1" smtClean="0">
                <a:solidFill>
                  <a:schemeClr val="bg1"/>
                </a:solidFill>
                <a:latin typeface="Arial Black" pitchFamily="34" charset="0"/>
              </a:rPr>
              <a:t>Arcole</a:t>
            </a:r>
            <a:r>
              <a:rPr lang="gl-ES" dirty="0" smtClean="0">
                <a:solidFill>
                  <a:schemeClr val="bg1"/>
                </a:solidFill>
                <a:latin typeface="Arial Black" pitchFamily="34" charset="0"/>
              </a:rPr>
              <a:t>  (Verona, Italia) en 1796.</a:t>
            </a:r>
            <a:endParaRPr lang="gl-ES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395536" y="26064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dirty="0" err="1" smtClean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Antoine</a:t>
            </a:r>
            <a:r>
              <a:rPr lang="gl-ES" dirty="0" smtClean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gl-ES" dirty="0" err="1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J</a:t>
            </a:r>
            <a:r>
              <a:rPr lang="gl-ES" dirty="0" err="1" smtClean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ean</a:t>
            </a:r>
            <a:r>
              <a:rPr lang="gl-ES" dirty="0" smtClean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gl-ES" dirty="0" err="1" smtClean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Gros</a:t>
            </a:r>
            <a:endParaRPr lang="gl-ES" dirty="0">
              <a:solidFill>
                <a:schemeClr val="bg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644008" y="299695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dirty="0" err="1" smtClean="0">
                <a:latin typeface="Arabic Typesetting" pitchFamily="66" charset="-78"/>
                <a:cs typeface="Arabic Typesetting" pitchFamily="66" charset="-78"/>
              </a:rPr>
              <a:t>Horace</a:t>
            </a:r>
            <a:r>
              <a:rPr lang="gl-ES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gl-ES" dirty="0" err="1" smtClean="0">
                <a:latin typeface="Arabic Typesetting" pitchFamily="66" charset="-78"/>
                <a:cs typeface="Arabic Typesetting" pitchFamily="66" charset="-78"/>
              </a:rPr>
              <a:t>Vernet</a:t>
            </a:r>
            <a:endParaRPr lang="gl-ES" dirty="0"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179512" y="3861048"/>
            <a:ext cx="244827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gl-ES"/>
          </a:p>
        </p:txBody>
      </p:sp>
      <p:pic>
        <p:nvPicPr>
          <p:cNvPr id="31748" name="Picture 4" descr="http://upload.wikimedia.org/wikipedia/commons/thumb/4/48/Jean-L%C3%A9on_G%C3%A9r%C3%B4me_003.jpg/300px-Jean-L%C3%A9on_G%C3%A9r%C3%B4me_003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5" y="3645023"/>
            <a:ext cx="5436096" cy="3225419"/>
          </a:xfrm>
          <a:prstGeom prst="rect">
            <a:avLst/>
          </a:prstGeom>
          <a:noFill/>
        </p:spPr>
      </p:pic>
      <p:pic>
        <p:nvPicPr>
          <p:cNvPr id="31746" name="Picture 2" descr="http://upload.wikimedia.org/wikipedia/commons/thumb/1/19/Antoine-Jean_Gros_-_Bonaparte_visitant_les_pestif%C3%A9r%C3%A9s_de_Jaffa.jpg/300px-Antoine-Jean_Gros_-_Bonaparte_visitant_les_pestif%C3%A9r%C3%A9s_de_Jaffa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5412684" cy="3861048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5580112" y="116632"/>
            <a:ext cx="338437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b="1" dirty="0" smtClean="0">
                <a:solidFill>
                  <a:schemeClr val="bg1"/>
                </a:solidFill>
              </a:rPr>
              <a:t>En 1798 Bonaparte </a:t>
            </a:r>
            <a:r>
              <a:rPr lang="es-ES" sz="1600" b="1" dirty="0" err="1" smtClean="0">
                <a:solidFill>
                  <a:schemeClr val="bg1"/>
                </a:solidFill>
              </a:rPr>
              <a:t>propuxo</a:t>
            </a:r>
            <a:r>
              <a:rPr lang="es-ES" sz="1600" b="1" dirty="0" smtClean="0">
                <a:solidFill>
                  <a:schemeClr val="bg1"/>
                </a:solidFill>
              </a:rPr>
              <a:t> levar a cabo una expedición para colonizar </a:t>
            </a:r>
            <a:r>
              <a:rPr lang="es-ES" sz="1600" b="1" dirty="0" err="1" smtClean="0">
                <a:solidFill>
                  <a:schemeClr val="bg1"/>
                </a:solidFill>
              </a:rPr>
              <a:t>Exipto</a:t>
            </a:r>
            <a:r>
              <a:rPr lang="es-ES" sz="1600" b="1" dirty="0" smtClean="0">
                <a:solidFill>
                  <a:schemeClr val="bg1"/>
                </a:solidFill>
              </a:rPr>
              <a:t>, </a:t>
            </a:r>
            <a:r>
              <a:rPr lang="es-ES" sz="1600" b="1" dirty="0" err="1" smtClean="0">
                <a:solidFill>
                  <a:schemeClr val="bg1"/>
                </a:solidFill>
              </a:rPr>
              <a:t>naquel</a:t>
            </a:r>
            <a:r>
              <a:rPr lang="es-ES" sz="1600" b="1" dirty="0" smtClean="0">
                <a:solidFill>
                  <a:schemeClr val="bg1"/>
                </a:solidFill>
              </a:rPr>
              <a:t>  momento </a:t>
            </a:r>
            <a:r>
              <a:rPr lang="es-ES" sz="1600" b="1" dirty="0" err="1" smtClean="0">
                <a:solidFill>
                  <a:schemeClr val="bg1"/>
                </a:solidFill>
              </a:rPr>
              <a:t>unha</a:t>
            </a:r>
            <a:r>
              <a:rPr lang="es-ES" sz="1600" b="1" dirty="0" smtClean="0">
                <a:solidFill>
                  <a:schemeClr val="bg1"/>
                </a:solidFill>
              </a:rPr>
              <a:t> provincia otomana, </a:t>
            </a:r>
            <a:r>
              <a:rPr lang="es-ES" sz="1600" b="1" dirty="0" err="1" smtClean="0">
                <a:solidFill>
                  <a:schemeClr val="bg1"/>
                </a:solidFill>
              </a:rPr>
              <a:t>co</a:t>
            </a:r>
            <a:r>
              <a:rPr lang="es-ES" sz="1600" b="1" dirty="0" smtClean="0">
                <a:solidFill>
                  <a:schemeClr val="bg1"/>
                </a:solidFill>
              </a:rPr>
              <a:t> </a:t>
            </a:r>
            <a:r>
              <a:rPr lang="es-ES" sz="1600" b="1" dirty="0" err="1" smtClean="0">
                <a:solidFill>
                  <a:schemeClr val="bg1"/>
                </a:solidFill>
              </a:rPr>
              <a:t>obxetivo</a:t>
            </a:r>
            <a:r>
              <a:rPr lang="es-ES" sz="1600" b="1" dirty="0" smtClean="0">
                <a:solidFill>
                  <a:schemeClr val="bg1"/>
                </a:solidFill>
              </a:rPr>
              <a:t> de </a:t>
            </a:r>
            <a:r>
              <a:rPr lang="es-ES" sz="1600" b="1" dirty="0" err="1" smtClean="0">
                <a:solidFill>
                  <a:schemeClr val="bg1"/>
                </a:solidFill>
              </a:rPr>
              <a:t>protexer</a:t>
            </a:r>
            <a:r>
              <a:rPr lang="es-ES" sz="1600" b="1" dirty="0" smtClean="0">
                <a:solidFill>
                  <a:schemeClr val="bg1"/>
                </a:solidFill>
              </a:rPr>
              <a:t> os intereses </a:t>
            </a:r>
            <a:r>
              <a:rPr lang="es-ES" sz="1600" b="1" dirty="0" err="1" smtClean="0">
                <a:solidFill>
                  <a:schemeClr val="bg1"/>
                </a:solidFill>
              </a:rPr>
              <a:t>comerciais</a:t>
            </a:r>
            <a:r>
              <a:rPr lang="es-ES" sz="1600" b="1" dirty="0" smtClean="0">
                <a:solidFill>
                  <a:schemeClr val="bg1"/>
                </a:solidFill>
              </a:rPr>
              <a:t> franceses e </a:t>
            </a:r>
            <a:r>
              <a:rPr lang="es-ES" sz="1600" b="1" dirty="0" err="1" smtClean="0">
                <a:solidFill>
                  <a:schemeClr val="bg1"/>
                </a:solidFill>
              </a:rPr>
              <a:t>curtar</a:t>
            </a:r>
            <a:r>
              <a:rPr lang="es-ES" sz="1600" b="1" dirty="0" smtClean="0">
                <a:solidFill>
                  <a:schemeClr val="bg1"/>
                </a:solidFill>
              </a:rPr>
              <a:t> a ruta de Gran Bretaña á India. O </a:t>
            </a:r>
            <a:r>
              <a:rPr lang="es-ES" sz="1600" b="1" dirty="0" err="1" smtClean="0">
                <a:solidFill>
                  <a:schemeClr val="bg1"/>
                </a:solidFill>
              </a:rPr>
              <a:t>Diretorio</a:t>
            </a:r>
            <a:r>
              <a:rPr lang="es-ES" sz="1600" b="1" dirty="0" smtClean="0">
                <a:solidFill>
                  <a:schemeClr val="bg1"/>
                </a:solidFill>
              </a:rPr>
              <a:t>, </a:t>
            </a:r>
            <a:r>
              <a:rPr lang="es-ES" sz="1600" b="1" dirty="0" err="1" smtClean="0">
                <a:solidFill>
                  <a:schemeClr val="bg1"/>
                </a:solidFill>
              </a:rPr>
              <a:t>aínda</a:t>
            </a:r>
            <a:r>
              <a:rPr lang="es-ES" sz="1600" b="1" dirty="0" smtClean="0">
                <a:solidFill>
                  <a:schemeClr val="bg1"/>
                </a:solidFill>
              </a:rPr>
              <a:t> que preocupado polo alcance e o  </a:t>
            </a:r>
            <a:r>
              <a:rPr lang="es-ES" sz="1600" b="1" dirty="0" err="1" smtClean="0">
                <a:solidFill>
                  <a:schemeClr val="bg1"/>
                </a:solidFill>
              </a:rPr>
              <a:t>custe</a:t>
            </a:r>
            <a:r>
              <a:rPr lang="es-ES" sz="1600" b="1" dirty="0" smtClean="0">
                <a:solidFill>
                  <a:schemeClr val="bg1"/>
                </a:solidFill>
              </a:rPr>
              <a:t> da expedición, </a:t>
            </a:r>
            <a:r>
              <a:rPr lang="es-ES" sz="1600" b="1" dirty="0" err="1" smtClean="0">
                <a:solidFill>
                  <a:schemeClr val="bg1"/>
                </a:solidFill>
              </a:rPr>
              <a:t>aprobou</a:t>
            </a:r>
            <a:r>
              <a:rPr lang="es-ES" sz="1600" b="1" dirty="0" smtClean="0">
                <a:solidFill>
                  <a:schemeClr val="bg1"/>
                </a:solidFill>
              </a:rPr>
              <a:t> a empresa </a:t>
            </a:r>
            <a:r>
              <a:rPr lang="es-ES" sz="1600" b="1" dirty="0" err="1" smtClean="0">
                <a:solidFill>
                  <a:schemeClr val="bg1"/>
                </a:solidFill>
              </a:rPr>
              <a:t>xa</a:t>
            </a:r>
            <a:r>
              <a:rPr lang="es-ES" sz="1600" b="1" dirty="0" smtClean="0">
                <a:solidFill>
                  <a:schemeClr val="bg1"/>
                </a:solidFill>
              </a:rPr>
              <a:t> que significaba sacar a Napoleón do centro do poder</a:t>
            </a:r>
            <a:r>
              <a:rPr lang="es-ES" sz="1600" dirty="0" smtClean="0">
                <a:solidFill>
                  <a:schemeClr val="bg1"/>
                </a:solidFill>
              </a:rPr>
              <a:t>.</a:t>
            </a:r>
            <a:endParaRPr lang="es-ES" sz="1600" dirty="0">
              <a:solidFill>
                <a:schemeClr val="bg1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51520" y="3861048"/>
            <a:ext cx="2376264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Napoleón </a:t>
            </a:r>
            <a:r>
              <a:rPr lang="es-ES" dirty="0" err="1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cos</a:t>
            </a:r>
            <a:r>
              <a:rPr lang="es-ES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apestados de </a:t>
            </a:r>
            <a:r>
              <a:rPr lang="es-ES" dirty="0" err="1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Jaffa</a:t>
            </a:r>
            <a:endParaRPr lang="es-ES" dirty="0">
              <a:solidFill>
                <a:schemeClr val="tx1"/>
              </a:solidFill>
              <a:latin typeface="Arabic Typesetting" pitchFamily="66" charset="-78"/>
              <a:cs typeface="Arabic Typesetting" pitchFamily="66" charset="-78"/>
            </a:endParaRPr>
          </a:p>
          <a:p>
            <a:r>
              <a:rPr lang="es-ES" dirty="0" smtClean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es-ES" b="1" dirty="0" err="1" smtClean="0">
                <a:latin typeface="Arabic Typesetting" pitchFamily="66" charset="-78"/>
                <a:cs typeface="Arabic Typesetting" pitchFamily="66" charset="-78"/>
                <a:hlinkClick r:id="rId6" tooltip="Antoine-Jean Gros"/>
              </a:rPr>
              <a:t>Antoine</a:t>
            </a:r>
            <a:r>
              <a:rPr lang="es-ES" b="1" dirty="0" smtClean="0">
                <a:latin typeface="Arabic Typesetting" pitchFamily="66" charset="-78"/>
                <a:cs typeface="Arabic Typesetting" pitchFamily="66" charset="-78"/>
                <a:hlinkClick r:id="rId6" tooltip="Antoine-Jean Gros"/>
              </a:rPr>
              <a:t>-Jean Gros</a:t>
            </a:r>
            <a:endParaRPr lang="gl-ES" b="1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1115616" y="5921896"/>
            <a:ext cx="2592288" cy="74746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gl-ES"/>
          </a:p>
        </p:txBody>
      </p:sp>
      <p:sp>
        <p:nvSpPr>
          <p:cNvPr id="12" name="11 Rectángulo"/>
          <p:cNvSpPr/>
          <p:nvPr/>
        </p:nvSpPr>
        <p:spPr>
          <a:xfrm>
            <a:off x="1187624" y="5877272"/>
            <a:ext cx="2520280" cy="6480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gl-ES"/>
          </a:p>
        </p:txBody>
      </p:sp>
      <p:sp>
        <p:nvSpPr>
          <p:cNvPr id="11" name="10 CuadroTexto"/>
          <p:cNvSpPr txBox="1"/>
          <p:nvPr/>
        </p:nvSpPr>
        <p:spPr>
          <a:xfrm>
            <a:off x="1403648" y="5877272"/>
            <a:ext cx="2304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 smtClean="0">
                <a:latin typeface="Arabic Typesetting" pitchFamily="66" charset="-78"/>
                <a:cs typeface="Arabic Typesetting" pitchFamily="66" charset="-78"/>
              </a:rPr>
              <a:t>Bonaparte ante a </a:t>
            </a:r>
            <a:r>
              <a:rPr lang="es-ES" i="1" dirty="0" err="1" smtClean="0">
                <a:latin typeface="Arabic Typesetting" pitchFamily="66" charset="-78"/>
                <a:cs typeface="Arabic Typesetting" pitchFamily="66" charset="-78"/>
              </a:rPr>
              <a:t>esfinxe</a:t>
            </a:r>
            <a:endParaRPr lang="es-ES" dirty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es-ES" b="1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es-ES" b="1" dirty="0" smtClean="0">
                <a:latin typeface="Arabic Typesetting" pitchFamily="66" charset="-78"/>
                <a:cs typeface="Arabic Typesetting" pitchFamily="66" charset="-78"/>
                <a:hlinkClick r:id="rId7" tooltip="Jean-Léon Gérôme"/>
              </a:rPr>
              <a:t>Jean-</a:t>
            </a:r>
            <a:r>
              <a:rPr lang="es-ES" b="1" dirty="0" err="1" smtClean="0">
                <a:latin typeface="Arabic Typesetting" pitchFamily="66" charset="-78"/>
                <a:cs typeface="Arabic Typesetting" pitchFamily="66" charset="-78"/>
                <a:hlinkClick r:id="rId7" tooltip="Jean-Léon Gérôme"/>
              </a:rPr>
              <a:t>Léon</a:t>
            </a:r>
            <a:r>
              <a:rPr lang="es-ES" b="1" dirty="0" smtClean="0">
                <a:latin typeface="Arabic Typesetting" pitchFamily="66" charset="-78"/>
                <a:cs typeface="Arabic Typesetting" pitchFamily="66" charset="-78"/>
                <a:hlinkClick r:id="rId7" tooltip="Jean-Léon Gérôme"/>
              </a:rPr>
              <a:t> </a:t>
            </a:r>
            <a:r>
              <a:rPr lang="es-ES" b="1" dirty="0" err="1" smtClean="0">
                <a:latin typeface="Arabic Typesetting" pitchFamily="66" charset="-78"/>
                <a:cs typeface="Arabic Typesetting" pitchFamily="66" charset="-78"/>
                <a:hlinkClick r:id="rId7" tooltip="Jean-Léon Gérôme"/>
              </a:rPr>
              <a:t>Gérôme</a:t>
            </a:r>
            <a:endParaRPr lang="es-ES" b="1" dirty="0" smtClean="0">
              <a:latin typeface="Arabic Typesetting" pitchFamily="66" charset="-78"/>
              <a:cs typeface="Arabic Typesetting" pitchFamily="66" charset="-78"/>
            </a:endParaRPr>
          </a:p>
          <a:p>
            <a:endParaRPr lang="gl-ES" b="1" dirty="0"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Archivo:Bouchot - Le general Bonaparte au Conseil des Cinq-Cent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389370" cy="6858000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6660232" y="116632"/>
            <a:ext cx="20882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El 18 de brumario do ano VIII (9 de </a:t>
            </a:r>
            <a:r>
              <a:rPr lang="es-ES" b="1" dirty="0" err="1" smtClean="0">
                <a:solidFill>
                  <a:schemeClr val="bg1"/>
                </a:solidFill>
              </a:rPr>
              <a:t>novembro</a:t>
            </a:r>
            <a:r>
              <a:rPr lang="es-ES" b="1" dirty="0" smtClean="0">
                <a:solidFill>
                  <a:schemeClr val="bg1"/>
                </a:solidFill>
              </a:rPr>
              <a:t> de 1799) Napoleón </a:t>
            </a:r>
            <a:r>
              <a:rPr lang="es-ES" b="1" dirty="0" err="1" smtClean="0">
                <a:solidFill>
                  <a:schemeClr val="bg1"/>
                </a:solidFill>
              </a:rPr>
              <a:t>dá</a:t>
            </a:r>
            <a:r>
              <a:rPr lang="es-ES" b="1" dirty="0" smtClean="0">
                <a:solidFill>
                  <a:schemeClr val="bg1"/>
                </a:solidFill>
              </a:rPr>
              <a:t> un golpe de Estado que acaba </a:t>
            </a:r>
            <a:r>
              <a:rPr lang="es-ES" b="1" dirty="0" err="1" smtClean="0">
                <a:solidFill>
                  <a:schemeClr val="bg1"/>
                </a:solidFill>
              </a:rPr>
              <a:t>co</a:t>
            </a:r>
            <a:r>
              <a:rPr lang="es-ES" b="1" dirty="0" smtClean="0">
                <a:solidFill>
                  <a:schemeClr val="bg1"/>
                </a:solidFill>
              </a:rPr>
              <a:t> </a:t>
            </a:r>
            <a:r>
              <a:rPr lang="es-ES" b="1" dirty="0" err="1" smtClean="0">
                <a:solidFill>
                  <a:schemeClr val="bg1"/>
                </a:solidFill>
              </a:rPr>
              <a:t>Diretorio</a:t>
            </a:r>
            <a:r>
              <a:rPr lang="es-ES" b="1" dirty="0" smtClean="0">
                <a:solidFill>
                  <a:schemeClr val="bg1"/>
                </a:solidFill>
              </a:rPr>
              <a:t>, e inicia o periodo </a:t>
            </a:r>
            <a:r>
              <a:rPr lang="es-ES" b="1" dirty="0" err="1" smtClean="0">
                <a:solidFill>
                  <a:schemeClr val="bg1"/>
                </a:solidFill>
              </a:rPr>
              <a:t>coñecido</a:t>
            </a:r>
            <a:r>
              <a:rPr lang="es-ES" b="1" dirty="0" smtClean="0">
                <a:solidFill>
                  <a:schemeClr val="bg1"/>
                </a:solidFill>
              </a:rPr>
              <a:t> como </a:t>
            </a:r>
            <a:r>
              <a:rPr lang="es-ES" b="1" dirty="0" smtClean="0">
                <a:solidFill>
                  <a:schemeClr val="bg1"/>
                </a:solidFill>
                <a:hlinkClick r:id="rId4" tooltip="Consulado (Francia)"/>
              </a:rPr>
              <a:t>Consulado</a:t>
            </a:r>
            <a:r>
              <a:rPr lang="es-ES" b="1" dirty="0" smtClean="0">
                <a:solidFill>
                  <a:schemeClr val="bg1"/>
                </a:solidFill>
              </a:rPr>
              <a:t>.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372200" y="5229200"/>
            <a:ext cx="2592288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i="1" dirty="0" smtClean="0">
                <a:latin typeface="Arabic Typesetting" pitchFamily="66" charset="-78"/>
                <a:cs typeface="Arabic Typesetting" pitchFamily="66" charset="-78"/>
              </a:rPr>
              <a:t>O </a:t>
            </a:r>
            <a:r>
              <a:rPr lang="es-ES" i="1" dirty="0" err="1" smtClean="0">
                <a:latin typeface="Arabic Typesetting" pitchFamily="66" charset="-78"/>
                <a:cs typeface="Arabic Typesetting" pitchFamily="66" charset="-78"/>
              </a:rPr>
              <a:t>Xeneral</a:t>
            </a:r>
            <a:r>
              <a:rPr lang="es-ES" i="1" dirty="0" smtClean="0">
                <a:latin typeface="Arabic Typesetting" pitchFamily="66" charset="-78"/>
                <a:cs typeface="Arabic Typesetting" pitchFamily="66" charset="-78"/>
              </a:rPr>
              <a:t> Bonaparte e o </a:t>
            </a:r>
            <a:r>
              <a:rPr lang="es-ES" i="1" dirty="0" err="1" smtClean="0">
                <a:latin typeface="Arabic Typesetting" pitchFamily="66" charset="-78"/>
                <a:cs typeface="Arabic Typesetting" pitchFamily="66" charset="-78"/>
              </a:rPr>
              <a:t>Consello</a:t>
            </a:r>
            <a:r>
              <a:rPr lang="es-ES" i="1" dirty="0" smtClean="0">
                <a:latin typeface="Arabic Typesetting" pitchFamily="66" charset="-78"/>
                <a:cs typeface="Arabic Typesetting" pitchFamily="66" charset="-78"/>
              </a:rPr>
              <a:t> dos  </a:t>
            </a:r>
            <a:r>
              <a:rPr lang="es-ES" i="1" dirty="0" err="1" smtClean="0">
                <a:latin typeface="Arabic Typesetting" pitchFamily="66" charset="-78"/>
                <a:cs typeface="Arabic Typesetting" pitchFamily="66" charset="-78"/>
              </a:rPr>
              <a:t>Quiñentos</a:t>
            </a:r>
            <a:endParaRPr lang="es-ES" i="1" dirty="0" smtClean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es-ES" b="1" dirty="0" err="1" smtClean="0">
                <a:latin typeface="Arabic Typesetting" pitchFamily="66" charset="-78"/>
                <a:cs typeface="Arabic Typesetting" pitchFamily="66" charset="-78"/>
                <a:hlinkClick r:id="rId5" tooltip="François Bouchot (aún no redactado)"/>
              </a:rPr>
              <a:t>Bouchot</a:t>
            </a:r>
            <a:endParaRPr lang="gl-ES" b="1" dirty="0"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upload.wikimedia.org/wikipedia/commons/thumb/4/46/Gros_-_First_Consul_Bonaparte.png/300px-Gros_-_First_Consul_Bonaparte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6554" y="0"/>
            <a:ext cx="4377446" cy="6858000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539552" y="260648"/>
            <a:ext cx="374441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Bonaparte  </a:t>
            </a:r>
            <a:r>
              <a:rPr lang="es-ES" b="1" dirty="0" err="1" smtClean="0">
                <a:solidFill>
                  <a:schemeClr val="bg1"/>
                </a:solidFill>
              </a:rPr>
              <a:t>fai</a:t>
            </a:r>
            <a:r>
              <a:rPr lang="es-ES" b="1" dirty="0" smtClean="0">
                <a:solidFill>
                  <a:schemeClr val="bg1"/>
                </a:solidFill>
              </a:rPr>
              <a:t> aprobar a Constitución do Ano VIII, asegurando a </a:t>
            </a:r>
            <a:r>
              <a:rPr lang="es-ES" b="1" dirty="0" err="1" smtClean="0">
                <a:solidFill>
                  <a:schemeClr val="bg1"/>
                </a:solidFill>
              </a:rPr>
              <a:t>súa</a:t>
            </a:r>
            <a:r>
              <a:rPr lang="es-ES" b="1" dirty="0" smtClean="0">
                <a:solidFill>
                  <a:schemeClr val="bg1"/>
                </a:solidFill>
              </a:rPr>
              <a:t> elección como </a:t>
            </a:r>
            <a:r>
              <a:rPr lang="es-ES" b="1" dirty="0" err="1" smtClean="0">
                <a:solidFill>
                  <a:schemeClr val="bg1"/>
                </a:solidFill>
              </a:rPr>
              <a:t>Primeiro</a:t>
            </a:r>
            <a:r>
              <a:rPr lang="es-ES" b="1" dirty="0" smtClean="0">
                <a:solidFill>
                  <a:schemeClr val="bg1"/>
                </a:solidFill>
              </a:rPr>
              <a:t> Cónsul. Esto </a:t>
            </a:r>
            <a:r>
              <a:rPr lang="es-ES" b="1" dirty="0" err="1" smtClean="0">
                <a:solidFill>
                  <a:schemeClr val="bg1"/>
                </a:solidFill>
              </a:rPr>
              <a:t>vaino</a:t>
            </a:r>
            <a:r>
              <a:rPr lang="es-ES" b="1" dirty="0" smtClean="0">
                <a:solidFill>
                  <a:schemeClr val="bg1"/>
                </a:solidFill>
              </a:rPr>
              <a:t> </a:t>
            </a:r>
            <a:r>
              <a:rPr lang="es-ES" b="1" dirty="0" err="1" smtClean="0">
                <a:solidFill>
                  <a:schemeClr val="bg1"/>
                </a:solidFill>
              </a:rPr>
              <a:t>converter</a:t>
            </a:r>
            <a:r>
              <a:rPr lang="es-ES" b="1" dirty="0" smtClean="0">
                <a:solidFill>
                  <a:schemeClr val="bg1"/>
                </a:solidFill>
              </a:rPr>
              <a:t> </a:t>
            </a:r>
            <a:r>
              <a:rPr lang="es-ES" b="1" dirty="0" err="1" smtClean="0">
                <a:solidFill>
                  <a:schemeClr val="bg1"/>
                </a:solidFill>
              </a:rPr>
              <a:t>na</a:t>
            </a:r>
            <a:r>
              <a:rPr lang="es-ES" b="1" dirty="0" smtClean="0">
                <a:solidFill>
                  <a:schemeClr val="bg1"/>
                </a:solidFill>
              </a:rPr>
              <a:t> </a:t>
            </a:r>
            <a:r>
              <a:rPr lang="es-ES" b="1" dirty="0" err="1" smtClean="0">
                <a:solidFill>
                  <a:schemeClr val="bg1"/>
                </a:solidFill>
              </a:rPr>
              <a:t>persoa</a:t>
            </a:r>
            <a:r>
              <a:rPr lang="es-ES" b="1" dirty="0" smtClean="0">
                <a:solidFill>
                  <a:schemeClr val="bg1"/>
                </a:solidFill>
              </a:rPr>
              <a:t> </a:t>
            </a:r>
            <a:r>
              <a:rPr lang="es-ES" b="1" dirty="0" err="1" smtClean="0">
                <a:solidFill>
                  <a:schemeClr val="bg1"/>
                </a:solidFill>
              </a:rPr>
              <a:t>máis</a:t>
            </a:r>
            <a:r>
              <a:rPr lang="es-ES" b="1" dirty="0" smtClean="0">
                <a:solidFill>
                  <a:schemeClr val="bg1"/>
                </a:solidFill>
              </a:rPr>
              <a:t> poderosa de Francia, poder que se incrementaría </a:t>
            </a:r>
            <a:r>
              <a:rPr lang="es-ES" b="1" dirty="0" err="1" smtClean="0">
                <a:solidFill>
                  <a:schemeClr val="bg1"/>
                </a:solidFill>
              </a:rPr>
              <a:t>na</a:t>
            </a:r>
            <a:r>
              <a:rPr lang="es-ES" b="1" dirty="0" smtClean="0">
                <a:solidFill>
                  <a:schemeClr val="bg1"/>
                </a:solidFill>
              </a:rPr>
              <a:t> Constitución do Ano X (1802) cando </a:t>
            </a:r>
            <a:r>
              <a:rPr lang="es-ES" b="1" dirty="0" err="1" smtClean="0">
                <a:solidFill>
                  <a:schemeClr val="bg1"/>
                </a:solidFill>
              </a:rPr>
              <a:t>consegue</a:t>
            </a:r>
            <a:r>
              <a:rPr lang="es-ES" b="1" dirty="0" smtClean="0">
                <a:solidFill>
                  <a:schemeClr val="bg1"/>
                </a:solidFill>
              </a:rPr>
              <a:t> </a:t>
            </a:r>
            <a:r>
              <a:rPr lang="es-ES" b="1" dirty="0" err="1" smtClean="0">
                <a:solidFill>
                  <a:schemeClr val="bg1"/>
                </a:solidFill>
              </a:rPr>
              <a:t>nomearse</a:t>
            </a:r>
            <a:r>
              <a:rPr lang="es-ES" b="1" dirty="0" smtClean="0">
                <a:solidFill>
                  <a:schemeClr val="bg1"/>
                </a:solidFill>
              </a:rPr>
              <a:t> </a:t>
            </a:r>
            <a:r>
              <a:rPr lang="es-ES" b="1" dirty="0" err="1" smtClean="0">
                <a:solidFill>
                  <a:schemeClr val="bg1"/>
                </a:solidFill>
              </a:rPr>
              <a:t>Primeiro</a:t>
            </a:r>
            <a:r>
              <a:rPr lang="es-ES" b="1" dirty="0" smtClean="0">
                <a:solidFill>
                  <a:schemeClr val="bg1"/>
                </a:solidFill>
              </a:rPr>
              <a:t> Cónsul vitalicio.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483768" y="5085185"/>
            <a:ext cx="2232248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gl-ES" dirty="0" err="1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Bonaparte</a:t>
            </a:r>
            <a:r>
              <a:rPr lang="gl-ES" dirty="0" smtClean="0">
                <a:solidFill>
                  <a:schemeClr val="tx1"/>
                </a:solidFill>
                <a:latin typeface="Arabic Typesetting" pitchFamily="66" charset="-78"/>
                <a:cs typeface="Arabic Typesetting" pitchFamily="66" charset="-78"/>
              </a:rPr>
              <a:t> Primeiro Cónsul</a:t>
            </a:r>
          </a:p>
          <a:p>
            <a:r>
              <a:rPr lang="gl-ES" dirty="0" err="1" smtClean="0">
                <a:solidFill>
                  <a:schemeClr val="accent6"/>
                </a:solidFill>
                <a:latin typeface="Arabic Typesetting" pitchFamily="66" charset="-78"/>
                <a:cs typeface="Arabic Typesetting" pitchFamily="66" charset="-78"/>
              </a:rPr>
              <a:t>Antoine</a:t>
            </a:r>
            <a:r>
              <a:rPr lang="gl-ES" dirty="0" smtClean="0">
                <a:solidFill>
                  <a:schemeClr val="accent6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gl-ES" dirty="0" err="1" smtClean="0">
                <a:solidFill>
                  <a:schemeClr val="accent6"/>
                </a:solidFill>
                <a:latin typeface="Arabic Typesetting" pitchFamily="66" charset="-78"/>
                <a:cs typeface="Arabic Typesetting" pitchFamily="66" charset="-78"/>
              </a:rPr>
              <a:t>Jean</a:t>
            </a:r>
            <a:r>
              <a:rPr lang="gl-ES" dirty="0" smtClean="0">
                <a:solidFill>
                  <a:schemeClr val="accent6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gl-ES" dirty="0" err="1" smtClean="0">
                <a:solidFill>
                  <a:schemeClr val="accent6"/>
                </a:solidFill>
                <a:latin typeface="Arabic Typesetting" pitchFamily="66" charset="-78"/>
                <a:cs typeface="Arabic Typesetting" pitchFamily="66" charset="-78"/>
              </a:rPr>
              <a:t>Gros</a:t>
            </a:r>
            <a:r>
              <a:rPr lang="gl-ES" dirty="0" smtClean="0">
                <a:solidFill>
                  <a:schemeClr val="accent6"/>
                </a:solidFill>
                <a:latin typeface="Arabic Typesetting" pitchFamily="66" charset="-78"/>
                <a:cs typeface="Arabic Typesetting" pitchFamily="66" charset="-78"/>
              </a:rPr>
              <a:t>.</a:t>
            </a:r>
            <a:endParaRPr lang="gl-ES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upload.wikimedia.org/wikipedia/commons/thumb/d/d2/Jacques-Louis_David_007.jpg/300px-Jacques-Louis_David_007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5828327" cy="6858000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6012160" y="188640"/>
            <a:ext cx="28803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No 1800 regresa a Italia, reconquistada por  Austria durante a </a:t>
            </a:r>
            <a:r>
              <a:rPr lang="es-ES" b="1" dirty="0" err="1" smtClean="0">
                <a:solidFill>
                  <a:schemeClr val="bg1"/>
                </a:solidFill>
              </a:rPr>
              <a:t>súa</a:t>
            </a:r>
            <a:r>
              <a:rPr lang="es-ES" b="1" dirty="0" smtClean="0">
                <a:solidFill>
                  <a:schemeClr val="bg1"/>
                </a:solidFill>
              </a:rPr>
              <a:t> ausencia en </a:t>
            </a:r>
            <a:r>
              <a:rPr lang="es-ES" b="1" dirty="0" err="1" smtClean="0">
                <a:solidFill>
                  <a:schemeClr val="bg1"/>
                </a:solidFill>
              </a:rPr>
              <a:t>Exipto</a:t>
            </a:r>
            <a:r>
              <a:rPr lang="es-ES" b="1" dirty="0" smtClean="0">
                <a:solidFill>
                  <a:schemeClr val="bg1"/>
                </a:solidFill>
              </a:rPr>
              <a:t>. </a:t>
            </a:r>
            <a:r>
              <a:rPr lang="es-ES" b="1" dirty="0" err="1" smtClean="0">
                <a:solidFill>
                  <a:schemeClr val="bg1"/>
                </a:solidFill>
              </a:rPr>
              <a:t>Cruzou</a:t>
            </a:r>
            <a:r>
              <a:rPr lang="es-ES" b="1" dirty="0" smtClean="0">
                <a:solidFill>
                  <a:schemeClr val="bg1"/>
                </a:solidFill>
              </a:rPr>
              <a:t> os Alpes en primavera (se ben cabalgaba sobre </a:t>
            </a:r>
            <a:r>
              <a:rPr lang="es-ES" b="1" dirty="0" err="1" smtClean="0">
                <a:solidFill>
                  <a:schemeClr val="bg1"/>
                </a:solidFill>
              </a:rPr>
              <a:t>unha</a:t>
            </a:r>
            <a:r>
              <a:rPr lang="es-ES" b="1" dirty="0" smtClean="0">
                <a:solidFill>
                  <a:schemeClr val="bg1"/>
                </a:solidFill>
              </a:rPr>
              <a:t> </a:t>
            </a:r>
            <a:r>
              <a:rPr lang="es-ES" b="1" dirty="0" err="1" smtClean="0">
                <a:solidFill>
                  <a:schemeClr val="bg1"/>
                </a:solidFill>
              </a:rPr>
              <a:t>mula,e</a:t>
            </a:r>
            <a:r>
              <a:rPr lang="es-ES" b="1" dirty="0" smtClean="0">
                <a:solidFill>
                  <a:schemeClr val="bg1"/>
                </a:solidFill>
              </a:rPr>
              <a:t> non no </a:t>
            </a:r>
            <a:r>
              <a:rPr lang="es-ES" b="1" dirty="0" err="1" smtClean="0">
                <a:solidFill>
                  <a:schemeClr val="bg1"/>
                </a:solidFill>
              </a:rPr>
              <a:t>cabalo</a:t>
            </a:r>
            <a:r>
              <a:rPr lang="es-ES" b="1" dirty="0" smtClean="0">
                <a:solidFill>
                  <a:schemeClr val="bg1"/>
                </a:solidFill>
              </a:rPr>
              <a:t> </a:t>
            </a:r>
            <a:r>
              <a:rPr lang="es-ES" b="1" dirty="0" err="1" smtClean="0">
                <a:solidFill>
                  <a:schemeClr val="bg1"/>
                </a:solidFill>
              </a:rPr>
              <a:t>co</a:t>
            </a:r>
            <a:r>
              <a:rPr lang="es-ES" b="1" dirty="0" smtClean="0">
                <a:solidFill>
                  <a:schemeClr val="bg1"/>
                </a:solidFill>
              </a:rPr>
              <a:t> que o </a:t>
            </a:r>
            <a:r>
              <a:rPr lang="es-ES" b="1" dirty="0" err="1" smtClean="0">
                <a:solidFill>
                  <a:schemeClr val="bg1"/>
                </a:solidFill>
              </a:rPr>
              <a:t>pintou</a:t>
            </a:r>
            <a:r>
              <a:rPr lang="es-ES" b="1" dirty="0" smtClean="0">
                <a:solidFill>
                  <a:schemeClr val="bg1"/>
                </a:solidFill>
              </a:rPr>
              <a:t> David). Derrota </a:t>
            </a:r>
            <a:r>
              <a:rPr lang="es-ES" b="1" dirty="0" err="1" smtClean="0">
                <a:solidFill>
                  <a:schemeClr val="bg1"/>
                </a:solidFill>
              </a:rPr>
              <a:t>ós</a:t>
            </a:r>
            <a:r>
              <a:rPr lang="es-ES" b="1" dirty="0" smtClean="0">
                <a:solidFill>
                  <a:schemeClr val="bg1"/>
                </a:solidFill>
              </a:rPr>
              <a:t> austríacos,  e </a:t>
            </a:r>
            <a:r>
              <a:rPr lang="es-ES" b="1" dirty="0" err="1" smtClean="0">
                <a:solidFill>
                  <a:schemeClr val="bg1"/>
                </a:solidFill>
              </a:rPr>
              <a:t>asina</a:t>
            </a:r>
            <a:r>
              <a:rPr lang="es-ES" b="1" dirty="0" smtClean="0">
                <a:solidFill>
                  <a:schemeClr val="bg1"/>
                </a:solidFill>
              </a:rPr>
              <a:t> con eles un armisticio.</a:t>
            </a:r>
            <a:endParaRPr lang="gl-ES" b="1" dirty="0">
              <a:solidFill>
                <a:schemeClr val="bg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5868144" y="5589240"/>
            <a:ext cx="2376264" cy="6463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>
                <a:latin typeface="Arabic Typesetting" pitchFamily="66" charset="-78"/>
                <a:cs typeface="Arabic Typesetting" pitchFamily="66" charset="-78"/>
              </a:rPr>
              <a:t>Napoleón cruzando os Alpes. </a:t>
            </a:r>
            <a:r>
              <a:rPr lang="es-ES" b="1" dirty="0" smtClean="0">
                <a:latin typeface="Arabic Typesetting" pitchFamily="66" charset="-78"/>
                <a:cs typeface="Arabic Typesetting" pitchFamily="66" charset="-78"/>
                <a:hlinkClick r:id="rId4" tooltip="Jacques-Louis David"/>
              </a:rPr>
              <a:t>Jacques-Louis David</a:t>
            </a:r>
            <a:endParaRPr lang="gl-ES" b="1" dirty="0"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536" y="188640"/>
            <a:ext cx="8424936" cy="147732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Tras </a:t>
            </a:r>
            <a:r>
              <a:rPr lang="es-ES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asinar</a:t>
            </a:r>
            <a:r>
              <a:rPr lang="es-ES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o Concordato de 1802 </a:t>
            </a:r>
            <a:r>
              <a:rPr lang="es-ES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co</a:t>
            </a:r>
            <a:r>
              <a:rPr lang="es-ES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Vaticano pon fin á </a:t>
            </a:r>
            <a:r>
              <a:rPr lang="es-ES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desputa</a:t>
            </a:r>
            <a:r>
              <a:rPr lang="es-ES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coa </a:t>
            </a:r>
            <a:r>
              <a:rPr lang="es-ES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igrexa</a:t>
            </a:r>
            <a:r>
              <a:rPr lang="es-ES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católica  iniciada coa Revolución francesa e </a:t>
            </a:r>
            <a:r>
              <a:rPr lang="es-ES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apoiado</a:t>
            </a:r>
            <a:r>
              <a:rPr lang="es-ES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por boa parte da aristocracia, </a:t>
            </a:r>
            <a:r>
              <a:rPr lang="es-ES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nunha</a:t>
            </a:r>
            <a:r>
              <a:rPr lang="es-ES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cerimonia</a:t>
            </a:r>
            <a:r>
              <a:rPr lang="es-ES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realizada </a:t>
            </a:r>
            <a:r>
              <a:rPr lang="es-ES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na</a:t>
            </a:r>
            <a:r>
              <a:rPr lang="es-ES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Catedral de </a:t>
            </a:r>
            <a:r>
              <a:rPr lang="es-ES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Notre</a:t>
            </a:r>
            <a:r>
              <a:rPr lang="es-ES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Dame de París, en 1804 </a:t>
            </a:r>
            <a:r>
              <a:rPr lang="es-ES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perante</a:t>
            </a:r>
            <a:r>
              <a:rPr lang="es-ES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a presencia do Papa Pío VII. Napoleón </a:t>
            </a:r>
            <a:r>
              <a:rPr lang="es-ES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coróase</a:t>
            </a:r>
            <a:r>
              <a:rPr lang="es-ES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a sí </a:t>
            </a:r>
            <a:r>
              <a:rPr lang="es-ES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mesmo</a:t>
            </a:r>
            <a:r>
              <a:rPr lang="es-ES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emperador de Francia</a:t>
            </a:r>
            <a:r>
              <a:rPr lang="es-ES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</a:t>
            </a:r>
            <a:endParaRPr lang="gl-ES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7650" name="Picture 2" descr="Archivo:Jacques-Louis David 006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46226" y="1988840"/>
            <a:ext cx="7797774" cy="4869160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0" y="4725144"/>
            <a:ext cx="1368152" cy="12003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dirty="0" smtClean="0">
                <a:latin typeface="Arabic Typesetting" pitchFamily="66" charset="-78"/>
                <a:cs typeface="Arabic Typesetting" pitchFamily="66" charset="-78"/>
              </a:rPr>
              <a:t>A coroación de Napoleón.</a:t>
            </a:r>
          </a:p>
          <a:p>
            <a:r>
              <a:rPr lang="gl-ES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Jacques</a:t>
            </a:r>
            <a:r>
              <a:rPr lang="gl-ES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gl-ES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Louis</a:t>
            </a:r>
            <a:r>
              <a:rPr lang="gl-ES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 David</a:t>
            </a:r>
            <a:endParaRPr lang="gl-ES" dirty="0">
              <a:solidFill>
                <a:schemeClr val="accent6">
                  <a:lumMod val="40000"/>
                  <a:lumOff val="60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upload.wikimedia.org/wikipedia/commons/thumb/2/28/Ingres%2C_Napoleon_on_his_Imperial_throne.jpg/300px-Ingres%2C_Napoleon_on_his_Imperial_thron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233332" cy="6858000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4211960" y="6021288"/>
            <a:ext cx="2952328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>
                <a:latin typeface="Arabic Typesetting" pitchFamily="66" charset="-78"/>
                <a:cs typeface="Arabic Typesetting" pitchFamily="66" charset="-78"/>
              </a:rPr>
              <a:t>Napoleón no </a:t>
            </a:r>
            <a:r>
              <a:rPr lang="es-ES" dirty="0" err="1" smtClean="0">
                <a:latin typeface="Arabic Typesetting" pitchFamily="66" charset="-78"/>
                <a:cs typeface="Arabic Typesetting" pitchFamily="66" charset="-78"/>
              </a:rPr>
              <a:t>seu</a:t>
            </a:r>
            <a:r>
              <a:rPr lang="es-ES" dirty="0" smtClean="0">
                <a:latin typeface="Arabic Typesetting" pitchFamily="66" charset="-78"/>
                <a:cs typeface="Arabic Typesetting" pitchFamily="66" charset="-78"/>
              </a:rPr>
              <a:t> trono imperial</a:t>
            </a:r>
          </a:p>
          <a:p>
            <a:r>
              <a:rPr lang="es-ES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es-ES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Jean Auguste Dominique Ingres </a:t>
            </a:r>
            <a:endParaRPr lang="gl-ES" b="1" dirty="0">
              <a:solidFill>
                <a:schemeClr val="accent6">
                  <a:lumMod val="40000"/>
                  <a:lumOff val="60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4644008" y="260648"/>
            <a:ext cx="42484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Napoleón </a:t>
            </a:r>
            <a:r>
              <a:rPr lang="es-ES" b="1" dirty="0" err="1" smtClean="0">
                <a:solidFill>
                  <a:schemeClr val="bg1"/>
                </a:solidFill>
              </a:rPr>
              <a:t>reorganizou</a:t>
            </a:r>
            <a:r>
              <a:rPr lang="es-ES" b="1" dirty="0" smtClean="0">
                <a:solidFill>
                  <a:schemeClr val="bg1"/>
                </a:solidFill>
              </a:rPr>
              <a:t> a administración do Estado, o sistema </a:t>
            </a:r>
            <a:r>
              <a:rPr lang="es-ES" b="1" dirty="0" err="1" smtClean="0">
                <a:solidFill>
                  <a:schemeClr val="bg1"/>
                </a:solidFill>
              </a:rPr>
              <a:t>xudicial</a:t>
            </a:r>
            <a:r>
              <a:rPr lang="es-ES" b="1" dirty="0" smtClean="0">
                <a:solidFill>
                  <a:schemeClr val="bg1"/>
                </a:solidFill>
              </a:rPr>
              <a:t>, </a:t>
            </a:r>
            <a:r>
              <a:rPr lang="es-ES" b="1" dirty="0" err="1" smtClean="0">
                <a:solidFill>
                  <a:schemeClr val="bg1"/>
                </a:solidFill>
              </a:rPr>
              <a:t>tipificou</a:t>
            </a:r>
            <a:r>
              <a:rPr lang="es-ES" b="1" dirty="0" smtClean="0">
                <a:solidFill>
                  <a:schemeClr val="bg1"/>
                </a:solidFill>
              </a:rPr>
              <a:t> a </a:t>
            </a:r>
            <a:r>
              <a:rPr lang="es-ES" b="1" dirty="0" err="1" smtClean="0">
                <a:solidFill>
                  <a:schemeClr val="bg1"/>
                </a:solidFill>
              </a:rPr>
              <a:t>lexislación</a:t>
            </a:r>
            <a:r>
              <a:rPr lang="es-ES" b="1" dirty="0" smtClean="0">
                <a:solidFill>
                  <a:schemeClr val="bg1"/>
                </a:solidFill>
              </a:rPr>
              <a:t> civil francesa </a:t>
            </a:r>
            <a:r>
              <a:rPr lang="es-ES" b="1" dirty="0" err="1" smtClean="0">
                <a:solidFill>
                  <a:schemeClr val="bg1"/>
                </a:solidFill>
              </a:rPr>
              <a:t>co</a:t>
            </a:r>
            <a:r>
              <a:rPr lang="es-ES" b="1" dirty="0" smtClean="0">
                <a:solidFill>
                  <a:schemeClr val="bg1"/>
                </a:solidFill>
              </a:rPr>
              <a:t> Código Napoleónico e con </a:t>
            </a:r>
            <a:r>
              <a:rPr lang="es-ES" b="1" dirty="0" err="1" smtClean="0">
                <a:solidFill>
                  <a:schemeClr val="bg1"/>
                </a:solidFill>
              </a:rPr>
              <a:t>outros</a:t>
            </a:r>
            <a:r>
              <a:rPr lang="es-ES" b="1" dirty="0" smtClean="0">
                <a:solidFill>
                  <a:schemeClr val="bg1"/>
                </a:solidFill>
              </a:rPr>
              <a:t> seis códigos que garantían os </a:t>
            </a:r>
            <a:r>
              <a:rPr lang="es-ES" b="1" dirty="0" err="1" smtClean="0">
                <a:solidFill>
                  <a:schemeClr val="bg1"/>
                </a:solidFill>
              </a:rPr>
              <a:t>dereitos</a:t>
            </a:r>
            <a:r>
              <a:rPr lang="es-ES" b="1" dirty="0" smtClean="0">
                <a:solidFill>
                  <a:schemeClr val="bg1"/>
                </a:solidFill>
              </a:rPr>
              <a:t> e </a:t>
            </a:r>
            <a:r>
              <a:rPr lang="es-ES" b="1" dirty="0" err="1" smtClean="0">
                <a:solidFill>
                  <a:schemeClr val="bg1"/>
                </a:solidFill>
              </a:rPr>
              <a:t>liberdades</a:t>
            </a:r>
            <a:r>
              <a:rPr lang="es-ES" b="1" dirty="0" smtClean="0">
                <a:solidFill>
                  <a:schemeClr val="bg1"/>
                </a:solidFill>
              </a:rPr>
              <a:t> conquistados durante o período revolucionario, así como a </a:t>
            </a:r>
            <a:r>
              <a:rPr lang="es-ES" b="1" dirty="0" err="1" smtClean="0">
                <a:solidFill>
                  <a:schemeClr val="bg1"/>
                </a:solidFill>
              </a:rPr>
              <a:t>igualdade</a:t>
            </a:r>
            <a:r>
              <a:rPr lang="es-ES" b="1" dirty="0" smtClean="0">
                <a:solidFill>
                  <a:schemeClr val="bg1"/>
                </a:solidFill>
              </a:rPr>
              <a:t> ante a </a:t>
            </a:r>
            <a:r>
              <a:rPr lang="es-ES" b="1" dirty="0" err="1" smtClean="0">
                <a:solidFill>
                  <a:schemeClr val="bg1"/>
                </a:solidFill>
              </a:rPr>
              <a:t>lei</a:t>
            </a:r>
            <a:r>
              <a:rPr lang="es-ES" b="1" dirty="0" smtClean="0">
                <a:solidFill>
                  <a:schemeClr val="bg1"/>
                </a:solidFill>
              </a:rPr>
              <a:t> e a </a:t>
            </a:r>
            <a:r>
              <a:rPr lang="es-ES" b="1" dirty="0" err="1" smtClean="0">
                <a:solidFill>
                  <a:schemeClr val="bg1"/>
                </a:solidFill>
              </a:rPr>
              <a:t>liberdade</a:t>
            </a:r>
            <a:r>
              <a:rPr lang="es-ES" b="1" dirty="0" smtClean="0">
                <a:solidFill>
                  <a:schemeClr val="bg1"/>
                </a:solidFill>
              </a:rPr>
              <a:t> de culto. </a:t>
            </a:r>
            <a:r>
              <a:rPr lang="es-ES" b="1" dirty="0" err="1" smtClean="0">
                <a:solidFill>
                  <a:schemeClr val="bg1"/>
                </a:solidFill>
              </a:rPr>
              <a:t>Tamén</a:t>
            </a:r>
            <a:r>
              <a:rPr lang="es-ES" b="1" dirty="0" smtClean="0">
                <a:solidFill>
                  <a:schemeClr val="bg1"/>
                </a:solidFill>
              </a:rPr>
              <a:t> </a:t>
            </a:r>
            <a:r>
              <a:rPr lang="es-ES" b="1" dirty="0" err="1" smtClean="0">
                <a:solidFill>
                  <a:schemeClr val="bg1"/>
                </a:solidFill>
              </a:rPr>
              <a:t>someteu</a:t>
            </a:r>
            <a:r>
              <a:rPr lang="es-ES" b="1" dirty="0" smtClean="0">
                <a:solidFill>
                  <a:schemeClr val="bg1"/>
                </a:solidFill>
              </a:rPr>
              <a:t> as </a:t>
            </a:r>
            <a:r>
              <a:rPr lang="es-ES" b="1" dirty="0" err="1" smtClean="0">
                <a:solidFill>
                  <a:schemeClr val="bg1"/>
                </a:solidFill>
              </a:rPr>
              <a:t>escolas</a:t>
            </a:r>
            <a:r>
              <a:rPr lang="es-ES" b="1" dirty="0" smtClean="0">
                <a:solidFill>
                  <a:schemeClr val="bg1"/>
                </a:solidFill>
              </a:rPr>
              <a:t> a un control centralizado.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35844" name="Picture 4" descr="http://upload.wikimedia.org/wikipedia/commons/a/a5/Napo_coin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7447" y="3678259"/>
            <a:ext cx="2942776" cy="1478934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6228184" y="5157192"/>
            <a:ext cx="2915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abic Typesetting" pitchFamily="66" charset="-78"/>
                <a:cs typeface="Arabic Typesetting" pitchFamily="66" charset="-78"/>
              </a:rPr>
              <a:t>Un "</a:t>
            </a:r>
            <a:r>
              <a:rPr lang="es-ES" i="1" dirty="0" err="1" smtClean="0">
                <a:latin typeface="Arabic Typesetting" pitchFamily="66" charset="-78"/>
                <a:cs typeface="Arabic Typesetting" pitchFamily="66" charset="-78"/>
              </a:rPr>
              <a:t>Napoléon</a:t>
            </a:r>
            <a:r>
              <a:rPr lang="es-ES" dirty="0" smtClean="0">
                <a:latin typeface="Arabic Typesetting" pitchFamily="66" charset="-78"/>
                <a:cs typeface="Arabic Typesetting" pitchFamily="66" charset="-78"/>
              </a:rPr>
              <a:t>", </a:t>
            </a:r>
            <a:r>
              <a:rPr lang="es-ES" dirty="0" err="1" smtClean="0">
                <a:latin typeface="Arabic Typesetting" pitchFamily="66" charset="-78"/>
                <a:cs typeface="Arabic Typesetting" pitchFamily="66" charset="-78"/>
              </a:rPr>
              <a:t>moeda</a:t>
            </a:r>
            <a:r>
              <a:rPr lang="es-ES" dirty="0" smtClean="0">
                <a:latin typeface="Arabic Typesetting" pitchFamily="66" charset="-78"/>
                <a:cs typeface="Arabic Typesetting" pitchFamily="66" charset="-78"/>
              </a:rPr>
              <a:t> francesa de </a:t>
            </a:r>
            <a:r>
              <a:rPr lang="es-ES" dirty="0" err="1" smtClean="0">
                <a:latin typeface="Arabic Typesetting" pitchFamily="66" charset="-78"/>
                <a:cs typeface="Arabic Typesetting" pitchFamily="66" charset="-78"/>
                <a:hlinkClick r:id="rId6" tooltip="Oro"/>
              </a:rPr>
              <a:t>ouro</a:t>
            </a:r>
            <a:r>
              <a:rPr lang="es-ES" dirty="0" smtClean="0">
                <a:latin typeface="Arabic Typesetting" pitchFamily="66" charset="-78"/>
                <a:cs typeface="Arabic Typesetting" pitchFamily="66" charset="-78"/>
              </a:rPr>
              <a:t> de 1803.</a:t>
            </a:r>
            <a:endParaRPr lang="es-ES" dirty="0"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Trafalgar-Auguste Mayer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48650" y="0"/>
            <a:ext cx="5695350" cy="3645024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7308304" y="3501008"/>
            <a:ext cx="1656184" cy="64633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dirty="0" err="1" smtClean="0">
                <a:latin typeface="Arabic Typesetting" pitchFamily="66" charset="-78"/>
                <a:cs typeface="Arabic Typesetting" pitchFamily="66" charset="-78"/>
              </a:rPr>
              <a:t>Trafalgar</a:t>
            </a:r>
            <a:r>
              <a:rPr lang="gl-ES" dirty="0" smtClean="0">
                <a:latin typeface="Arabic Typesetting" pitchFamily="66" charset="-78"/>
                <a:cs typeface="Arabic Typesetting" pitchFamily="66" charset="-78"/>
              </a:rPr>
              <a:t>.</a:t>
            </a:r>
          </a:p>
          <a:p>
            <a:r>
              <a:rPr lang="gl-ES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Auguste</a:t>
            </a:r>
            <a:r>
              <a:rPr lang="gl-ES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gl-ES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Mayer</a:t>
            </a:r>
            <a:endParaRPr lang="gl-ES" b="1" dirty="0">
              <a:solidFill>
                <a:schemeClr val="accent2">
                  <a:lumMod val="60000"/>
                  <a:lumOff val="40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467544" y="188640"/>
            <a:ext cx="259228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bg1">
                    <a:lumMod val="75000"/>
                  </a:schemeClr>
                </a:solidFill>
              </a:rPr>
              <a:t>O Reino Unido reanuda a guerra naval con Francia en 1803. </a:t>
            </a:r>
            <a:r>
              <a:rPr lang="es-ES" b="1" dirty="0" err="1" smtClean="0">
                <a:solidFill>
                  <a:schemeClr val="bg1">
                    <a:lumMod val="75000"/>
                  </a:schemeClr>
                </a:solidFill>
              </a:rPr>
              <a:t>Moi</a:t>
            </a:r>
            <a:r>
              <a:rPr lang="es-ES" b="1" dirty="0" smtClean="0">
                <a:solidFill>
                  <a:schemeClr val="bg1">
                    <a:lumMod val="75000"/>
                  </a:schemeClr>
                </a:solidFill>
              </a:rPr>
              <a:t> inferior  á </a:t>
            </a:r>
            <a:r>
              <a:rPr lang="es-ES" b="1" dirty="0" err="1" smtClean="0">
                <a:solidFill>
                  <a:schemeClr val="bg1">
                    <a:lumMod val="75000"/>
                  </a:schemeClr>
                </a:solidFill>
              </a:rPr>
              <a:t>mariña</a:t>
            </a:r>
            <a:r>
              <a:rPr lang="es-ES" b="1" dirty="0" smtClean="0">
                <a:solidFill>
                  <a:schemeClr val="bg1">
                    <a:lumMod val="75000"/>
                  </a:schemeClr>
                </a:solidFill>
              </a:rPr>
              <a:t> inglesa a flota francesa necesitaba a </a:t>
            </a:r>
            <a:r>
              <a:rPr lang="es-ES" b="1" dirty="0" err="1" smtClean="0">
                <a:solidFill>
                  <a:schemeClr val="bg1">
                    <a:lumMod val="75000"/>
                  </a:schemeClr>
                </a:solidFill>
              </a:rPr>
              <a:t>axuda</a:t>
            </a:r>
            <a:r>
              <a:rPr lang="es-ES" b="1" dirty="0" smtClean="0">
                <a:solidFill>
                  <a:schemeClr val="bg1">
                    <a:lumMod val="75000"/>
                  </a:schemeClr>
                </a:solidFill>
              </a:rPr>
              <a:t> dos </a:t>
            </a:r>
            <a:r>
              <a:rPr lang="es-ES" b="1" dirty="0" err="1" smtClean="0">
                <a:solidFill>
                  <a:schemeClr val="bg1">
                    <a:lumMod val="75000"/>
                  </a:schemeClr>
                </a:solidFill>
              </a:rPr>
              <a:t>españois</a:t>
            </a:r>
            <a:r>
              <a:rPr lang="es-ES" b="1" dirty="0" smtClean="0">
                <a:solidFill>
                  <a:schemeClr val="bg1">
                    <a:lumMod val="75000"/>
                  </a:schemeClr>
                </a:solidFill>
              </a:rPr>
              <a:t>. España </a:t>
            </a:r>
            <a:r>
              <a:rPr lang="es-ES" b="1" dirty="0" err="1" smtClean="0">
                <a:solidFill>
                  <a:schemeClr val="bg1">
                    <a:lumMod val="75000"/>
                  </a:schemeClr>
                </a:solidFill>
              </a:rPr>
              <a:t>foi</a:t>
            </a:r>
            <a:r>
              <a:rPr lang="es-ES" b="1" dirty="0" smtClean="0">
                <a:solidFill>
                  <a:schemeClr val="bg1">
                    <a:lumMod val="75000"/>
                  </a:schemeClr>
                </a:solidFill>
              </a:rPr>
              <a:t> inducida a </a:t>
            </a:r>
            <a:r>
              <a:rPr lang="es-ES" b="1" dirty="0" err="1" smtClean="0">
                <a:solidFill>
                  <a:schemeClr val="bg1">
                    <a:lumMod val="75000"/>
                  </a:schemeClr>
                </a:solidFill>
              </a:rPr>
              <a:t>declararlle</a:t>
            </a:r>
            <a:r>
              <a:rPr lang="es-ES" b="1" dirty="0" smtClean="0">
                <a:solidFill>
                  <a:schemeClr val="bg1">
                    <a:lumMod val="75000"/>
                  </a:schemeClr>
                </a:solidFill>
              </a:rPr>
              <a:t> a guerra a Inglaterra en 1804.</a:t>
            </a:r>
          </a:p>
          <a:p>
            <a:pPr algn="ctr"/>
            <a:r>
              <a:rPr lang="es-ES" b="1" dirty="0" smtClean="0">
                <a:solidFill>
                  <a:schemeClr val="accent1"/>
                </a:solidFill>
              </a:rPr>
              <a:t>A derrota </a:t>
            </a:r>
            <a:r>
              <a:rPr lang="es-ES" b="1" dirty="0" err="1" smtClean="0">
                <a:solidFill>
                  <a:schemeClr val="accent1"/>
                </a:solidFill>
              </a:rPr>
              <a:t>na</a:t>
            </a:r>
            <a:r>
              <a:rPr lang="es-ES" b="1" dirty="0" smtClean="0">
                <a:solidFill>
                  <a:schemeClr val="accent1"/>
                </a:solidFill>
              </a:rPr>
              <a:t> Batalla de Trafalgar </a:t>
            </a:r>
            <a:r>
              <a:rPr lang="es-ES" b="1" dirty="0" err="1" smtClean="0">
                <a:solidFill>
                  <a:schemeClr val="accent1"/>
                </a:solidFill>
              </a:rPr>
              <a:t>foi</a:t>
            </a:r>
            <a:r>
              <a:rPr lang="es-ES" b="1" dirty="0" smtClean="0">
                <a:solidFill>
                  <a:schemeClr val="accent1"/>
                </a:solidFill>
              </a:rPr>
              <a:t> a fin da potencia naval española e </a:t>
            </a:r>
            <a:r>
              <a:rPr lang="es-ES" b="1" dirty="0" err="1" smtClean="0">
                <a:solidFill>
                  <a:schemeClr val="accent1"/>
                </a:solidFill>
              </a:rPr>
              <a:t>tamén</a:t>
            </a:r>
            <a:r>
              <a:rPr lang="es-ES" b="1" dirty="0" smtClean="0">
                <a:solidFill>
                  <a:schemeClr val="accent1"/>
                </a:solidFill>
              </a:rPr>
              <a:t> </a:t>
            </a:r>
            <a:r>
              <a:rPr lang="es-ES" b="1" dirty="0" err="1" smtClean="0">
                <a:solidFill>
                  <a:schemeClr val="accent1"/>
                </a:solidFill>
              </a:rPr>
              <a:t>ensinou</a:t>
            </a:r>
            <a:r>
              <a:rPr lang="es-ES" b="1" dirty="0" smtClean="0">
                <a:solidFill>
                  <a:schemeClr val="accent1"/>
                </a:solidFill>
              </a:rPr>
              <a:t> a Napoleón que a </a:t>
            </a:r>
            <a:r>
              <a:rPr lang="es-ES" b="1" dirty="0" err="1" smtClean="0">
                <a:solidFill>
                  <a:schemeClr val="accent1"/>
                </a:solidFill>
              </a:rPr>
              <a:t>súa</a:t>
            </a:r>
            <a:r>
              <a:rPr lang="es-ES" b="1" dirty="0" smtClean="0">
                <a:solidFill>
                  <a:schemeClr val="accent1"/>
                </a:solidFill>
              </a:rPr>
              <a:t> victoria pasaba por </a:t>
            </a:r>
            <a:r>
              <a:rPr lang="es-ES" b="1" dirty="0" err="1" smtClean="0">
                <a:solidFill>
                  <a:schemeClr val="accent1"/>
                </a:solidFill>
              </a:rPr>
              <a:t>combater</a:t>
            </a:r>
            <a:r>
              <a:rPr lang="es-ES" b="1" dirty="0" smtClean="0">
                <a:solidFill>
                  <a:schemeClr val="accent1"/>
                </a:solidFill>
              </a:rPr>
              <a:t> en </a:t>
            </a:r>
            <a:r>
              <a:rPr lang="es-ES" b="1" dirty="0" err="1" smtClean="0">
                <a:solidFill>
                  <a:schemeClr val="accent1"/>
                </a:solidFill>
              </a:rPr>
              <a:t>terra</a:t>
            </a:r>
            <a:endParaRPr lang="gl-ES" b="1" dirty="0">
              <a:solidFill>
                <a:schemeClr val="accent1"/>
              </a:solidFill>
            </a:endParaRPr>
          </a:p>
        </p:txBody>
      </p:sp>
      <p:pic>
        <p:nvPicPr>
          <p:cNvPr id="34820" name="Picture 4" descr="Cosme de Churruca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4293096"/>
            <a:ext cx="1988167" cy="2041188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3419872" y="6309320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 err="1" smtClean="0"/>
              <a:t>Churruca</a:t>
            </a:r>
            <a:endParaRPr lang="gl-ES" sz="1400" dirty="0"/>
          </a:p>
        </p:txBody>
      </p:sp>
      <p:pic>
        <p:nvPicPr>
          <p:cNvPr id="34822" name="Picture 6" descr="Archivo:Federico Gravina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64088" y="4293096"/>
            <a:ext cx="1491237" cy="2035721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 flipH="1">
            <a:off x="5508103" y="6309320"/>
            <a:ext cx="10344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 err="1" smtClean="0"/>
              <a:t>Gravina</a:t>
            </a:r>
            <a:endParaRPr lang="gl-ES" sz="1400" dirty="0"/>
          </a:p>
        </p:txBody>
      </p:sp>
      <p:pic>
        <p:nvPicPr>
          <p:cNvPr id="34824" name="Picture 8" descr="Dionisio Alcalá Galiano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92280" y="4293096"/>
            <a:ext cx="1440160" cy="2054630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>
            <a:off x="6948264" y="6309320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 smtClean="0"/>
              <a:t>Alcalá </a:t>
            </a:r>
            <a:r>
              <a:rPr lang="gl-ES" sz="1400" dirty="0" err="1" smtClean="0"/>
              <a:t>Galiano</a:t>
            </a:r>
            <a:endParaRPr lang="gl-ES" sz="1400" dirty="0"/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Austerlitz-baron-Pascal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372655"/>
            <a:ext cx="5004048" cy="2485345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2627784" y="4005064"/>
            <a:ext cx="165618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  <a:hlinkClick r:id="rId4" tooltip="François Gérard"/>
              </a:rPr>
              <a:t>François Gérard</a:t>
            </a:r>
            <a:r>
              <a:rPr lang="es-ES" dirty="0" smtClean="0">
                <a:latin typeface="Arabic Typesetting" pitchFamily="66" charset="-78"/>
                <a:cs typeface="Arabic Typesetting" pitchFamily="66" charset="-78"/>
              </a:rPr>
              <a:t>.</a:t>
            </a:r>
            <a:endParaRPr lang="gl-ES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539552" y="4005064"/>
            <a:ext cx="216024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dirty="0" smtClean="0">
                <a:latin typeface="Arabic Typesetting" pitchFamily="66" charset="-78"/>
                <a:cs typeface="Arabic Typesetting" pitchFamily="66" charset="-78"/>
              </a:rPr>
              <a:t>Batalla de </a:t>
            </a:r>
            <a:r>
              <a:rPr lang="gl-ES" dirty="0" err="1" smtClean="0">
                <a:latin typeface="Arabic Typesetting" pitchFamily="66" charset="-78"/>
                <a:cs typeface="Arabic Typesetting" pitchFamily="66" charset="-78"/>
              </a:rPr>
              <a:t>Austerlitz</a:t>
            </a:r>
            <a:endParaRPr lang="gl-ES" dirty="0"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36868" name="Picture 4" descr="http://upload.wikimedia.org/wikipedia/commons/thumb/9/9d/Napoleon_Wagram.jpg/300px-Napoleon_Wagram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-1"/>
            <a:ext cx="4716016" cy="3474133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323528" y="3429000"/>
            <a:ext cx="374441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gl-ES" dirty="0" smtClean="0">
                <a:latin typeface="Arabic Typesetting" pitchFamily="66" charset="-78"/>
                <a:cs typeface="Arabic Typesetting" pitchFamily="66" charset="-78"/>
              </a:rPr>
              <a:t>Batalla de </a:t>
            </a:r>
            <a:r>
              <a:rPr lang="gl-ES" dirty="0" err="1" smtClean="0">
                <a:latin typeface="Arabic Typesetting" pitchFamily="66" charset="-78"/>
                <a:cs typeface="Arabic Typesetting" pitchFamily="66" charset="-78"/>
              </a:rPr>
              <a:t>Wagram</a:t>
            </a:r>
            <a:r>
              <a:rPr lang="gl-ES" dirty="0" smtClean="0">
                <a:latin typeface="Arabic Typesetting" pitchFamily="66" charset="-78"/>
                <a:cs typeface="Arabic Typesetting" pitchFamily="66" charset="-78"/>
              </a:rPr>
              <a:t>                            </a:t>
            </a:r>
            <a:r>
              <a:rPr lang="gl-ES" b="1" dirty="0" err="1" smtClean="0">
                <a:solidFill>
                  <a:srgbClr val="FFFF00"/>
                </a:solidFill>
                <a:latin typeface="Arabic Typesetting" pitchFamily="66" charset="-78"/>
                <a:cs typeface="Arabic Typesetting" pitchFamily="66" charset="-78"/>
              </a:rPr>
              <a:t>Horace</a:t>
            </a:r>
            <a:r>
              <a:rPr lang="gl-ES" b="1" dirty="0" smtClean="0">
                <a:solidFill>
                  <a:srgbClr val="FFFF00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gl-ES" b="1" dirty="0" err="1" smtClean="0">
                <a:solidFill>
                  <a:srgbClr val="FFFF00"/>
                </a:solidFill>
                <a:latin typeface="Arabic Typesetting" pitchFamily="66" charset="-78"/>
                <a:cs typeface="Arabic Typesetting" pitchFamily="66" charset="-78"/>
              </a:rPr>
              <a:t>Vernet</a:t>
            </a:r>
            <a:endParaRPr lang="gl-ES" b="1" dirty="0">
              <a:solidFill>
                <a:srgbClr val="FFFF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36870" name="Picture 6" descr="http://upload.wikimedia.org/wikipedia/commons/thumb/6/63/Charles_Meynier_-_Napoleon_in_Berlin.png/300px-Charles_Meynier_-_Napoleon_in_Berlin.pn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60032" y="0"/>
            <a:ext cx="4279404" cy="2852936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6012160" y="2852936"/>
            <a:ext cx="2088232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dirty="0" smtClean="0">
                <a:latin typeface="Arabic Typesetting" pitchFamily="66" charset="-78"/>
                <a:cs typeface="Arabic Typesetting" pitchFamily="66" charset="-78"/>
              </a:rPr>
              <a:t>Napoleón entrando en Berlín</a:t>
            </a:r>
          </a:p>
          <a:p>
            <a:r>
              <a:rPr lang="gl-ES" b="1" dirty="0" smtClean="0">
                <a:solidFill>
                  <a:srgbClr val="FFFF00"/>
                </a:solidFill>
                <a:latin typeface="Arabic Typesetting" pitchFamily="66" charset="-78"/>
                <a:cs typeface="Arabic Typesetting" pitchFamily="66" charset="-78"/>
              </a:rPr>
              <a:t>Charles </a:t>
            </a:r>
            <a:r>
              <a:rPr lang="gl-ES" b="1" dirty="0" err="1" smtClean="0">
                <a:solidFill>
                  <a:srgbClr val="FFFF00"/>
                </a:solidFill>
                <a:latin typeface="Arabic Typesetting" pitchFamily="66" charset="-78"/>
                <a:cs typeface="Arabic Typesetting" pitchFamily="66" charset="-78"/>
              </a:rPr>
              <a:t>Meynier</a:t>
            </a:r>
            <a:endParaRPr lang="gl-ES" b="1" dirty="0">
              <a:solidFill>
                <a:srgbClr val="FFFF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36872" name="Picture 8" descr="Archivo:Napoleon-imperial-guard.pn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444208" y="3578877"/>
            <a:ext cx="2699793" cy="3279123"/>
          </a:xfrm>
          <a:prstGeom prst="rect">
            <a:avLst/>
          </a:prstGeom>
          <a:noFill/>
        </p:spPr>
      </p:pic>
      <p:sp>
        <p:nvSpPr>
          <p:cNvPr id="11" name="10 CuadroTexto"/>
          <p:cNvSpPr txBox="1"/>
          <p:nvPr/>
        </p:nvSpPr>
        <p:spPr>
          <a:xfrm>
            <a:off x="5148064" y="5661248"/>
            <a:ext cx="1296144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gl-ES" dirty="0" smtClean="0">
                <a:latin typeface="Arabic Typesetting" pitchFamily="66" charset="-78"/>
                <a:cs typeface="Arabic Typesetting" pitchFamily="66" charset="-78"/>
              </a:rPr>
              <a:t>Garda imperial</a:t>
            </a:r>
          </a:p>
          <a:p>
            <a:r>
              <a:rPr lang="gl-ES" dirty="0" err="1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Horace</a:t>
            </a:r>
            <a:r>
              <a:rPr lang="gl-ES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gl-ES" dirty="0" err="1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Vernet</a:t>
            </a:r>
            <a:endParaRPr lang="gl-ES" dirty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http://upload.wikimedia.org/wikipedia/commons/thumb/1/12/Vereshagin.Napoleon_near_Borodino.jpg/300px-Vereshagin.Napoleon_near_Borodin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348880"/>
            <a:ext cx="6901710" cy="4509119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6876256" y="5229200"/>
            <a:ext cx="2088232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gl-ES" dirty="0" smtClean="0">
                <a:latin typeface="Arabic Typesetting" pitchFamily="66" charset="-78"/>
                <a:cs typeface="Arabic Typesetting" pitchFamily="66" charset="-78"/>
              </a:rPr>
              <a:t>Napoleón preto de </a:t>
            </a:r>
            <a:r>
              <a:rPr lang="gl-ES" dirty="0" err="1" smtClean="0">
                <a:latin typeface="Arabic Typesetting" pitchFamily="66" charset="-78"/>
                <a:cs typeface="Arabic Typesetting" pitchFamily="66" charset="-78"/>
              </a:rPr>
              <a:t>Borodino</a:t>
            </a:r>
            <a:r>
              <a:rPr lang="gl-ES" dirty="0" smtClean="0">
                <a:latin typeface="Arabic Typesetting" pitchFamily="66" charset="-78"/>
                <a:cs typeface="Arabic Typesetting" pitchFamily="66" charset="-78"/>
              </a:rPr>
              <a:t>.</a:t>
            </a:r>
          </a:p>
          <a:p>
            <a:r>
              <a:rPr lang="gl-ES" dirty="0" err="1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Vereshagin</a:t>
            </a:r>
            <a:endParaRPr lang="gl-ES" dirty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683568" y="476672"/>
            <a:ext cx="75608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gl-ES" b="1" dirty="0" smtClean="0">
                <a:solidFill>
                  <a:schemeClr val="bg1"/>
                </a:solidFill>
              </a:rPr>
              <a:t>As </a:t>
            </a:r>
            <a:r>
              <a:rPr lang="gl-ES" b="1" dirty="0" err="1" smtClean="0">
                <a:solidFill>
                  <a:schemeClr val="bg1"/>
                </a:solidFill>
              </a:rPr>
              <a:t>exitosas</a:t>
            </a:r>
            <a:r>
              <a:rPr lang="gl-ES" b="1" dirty="0" smtClean="0">
                <a:solidFill>
                  <a:schemeClr val="bg1"/>
                </a:solidFill>
              </a:rPr>
              <a:t> campañas terrestres foron pasando factura ós exércitos napoleónicos. As conquistas de España e Rusia supuxeron un enorme desgaste para as súas tropas que acabaron por esgotarse ante a resistencia  dos pobos que ían sometendo.</a:t>
            </a:r>
            <a:endParaRPr lang="gl-E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cut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upload.wikimedia.org/wikipedia/commons/thumb/c/cc/Napoleons_retreat_from_moscow.jpg/300px-Napoleons_retreat_from_moscow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7380312" cy="5240024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7380312" y="2204864"/>
            <a:ext cx="15841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dirty="0" smtClean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Napoleón retirándose de Moscova</a:t>
            </a:r>
          </a:p>
          <a:p>
            <a:endParaRPr lang="gl-ES" dirty="0" smtClean="0">
              <a:solidFill>
                <a:schemeClr val="bg1"/>
              </a:solidFill>
              <a:latin typeface="Arabic Typesetting" pitchFamily="66" charset="-78"/>
              <a:cs typeface="Arabic Typesetting" pitchFamily="66" charset="-78"/>
            </a:endParaRPr>
          </a:p>
          <a:p>
            <a:r>
              <a:rPr lang="gl-ES" dirty="0" err="1" smtClean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Adolf</a:t>
            </a:r>
            <a:r>
              <a:rPr lang="gl-ES" dirty="0" smtClean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gl-ES" dirty="0" err="1" smtClean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Northern</a:t>
            </a:r>
            <a:endParaRPr lang="gl-ES" dirty="0" smtClean="0">
              <a:solidFill>
                <a:schemeClr val="bg1"/>
              </a:solidFill>
              <a:latin typeface="Arabic Typesetting" pitchFamily="66" charset="-78"/>
              <a:cs typeface="Arabic Typesetting" pitchFamily="66" charset="-78"/>
            </a:endParaRPr>
          </a:p>
          <a:p>
            <a:endParaRPr lang="gl-ES" dirty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83568" y="5589240"/>
            <a:ext cx="7056784" cy="6463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b="1" dirty="0" smtClean="0"/>
              <a:t>A campaña en Rusia remata cunha retirada desastrosa e mortífera para os franceses</a:t>
            </a:r>
            <a:r>
              <a:rPr lang="gl-ES" dirty="0" smtClean="0"/>
              <a:t>.</a:t>
            </a:r>
            <a:endParaRPr lang="gl-ES" dirty="0"/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arga de los mamelucos restaurad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30310" y="0"/>
            <a:ext cx="7413690" cy="5733256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251520" y="3861048"/>
            <a:ext cx="1440160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gl-ES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A carga dos mamelucos</a:t>
            </a:r>
            <a:r>
              <a:rPr lang="gl-ES" dirty="0" smtClean="0">
                <a:latin typeface="Arabic Typesetting" pitchFamily="66" charset="-78"/>
                <a:cs typeface="Arabic Typesetting" pitchFamily="66" charset="-78"/>
              </a:rPr>
              <a:t>.</a:t>
            </a:r>
          </a:p>
          <a:p>
            <a:r>
              <a:rPr lang="gl-ES" dirty="0" err="1" smtClean="0">
                <a:latin typeface="Arabic Typesetting" pitchFamily="66" charset="-78"/>
                <a:cs typeface="Arabic Typesetting" pitchFamily="66" charset="-78"/>
              </a:rPr>
              <a:t>Goya</a:t>
            </a:r>
            <a:endParaRPr lang="gl-ES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043608" y="5949280"/>
            <a:ext cx="676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b="1" dirty="0" smtClean="0"/>
              <a:t>A resistencia española a cargo das guerrillas tamén é un grave problema para as tropas napoleónicas.</a:t>
            </a:r>
            <a:endParaRPr lang="gl-ES" b="1" dirty="0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555776" y="5229200"/>
            <a:ext cx="1440160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gl-ES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Abdicación en </a:t>
            </a:r>
            <a:r>
              <a:rPr lang="gl-ES" dirty="0" err="1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Fointenebleau</a:t>
            </a:r>
            <a:r>
              <a:rPr lang="gl-ES" dirty="0" smtClean="0">
                <a:latin typeface="Arabic Typesetting" pitchFamily="66" charset="-78"/>
                <a:cs typeface="Arabic Typesetting" pitchFamily="66" charset="-78"/>
              </a:rPr>
              <a:t>.</a:t>
            </a:r>
          </a:p>
          <a:p>
            <a:r>
              <a:rPr lang="gl-ES" dirty="0" err="1" smtClean="0">
                <a:latin typeface="Arabic Typesetting" pitchFamily="66" charset="-78"/>
                <a:cs typeface="Arabic Typesetting" pitchFamily="66" charset="-78"/>
              </a:rPr>
              <a:t>Delaroche</a:t>
            </a:r>
            <a:endParaRPr lang="gl-ES" dirty="0"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27650" name="Picture 2" descr="Archivo:DelarocheNapoleo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7710" y="-1"/>
            <a:ext cx="5106290" cy="6858001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395536" y="980728"/>
            <a:ext cx="3240360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b="1" dirty="0" smtClean="0"/>
              <a:t>O emperador derrotado debe renunciar ó trono e encamiñarse ó exilio na illa de </a:t>
            </a:r>
            <a:r>
              <a:rPr lang="gl-ES" b="1" dirty="0" err="1" smtClean="0"/>
              <a:t>Elba</a:t>
            </a:r>
            <a:endParaRPr lang="gl-ES" b="1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6876256" y="2060848"/>
            <a:ext cx="1512168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gl-ES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Batalla de </a:t>
            </a:r>
            <a:r>
              <a:rPr lang="gl-ES" dirty="0" err="1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Waterloo</a:t>
            </a:r>
            <a:endParaRPr lang="gl-ES" dirty="0" smtClean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gl-ES" dirty="0" err="1" smtClean="0">
                <a:latin typeface="Arabic Typesetting" pitchFamily="66" charset="-78"/>
                <a:cs typeface="Arabic Typesetting" pitchFamily="66" charset="-78"/>
              </a:rPr>
              <a:t>Sadler</a:t>
            </a:r>
            <a:endParaRPr lang="gl-ES" dirty="0"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28674" name="Picture 2" descr="http://upload.wikimedia.org/wikipedia/commons/thumb/9/99/Sadler%2C_Battle_of_Waterloo.jpg/200px-Sadler%2C_Battle_of_Waterlo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828192" cy="3140968"/>
          </a:xfrm>
          <a:prstGeom prst="rect">
            <a:avLst/>
          </a:prstGeom>
          <a:noFill/>
        </p:spPr>
      </p:pic>
      <p:pic>
        <p:nvPicPr>
          <p:cNvPr id="28676" name="Picture 4" descr="Archivo:Napoleon sainthelene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944" y="3156874"/>
            <a:ext cx="5076056" cy="3701125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323528" y="4365104"/>
            <a:ext cx="32403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gl-ES" b="1" dirty="0" smtClean="0"/>
              <a:t>Trala súa fuga de </a:t>
            </a:r>
            <a:r>
              <a:rPr lang="gl-ES" b="1" dirty="0" err="1" smtClean="0"/>
              <a:t>Elba</a:t>
            </a:r>
            <a:r>
              <a:rPr lang="gl-ES" b="1" dirty="0" smtClean="0"/>
              <a:t>  e o efémero Imperio dos Cen días, sofre unha nova e definitiva derrota en </a:t>
            </a:r>
            <a:r>
              <a:rPr lang="gl-ES" b="1" dirty="0" err="1" smtClean="0"/>
              <a:t>Waterloo</a:t>
            </a:r>
            <a:r>
              <a:rPr lang="gl-ES" b="1" dirty="0" smtClean="0"/>
              <a:t> e novamente é desterrado, nesta ocasión a Santa Helena.</a:t>
            </a:r>
            <a:endParaRPr lang="gl-ES" b="1" dirty="0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upload.wikimedia.org/wikipedia/commons/thumb/5/5c/Napoleon_tomb_bordercropped.jpg/200px-Napoleon_tomb_bordercropped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0"/>
            <a:ext cx="7502331" cy="5589240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899592" y="5733256"/>
            <a:ext cx="74888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gl-ES" b="1" dirty="0" smtClean="0"/>
              <a:t>Napoleón morre en Santa Helena, aínda non cumprira os 51 anos. Os seus restos son enterrados nun primeiro momento na illa e posteriormente trasladados a París.  </a:t>
            </a:r>
            <a:endParaRPr lang="gl-ES" b="1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115616" y="1052736"/>
            <a:ext cx="7416824" cy="5016758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gl-E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itchFamily="34" charset="0"/>
              </a:rPr>
              <a:t>Para uns foi un monstro, “o ogro”, o”usurpador”.</a:t>
            </a:r>
          </a:p>
          <a:p>
            <a:pPr algn="ctr"/>
            <a:r>
              <a:rPr lang="gl-E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itchFamily="34" charset="0"/>
              </a:rPr>
              <a:t>Para outros  un amado emperador.</a:t>
            </a:r>
          </a:p>
          <a:p>
            <a:pPr algn="ctr"/>
            <a:r>
              <a:rPr lang="gl-E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itchFamily="34" charset="0"/>
              </a:rPr>
              <a:t>Do que non hai ningunha dúbida é de que se trata do francés máis universalmente coñecido </a:t>
            </a:r>
            <a:r>
              <a:rPr lang="gl-ES" dirty="0" smtClean="0"/>
              <a:t>. </a:t>
            </a:r>
            <a:endParaRPr lang="gl-ES" dirty="0"/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apoleon in His Study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699792" cy="4473942"/>
          </a:xfrm>
          <a:prstGeom prst="rect">
            <a:avLst/>
          </a:prstGeom>
          <a:noFill/>
        </p:spPr>
      </p:pic>
      <p:pic>
        <p:nvPicPr>
          <p:cNvPr id="1028" name="Picture 4" descr="Archivo:Buonaparte closing the farce of Egalité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0"/>
            <a:ext cx="5508104" cy="3835018"/>
          </a:xfrm>
          <a:prstGeom prst="rect">
            <a:avLst/>
          </a:prstGeom>
          <a:noFill/>
        </p:spPr>
      </p:pic>
      <p:pic>
        <p:nvPicPr>
          <p:cNvPr id="1030" name="Picture 6" descr="File:Evacuation of Malta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" y="4467740"/>
            <a:ext cx="2987824" cy="2390259"/>
          </a:xfrm>
          <a:prstGeom prst="rect">
            <a:avLst/>
          </a:prstGeom>
          <a:noFill/>
        </p:spPr>
      </p:pic>
      <p:pic>
        <p:nvPicPr>
          <p:cNvPr id="1032" name="Picture 8" descr="File:Gillray-Tiddy-Doll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92080" y="4344621"/>
            <a:ext cx="3851920" cy="2513379"/>
          </a:xfrm>
          <a:prstGeom prst="rect">
            <a:avLst/>
          </a:prstGeom>
          <a:noFill/>
        </p:spPr>
      </p:pic>
      <p:pic>
        <p:nvPicPr>
          <p:cNvPr id="1034" name="Picture 10" descr="http://uy.kalipedia.com/kalipediamedia/historia/media/200807/31/hisuruguay/20080731klphishur_33_Ies_SCO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987824" y="3861048"/>
            <a:ext cx="2475703" cy="155679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237</TotalTime>
  <Words>710</Words>
  <Application>Microsoft Office PowerPoint</Application>
  <PresentationFormat>Presentación en pantalla (4:3)</PresentationFormat>
  <Paragraphs>58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Urbano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Usuario</cp:lastModifiedBy>
  <cp:revision>25</cp:revision>
  <dcterms:created xsi:type="dcterms:W3CDTF">2012-03-02T16:38:36Z</dcterms:created>
  <dcterms:modified xsi:type="dcterms:W3CDTF">2012-03-04T19:24:33Z</dcterms:modified>
</cp:coreProperties>
</file>