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PT Sans Narrow"/>
      <p:regular r:id="rId31"/>
      <p:bold r:id="rId32"/>
    </p:embeddedFont>
    <p:embeddedFont>
      <p:font typeface="Open Sans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PTSansNarrow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OpenSans-regular.fntdata"/><Relationship Id="rId10" Type="http://schemas.openxmlformats.org/officeDocument/2006/relationships/slide" Target="slides/slide5.xml"/><Relationship Id="rId32" Type="http://schemas.openxmlformats.org/officeDocument/2006/relationships/font" Target="fonts/PTSansNarrow-bold.fntdata"/><Relationship Id="rId13" Type="http://schemas.openxmlformats.org/officeDocument/2006/relationships/slide" Target="slides/slide8.xml"/><Relationship Id="rId35" Type="http://schemas.openxmlformats.org/officeDocument/2006/relationships/font" Target="fonts/OpenSans-italic.fntdata"/><Relationship Id="rId12" Type="http://schemas.openxmlformats.org/officeDocument/2006/relationships/slide" Target="slides/slide7.xml"/><Relationship Id="rId34" Type="http://schemas.openxmlformats.org/officeDocument/2006/relationships/font" Target="fonts/OpenSans-bold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OpenSans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da6a9a66e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da6a9a66e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da6a9a66e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da6a9a66e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da6a9a66e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7da6a9a66e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da6a9a66e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da6a9a66e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da6a9a66e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7da6a9a66e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7da6a9a66e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7da6a9a66e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7da6a9a66e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7da6a9a66e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da6a9a66e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7da6a9a66e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7da6a9a66e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7da6a9a66e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7da6a9a66e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7da6a9a66e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da6a9a66e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da6a9a66e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7da6a9a66e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7da6a9a66e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7da6a9a66e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7da6a9a66e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7da6a9a66e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7da6a9a66e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7da6a9a66e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7da6a9a66e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7da6a9a66e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7da6a9a66e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7da6a9a66e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7da6a9a66e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da6a9a66e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da6a9a66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da6a9a66e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da6a9a66e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da6a9a66e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da6a9a66e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da6a9a66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da6a9a66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da6a9a66e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7da6a9a66e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da6a9a66e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da6a9a66e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da6a9a66e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da6a9a66e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crise do Antigo Réxime</a:t>
            </a:r>
            <a:endParaRPr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José Luís M.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4ºESO.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Xeografia e Historia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economía agraria</a:t>
            </a:r>
            <a:endParaRPr/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500">
                <a:solidFill>
                  <a:srgbClr val="9900FF"/>
                </a:solidFill>
              </a:rPr>
              <a:t>Control da Terra</a:t>
            </a:r>
            <a:endParaRPr b="1" sz="1500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rgbClr val="000000"/>
                </a:solidFill>
              </a:rPr>
              <a:t>A terra, a principal fonte de riqueza, non era de libre propiedade. A maior parte das extensións estaban en mans da nobreza e do clero, en forma de señoríos. Os campesiños non posuían as terras que traballaban, e debían pagar rendas e realizar traballos gratuítos aos seus señores, ademais de pagar impostos á Igrexa e ao Estado.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Ilustración e o Racionalismo 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11700" y="932450"/>
            <a:ext cx="8520600" cy="363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A luz da razón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A</a:t>
            </a:r>
            <a:r>
              <a:rPr lang="es">
                <a:solidFill>
                  <a:srgbClr val="9900FF"/>
                </a:solidFill>
              </a:rPr>
              <a:t> </a:t>
            </a:r>
            <a:r>
              <a:rPr b="1" lang="es">
                <a:solidFill>
                  <a:srgbClr val="9900FF"/>
                </a:solidFill>
              </a:rPr>
              <a:t>Ilustración</a:t>
            </a:r>
            <a:r>
              <a:rPr lang="es">
                <a:solidFill>
                  <a:srgbClr val="000000"/>
                </a:solidFill>
              </a:rPr>
              <a:t> foi un movemento intelectual do século XVIII que propugnou o uso da </a:t>
            </a:r>
            <a:r>
              <a:rPr b="1" lang="es">
                <a:solidFill>
                  <a:srgbClr val="9900FF"/>
                </a:solidFill>
              </a:rPr>
              <a:t>razón</a:t>
            </a:r>
            <a:r>
              <a:rPr lang="es">
                <a:solidFill>
                  <a:srgbClr val="9900FF"/>
                </a:solidFill>
              </a:rPr>
              <a:t> </a:t>
            </a:r>
            <a:r>
              <a:rPr lang="es">
                <a:solidFill>
                  <a:srgbClr val="000000"/>
                </a:solidFill>
              </a:rPr>
              <a:t>para combater a ignorancia e a superstición.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>
                <a:solidFill>
                  <a:srgbClr val="000000"/>
                </a:solidFill>
              </a:rPr>
              <a:t>Os seus principios cuestionaban as bases do Antigo Réxime e promovían a liberdade, tolerancia, soberanía popular e a igualdade.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s">
                <a:solidFill>
                  <a:srgbClr val="000000"/>
                </a:solidFill>
              </a:rPr>
              <a:t>Criticaron e atacaron o absolutismo e a sociedade estamental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Pensadores da Ilustración</a:t>
            </a:r>
            <a:endParaRPr/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11700" y="1152425"/>
            <a:ext cx="8520600" cy="34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rgbClr val="000000"/>
                </a:solidFill>
              </a:rPr>
              <a:t>As súas ideas espalláronse por toda Europa e inspiraron a moitos pensadores e revolucionarios, influenciando a política, a ciencia e a cultura.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500">
                <a:solidFill>
                  <a:srgbClr val="9900FF"/>
                </a:solidFill>
              </a:rPr>
              <a:t>Pensadores clave</a:t>
            </a:r>
            <a:endParaRPr b="1" sz="1500">
              <a:solidFill>
                <a:srgbClr val="9900FF"/>
              </a:solidFill>
            </a:endParaRPr>
          </a:p>
          <a:p>
            <a:pPr indent="-32385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" sz="1500">
                <a:solidFill>
                  <a:srgbClr val="9900FF"/>
                </a:solidFill>
              </a:rPr>
              <a:t>Montesquieu:</a:t>
            </a:r>
            <a:r>
              <a:rPr lang="es" sz="1500">
                <a:solidFill>
                  <a:srgbClr val="000000"/>
                </a:solidFill>
              </a:rPr>
              <a:t> Defendeu a </a:t>
            </a:r>
            <a:r>
              <a:rPr b="1" lang="es" sz="1500">
                <a:solidFill>
                  <a:srgbClr val="9900FF"/>
                </a:solidFill>
              </a:rPr>
              <a:t>separación de poderes</a:t>
            </a:r>
            <a:r>
              <a:rPr lang="es" sz="1500">
                <a:solidFill>
                  <a:srgbClr val="000000"/>
                </a:solidFill>
              </a:rPr>
              <a:t> (executivo, lexislativo e xudicial) para evitar a tiranía e garantir os dereitos dos cidadáns. A súa idea de que os poderes deben controlarse mutuamente foi crucial para a redacción da Constitución dos Estados Unidos.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" sz="1500">
                <a:solidFill>
                  <a:srgbClr val="9900FF"/>
                </a:solidFill>
              </a:rPr>
              <a:t>Voltaire:</a:t>
            </a:r>
            <a:r>
              <a:rPr lang="es" sz="1500">
                <a:solidFill>
                  <a:srgbClr val="000000"/>
                </a:solidFill>
              </a:rPr>
              <a:t> Avogou pola</a:t>
            </a:r>
            <a:r>
              <a:rPr lang="es" sz="1500">
                <a:solidFill>
                  <a:srgbClr val="9900FF"/>
                </a:solidFill>
              </a:rPr>
              <a:t> </a:t>
            </a:r>
            <a:r>
              <a:rPr b="1" lang="es" sz="1500">
                <a:solidFill>
                  <a:srgbClr val="9900FF"/>
                </a:solidFill>
              </a:rPr>
              <a:t>liberdade de expresión e de relixión</a:t>
            </a:r>
            <a:r>
              <a:rPr lang="es" sz="1500">
                <a:solidFill>
                  <a:srgbClr val="000000"/>
                </a:solidFill>
              </a:rPr>
              <a:t>, e criticou a intolerancia da Igrexa e do absolutismo. As súas ideas influenciaron a loita pola liberdade de prensa e a separación entre Igrexa e Estado.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" sz="1500">
                <a:solidFill>
                  <a:srgbClr val="9900FF"/>
                </a:solidFill>
              </a:rPr>
              <a:t>Rousseau:</a:t>
            </a:r>
            <a:r>
              <a:rPr lang="es" sz="1500">
                <a:solidFill>
                  <a:srgbClr val="000000"/>
                </a:solidFill>
              </a:rPr>
              <a:t> Propuxo a idea da </a:t>
            </a:r>
            <a:r>
              <a:rPr b="1" lang="es" sz="1500">
                <a:solidFill>
                  <a:srgbClr val="9900FF"/>
                </a:solidFill>
              </a:rPr>
              <a:t>soberanía popular</a:t>
            </a:r>
            <a:r>
              <a:rPr lang="es" sz="1500">
                <a:solidFill>
                  <a:srgbClr val="000000"/>
                </a:solidFill>
              </a:rPr>
              <a:t>; é dicir, que o poder reside no pobo e se expresa a través dun </a:t>
            </a:r>
            <a:r>
              <a:rPr b="1" lang="es" sz="1500">
                <a:solidFill>
                  <a:srgbClr val="9900FF"/>
                </a:solidFill>
              </a:rPr>
              <a:t>contrato social</a:t>
            </a:r>
            <a:r>
              <a:rPr lang="es" sz="1500">
                <a:solidFill>
                  <a:srgbClr val="000000"/>
                </a:solidFill>
              </a:rPr>
              <a:t>. Esta idea inspirou os movementos democráticos e a noción de que o goberno debe servir aos intereses do pobo.</a:t>
            </a:r>
            <a:endParaRPr sz="1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Fonte primaria -A separación de Poderes. </a:t>
            </a:r>
            <a:endParaRPr/>
          </a:p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rgbClr val="000000"/>
                </a:solidFill>
              </a:rPr>
              <a:t>A teoría de Montesquieu</a:t>
            </a:r>
            <a:endParaRPr b="1" sz="16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000000"/>
                </a:solidFill>
              </a:rPr>
              <a:t>Montesquieu, no seu tratado </a:t>
            </a:r>
            <a:r>
              <a:rPr i="1" lang="es" sz="1600">
                <a:solidFill>
                  <a:srgbClr val="000000"/>
                </a:solidFill>
              </a:rPr>
              <a:t>O Espírito das Leis</a:t>
            </a:r>
            <a:r>
              <a:rPr lang="es" sz="1600">
                <a:solidFill>
                  <a:srgbClr val="000000"/>
                </a:solidFill>
              </a:rPr>
              <a:t> (1748), estableceu a teoría fundamental para evitar a tiranía do absolutismo.</a:t>
            </a:r>
            <a:endParaRPr sz="1600">
              <a:solidFill>
                <a:srgbClr val="000000"/>
              </a:solidFill>
            </a:endParaRPr>
          </a:p>
          <a:p>
            <a:pPr indent="0" lvl="0" marL="381000" marR="3810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000000"/>
                </a:solidFill>
              </a:rPr>
              <a:t>"Todo estaría perdido se o mesmo home, ou o mesmo corpo de príncipes, de nobres ou do pobo, exercitase os tres poderes: o de facer as leis, o de executar as resolucións públicas e o de xulgar os crimes ou as diferenzas entre os particulares."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000000"/>
                </a:solidFill>
              </a:rPr>
              <a:t>Esta idea de dividir o poder do Estado en tres ramas (executivo, lexislativo e xudicial) foi un dos maiores legados da Ilustración.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Revolución Américana</a:t>
            </a:r>
            <a:endParaRPr/>
          </a:p>
        </p:txBody>
      </p:sp>
      <p:sp>
        <p:nvSpPr>
          <p:cNvPr id="145" name="Google Shape;145;p26"/>
          <p:cNvSpPr txBox="1"/>
          <p:nvPr>
            <p:ph idx="1" type="body"/>
          </p:nvPr>
        </p:nvSpPr>
        <p:spPr>
          <a:xfrm>
            <a:off x="311700" y="1266325"/>
            <a:ext cx="8520600" cy="37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6133">
                <a:solidFill>
                  <a:srgbClr val="9900FF"/>
                </a:solidFill>
              </a:rPr>
              <a:t>O comezo</a:t>
            </a:r>
            <a:endParaRPr b="1" sz="6133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6133">
                <a:solidFill>
                  <a:srgbClr val="000000"/>
                </a:solidFill>
              </a:rPr>
              <a:t>A </a:t>
            </a:r>
            <a:r>
              <a:rPr b="1" lang="es" sz="6133">
                <a:solidFill>
                  <a:srgbClr val="9900FF"/>
                </a:solidFill>
              </a:rPr>
              <a:t>Revolución Americana</a:t>
            </a:r>
            <a:r>
              <a:rPr lang="es" sz="6133">
                <a:solidFill>
                  <a:srgbClr val="000000"/>
                </a:solidFill>
              </a:rPr>
              <a:t> (1775-1783) foi o primeiro lugar onde as ideas ilustradas se aplicaron na práctica. As trece colonias británicas en Norteamérica rebeláronse contra o Imperio Británico debido ao aumento de impostos e á falta de representación política no Parlamento. A loita foi longa e custosa, pero a determinación dos colonos e o apoio de Francia e España levaron á vitoria.</a:t>
            </a:r>
            <a:endParaRPr sz="6133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6133">
                <a:solidFill>
                  <a:srgbClr val="9900FF"/>
                </a:solidFill>
              </a:rPr>
              <a:t>Consecuencias</a:t>
            </a:r>
            <a:endParaRPr b="1" sz="6133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6133">
                <a:solidFill>
                  <a:srgbClr val="000000"/>
                </a:solidFill>
              </a:rPr>
              <a:t>En 1776, as colonias asinaron a </a:t>
            </a:r>
            <a:r>
              <a:rPr b="1" lang="es" sz="6133">
                <a:solidFill>
                  <a:srgbClr val="9900FF"/>
                </a:solidFill>
              </a:rPr>
              <a:t>Declaración de Independencia</a:t>
            </a:r>
            <a:r>
              <a:rPr lang="es" sz="6133">
                <a:solidFill>
                  <a:srgbClr val="9900FF"/>
                </a:solidFill>
              </a:rPr>
              <a:t>,</a:t>
            </a:r>
            <a:r>
              <a:rPr lang="es" sz="6133">
                <a:solidFill>
                  <a:srgbClr val="000000"/>
                </a:solidFill>
              </a:rPr>
              <a:t> un documento histórico que recoñeceu os dereitos inalienables á vida, a liberdade e a busca da felicidade. A vitoria dos insurxentes levou á creación dos Estados Unidos de América, a primeira república federal baseada nos principios da Ilustración. </a:t>
            </a:r>
            <a:endParaRPr sz="6133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6133">
                <a:solidFill>
                  <a:srgbClr val="000000"/>
                </a:solidFill>
              </a:rPr>
              <a:t>A súa </a:t>
            </a:r>
            <a:r>
              <a:rPr b="1" lang="es" sz="6133">
                <a:solidFill>
                  <a:srgbClr val="9900FF"/>
                </a:solidFill>
              </a:rPr>
              <a:t>Constitución de 1787</a:t>
            </a:r>
            <a:r>
              <a:rPr lang="es" sz="6133">
                <a:solidFill>
                  <a:srgbClr val="000000"/>
                </a:solidFill>
              </a:rPr>
              <a:t> foi a primeira constitución escrita, que estableceu un sistema político republicano federal e con separación de poderes.</a:t>
            </a:r>
            <a:endParaRPr sz="6133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Fonte Primaria - Declaración de Independencia.</a:t>
            </a:r>
            <a:endParaRPr/>
          </a:p>
        </p:txBody>
      </p:sp>
      <p:sp>
        <p:nvSpPr>
          <p:cNvPr id="151" name="Google Shape;151;p2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700">
                <a:solidFill>
                  <a:srgbClr val="000000"/>
                </a:solidFill>
              </a:rPr>
              <a:t>Dereitos inalienables</a:t>
            </a:r>
            <a:endParaRPr b="1" sz="17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A </a:t>
            </a:r>
            <a:r>
              <a:rPr b="1" lang="es" sz="1700">
                <a:solidFill>
                  <a:srgbClr val="000000"/>
                </a:solidFill>
              </a:rPr>
              <a:t>Declaración de Independencia</a:t>
            </a:r>
            <a:r>
              <a:rPr lang="es" sz="1700">
                <a:solidFill>
                  <a:srgbClr val="000000"/>
                </a:solidFill>
              </a:rPr>
              <a:t> dos Estados Unidos (1776) é un dos documentos máis importantes da historia moderna.</a:t>
            </a:r>
            <a:endParaRPr sz="1700">
              <a:solidFill>
                <a:srgbClr val="000000"/>
              </a:solidFill>
            </a:endParaRPr>
          </a:p>
          <a:p>
            <a:pPr indent="0" lvl="0" marL="381000" marR="3810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"Sostemos como evidentes por si mesmas estas verdades: que todos os homes son creados iguais; que son dotados polo seu Creador de certos dereitos inalienables; que entre estes están a vida, a liberdade e a busca da felicidade."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Este texto sintetiza os principios da Ilustración aplicados a unha nova nación.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Revolución Francesa.</a:t>
            </a:r>
            <a:endParaRPr/>
          </a:p>
        </p:txBody>
      </p:sp>
      <p:sp>
        <p:nvSpPr>
          <p:cNvPr id="157" name="Google Shape;157;p28"/>
          <p:cNvSpPr txBox="1"/>
          <p:nvPr>
            <p:ph idx="1" type="body"/>
          </p:nvPr>
        </p:nvSpPr>
        <p:spPr>
          <a:xfrm>
            <a:off x="311700" y="1266325"/>
            <a:ext cx="8520600" cy="41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2778">
                <a:solidFill>
                  <a:srgbClr val="9900FF"/>
                </a:solidFill>
              </a:rPr>
              <a:t>As causas do estoupido.</a:t>
            </a:r>
            <a:endParaRPr b="1" sz="2778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778">
                <a:solidFill>
                  <a:srgbClr val="000000"/>
                </a:solidFill>
              </a:rPr>
              <a:t>A crise social e económica, sumada á insatisfacción da burguesía, levou ó estalido da Revolución Francesa en 1789.,</a:t>
            </a:r>
            <a:endParaRPr sz="2778">
              <a:solidFill>
                <a:srgbClr val="000000"/>
              </a:solidFill>
            </a:endParaRPr>
          </a:p>
          <a:p>
            <a:pPr indent="-365340" lvl="0" marL="457200" rtl="0" algn="just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" sz="2778">
                <a:solidFill>
                  <a:srgbClr val="9900FF"/>
                </a:solidFill>
              </a:rPr>
              <a:t>Crise de subsistencia</a:t>
            </a:r>
            <a:r>
              <a:rPr lang="es" sz="2778">
                <a:solidFill>
                  <a:srgbClr val="000000"/>
                </a:solidFill>
              </a:rPr>
              <a:t>. As malas colleitas de 1788 e 1789 provocaron a fame e motíns.</a:t>
            </a:r>
            <a:endParaRPr sz="2778">
              <a:solidFill>
                <a:srgbClr val="000000"/>
              </a:solidFill>
            </a:endParaRPr>
          </a:p>
          <a:p>
            <a:pPr indent="-365340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" sz="2778">
                <a:solidFill>
                  <a:srgbClr val="9900FF"/>
                </a:solidFill>
              </a:rPr>
              <a:t>Crise financeira.</a:t>
            </a:r>
            <a:r>
              <a:rPr lang="es" sz="2778">
                <a:solidFill>
                  <a:srgbClr val="000000"/>
                </a:solidFill>
              </a:rPr>
              <a:t> A corte de Luis XVI tiña un enorme déficit fiscal.</a:t>
            </a:r>
            <a:endParaRPr sz="2778">
              <a:solidFill>
                <a:srgbClr val="000000"/>
              </a:solidFill>
            </a:endParaRPr>
          </a:p>
          <a:p>
            <a:pPr indent="-365340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" sz="2778">
                <a:solidFill>
                  <a:srgbClr val="9900FF"/>
                </a:solidFill>
              </a:rPr>
              <a:t>Crise política</a:t>
            </a:r>
            <a:r>
              <a:rPr lang="es" sz="2778">
                <a:solidFill>
                  <a:srgbClr val="000000"/>
                </a:solidFill>
              </a:rPr>
              <a:t>: A burguesía, a pesar de xerar riqueza, quería ter poder político e acabar cos privilexios da nobreza.</a:t>
            </a:r>
            <a:endParaRPr sz="2778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2778">
                <a:solidFill>
                  <a:srgbClr val="000000"/>
                </a:solidFill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Estoupido da Revolución Francesa.</a:t>
            </a:r>
            <a:endParaRPr/>
          </a:p>
        </p:txBody>
      </p:sp>
      <p:sp>
        <p:nvSpPr>
          <p:cNvPr id="163" name="Google Shape;163;p29"/>
          <p:cNvSpPr txBox="1"/>
          <p:nvPr>
            <p:ph idx="1" type="body"/>
          </p:nvPr>
        </p:nvSpPr>
        <p:spPr>
          <a:xfrm>
            <a:off x="311700" y="1266325"/>
            <a:ext cx="8520600" cy="41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es" sz="1853">
                <a:solidFill>
                  <a:srgbClr val="9900FF"/>
                </a:solidFill>
              </a:rPr>
              <a:t>Eventos crave.</a:t>
            </a:r>
            <a:endParaRPr b="1" sz="1853">
              <a:solidFill>
                <a:srgbClr val="9900FF"/>
              </a:solidFill>
            </a:endParaRPr>
          </a:p>
          <a:p>
            <a:pPr indent="-346290" lvl="0" marL="457200" rtl="0" algn="just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853"/>
              <a:buChar char="●"/>
            </a:pPr>
            <a:r>
              <a:rPr b="1" lang="es" sz="1853">
                <a:solidFill>
                  <a:srgbClr val="9900FF"/>
                </a:solidFill>
              </a:rPr>
              <a:t>Convocatoria dos Estados Xerais (1789).</a:t>
            </a:r>
            <a:r>
              <a:rPr lang="es" sz="1853">
                <a:solidFill>
                  <a:srgbClr val="000000"/>
                </a:solidFill>
              </a:rPr>
              <a:t> O rei convocou a representación dos tres estamentos para tratar a crise financeira. O Terceiro Estado esixiu reformas e un voto individual.</a:t>
            </a:r>
            <a:endParaRPr sz="1853">
              <a:solidFill>
                <a:srgbClr val="000000"/>
              </a:solidFill>
            </a:endParaRPr>
          </a:p>
          <a:p>
            <a:pPr indent="-346290" lvl="0" marL="457200" rtl="0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53"/>
              <a:buChar char="●"/>
            </a:pPr>
            <a:r>
              <a:rPr b="1" lang="es" sz="1853">
                <a:solidFill>
                  <a:srgbClr val="9900FF"/>
                </a:solidFill>
              </a:rPr>
              <a:t>Asemblea Nacional.</a:t>
            </a:r>
            <a:r>
              <a:rPr lang="es" sz="1853">
                <a:solidFill>
                  <a:srgbClr val="000000"/>
                </a:solidFill>
              </a:rPr>
              <a:t> Os representantes do Terceiro Estado proclamáronse Asemblea Nacional, decididos a crear unha constitución.</a:t>
            </a:r>
            <a:endParaRPr sz="1853">
              <a:solidFill>
                <a:srgbClr val="000000"/>
              </a:solidFill>
            </a:endParaRPr>
          </a:p>
          <a:p>
            <a:pPr indent="-346290" lvl="0" marL="457200" rtl="0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53"/>
              <a:buChar char="●"/>
            </a:pPr>
            <a:r>
              <a:rPr b="1" lang="es" sz="1853">
                <a:solidFill>
                  <a:srgbClr val="9900FF"/>
                </a:solidFill>
              </a:rPr>
              <a:t>Toma da Bastilla (14 de xullo</a:t>
            </a:r>
            <a:r>
              <a:rPr b="1" lang="es" sz="1853">
                <a:solidFill>
                  <a:srgbClr val="9900FF"/>
                </a:solidFill>
              </a:rPr>
              <a:t> de 1789),</a:t>
            </a:r>
            <a:r>
              <a:rPr lang="es" sz="1853">
                <a:solidFill>
                  <a:srgbClr val="000000"/>
                </a:solidFill>
              </a:rPr>
              <a:t> unha prisión símbolo do absolutismo, marcou o comezo do fin do Antigo Réxime en Europa.</a:t>
            </a:r>
            <a:endParaRPr sz="1095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Os logros da Revolución Francesa.</a:t>
            </a:r>
            <a:endParaRPr/>
          </a:p>
        </p:txBody>
      </p:sp>
      <p:sp>
        <p:nvSpPr>
          <p:cNvPr id="169" name="Google Shape;169;p30"/>
          <p:cNvSpPr txBox="1"/>
          <p:nvPr>
            <p:ph idx="1" type="body"/>
          </p:nvPr>
        </p:nvSpPr>
        <p:spPr>
          <a:xfrm>
            <a:off x="311700" y="1266325"/>
            <a:ext cx="8520600" cy="41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2778">
                <a:solidFill>
                  <a:srgbClr val="9900FF"/>
                </a:solidFill>
              </a:rPr>
              <a:t>Logros</a:t>
            </a:r>
            <a:endParaRPr b="1" sz="2778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778">
                <a:solidFill>
                  <a:srgbClr val="000000"/>
                </a:solidFill>
              </a:rPr>
              <a:t>A revolución acabou coa monarquía absoluta e a sociedade estamental. </a:t>
            </a:r>
            <a:endParaRPr sz="2778">
              <a:solidFill>
                <a:srgbClr val="000000"/>
              </a:solidFill>
            </a:endParaRPr>
          </a:p>
          <a:p>
            <a:pPr indent="-338874" lvl="0" marL="457200" rtl="0" algn="just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" sz="2778">
                <a:solidFill>
                  <a:srgbClr val="9900FF"/>
                </a:solidFill>
              </a:rPr>
              <a:t>Abolición dos privilexios</a:t>
            </a:r>
            <a:r>
              <a:rPr lang="es" sz="2778">
                <a:solidFill>
                  <a:srgbClr val="000000"/>
                </a:solidFill>
              </a:rPr>
              <a:t>: Acabaron os dereitos señoriais e o sistema estamental.</a:t>
            </a:r>
            <a:endParaRPr sz="2778">
              <a:solidFill>
                <a:srgbClr val="000000"/>
              </a:solidFill>
            </a:endParaRPr>
          </a:p>
          <a:p>
            <a:pPr indent="-338874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sz="2778">
                <a:solidFill>
                  <a:srgbClr val="000000"/>
                </a:solidFill>
              </a:rPr>
              <a:t>A </a:t>
            </a:r>
            <a:r>
              <a:rPr b="1" lang="es" sz="2778">
                <a:solidFill>
                  <a:srgbClr val="9900FF"/>
                </a:solidFill>
              </a:rPr>
              <a:t>Declaración dos Dereitos do Home e do Cidadán</a:t>
            </a:r>
            <a:r>
              <a:rPr lang="es" sz="2778">
                <a:solidFill>
                  <a:srgbClr val="000000"/>
                </a:solidFill>
              </a:rPr>
              <a:t> (1789) sentou as bases do liberalismo político, proclamando a liberdade e a igualdade de todos os cidadáns ante a lei. </a:t>
            </a:r>
            <a:endParaRPr sz="2778">
              <a:solidFill>
                <a:srgbClr val="000000"/>
              </a:solidFill>
            </a:endParaRPr>
          </a:p>
          <a:p>
            <a:pPr indent="-338874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s" sz="2778">
                <a:solidFill>
                  <a:srgbClr val="000000"/>
                </a:solidFill>
              </a:rPr>
              <a:t>As propiedades da nobreza e do clero foron expropiadas e redistribuídas. O sistema feudal foi abolido e estableceuse unha nova orde social.</a:t>
            </a:r>
            <a:endParaRPr sz="2778">
              <a:solidFill>
                <a:srgbClr val="000000"/>
              </a:solidFill>
            </a:endParaRPr>
          </a:p>
          <a:p>
            <a:pPr indent="-338874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" sz="2778">
                <a:solidFill>
                  <a:srgbClr val="9900FF"/>
                </a:solidFill>
              </a:rPr>
              <a:t>Constitución de 1791:</a:t>
            </a:r>
            <a:r>
              <a:rPr lang="es" sz="2778">
                <a:solidFill>
                  <a:srgbClr val="000000"/>
                </a:solidFill>
              </a:rPr>
              <a:t> Estableceu a separación de poderes e a monarquía constitucional.</a:t>
            </a:r>
            <a:endParaRPr sz="2778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Fonte Primaria - Declaración dos Dereitos</a:t>
            </a:r>
            <a:endParaRPr/>
          </a:p>
        </p:txBody>
      </p:sp>
      <p:sp>
        <p:nvSpPr>
          <p:cNvPr id="175" name="Google Shape;175;p3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rgbClr val="000000"/>
                </a:solidFill>
              </a:rPr>
              <a:t>A liberdade e a igualdade</a:t>
            </a:r>
            <a:endParaRPr b="1" sz="16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000000"/>
                </a:solidFill>
              </a:rPr>
              <a:t>A </a:t>
            </a:r>
            <a:r>
              <a:rPr b="1" lang="es" sz="1600">
                <a:solidFill>
                  <a:srgbClr val="000000"/>
                </a:solidFill>
              </a:rPr>
              <a:t>Declaración dos Dereitos do Home e do Cidadán</a:t>
            </a:r>
            <a:r>
              <a:rPr lang="es" sz="1600">
                <a:solidFill>
                  <a:srgbClr val="000000"/>
                </a:solidFill>
              </a:rPr>
              <a:t> (1789) é o manifesto fundamental da Revolución Francesa.</a:t>
            </a:r>
            <a:endParaRPr sz="1600">
              <a:solidFill>
                <a:srgbClr val="000000"/>
              </a:solidFill>
            </a:endParaRPr>
          </a:p>
          <a:p>
            <a:pPr indent="0" lvl="0" marL="381000" marR="3810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000000"/>
                </a:solidFill>
              </a:rPr>
              <a:t>"Artigo 1. Os homes nacen e permanecen libres e iguais en dereitos. As distincións sociais só poden fundarse na utilidade común." "Artigo 3. A fonte de toda soberanía reside esencialmente na Nación. Ningún corpo, ningún individuo, pode exercer autoridade que non emane expresamente dela."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000000"/>
                </a:solidFill>
              </a:rPr>
              <a:t>Estes dous artigos poñen fin á sociedade estamental e ao absolutismo monárquico.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Introdución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rgbClr val="000000"/>
                </a:solidFill>
              </a:rPr>
              <a:t>O </a:t>
            </a:r>
            <a:r>
              <a:rPr b="1" lang="es">
                <a:solidFill>
                  <a:srgbClr val="9900FF"/>
                </a:solidFill>
              </a:rPr>
              <a:t>Antigo Réxime</a:t>
            </a:r>
            <a:r>
              <a:rPr lang="es">
                <a:solidFill>
                  <a:srgbClr val="000000"/>
                </a:solidFill>
              </a:rPr>
              <a:t> define o sistema político, social e económico que caracterizou a maior parte de Europa entre os séculos XVI e XVIII. Estaba baseado en tres piares esenciais que se complementaban e se reforzaban mutuamente: unha </a:t>
            </a:r>
            <a:r>
              <a:rPr b="1" lang="es">
                <a:solidFill>
                  <a:srgbClr val="9900FF"/>
                </a:solidFill>
              </a:rPr>
              <a:t>sociedade estamental</a:t>
            </a:r>
            <a:r>
              <a:rPr lang="es">
                <a:solidFill>
                  <a:srgbClr val="000000"/>
                </a:solidFill>
              </a:rPr>
              <a:t>, unha </a:t>
            </a:r>
            <a:r>
              <a:rPr b="1" lang="es">
                <a:solidFill>
                  <a:srgbClr val="9900FF"/>
                </a:solidFill>
              </a:rPr>
              <a:t>monarquía absoluta</a:t>
            </a:r>
            <a:r>
              <a:rPr lang="es">
                <a:solidFill>
                  <a:srgbClr val="000000"/>
                </a:solidFill>
              </a:rPr>
              <a:t> e unha </a:t>
            </a:r>
            <a:r>
              <a:rPr b="1" lang="es">
                <a:solidFill>
                  <a:srgbClr val="9900FF"/>
                </a:solidFill>
              </a:rPr>
              <a:t>economía predominantemente agraria e de subsistencia</a:t>
            </a:r>
            <a:r>
              <a:rPr lang="es">
                <a:solidFill>
                  <a:srgbClr val="000000"/>
                </a:solidFill>
              </a:rPr>
              <a:t>. A súa característica fundamental era a ausencia de dereitos para a maioría da poboación e a concentración do poder en mans de uns poucos.</a:t>
            </a:r>
            <a:endParaRPr sz="25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Napoleón Bonaparte.</a:t>
            </a:r>
            <a:endParaRPr/>
          </a:p>
        </p:txBody>
      </p:sp>
      <p:sp>
        <p:nvSpPr>
          <p:cNvPr id="181" name="Google Shape;181;p3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Difusión das ideas liberais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Napoleón Bonaparte</a:t>
            </a:r>
            <a:r>
              <a:rPr lang="es">
                <a:solidFill>
                  <a:srgbClr val="9900FF"/>
                </a:solidFill>
              </a:rPr>
              <a:t> </a:t>
            </a:r>
            <a:r>
              <a:rPr lang="es">
                <a:solidFill>
                  <a:srgbClr val="000000"/>
                </a:solidFill>
              </a:rPr>
              <a:t>chegou ao poder en 1799. As súas conquistas militares estenderon as ideas liberais por toda Europa, eliminando os privilexios da nobreza e do clero.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>
                <a:solidFill>
                  <a:srgbClr val="000000"/>
                </a:solidFill>
              </a:rPr>
              <a:t>O seu </a:t>
            </a:r>
            <a:r>
              <a:rPr b="1" lang="es">
                <a:solidFill>
                  <a:srgbClr val="9900FF"/>
                </a:solidFill>
              </a:rPr>
              <a:t>Código Civil</a:t>
            </a:r>
            <a:r>
              <a:rPr lang="es">
                <a:solidFill>
                  <a:srgbClr val="000000"/>
                </a:solidFill>
              </a:rPr>
              <a:t> garantiu a igualdade ante a lei e o dereito á propiedade, principios que hoxe en día consideramos esenciais.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>
                <a:solidFill>
                  <a:srgbClr val="000000"/>
                </a:solidFill>
              </a:rPr>
              <a:t>Ademais, modernizou o Estado francés cunha </a:t>
            </a:r>
            <a:r>
              <a:rPr b="1" lang="es">
                <a:solidFill>
                  <a:srgbClr val="9900FF"/>
                </a:solidFill>
              </a:rPr>
              <a:t>administración centralizada e un sistema educativo uniforme</a:t>
            </a:r>
            <a:r>
              <a:rPr lang="es">
                <a:solidFill>
                  <a:srgbClr val="000000"/>
                </a:solidFill>
              </a:rPr>
              <a:t>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Fonte Primaria -A Gloria de Napoleón</a:t>
            </a:r>
            <a:endParaRPr/>
          </a:p>
        </p:txBody>
      </p:sp>
      <p:sp>
        <p:nvSpPr>
          <p:cNvPr id="187" name="Google Shape;187;p3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700">
                <a:solidFill>
                  <a:srgbClr val="000000"/>
                </a:solidFill>
              </a:rPr>
              <a:t>O legado duradeiro</a:t>
            </a:r>
            <a:endParaRPr b="1" sz="17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Napoleón, xa no exilio, recoñecía que a súa verdadeira achega non foron as vitorias militares, senón a modernización legal do Estado.</a:t>
            </a:r>
            <a:endParaRPr sz="1700">
              <a:solidFill>
                <a:srgbClr val="000000"/>
              </a:solidFill>
            </a:endParaRPr>
          </a:p>
          <a:p>
            <a:pPr indent="0" lvl="0" marL="381000" marR="3810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"A miña verdadeira gloria non é ter gañado corenta batallas; Waterloo borrou a memoria de todas estas vitorias. O que vivirá eternamente é o meu Código Civil."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Esta frase demostra que o seu legado máis importante foi a consolidación de moitos principios da Revolución Francesa.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/>
          <p:nvPr>
            <p:ph type="title"/>
          </p:nvPr>
        </p:nvSpPr>
        <p:spPr>
          <a:xfrm>
            <a:off x="386900" y="49015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 fin da Era Napoleónica</a:t>
            </a:r>
            <a:endParaRPr/>
          </a:p>
        </p:txBody>
      </p:sp>
      <p:sp>
        <p:nvSpPr>
          <p:cNvPr id="193" name="Google Shape;193;p3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A derrota definitiva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As continuas guerras e o rexeitamento dos pobos oprimidos debilitaron o Imperio Napoleónico.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b="1" lang="es">
                <a:solidFill>
                  <a:srgbClr val="9900FF"/>
                </a:solidFill>
              </a:rPr>
              <a:t>A Campaña de Rusia (1812):</a:t>
            </a:r>
            <a:r>
              <a:rPr lang="es">
                <a:solidFill>
                  <a:srgbClr val="000000"/>
                </a:solidFill>
              </a:rPr>
              <a:t> Un desastre militar total, do que só sobreviviu unha pequena parte do exército francés.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b="1" lang="es">
                <a:solidFill>
                  <a:srgbClr val="9900FF"/>
                </a:solidFill>
              </a:rPr>
              <a:t>A Batalla de Waterloo (1815):</a:t>
            </a:r>
            <a:r>
              <a:rPr lang="es">
                <a:solidFill>
                  <a:srgbClr val="000000"/>
                </a:solidFill>
              </a:rPr>
              <a:t> Unha coalición de exércitos europeos derrotou definitivamente a Napoleón, que foi exiliado á illa de Santa Elena.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Restauración e o Congreso de Viena</a:t>
            </a:r>
            <a:endParaRPr/>
          </a:p>
        </p:txBody>
      </p:sp>
      <p:sp>
        <p:nvSpPr>
          <p:cNvPr id="199" name="Google Shape;199;p3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O intento de voltar atrás.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Tras a caída de Napoleón, as potencias europeas reuníronse no </a:t>
            </a:r>
            <a:r>
              <a:rPr b="1" lang="es">
                <a:solidFill>
                  <a:srgbClr val="9900FF"/>
                </a:solidFill>
              </a:rPr>
              <a:t>Congreso de Viena</a:t>
            </a:r>
            <a:r>
              <a:rPr lang="es">
                <a:solidFill>
                  <a:srgbClr val="9900FF"/>
                </a:solidFill>
              </a:rPr>
              <a:t> </a:t>
            </a:r>
            <a:r>
              <a:rPr lang="es">
                <a:solidFill>
                  <a:srgbClr val="000000"/>
                </a:solidFill>
              </a:rPr>
              <a:t>(1815) para restaurar as antigas monarquías e intentar devolver a Europa a situación anterior á Revolución Francesa. Con todo, as ideas liberais e nacionalistas xa se estenderan, e o camiño cara á Idade Contemporánea estaba aberto.</a:t>
            </a:r>
            <a:endParaRPr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Equilibrio de poder:</a:t>
            </a:r>
            <a:r>
              <a:rPr lang="es">
                <a:solidFill>
                  <a:srgbClr val="000000"/>
                </a:solidFill>
              </a:rPr>
              <a:t> As grandes potencias tentaron reorganizar o mapa de Europa para evitar futuros conflitos.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Conclusión e legado.</a:t>
            </a:r>
            <a:endParaRPr/>
          </a:p>
        </p:txBody>
      </p:sp>
      <p:sp>
        <p:nvSpPr>
          <p:cNvPr id="205" name="Google Shape;205;p3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</a:rPr>
              <a:t>Un novo mundo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A crise do Antigo Réxime e as revolucións liberais non só puxeron fin a un sistema, senón que tamén sentaron as bases do mundo moderno.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>
                <a:solidFill>
                  <a:srgbClr val="000000"/>
                </a:solidFill>
              </a:rPr>
              <a:t>Conceptos como a </a:t>
            </a:r>
            <a:r>
              <a:rPr b="1" lang="es">
                <a:solidFill>
                  <a:srgbClr val="9900FF"/>
                </a:solidFill>
              </a:rPr>
              <a:t>liberdade, a igualdade, dereito a propiedade e a soberanía popular</a:t>
            </a:r>
            <a:r>
              <a:rPr lang="es">
                <a:solidFill>
                  <a:srgbClr val="9900FF"/>
                </a:solidFill>
              </a:rPr>
              <a:t> </a:t>
            </a:r>
            <a:r>
              <a:rPr lang="es">
                <a:solidFill>
                  <a:srgbClr val="000000"/>
                </a:solidFill>
              </a:rPr>
              <a:t>se converteron en piares da política actual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>
                <a:solidFill>
                  <a:srgbClr val="9900FF"/>
                </a:solidFill>
              </a:rPr>
              <a:t>Inspiración</a:t>
            </a:r>
            <a:r>
              <a:rPr lang="es">
                <a:solidFill>
                  <a:srgbClr val="000000"/>
                </a:solidFill>
              </a:rPr>
              <a:t>: o seu legado vive nas nosas democracias e nos nosos dereitos, e serviu de inspiración para moitos movementos sociais e políticos posteriores.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Preguntas de repaso.</a:t>
            </a:r>
            <a:endParaRPr/>
          </a:p>
        </p:txBody>
      </p:sp>
      <p:sp>
        <p:nvSpPr>
          <p:cNvPr id="211" name="Google Shape;211;p3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000000"/>
                </a:solidFill>
              </a:rPr>
              <a:t>Para reflexionar</a:t>
            </a:r>
            <a:endParaRPr b="1"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"/>
              <a:buChar char="●"/>
            </a:pPr>
            <a:r>
              <a:rPr lang="es">
                <a:solidFill>
                  <a:srgbClr val="000000"/>
                </a:solidFill>
              </a:rPr>
              <a:t>Cales eran os tres piares do Antigo Réxime e por que entraron en crise?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"/>
              <a:buChar char="●"/>
            </a:pPr>
            <a:r>
              <a:rPr lang="es">
                <a:solidFill>
                  <a:srgbClr val="000000"/>
                </a:solidFill>
              </a:rPr>
              <a:t>Que papel xogou a Ilustración no colapso do sistema?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"/>
              <a:buChar char="●"/>
            </a:pPr>
            <a:r>
              <a:rPr lang="es">
                <a:solidFill>
                  <a:srgbClr val="000000"/>
                </a:solidFill>
              </a:rPr>
              <a:t>Cal foi a principal contribución da Revolución Francesa ao mundo moderno?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"/>
              <a:buChar char="●"/>
            </a:pPr>
            <a:r>
              <a:rPr lang="es">
                <a:solidFill>
                  <a:srgbClr val="000000"/>
                </a:solidFill>
              </a:rPr>
              <a:t>Por que o Código Civil de Napoleón foi máis importante que as súas vitorias militares?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sociedade estamental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992600"/>
            <a:ext cx="8520600" cy="385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5200">
                <a:solidFill>
                  <a:srgbClr val="9900FF"/>
                </a:solidFill>
              </a:rPr>
              <a:t>Características e división-</a:t>
            </a:r>
            <a:endParaRPr b="1" sz="5200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5200">
                <a:solidFill>
                  <a:srgbClr val="000000"/>
                </a:solidFill>
              </a:rPr>
              <a:t>A sociedade do Antigo Réxime era ríxida e baseada na pertenza a un grupo por orixe ou nacemento. Era un sistema sen case mobilidade social. A lei non trataba a todas as persoas por igual.</a:t>
            </a:r>
            <a:endParaRPr sz="5200">
              <a:solidFill>
                <a:srgbClr val="000000"/>
              </a:solidFill>
            </a:endParaRPr>
          </a:p>
          <a:p>
            <a:pPr indent="-360680" lvl="0" marL="457200" rtl="0" algn="just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" sz="5200">
                <a:solidFill>
                  <a:srgbClr val="9900FF"/>
                </a:solidFill>
              </a:rPr>
              <a:t>Era un sistema inamovible:</a:t>
            </a:r>
            <a:r>
              <a:rPr lang="es" sz="5200">
                <a:solidFill>
                  <a:srgbClr val="000000"/>
                </a:solidFill>
              </a:rPr>
              <a:t> Non había mobilidade social.</a:t>
            </a:r>
            <a:endParaRPr sz="5200">
              <a:solidFill>
                <a:srgbClr val="000000"/>
              </a:solidFill>
            </a:endParaRPr>
          </a:p>
          <a:p>
            <a:pPr indent="-360680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" sz="5200">
                <a:solidFill>
                  <a:srgbClr val="9900FF"/>
                </a:solidFill>
              </a:rPr>
              <a:t>Ausencia de igualdade xurídica</a:t>
            </a:r>
            <a:r>
              <a:rPr lang="es" sz="5200">
                <a:solidFill>
                  <a:srgbClr val="000000"/>
                </a:solidFill>
              </a:rPr>
              <a:t>: A lei non trataba a todos por igual.</a:t>
            </a:r>
            <a:endParaRPr sz="5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416975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Os estamentos privilexiados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992600"/>
            <a:ext cx="8520600" cy="385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/>
          </a:bodyPr>
          <a:lstStyle/>
          <a:p>
            <a:pPr indent="-335915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s" sz="5200">
                <a:solidFill>
                  <a:srgbClr val="9900FF"/>
                </a:solidFill>
              </a:rPr>
              <a:t>Nobreza:</a:t>
            </a:r>
            <a:r>
              <a:rPr lang="es" sz="5200">
                <a:solidFill>
                  <a:srgbClr val="000000"/>
                </a:solidFill>
              </a:rPr>
              <a:t> A elite social e militar. A súa posición non dependía do seu traballo, senón do seu nacemento. </a:t>
            </a:r>
            <a:endParaRPr sz="5200">
              <a:solidFill>
                <a:srgbClr val="000000"/>
              </a:solidFill>
            </a:endParaRPr>
          </a:p>
          <a:p>
            <a:pPr indent="-335915" lvl="1" marL="9144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s" sz="5200">
                <a:solidFill>
                  <a:srgbClr val="000000"/>
                </a:solidFill>
              </a:rPr>
              <a:t>Non pagaban impostos directos e posuían grandes extensións de terra. </a:t>
            </a:r>
            <a:endParaRPr sz="5200">
              <a:solidFill>
                <a:srgbClr val="000000"/>
              </a:solidFill>
            </a:endParaRPr>
          </a:p>
          <a:p>
            <a:pPr indent="-335915" lvl="1" marL="9144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s" sz="5200">
                <a:solidFill>
                  <a:srgbClr val="000000"/>
                </a:solidFill>
              </a:rPr>
              <a:t>Gozaban de </a:t>
            </a:r>
            <a:r>
              <a:rPr b="1" lang="es" sz="5200">
                <a:solidFill>
                  <a:srgbClr val="9900FF"/>
                </a:solidFill>
              </a:rPr>
              <a:t>dereitos señoriais</a:t>
            </a:r>
            <a:r>
              <a:rPr lang="es" sz="5200">
                <a:solidFill>
                  <a:srgbClr val="9900FF"/>
                </a:solidFill>
              </a:rPr>
              <a:t>,</a:t>
            </a:r>
            <a:r>
              <a:rPr lang="es" sz="5200">
                <a:solidFill>
                  <a:srgbClr val="000000"/>
                </a:solidFill>
              </a:rPr>
              <a:t> o que lles permitía impartir xustiza nos seus territorios, cobrar peaxes e ter monopolios sobre elementos como muíños ou fornos, dos que o pobo tiña que facer uso pagando.</a:t>
            </a:r>
            <a:endParaRPr sz="5200">
              <a:solidFill>
                <a:srgbClr val="000000"/>
              </a:solidFill>
            </a:endParaRPr>
          </a:p>
          <a:p>
            <a:pPr indent="-335915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s" sz="5200">
                <a:solidFill>
                  <a:srgbClr val="9900FF"/>
                </a:solidFill>
              </a:rPr>
              <a:t>Clero:</a:t>
            </a:r>
            <a:r>
              <a:rPr lang="es" sz="5200">
                <a:solidFill>
                  <a:srgbClr val="000000"/>
                </a:solidFill>
              </a:rPr>
              <a:t> Era o estamento relixioso e tamén un grupo privilexiado. </a:t>
            </a:r>
            <a:endParaRPr sz="5200">
              <a:solidFill>
                <a:srgbClr val="000000"/>
              </a:solidFill>
            </a:endParaRPr>
          </a:p>
          <a:p>
            <a:pPr indent="-335915" lvl="1" marL="9144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s" sz="5200">
                <a:solidFill>
                  <a:srgbClr val="000000"/>
                </a:solidFill>
              </a:rPr>
              <a:t>Non pagaban impostos</a:t>
            </a:r>
            <a:endParaRPr sz="5200">
              <a:solidFill>
                <a:srgbClr val="000000"/>
              </a:solidFill>
            </a:endParaRPr>
          </a:p>
          <a:p>
            <a:pPr indent="-335915" lvl="1" marL="9144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s" sz="5200">
                <a:solidFill>
                  <a:srgbClr val="000000"/>
                </a:solidFill>
              </a:rPr>
              <a:t>Recibían o </a:t>
            </a:r>
            <a:r>
              <a:rPr b="1" lang="es" sz="5200">
                <a:solidFill>
                  <a:srgbClr val="9900FF"/>
                </a:solidFill>
              </a:rPr>
              <a:t>décimo</a:t>
            </a:r>
            <a:r>
              <a:rPr lang="es" sz="5200">
                <a:solidFill>
                  <a:srgbClr val="9900FF"/>
                </a:solidFill>
              </a:rPr>
              <a:t>, </a:t>
            </a:r>
            <a:r>
              <a:rPr lang="es" sz="5200">
                <a:solidFill>
                  <a:srgbClr val="000000"/>
                </a:solidFill>
              </a:rPr>
              <a:t>un imposto sobre as colleitas que tiña que pagar o Terceiro Estado. </a:t>
            </a:r>
            <a:endParaRPr sz="5200">
              <a:solidFill>
                <a:srgbClr val="000000"/>
              </a:solidFill>
            </a:endParaRPr>
          </a:p>
          <a:p>
            <a:pPr indent="-335915" lvl="1" marL="9144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s" sz="5200">
                <a:solidFill>
                  <a:srgbClr val="000000"/>
                </a:solidFill>
              </a:rPr>
              <a:t>Tiñan un enorme poder e influencia na sociedade.</a:t>
            </a:r>
            <a:endParaRPr sz="5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 Terceiro Estado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992600"/>
            <a:ext cx="8520600" cy="385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2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5200">
                <a:solidFill>
                  <a:srgbClr val="9900FF"/>
                </a:solidFill>
              </a:rPr>
              <a:t>O grupo sen privilexios.</a:t>
            </a:r>
            <a:endParaRPr b="1" sz="5200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5200">
                <a:solidFill>
                  <a:srgbClr val="000000"/>
                </a:solidFill>
              </a:rPr>
              <a:t>Representaba </a:t>
            </a:r>
            <a:r>
              <a:rPr b="1" lang="es" sz="5200">
                <a:solidFill>
                  <a:srgbClr val="9900FF"/>
                </a:solidFill>
              </a:rPr>
              <a:t>máis do 90% da poboación</a:t>
            </a:r>
            <a:r>
              <a:rPr lang="es" sz="5200">
                <a:solidFill>
                  <a:srgbClr val="000000"/>
                </a:solidFill>
              </a:rPr>
              <a:t> e  incluía: non tiña privilexios. Pagaban todos os impostos e vivían sometidos aos estamentos privilexiados. Este grupo era moi diverso, </a:t>
            </a:r>
            <a:endParaRPr sz="5200">
              <a:solidFill>
                <a:srgbClr val="000000"/>
              </a:solidFill>
            </a:endParaRPr>
          </a:p>
          <a:p>
            <a:pPr indent="-360680" lvl="0" marL="457200" rtl="0" algn="just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s" sz="5200">
                <a:solidFill>
                  <a:srgbClr val="000000"/>
                </a:solidFill>
              </a:rPr>
              <a:t>A </a:t>
            </a:r>
            <a:r>
              <a:rPr b="1" lang="es" sz="5200">
                <a:solidFill>
                  <a:srgbClr val="9900FF"/>
                </a:solidFill>
              </a:rPr>
              <a:t>burguesía</a:t>
            </a:r>
            <a:r>
              <a:rPr lang="es" sz="5200">
                <a:solidFill>
                  <a:srgbClr val="000000"/>
                </a:solidFill>
              </a:rPr>
              <a:t> (comerciantes, intelectuais e banqueiros), xeraban a maior parte da riqueza, pero non tiñan poder político.</a:t>
            </a:r>
            <a:endParaRPr sz="5200">
              <a:solidFill>
                <a:srgbClr val="000000"/>
              </a:solidFill>
            </a:endParaRPr>
          </a:p>
          <a:p>
            <a:pPr indent="-360680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" sz="5200">
                <a:solidFill>
                  <a:srgbClr val="9900FF"/>
                </a:solidFill>
              </a:rPr>
              <a:t>As clases populares urbanas: </a:t>
            </a:r>
            <a:r>
              <a:rPr lang="es" sz="5200">
                <a:solidFill>
                  <a:srgbClr val="000000"/>
                </a:solidFill>
              </a:rPr>
              <a:t>artesáns e obreiros das cidades.</a:t>
            </a:r>
            <a:endParaRPr sz="5200">
              <a:solidFill>
                <a:srgbClr val="000000"/>
              </a:solidFill>
            </a:endParaRPr>
          </a:p>
          <a:p>
            <a:pPr indent="-360680" lvl="0" marL="457200" rtl="0" algn="just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" sz="5200">
                <a:solidFill>
                  <a:srgbClr val="9900FF"/>
                </a:solidFill>
              </a:rPr>
              <a:t>Os campesiños</a:t>
            </a:r>
            <a:r>
              <a:rPr lang="es" sz="5200">
                <a:solidFill>
                  <a:srgbClr val="000000"/>
                </a:solidFill>
              </a:rPr>
              <a:t>: A gran maioría da poboación. Vivían en condicións de pobreza e miseria, atados á terra e obrigados a pagar rendas e impostos ós señores e á Igrexa.</a:t>
            </a:r>
            <a:endParaRPr sz="5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Fonte primaria- O Terceiro Estado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000000"/>
                </a:solidFill>
              </a:rPr>
              <a:t>A voz da burguesía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O abade Emmanuel-Joseph Sieyès, un membro do clero pero simpatizante co Terceiro Estado, publicou un panfleto moi influente en 1789 que expresaba o descontento da burguesía.</a:t>
            </a:r>
            <a:endParaRPr>
              <a:solidFill>
                <a:srgbClr val="000000"/>
              </a:solidFill>
            </a:endParaRPr>
          </a:p>
          <a:p>
            <a:pPr indent="0" lvl="0" marL="381000" marR="3810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"¿Que é o Terceiro Estado? Todo. ¿Que foi até agora na orde política? Nada. ¿Que pide? Ser algo."</a:t>
            </a:r>
            <a:endParaRPr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Esta frase resume a insatisfacción do grupo máis dinámico da sociedade, que a pesar de xerar a riqueza, carecía de poder político.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monarquía absoluta e o Dereito Divino</a:t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2563">
                <a:solidFill>
                  <a:srgbClr val="9900FF"/>
                </a:solidFill>
              </a:rPr>
              <a:t>O poder do rei</a:t>
            </a:r>
            <a:endParaRPr b="1" sz="2563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563">
                <a:solidFill>
                  <a:srgbClr val="000000"/>
                </a:solidFill>
              </a:rPr>
              <a:t>A </a:t>
            </a:r>
            <a:r>
              <a:rPr b="1" lang="es" sz="2563">
                <a:solidFill>
                  <a:srgbClr val="9900FF"/>
                </a:solidFill>
              </a:rPr>
              <a:t>Monarquía Absoluta</a:t>
            </a:r>
            <a:r>
              <a:rPr lang="es" sz="2563">
                <a:solidFill>
                  <a:srgbClr val="000000"/>
                </a:solidFill>
              </a:rPr>
              <a:t> concentraba todo o poder do Estado (executivo, lexislativo e xudicial) nunha soa persoa: o monarca. O seu poder era ilimitado e non estaba obrigado a render contas a ninguén. O rei, ademais, controlaba a economía, as finanzas e o exército, e a súa vontade era lei.</a:t>
            </a:r>
            <a:endParaRPr sz="2563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2563">
                <a:solidFill>
                  <a:srgbClr val="9900FF"/>
                </a:solidFill>
              </a:rPr>
              <a:t>O Dereito Divino</a:t>
            </a:r>
            <a:endParaRPr b="1" sz="2563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563">
                <a:solidFill>
                  <a:srgbClr val="000000"/>
                </a:solidFill>
              </a:rPr>
              <a:t>A lexitimidade deste poder baseábase na</a:t>
            </a:r>
            <a:r>
              <a:rPr lang="es" sz="2563">
                <a:solidFill>
                  <a:srgbClr val="9900FF"/>
                </a:solidFill>
              </a:rPr>
              <a:t> </a:t>
            </a:r>
            <a:r>
              <a:rPr b="1" lang="es" sz="2563">
                <a:solidFill>
                  <a:srgbClr val="9900FF"/>
                </a:solidFill>
              </a:rPr>
              <a:t>Teoría do Dereito Divino</a:t>
            </a:r>
            <a:r>
              <a:rPr lang="es" sz="2563">
                <a:solidFill>
                  <a:srgbClr val="9900FF"/>
                </a:solidFill>
              </a:rPr>
              <a:t>.</a:t>
            </a:r>
            <a:r>
              <a:rPr lang="es" sz="2563">
                <a:solidFill>
                  <a:srgbClr val="000000"/>
                </a:solidFill>
              </a:rPr>
              <a:t> Esta teoría sostiña que a autoridade do rei procedía directamente de Deus, polo que opoñerse a el era considerado un acto contra a vontade divina. Esta crenza, apoiada pola Igrexa, daba unha lexitimidade incuestionable ao seu poder e facía que calquera oposición fose un sacrilexio.</a:t>
            </a:r>
            <a:endParaRPr sz="2563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975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Fonte Primaria- O Dereito Divino.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700">
                <a:solidFill>
                  <a:srgbClr val="000000"/>
                </a:solidFill>
              </a:rPr>
              <a:t>O poder de orixe divina</a:t>
            </a:r>
            <a:endParaRPr b="1" sz="17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O bispo Jacques-Bénigne Bossuet, un dos principais defensores do absolutismo, escribiu na súa obra </a:t>
            </a:r>
            <a:r>
              <a:rPr i="1" lang="es" sz="1700">
                <a:solidFill>
                  <a:srgbClr val="000000"/>
                </a:solidFill>
              </a:rPr>
              <a:t>Política sacada da Sagrada Escritura</a:t>
            </a:r>
            <a:r>
              <a:rPr lang="es" sz="1700">
                <a:solidFill>
                  <a:srgbClr val="000000"/>
                </a:solidFill>
              </a:rPr>
              <a:t> (1709) sobre a natureza do poder real.</a:t>
            </a:r>
            <a:endParaRPr sz="1700">
              <a:solidFill>
                <a:srgbClr val="000000"/>
              </a:solidFill>
            </a:endParaRPr>
          </a:p>
          <a:p>
            <a:pPr indent="0" lvl="0" marL="381000" marR="3810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"O poder real é absoluto... Os príncipes son deuses e participan dalgún xeito da independencia divina. Só a Deus son responsables do seu xuízo."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700">
                <a:solidFill>
                  <a:srgbClr val="000000"/>
                </a:solidFill>
              </a:rPr>
              <a:t>Este fragmento mostra como a teoría relixiosa xustificaba a autoridade ilimitada do monarca, facendo da desobediencia unha herexía.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economía agraria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500">
                <a:solidFill>
                  <a:srgbClr val="9900FF"/>
                </a:solidFill>
              </a:rPr>
              <a:t>O eixe da economía</a:t>
            </a:r>
            <a:endParaRPr b="1" sz="1500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rgbClr val="000000"/>
                </a:solidFill>
              </a:rPr>
              <a:t>A economía do Antigo Réxime era fundamentalmente agraria e de subsistencia, con técnicas rudimentarias e escasa produtividade. O 80% da poboación europea vivía no campo e a súa subsistencia dependía directamente das colleitas. Esta sufría con frecuenta </a:t>
            </a:r>
            <a:r>
              <a:rPr b="1" lang="es" sz="1500">
                <a:solidFill>
                  <a:srgbClr val="9900FF"/>
                </a:solidFill>
              </a:rPr>
              <a:t>crises de subsistencia</a:t>
            </a:r>
            <a:r>
              <a:rPr lang="es" sz="1500">
                <a:solidFill>
                  <a:srgbClr val="000000"/>
                </a:solidFill>
              </a:rPr>
              <a:t>, causadas polas malas colleitas: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just">
              <a:spcBef>
                <a:spcPts val="1200"/>
              </a:spcBef>
              <a:spcAft>
                <a:spcPts val="0"/>
              </a:spcAft>
              <a:buSzPts val="1500"/>
              <a:buChar char="●"/>
            </a:pPr>
            <a:r>
              <a:rPr b="1" lang="es" sz="1500">
                <a:solidFill>
                  <a:srgbClr val="9900FF"/>
                </a:solidFill>
              </a:rPr>
              <a:t>Aumento do prezo:</a:t>
            </a:r>
            <a:r>
              <a:rPr lang="es" sz="1500">
                <a:solidFill>
                  <a:srgbClr val="000000"/>
                </a:solidFill>
              </a:rPr>
              <a:t> o pan encareciase, provocando fame e motíns.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b="1" lang="es" sz="1500">
                <a:solidFill>
                  <a:srgbClr val="9900FF"/>
                </a:solidFill>
              </a:rPr>
              <a:t>Comercio limitado:</a:t>
            </a:r>
            <a:r>
              <a:rPr lang="es" sz="1500">
                <a:solidFill>
                  <a:srgbClr val="000000"/>
                </a:solidFill>
              </a:rPr>
              <a:t> a falta de medios de transporte e a existencia de aduanas internas e monopolios dificultaban o comerio.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just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b="1" lang="es" sz="1500">
                <a:solidFill>
                  <a:srgbClr val="9900FF"/>
                </a:solidFill>
              </a:rPr>
              <a:t>Artesania tradicional</a:t>
            </a:r>
            <a:r>
              <a:rPr lang="es" sz="1500">
                <a:solidFill>
                  <a:srgbClr val="000000"/>
                </a:solidFill>
              </a:rPr>
              <a:t>. A produción artesanal estaba controlada por gremios que limitaban a innovación e a competencia.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1500">
                <a:solidFill>
                  <a:srgbClr val="9900FF"/>
                </a:solidFill>
              </a:rPr>
              <a:t>Control da Terra</a:t>
            </a:r>
            <a:endParaRPr b="1" sz="1500">
              <a:solidFill>
                <a:srgbClr val="9900FF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500">
                <a:solidFill>
                  <a:srgbClr val="000000"/>
                </a:solidFill>
              </a:rPr>
              <a:t>A terra, a principal fonte de riqueza, non era de libre propiedade. A maior parte das extensións estaban en mans da nobreza e do clero, en forma de señoríos. Os campesiños non posuían as terras que traballaban, e debían pagar rendas e realizar traballos gratuítos aos seus señores, ademais de pagar impostos á Igrexa e ao Estado.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