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PT Sans Narrow" charset="0"/>
      <p:regular r:id="rId12"/>
      <p:bold r:id="rId13"/>
    </p:embeddedFont>
    <p:embeddedFont>
      <p:font typeface="Open Sans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d4b2a98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d4b2a98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d4b2a98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d4b2a98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d4b2a98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d4b2a98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d4b2a98e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d4b2a98e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d4b2a98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d4b2a98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d4b2a98e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7d4b2a98e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d4b2a98e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d4b2a98e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d4b2a98e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7d4b2a98e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3650" y="98711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Introdución ó Antigo Réxime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311700" y="2009525"/>
            <a:ext cx="8520600" cy="19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Que era</a:t>
            </a:r>
            <a:r>
              <a:rPr lang="es">
                <a:solidFill>
                  <a:srgbClr val="9900FF"/>
                </a:solidFill>
              </a:rPr>
              <a:t>: </a:t>
            </a:r>
            <a:r>
              <a:rPr lang="es"/>
              <a:t>Un sistema política, social e económica que dominou Europa entre os século XVI ó XVIII, previo as revolucións burguesas.. Caracterizouse por unha estrutura ríxida e tradicional baseada na tradición, que se apoiaba na forza da lei e da relixión para xustificar as súas profundas desigualdades.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Período:</a:t>
            </a:r>
            <a:r>
              <a:rPr lang="es"/>
              <a:t> séculos XVI-XVII.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Claves:</a:t>
            </a:r>
            <a:r>
              <a:rPr lang="es"/>
              <a:t> </a:t>
            </a:r>
            <a:endParaRPr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Política</a:t>
            </a:r>
            <a:r>
              <a:rPr lang="es"/>
              <a:t>: Absolutismo monárquico.</a:t>
            </a:r>
            <a:endParaRPr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Sociedade:</a:t>
            </a:r>
            <a:r>
              <a:rPr lang="es"/>
              <a:t> Estrutura ríxida e estamental.</a:t>
            </a:r>
            <a:endParaRPr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Economía</a:t>
            </a:r>
            <a:r>
              <a:rPr lang="es"/>
              <a:t>: Predominantemente agraria e dependente do mercantilismo.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 Absolutismo Monárquico.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O poder do Rei:</a:t>
            </a:r>
            <a:r>
              <a:rPr lang="es"/>
              <a:t> O monarca concentraba  a totalidade dos poderes do Estado (lexislativo, executivo e xudicial). A súa autoridade, non suxeita a ningunha lei terreal, era xustificada pola</a:t>
            </a:r>
            <a:r>
              <a:rPr lang="es" b="1"/>
              <a:t> </a:t>
            </a:r>
            <a:r>
              <a:rPr lang="es" b="1">
                <a:solidFill>
                  <a:srgbClr val="9900FF"/>
                </a:solidFill>
              </a:rPr>
              <a:t>teoría do dereito divino dos reis</a:t>
            </a:r>
            <a:r>
              <a:rPr lang="es">
                <a:solidFill>
                  <a:srgbClr val="9900FF"/>
                </a:solidFill>
              </a:rPr>
              <a:t>,</a:t>
            </a:r>
            <a:r>
              <a:rPr lang="es"/>
              <a:t> que sostiña que o seu poder proviña directamente de Deus. O seu lema era “L´État, c´est moi” (Eu son o Estado) 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Centralización</a:t>
            </a:r>
            <a:r>
              <a:rPr lang="es">
                <a:solidFill>
                  <a:srgbClr val="9900FF"/>
                </a:solidFill>
              </a:rPr>
              <a:t>: </a:t>
            </a:r>
            <a:r>
              <a:rPr lang="es"/>
              <a:t>Os monarcas crearon unha burocracia profesional e un exército permanente para limitar o poder da nobreza e unificar a administración e as leis.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sociedade Estamental</a:t>
            </a: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399625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División social:</a:t>
            </a:r>
            <a:r>
              <a:rPr lang="es"/>
              <a:t> Unha sociedade ríxida e inmobilista, dividida en tres estamentos, onde a posición social era determinada polo nacemento, sen posibilidades de ascenso social.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Estamentos Privilexiados:</a:t>
            </a:r>
            <a:endParaRPr b="1">
              <a:solidFill>
                <a:srgbClr val="9900FF"/>
              </a:solidFill>
            </a:endParaRPr>
          </a:p>
          <a:p>
            <a:pPr marL="457200" lvl="0" indent="-325755" algn="just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Nobres e clero:</a:t>
            </a:r>
            <a:r>
              <a:rPr lang="es"/>
              <a:t> gozaban de privilexios. Estaban exentos de impostos, tiñan leis propias, posuían a maioría das terra e ostentaban os cargos de poder.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O Terceiro Estado:</a:t>
            </a:r>
            <a:r>
              <a:rPr lang="es" b="1"/>
              <a:t> </a:t>
            </a:r>
            <a:endParaRPr b="1"/>
          </a:p>
          <a:p>
            <a:pPr marL="457200" lvl="0" indent="-325755" algn="just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A inmensa maioría da poboación</a:t>
            </a:r>
            <a:r>
              <a:rPr lang="es"/>
              <a:t>.</a:t>
            </a:r>
            <a:endParaRPr/>
          </a:p>
          <a:p>
            <a:pPr marL="457200" lvl="0" indent="-325755" algn="just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Estrato heteroxéneo: </a:t>
            </a:r>
            <a:r>
              <a:rPr lang="es"/>
              <a:t>Incluía dende a alta burguesía (ricos comerciantes sen poder política) ata campesiños, artesáns e a gran masa de servos. </a:t>
            </a:r>
            <a:endParaRPr/>
          </a:p>
          <a:p>
            <a:pPr marL="457200" lvl="0" indent="-325755" algn="just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/>
              <a:t>Non tiñan privilexios e</a:t>
            </a:r>
            <a:r>
              <a:rPr lang="es" b="1">
                <a:solidFill>
                  <a:srgbClr val="9900FF"/>
                </a:solidFill>
              </a:rPr>
              <a:t> soportaban todas as cargas fiscais e laborais</a:t>
            </a:r>
            <a:r>
              <a:rPr lang="es"/>
              <a:t>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economia do Antigo Réxime.</a:t>
            </a:r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Economía Agraria</a:t>
            </a:r>
            <a:r>
              <a:rPr lang="es"/>
              <a:t>: O 80% da poboación vivía no campo A agricultura era a principal fonte de riqueza, pero a súa produtividade era moi baixa debido ás técnicas rudimentarias e á dependencia do clima, o que provocaba frecuentes </a:t>
            </a:r>
            <a:r>
              <a:rPr lang="es" b="1">
                <a:solidFill>
                  <a:srgbClr val="9900FF"/>
                </a:solidFill>
              </a:rPr>
              <a:t>crises de fame.</a:t>
            </a:r>
            <a:r>
              <a:rPr lang="es"/>
              <a:t> A terra estaba concentrada nas mans da nobreza e do clero. 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Mercantilismo</a:t>
            </a:r>
            <a:r>
              <a:rPr lang="es"/>
              <a:t>. A teoría económica dominante. A riquezadunha nación dependía da </a:t>
            </a:r>
            <a:r>
              <a:rPr lang="es" b="1">
                <a:solidFill>
                  <a:srgbClr val="9900FF"/>
                </a:solidFill>
              </a:rPr>
              <a:t>acumulación de metais precisos. </a:t>
            </a:r>
            <a:r>
              <a:rPr lang="es"/>
              <a:t>Para logralo, os estados impulsarán a exportacións e restrinxían as importacións con altas tarifas aduaneiras para manter unha </a:t>
            </a:r>
            <a:r>
              <a:rPr lang="es" b="1">
                <a:solidFill>
                  <a:srgbClr val="9900FF"/>
                </a:solidFill>
              </a:rPr>
              <a:t>balanza comercial favorable</a:t>
            </a:r>
            <a:r>
              <a:rPr lang="es"/>
              <a:t> (máis exportacións que importacións)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Ilustración.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O Século das Luces:</a:t>
            </a:r>
            <a:r>
              <a:rPr lang="es"/>
              <a:t> Un movemento intelectural e cultural que se desenvolveu en Europa no século XVIII. Os seus pensadores, os ilustrados, criticaron de forma radical os fundamentos do Antigo Réxime.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Piares Fundamentais: </a:t>
            </a:r>
            <a:endParaRPr b="1">
              <a:solidFill>
                <a:srgbClr val="9900FF"/>
              </a:solidFill>
            </a:endParaRPr>
          </a:p>
          <a:p>
            <a:pPr marL="457200" lvl="0" indent="-342900" algn="just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 b="1">
                <a:solidFill>
                  <a:srgbClr val="9900FF"/>
                </a:solidFill>
              </a:rPr>
              <a:t>A razon,</a:t>
            </a:r>
            <a:r>
              <a:rPr lang="es"/>
              <a:t> como única fonte de coñecemento válido, rexeitanto calquera forma de prexuízo ou superstición.</a:t>
            </a:r>
            <a:endParaRPr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O </a:t>
            </a:r>
            <a:r>
              <a:rPr lang="es" b="1">
                <a:solidFill>
                  <a:srgbClr val="9900FF"/>
                </a:solidFill>
              </a:rPr>
              <a:t>Empirismo,</a:t>
            </a:r>
            <a:r>
              <a:rPr lang="es"/>
              <a:t> que sostiña que o coñecemento se adquiría a través da experiencia e da observación.</a:t>
            </a:r>
            <a:endParaRPr/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 crenza no </a:t>
            </a:r>
            <a:r>
              <a:rPr lang="es" b="1">
                <a:solidFill>
                  <a:srgbClr val="9900FF"/>
                </a:solidFill>
              </a:rPr>
              <a:t>progreso e na liberdade </a:t>
            </a:r>
            <a:r>
              <a:rPr lang="es"/>
              <a:t>como ferramentas para acadar a felicidade humana.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Piares do pensamento Ilustrado.</a:t>
            </a:r>
            <a:endParaRPr/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Liberalismo:</a:t>
            </a:r>
            <a:r>
              <a:rPr lang="es"/>
              <a:t> Unha corrente de pensamento político e económico que defendía os dereitos inalienables (á vida, á liberdade, á propiedade). Rexeitaba o despotismo e avogaba por un </a:t>
            </a:r>
            <a:r>
              <a:rPr lang="es" b="1">
                <a:solidFill>
                  <a:srgbClr val="9900FF"/>
                </a:solidFill>
              </a:rPr>
              <a:t>Estado de Dereito</a:t>
            </a:r>
            <a:r>
              <a:rPr lang="es"/>
              <a:t> que protexese as liberades do individuo.</a:t>
            </a:r>
            <a:endParaRPr/>
          </a:p>
          <a:p>
            <a:pPr marL="457200" lvl="0" indent="-342900" algn="just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 b="1">
                <a:solidFill>
                  <a:srgbClr val="9900FF"/>
                </a:solidFill>
              </a:rPr>
              <a:t>Jonh Locke: </a:t>
            </a:r>
            <a:r>
              <a:rPr lang="es"/>
              <a:t>Defendeu que o poder dos gobernantes procedía dun contrato social. individuais e a limitación do poder do Estado.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Separación de Poderes:</a:t>
            </a:r>
            <a:r>
              <a:rPr lang="es"/>
              <a:t> 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s" b="1">
                <a:solidFill>
                  <a:srgbClr val="9900FF"/>
                </a:solidFill>
              </a:rPr>
              <a:t>Montesquieu </a:t>
            </a:r>
            <a:r>
              <a:rPr lang="es"/>
              <a:t>propuxo dividir os poderes do Estado (lexislativo, executivo e xudicial) en institucións diferentes para evitar a concentración de poder e a tiranía.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Criticos </a:t>
            </a:r>
            <a:r>
              <a:rPr lang="es" dirty="0"/>
              <a:t>ó Antigo Réxime.</a:t>
            </a:r>
            <a:endParaRPr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Inxustiza social:</a:t>
            </a:r>
            <a:r>
              <a:rPr lang="es"/>
              <a:t> Os Ilustrados denunciaron a inxustiza da sociedade estamental, na que os privilexios non se baseaban no mérito. Avogaron por unha sociedade con</a:t>
            </a:r>
            <a:r>
              <a:rPr lang="es" b="1">
                <a:solidFill>
                  <a:srgbClr val="9900FF"/>
                </a:solidFill>
              </a:rPr>
              <a:t> igualdade de dereitos e oportunidades</a:t>
            </a:r>
            <a:r>
              <a:rPr lang="es"/>
              <a:t> para todos os cidadáns.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Crítica ó Absolutismo:</a:t>
            </a:r>
            <a:r>
              <a:rPr lang="es"/>
              <a:t> </a:t>
            </a:r>
            <a:endParaRPr/>
          </a:p>
          <a:p>
            <a:pPr marL="457200" lvl="0" indent="-334327" algn="just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Rosseau</a:t>
            </a:r>
            <a:r>
              <a:rPr lang="es"/>
              <a:t>: Defendeu a soberanía popular, argumentando que o poder reside no pobo e non no monarca.</a:t>
            </a:r>
            <a:endParaRPr/>
          </a:p>
          <a:p>
            <a:pPr marL="457200" lvl="0" indent="-334327" algn="just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Voltaire</a:t>
            </a:r>
            <a:r>
              <a:rPr lang="es"/>
              <a:t>: Coñecico pola súa defensa da liberdade de pensamento e pola súa crítica á intolerancia relixiosa e á inxustiza 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/>
              <a:t>Rexeitaron a teoría do dereito divino e defenderon que o poder do gobernante provén dun contraro social co pobo.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difusión das ideas ilustradas</a:t>
            </a:r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Como se espallaron?</a:t>
            </a:r>
            <a:endParaRPr b="1">
              <a:solidFill>
                <a:srgbClr val="9900FF"/>
              </a:solidFill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A Enciclopedia:</a:t>
            </a:r>
            <a:r>
              <a:rPr lang="es" b="1"/>
              <a:t> </a:t>
            </a:r>
            <a:r>
              <a:rPr lang="es"/>
              <a:t>A obra máis importante do movemento. Editada por Diderot e D`Alambert, pretendía ser un compendio de todo o saber humano para combater a ignorancia e a superstición.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Salóns e Prensa:</a:t>
            </a:r>
            <a:r>
              <a:rPr lang="es"/>
              <a:t> </a:t>
            </a:r>
            <a:endParaRPr/>
          </a:p>
          <a:p>
            <a:pPr marL="457200" lvl="0" indent="-317182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Salóns:</a:t>
            </a:r>
            <a:r>
              <a:rPr lang="es"/>
              <a:t> Espazos privados onde intelectuais, artistas e filósofos se reunían para debater libremente.</a:t>
            </a:r>
            <a:endParaRPr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s" b="1">
                <a:solidFill>
                  <a:srgbClr val="9900FF"/>
                </a:solidFill>
              </a:rPr>
              <a:t>Prensa:</a:t>
            </a:r>
            <a:r>
              <a:rPr lang="es"/>
              <a:t> A aparición de xornais e revistas permitiu a rápida difusión das novas ideas e a formación da opinión pública..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 b="1">
                <a:solidFill>
                  <a:srgbClr val="9900FF"/>
                </a:solidFill>
              </a:rPr>
              <a:t>O Despotismo Ilustrado:</a:t>
            </a:r>
            <a:r>
              <a:rPr lang="es"/>
              <a:t> Algúns monarcas (Carlos III, Catarina a Grande) adoptaron reformas ilustradas (“Todo para o pobo, pero sen o pobo”) para modernizar o Estado sen cambiar a estrutura do poder.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 legado da Ilustración.</a:t>
            </a:r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9900FF"/>
                </a:solidFill>
              </a:rPr>
              <a:t>Motor das Revolucións: </a:t>
            </a:r>
            <a:r>
              <a:rPr lang="es" dirty="0"/>
              <a:t>As ideas ilustradas foron a base das grandes revolucións liberais.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9900FF"/>
                </a:solidFill>
              </a:rPr>
              <a:t>Revolución Americana (1776):</a:t>
            </a:r>
            <a:r>
              <a:rPr lang="es" dirty="0"/>
              <a:t> A </a:t>
            </a:r>
            <a:r>
              <a:rPr lang="es" b="1" dirty="0">
                <a:solidFill>
                  <a:srgbClr val="0070C0"/>
                </a:solidFill>
              </a:rPr>
              <a:t>Declaración de Independencia</a:t>
            </a:r>
            <a:r>
              <a:rPr lang="es" dirty="0"/>
              <a:t>, con principios inspirados en John Locke, proclamou os dereitos inalienables á vida, liberdade e busca da felicidade. A </a:t>
            </a:r>
            <a:r>
              <a:rPr lang="es" b="1" dirty="0">
                <a:solidFill>
                  <a:srgbClr val="0070C0"/>
                </a:solidFill>
              </a:rPr>
              <a:t>Constitución</a:t>
            </a:r>
            <a:r>
              <a:rPr lang="es" dirty="0"/>
              <a:t> estadounidense aplicou a separación de poderes de Montesquieu.</a:t>
            </a:r>
            <a:endParaRPr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 b="1" dirty="0">
                <a:solidFill>
                  <a:srgbClr val="9900FF"/>
                </a:solidFill>
              </a:rPr>
              <a:t>Revolución Francesa (1789):</a:t>
            </a:r>
            <a:r>
              <a:rPr lang="es" dirty="0"/>
              <a:t> O lema “</a:t>
            </a:r>
            <a:r>
              <a:rPr lang="es" i="1" dirty="0"/>
              <a:t>Liberdade, Igualdade, Fraternidade</a:t>
            </a:r>
            <a:r>
              <a:rPr lang="es" dirty="0"/>
              <a:t>” e a </a:t>
            </a:r>
            <a:r>
              <a:rPr lang="es" b="1" dirty="0">
                <a:solidFill>
                  <a:srgbClr val="0070C0"/>
                </a:solidFill>
              </a:rPr>
              <a:t>Declaración dos Dereitos do Home e do Cidadán </a:t>
            </a:r>
            <a:r>
              <a:rPr lang="es" dirty="0"/>
              <a:t>reflicten os ideais ilustrados de soberanía popular e igualdade.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921</Words>
  <PresentationFormat>Presentación en pantalla (16:9)</PresentationFormat>
  <Paragraphs>49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PT Sans Narrow</vt:lpstr>
      <vt:lpstr>Open Sans</vt:lpstr>
      <vt:lpstr>Tropic</vt:lpstr>
      <vt:lpstr>Introdución ó Antigo Réxime</vt:lpstr>
      <vt:lpstr>O Absolutismo Monárquico.</vt:lpstr>
      <vt:lpstr>A sociedade Estamental</vt:lpstr>
      <vt:lpstr>A economia do Antigo Réxime.</vt:lpstr>
      <vt:lpstr>A Ilustración.</vt:lpstr>
      <vt:lpstr>Piares do pensamento Ilustrado.</vt:lpstr>
      <vt:lpstr>Criticos ó Antigo Réxime.</vt:lpstr>
      <vt:lpstr>A difusión das ideas ilustradas</vt:lpstr>
      <vt:lpstr>O legado da Ilustración.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Introdución ó Antigo Réxime</dc:title>
  <cp:lastModifiedBy>Hp</cp:lastModifiedBy>
  <cp:revision>1</cp:revision>
  <dcterms:modified xsi:type="dcterms:W3CDTF">2025-09-11T17:10:58Z</dcterms:modified>
</cp:coreProperties>
</file>