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Jean_Dubuffet" TargetMode="External"/><Relationship Id="rId3" Type="http://schemas.openxmlformats.org/officeDocument/2006/relationships/hyperlink" Target="https://es.wikipedia.org/wiki/Johann_Christoph_Friedrich_Schiller" TargetMode="External"/><Relationship Id="rId7" Type="http://schemas.openxmlformats.org/officeDocument/2006/relationships/hyperlink" Target="https://es.wikipedia.org/wiki/Marcel_Duchamp" TargetMode="External"/><Relationship Id="rId12" Type="http://schemas.openxmlformats.org/officeDocument/2006/relationships/hyperlink" Target="https://es.wikipedia.org/wiki/Wolf_Vostell" TargetMode="External"/><Relationship Id="rId2" Type="http://schemas.openxmlformats.org/officeDocument/2006/relationships/hyperlink" Target="https://es.wikipedia.org/wiki/Tom%C3%A1s_de_Aquino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s.wikipedia.org/wiki/Adolf_Loos" TargetMode="External"/><Relationship Id="rId11" Type="http://schemas.openxmlformats.org/officeDocument/2006/relationships/hyperlink" Target="https://es.wikipedia.org/wiki/Pablo_Picasso" TargetMode="External"/><Relationship Id="rId5" Type="http://schemas.openxmlformats.org/officeDocument/2006/relationships/hyperlink" Target="https://es.wikipedia.org/wiki/John_Ruskin" TargetMode="External"/><Relationship Id="rId10" Type="http://schemas.openxmlformats.org/officeDocument/2006/relationships/hyperlink" Target="https://es.wikipedia.org/wiki/Dino_Formaggio" TargetMode="External"/><Relationship Id="rId4" Type="http://schemas.openxmlformats.org/officeDocument/2006/relationships/hyperlink" Target="https://es.wikipedia.org/wiki/Max_Dvo%C5%99%C3%A1k" TargetMode="External"/><Relationship Id="rId9" Type="http://schemas.openxmlformats.org/officeDocument/2006/relationships/hyperlink" Target="https://es.wikipedia.org/wiki/Joseph_Beuy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M%C3%BAsica" TargetMode="External"/><Relationship Id="rId13" Type="http://schemas.openxmlformats.org/officeDocument/2006/relationships/hyperlink" Target="https://es.wikipedia.org/wiki/Danza" TargetMode="External"/><Relationship Id="rId18" Type="http://schemas.openxmlformats.org/officeDocument/2006/relationships/hyperlink" Target="https://es.wikipedia.org/wiki/Historieta" TargetMode="External"/><Relationship Id="rId3" Type="http://schemas.openxmlformats.org/officeDocument/2006/relationships/hyperlink" Target="https://es.wikipedia.org/wiki/Escultura" TargetMode="External"/><Relationship Id="rId21" Type="http://schemas.openxmlformats.org/officeDocument/2006/relationships/hyperlink" Target="https://es.wikipedia.org/wiki/Televisi%C3%B3n" TargetMode="External"/><Relationship Id="rId7" Type="http://schemas.openxmlformats.org/officeDocument/2006/relationships/hyperlink" Target="https://es.wikipedia.org/wiki/Grabado" TargetMode="External"/><Relationship Id="rId12" Type="http://schemas.openxmlformats.org/officeDocument/2006/relationships/hyperlink" Target="https://es.wikipedia.org/wiki/Teatro" TargetMode="External"/><Relationship Id="rId17" Type="http://schemas.openxmlformats.org/officeDocument/2006/relationships/hyperlink" Target="https://es.wikipedia.org/wiki/Fotograf%C3%ADa" TargetMode="External"/><Relationship Id="rId25" Type="http://schemas.openxmlformats.org/officeDocument/2006/relationships/hyperlink" Target="https://es.wikipedia.org/wiki/Videojuegos" TargetMode="External"/><Relationship Id="rId2" Type="http://schemas.openxmlformats.org/officeDocument/2006/relationships/hyperlink" Target="https://es.wikipedia.org/wiki/Arquitectura" TargetMode="External"/><Relationship Id="rId16" Type="http://schemas.openxmlformats.org/officeDocument/2006/relationships/hyperlink" Target="https://es.wikipedia.org/wiki/Cinematograf%C3%ADa" TargetMode="External"/><Relationship Id="rId20" Type="http://schemas.openxmlformats.org/officeDocument/2006/relationships/hyperlink" Target="https://es.wikipedia.org/wiki/Perfumer%C3%AD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s.wikipedia.org/wiki/Dibujo" TargetMode="External"/><Relationship Id="rId11" Type="http://schemas.openxmlformats.org/officeDocument/2006/relationships/hyperlink" Target="https://es.wikipedia.org/wiki/Artes_esc%C3%A9nicas" TargetMode="External"/><Relationship Id="rId24" Type="http://schemas.openxmlformats.org/officeDocument/2006/relationships/hyperlink" Target="https://es.wikipedia.org/wiki/Animaci%C3%B3n" TargetMode="External"/><Relationship Id="rId5" Type="http://schemas.openxmlformats.org/officeDocument/2006/relationships/hyperlink" Target="https://es.wikipedia.org/wiki/Pintura" TargetMode="External"/><Relationship Id="rId15" Type="http://schemas.openxmlformats.org/officeDocument/2006/relationships/hyperlink" Target="https://es.wikipedia.org/wiki/Circo" TargetMode="External"/><Relationship Id="rId23" Type="http://schemas.openxmlformats.org/officeDocument/2006/relationships/hyperlink" Target="https://es.wikipedia.org/wiki/Publicidad" TargetMode="External"/><Relationship Id="rId10" Type="http://schemas.openxmlformats.org/officeDocument/2006/relationships/hyperlink" Target="https://es.wikipedia.org/wiki/Poes%C3%ADa" TargetMode="External"/><Relationship Id="rId19" Type="http://schemas.openxmlformats.org/officeDocument/2006/relationships/hyperlink" Target="https://es.wikipedia.org/wiki/Gastronom%C3%ADa" TargetMode="External"/><Relationship Id="rId4" Type="http://schemas.openxmlformats.org/officeDocument/2006/relationships/hyperlink" Target="https://es.wikipedia.org/wiki/Artes_visuales" TargetMode="External"/><Relationship Id="rId9" Type="http://schemas.openxmlformats.org/officeDocument/2006/relationships/hyperlink" Target="https://es.wikipedia.org/wiki/Literatura" TargetMode="External"/><Relationship Id="rId14" Type="http://schemas.openxmlformats.org/officeDocument/2006/relationships/hyperlink" Target="https://es.wikipedia.org/wiki/Mimo" TargetMode="External"/><Relationship Id="rId22" Type="http://schemas.openxmlformats.org/officeDocument/2006/relationships/hyperlink" Target="https://es.wikipedia.org/wiki/Moda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Estilos_arquitectonicos" TargetMode="External"/><Relationship Id="rId3" Type="http://schemas.openxmlformats.org/officeDocument/2006/relationships/hyperlink" Target="https://es.wikipedia.org/wiki/Elemento_arquitect%C3%B3nico" TargetMode="External"/><Relationship Id="rId7" Type="http://schemas.openxmlformats.org/officeDocument/2006/relationships/hyperlink" Target="https://es.wikipedia.org/wiki/Estructura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s.wikipedia.org/wiki/Arco_(arquitectura)" TargetMode="External"/><Relationship Id="rId5" Type="http://schemas.openxmlformats.org/officeDocument/2006/relationships/hyperlink" Target="https://es.wikipedia.org/wiki/Entablamento" TargetMode="External"/><Relationship Id="rId4" Type="http://schemas.openxmlformats.org/officeDocument/2006/relationships/hyperlink" Target="https://es.wikipedia.org/wiki/Columna_(arquitectura)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latin typeface="Arial Rounded MT Bold" panose="020F0704030504030204" pitchFamily="34" charset="0"/>
              </a:rPr>
              <a:t>DEFINICIÓN DE ARTE</a:t>
            </a:r>
            <a:endParaRPr lang="es-ES" sz="5400" dirty="0">
              <a:latin typeface="Arial Rounded MT Bold" panose="020F07040305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19504" y="2690649"/>
            <a:ext cx="87446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«A </a:t>
            </a:r>
            <a:r>
              <a:rPr lang="es-ES" sz="2000" dirty="0"/>
              <a:t>arte é</a:t>
            </a:r>
            <a:r>
              <a:rPr lang="es-ES" sz="2000" dirty="0" smtClean="0"/>
              <a:t> o recto </a:t>
            </a:r>
            <a:r>
              <a:rPr lang="es-ES" sz="2000" dirty="0" err="1" smtClean="0"/>
              <a:t>ordenamento</a:t>
            </a:r>
            <a:r>
              <a:rPr lang="es-ES" sz="2000" dirty="0" smtClean="0"/>
              <a:t> da </a:t>
            </a:r>
            <a:r>
              <a:rPr lang="es-ES" sz="2000" dirty="0"/>
              <a:t>razón» (</a:t>
            </a:r>
            <a:r>
              <a:rPr lang="es-ES" sz="2000" u="sng" dirty="0">
                <a:hlinkClick r:id="rId2" tooltip="Tomás de Aquino"/>
              </a:rPr>
              <a:t>Tomás de Aquino</a:t>
            </a:r>
            <a:r>
              <a:rPr lang="es-ES" sz="2000" dirty="0"/>
              <a:t>).</a:t>
            </a:r>
          </a:p>
          <a:p>
            <a:r>
              <a:rPr lang="es-ES" sz="2000" dirty="0" smtClean="0"/>
              <a:t>«A </a:t>
            </a:r>
            <a:r>
              <a:rPr lang="es-ES" sz="2000" dirty="0"/>
              <a:t>arte </a:t>
            </a:r>
            <a:r>
              <a:rPr lang="es-ES" sz="2000" dirty="0" smtClean="0"/>
              <a:t>é </a:t>
            </a:r>
            <a:r>
              <a:rPr lang="es-ES" sz="2000" dirty="0" err="1" smtClean="0"/>
              <a:t>aquilo</a:t>
            </a:r>
            <a:r>
              <a:rPr lang="es-ES" sz="2000" dirty="0" smtClean="0"/>
              <a:t> </a:t>
            </a:r>
            <a:r>
              <a:rPr lang="es-ES" sz="2000" dirty="0"/>
              <a:t>que establece </a:t>
            </a:r>
            <a:r>
              <a:rPr lang="es-ES" sz="2000" dirty="0" smtClean="0"/>
              <a:t>a </a:t>
            </a:r>
            <a:r>
              <a:rPr lang="es-ES" sz="2000" dirty="0" err="1" smtClean="0"/>
              <a:t>súa</a:t>
            </a:r>
            <a:r>
              <a:rPr lang="es-ES" sz="2000" dirty="0" smtClean="0"/>
              <a:t> </a:t>
            </a:r>
            <a:r>
              <a:rPr lang="es-ES" sz="2000" dirty="0"/>
              <a:t>propia </a:t>
            </a:r>
            <a:r>
              <a:rPr lang="es-ES" sz="2000" dirty="0" err="1" smtClean="0"/>
              <a:t>regra</a:t>
            </a:r>
            <a:r>
              <a:rPr lang="es-ES" sz="2000" dirty="0"/>
              <a:t>» (</a:t>
            </a:r>
            <a:r>
              <a:rPr lang="es-ES" sz="2000" u="sng" dirty="0">
                <a:hlinkClick r:id="rId3" tooltip="Johann Christoph Friedrich Schiller"/>
              </a:rPr>
              <a:t>Schiller</a:t>
            </a:r>
            <a:r>
              <a:rPr lang="es-ES" sz="2000" dirty="0"/>
              <a:t>)</a:t>
            </a:r>
          </a:p>
          <a:p>
            <a:r>
              <a:rPr lang="es-ES" sz="2000" dirty="0" smtClean="0"/>
              <a:t>«</a:t>
            </a:r>
            <a:r>
              <a:rPr lang="es-ES" sz="2000" dirty="0"/>
              <a:t>A</a:t>
            </a:r>
            <a:r>
              <a:rPr lang="es-ES" sz="2000" dirty="0" smtClean="0"/>
              <a:t> </a:t>
            </a:r>
            <a:r>
              <a:rPr lang="es-ES" sz="2000" dirty="0"/>
              <a:t>arte </a:t>
            </a:r>
            <a:r>
              <a:rPr lang="es-ES" sz="2000" dirty="0" smtClean="0"/>
              <a:t>é o </a:t>
            </a:r>
            <a:r>
              <a:rPr lang="es-ES" sz="2000" dirty="0"/>
              <a:t>estilo» (</a:t>
            </a:r>
            <a:r>
              <a:rPr lang="es-ES" sz="2000" u="sng" dirty="0">
                <a:hlinkClick r:id="rId4" tooltip="Max Dvořák"/>
              </a:rPr>
              <a:t>Max </a:t>
            </a:r>
            <a:r>
              <a:rPr lang="es-ES" sz="2000" u="sng" dirty="0" err="1">
                <a:hlinkClick r:id="rId4" tooltip="Max Dvořák"/>
              </a:rPr>
              <a:t>Dvořák</a:t>
            </a:r>
            <a:r>
              <a:rPr lang="es-ES" sz="2000" dirty="0"/>
              <a:t>)</a:t>
            </a:r>
          </a:p>
          <a:p>
            <a:r>
              <a:rPr lang="es-ES" sz="2000" dirty="0" smtClean="0"/>
              <a:t>«</a:t>
            </a:r>
            <a:r>
              <a:rPr lang="es-ES" sz="2000" dirty="0"/>
              <a:t>A</a:t>
            </a:r>
            <a:r>
              <a:rPr lang="es-ES" sz="2000" dirty="0" smtClean="0"/>
              <a:t> </a:t>
            </a:r>
            <a:r>
              <a:rPr lang="es-ES" sz="2000" dirty="0"/>
              <a:t>arte </a:t>
            </a:r>
            <a:r>
              <a:rPr lang="es-ES" sz="2000" dirty="0" smtClean="0"/>
              <a:t>é </a:t>
            </a:r>
            <a:r>
              <a:rPr lang="es-ES" sz="2000" dirty="0"/>
              <a:t>expresión </a:t>
            </a:r>
            <a:r>
              <a:rPr lang="es-ES" sz="2000" dirty="0" smtClean="0"/>
              <a:t>da </a:t>
            </a:r>
            <a:r>
              <a:rPr lang="es-ES" sz="2000" dirty="0" err="1" smtClean="0"/>
              <a:t>sociedade</a:t>
            </a:r>
            <a:r>
              <a:rPr lang="es-ES" sz="2000" dirty="0" smtClean="0"/>
              <a:t>» </a:t>
            </a:r>
            <a:r>
              <a:rPr lang="es-ES" sz="2000" dirty="0"/>
              <a:t>(</a:t>
            </a:r>
            <a:r>
              <a:rPr lang="es-ES" sz="2000" u="sng" dirty="0">
                <a:hlinkClick r:id="rId5" tooltip="John Ruskin"/>
              </a:rPr>
              <a:t>John </a:t>
            </a:r>
            <a:r>
              <a:rPr lang="es-ES" sz="2000" u="sng" dirty="0" err="1">
                <a:hlinkClick r:id="rId5" tooltip="John Ruskin"/>
              </a:rPr>
              <a:t>Ruskin</a:t>
            </a:r>
            <a:r>
              <a:rPr lang="es-ES" sz="2000" dirty="0"/>
              <a:t>)</a:t>
            </a:r>
          </a:p>
          <a:p>
            <a:r>
              <a:rPr lang="es-ES" sz="2000" dirty="0" smtClean="0"/>
              <a:t>«A </a:t>
            </a:r>
            <a:r>
              <a:rPr lang="es-ES" sz="2000" dirty="0"/>
              <a:t>arte </a:t>
            </a:r>
            <a:r>
              <a:rPr lang="es-ES" sz="2000" dirty="0" smtClean="0"/>
              <a:t>é a </a:t>
            </a:r>
            <a:r>
              <a:rPr lang="es-ES" sz="2000" dirty="0" err="1" smtClean="0"/>
              <a:t>liberdade</a:t>
            </a:r>
            <a:r>
              <a:rPr lang="es-ES" sz="2000" dirty="0" smtClean="0"/>
              <a:t> do </a:t>
            </a:r>
            <a:r>
              <a:rPr lang="es-ES" sz="2000" dirty="0" err="1" smtClean="0"/>
              <a:t>xenio</a:t>
            </a:r>
            <a:r>
              <a:rPr lang="es-ES" sz="2000" dirty="0"/>
              <a:t>» (</a:t>
            </a:r>
            <a:r>
              <a:rPr lang="es-ES" sz="2000" u="sng" dirty="0">
                <a:hlinkClick r:id="rId6" tooltip="Adolf Loos"/>
              </a:rPr>
              <a:t>Adolf </a:t>
            </a:r>
            <a:r>
              <a:rPr lang="es-ES" sz="2000" u="sng" dirty="0" err="1">
                <a:hlinkClick r:id="rId6" tooltip="Adolf Loos"/>
              </a:rPr>
              <a:t>Loos</a:t>
            </a:r>
            <a:r>
              <a:rPr lang="es-ES" sz="2000" dirty="0"/>
              <a:t>)</a:t>
            </a:r>
          </a:p>
          <a:p>
            <a:r>
              <a:rPr lang="es-ES" sz="2000" dirty="0" smtClean="0"/>
              <a:t>«A </a:t>
            </a:r>
            <a:r>
              <a:rPr lang="es-ES" sz="2000" dirty="0"/>
              <a:t>arte </a:t>
            </a:r>
            <a:r>
              <a:rPr lang="es-ES" sz="2000" dirty="0" smtClean="0"/>
              <a:t>é a </a:t>
            </a:r>
            <a:r>
              <a:rPr lang="es-ES" sz="2000" dirty="0"/>
              <a:t>idea» (</a:t>
            </a:r>
            <a:r>
              <a:rPr lang="es-ES" sz="2000" u="sng" dirty="0">
                <a:hlinkClick r:id="rId7"/>
              </a:rPr>
              <a:t>Marcel </a:t>
            </a:r>
            <a:r>
              <a:rPr lang="es-ES" sz="2000" u="sng" dirty="0" err="1">
                <a:hlinkClick r:id="rId7"/>
              </a:rPr>
              <a:t>Duchamp</a:t>
            </a:r>
            <a:r>
              <a:rPr lang="es-ES" sz="2000" dirty="0"/>
              <a:t>)</a:t>
            </a:r>
          </a:p>
          <a:p>
            <a:r>
              <a:rPr lang="es-ES" sz="2000" dirty="0" smtClean="0"/>
              <a:t>«</a:t>
            </a:r>
            <a:r>
              <a:rPr lang="es-ES" sz="2000" dirty="0"/>
              <a:t>A</a:t>
            </a:r>
            <a:r>
              <a:rPr lang="es-ES" sz="2000" dirty="0" smtClean="0"/>
              <a:t> </a:t>
            </a:r>
            <a:r>
              <a:rPr lang="es-ES" sz="2000" dirty="0"/>
              <a:t>arte </a:t>
            </a:r>
            <a:r>
              <a:rPr lang="es-ES" sz="2000" dirty="0" smtClean="0"/>
              <a:t>é a </a:t>
            </a:r>
            <a:r>
              <a:rPr lang="es-ES" sz="2000" dirty="0" err="1" smtClean="0"/>
              <a:t>novidade</a:t>
            </a:r>
            <a:r>
              <a:rPr lang="es-ES" sz="2000" dirty="0" smtClean="0"/>
              <a:t>» </a:t>
            </a:r>
            <a:r>
              <a:rPr lang="es-ES" sz="2000" dirty="0"/>
              <a:t>(</a:t>
            </a:r>
            <a:r>
              <a:rPr lang="es-ES" sz="2000" u="sng" dirty="0">
                <a:hlinkClick r:id="rId8" tooltip="Jean Dubuffet"/>
              </a:rPr>
              <a:t>Jean </a:t>
            </a:r>
            <a:r>
              <a:rPr lang="es-ES" sz="2000" u="sng" dirty="0" err="1">
                <a:hlinkClick r:id="rId8" tooltip="Jean Dubuffet"/>
              </a:rPr>
              <a:t>Dubuffet</a:t>
            </a:r>
            <a:r>
              <a:rPr lang="es-ES" sz="2000" dirty="0"/>
              <a:t>)</a:t>
            </a:r>
          </a:p>
          <a:p>
            <a:r>
              <a:rPr lang="es-ES" sz="2000" dirty="0" smtClean="0"/>
              <a:t>«</a:t>
            </a:r>
            <a:r>
              <a:rPr lang="es-ES" sz="2000" dirty="0"/>
              <a:t>A</a:t>
            </a:r>
            <a:r>
              <a:rPr lang="es-ES" sz="2000" dirty="0" smtClean="0"/>
              <a:t> </a:t>
            </a:r>
            <a:r>
              <a:rPr lang="es-ES" sz="2000" dirty="0"/>
              <a:t>arte </a:t>
            </a:r>
            <a:r>
              <a:rPr lang="es-ES" sz="2000" dirty="0" smtClean="0"/>
              <a:t>é a </a:t>
            </a:r>
            <a:r>
              <a:rPr lang="es-ES" sz="2000" dirty="0"/>
              <a:t>acción, </a:t>
            </a:r>
            <a:r>
              <a:rPr lang="es-ES" sz="2000" dirty="0" smtClean="0"/>
              <a:t>a </a:t>
            </a:r>
            <a:r>
              <a:rPr lang="es-ES" sz="2000" dirty="0"/>
              <a:t>vida» (</a:t>
            </a:r>
            <a:r>
              <a:rPr lang="es-ES" sz="2000" u="sng" dirty="0">
                <a:hlinkClick r:id="rId9" tooltip="Joseph Beuys"/>
              </a:rPr>
              <a:t>Joseph </a:t>
            </a:r>
            <a:r>
              <a:rPr lang="es-ES" sz="2000" u="sng" dirty="0" err="1">
                <a:hlinkClick r:id="rId9" tooltip="Joseph Beuys"/>
              </a:rPr>
              <a:t>Beuys</a:t>
            </a:r>
            <a:r>
              <a:rPr lang="es-ES" sz="2000" dirty="0"/>
              <a:t>)</a:t>
            </a:r>
          </a:p>
          <a:p>
            <a:r>
              <a:rPr lang="es-ES" sz="2000" dirty="0" smtClean="0"/>
              <a:t>«Arte é </a:t>
            </a:r>
            <a:r>
              <a:rPr lang="es-ES" sz="2000" dirty="0"/>
              <a:t>todo </a:t>
            </a:r>
            <a:r>
              <a:rPr lang="es-ES" sz="2000" dirty="0" err="1" smtClean="0"/>
              <a:t>aquilo</a:t>
            </a:r>
            <a:r>
              <a:rPr lang="es-ES" sz="2000" dirty="0" smtClean="0"/>
              <a:t> </a:t>
            </a:r>
            <a:r>
              <a:rPr lang="es-ES" sz="2000" dirty="0"/>
              <a:t>que </a:t>
            </a:r>
            <a:r>
              <a:rPr lang="es-ES" sz="2000" dirty="0" smtClean="0"/>
              <a:t>os </a:t>
            </a:r>
            <a:r>
              <a:rPr lang="es-ES" sz="2000" dirty="0" err="1" smtClean="0"/>
              <a:t>homes</a:t>
            </a:r>
            <a:r>
              <a:rPr lang="es-ES" sz="2000" dirty="0" smtClean="0"/>
              <a:t> chaman </a:t>
            </a:r>
            <a:r>
              <a:rPr lang="es-ES" sz="2000" dirty="0"/>
              <a:t>arte» (</a:t>
            </a:r>
            <a:r>
              <a:rPr lang="es-ES" sz="2000" u="sng" dirty="0" err="1">
                <a:hlinkClick r:id="rId10" tooltip="Dino Formaggio"/>
              </a:rPr>
              <a:t>Dino</a:t>
            </a:r>
            <a:r>
              <a:rPr lang="es-ES" sz="2000" u="sng" dirty="0">
                <a:hlinkClick r:id="rId10" tooltip="Dino Formaggio"/>
              </a:rPr>
              <a:t> </a:t>
            </a:r>
            <a:r>
              <a:rPr lang="es-ES" sz="2000" u="sng" dirty="0" err="1">
                <a:hlinkClick r:id="rId10" tooltip="Dino Formaggio"/>
              </a:rPr>
              <a:t>Formaggio</a:t>
            </a:r>
            <a:r>
              <a:rPr lang="es-ES" sz="2000" dirty="0"/>
              <a:t>)</a:t>
            </a:r>
          </a:p>
          <a:p>
            <a:r>
              <a:rPr lang="es-ES" sz="2000" dirty="0" smtClean="0"/>
              <a:t>«</a:t>
            </a:r>
            <a:r>
              <a:rPr lang="es-ES" sz="2000" dirty="0"/>
              <a:t>A</a:t>
            </a:r>
            <a:r>
              <a:rPr lang="es-ES" sz="2000" dirty="0" smtClean="0"/>
              <a:t> </a:t>
            </a:r>
            <a:r>
              <a:rPr lang="es-ES" sz="2000" dirty="0"/>
              <a:t>arte </a:t>
            </a:r>
            <a:r>
              <a:rPr lang="es-ES" sz="2000" dirty="0" smtClean="0"/>
              <a:t>é a </a:t>
            </a:r>
            <a:r>
              <a:rPr lang="es-ES" sz="2000" dirty="0"/>
              <a:t>mentira que nos </a:t>
            </a:r>
            <a:r>
              <a:rPr lang="es-ES" sz="2000" dirty="0" err="1" smtClean="0"/>
              <a:t>axuda</a:t>
            </a:r>
            <a:r>
              <a:rPr lang="es-ES" sz="2000" dirty="0" smtClean="0"/>
              <a:t> </a:t>
            </a:r>
            <a:r>
              <a:rPr lang="es-ES" sz="2000" dirty="0"/>
              <a:t>a ver </a:t>
            </a:r>
            <a:r>
              <a:rPr lang="es-ES" sz="2000" dirty="0" smtClean="0"/>
              <a:t>a </a:t>
            </a:r>
            <a:r>
              <a:rPr lang="es-ES" sz="2000" dirty="0" err="1" smtClean="0"/>
              <a:t>verdade</a:t>
            </a:r>
            <a:r>
              <a:rPr lang="es-ES" sz="2000" dirty="0" smtClean="0"/>
              <a:t>» </a:t>
            </a:r>
            <a:r>
              <a:rPr lang="es-ES" sz="2000" dirty="0"/>
              <a:t>(</a:t>
            </a:r>
            <a:r>
              <a:rPr lang="es-ES" sz="2000" u="sng" dirty="0">
                <a:hlinkClick r:id="rId11" tooltip="Pablo Picasso"/>
              </a:rPr>
              <a:t>Pablo Picasso</a:t>
            </a:r>
            <a:r>
              <a:rPr lang="es-ES" sz="2000" dirty="0"/>
              <a:t>)</a:t>
            </a:r>
          </a:p>
          <a:p>
            <a:r>
              <a:rPr lang="es-ES" sz="2000" dirty="0" smtClean="0"/>
              <a:t>«Arte é </a:t>
            </a:r>
            <a:r>
              <a:rPr lang="es-ES" sz="2000" dirty="0"/>
              <a:t>vida, vida </a:t>
            </a:r>
            <a:r>
              <a:rPr lang="es-ES" sz="2000" dirty="0" smtClean="0"/>
              <a:t>é </a:t>
            </a:r>
            <a:r>
              <a:rPr lang="es-ES" sz="2000" dirty="0"/>
              <a:t>arte» (</a:t>
            </a:r>
            <a:r>
              <a:rPr lang="es-ES" sz="2000" u="sng" dirty="0">
                <a:hlinkClick r:id="rId12" tooltip="Wolf Vostell"/>
              </a:rPr>
              <a:t>Wolf </a:t>
            </a:r>
            <a:r>
              <a:rPr lang="es-ES" sz="2000" u="sng" dirty="0" err="1">
                <a:hlinkClick r:id="rId12" tooltip="Wolf Vostell"/>
              </a:rPr>
              <a:t>Vostell</a:t>
            </a:r>
            <a:r>
              <a:rPr lang="es-ES" sz="2000" dirty="0" smtClean="0"/>
              <a:t>)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622583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o mejor de Miguel Ángel (+Frases) – culturizando.com | Alimenta tu 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532" y="1068169"/>
            <a:ext cx="7466085" cy="513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182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l Capp | Satirist, Humorist, Li'l Abner |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42" y="1634358"/>
            <a:ext cx="6458276" cy="48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480441" y="1554971"/>
            <a:ext cx="2848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A arte </a:t>
            </a:r>
            <a:r>
              <a:rPr lang="es-ES" sz="2000" dirty="0" err="1" smtClean="0"/>
              <a:t>abastracta</a:t>
            </a:r>
            <a:r>
              <a:rPr lang="es-ES" sz="2000" dirty="0" smtClean="0"/>
              <a:t> é o que producen os que non </a:t>
            </a:r>
            <a:r>
              <a:rPr lang="es-ES" sz="2000" dirty="0" err="1" smtClean="0"/>
              <a:t>teñen</a:t>
            </a:r>
            <a:r>
              <a:rPr lang="es-ES" sz="2000" dirty="0" smtClean="0"/>
              <a:t> talento e o que venden os que non </a:t>
            </a:r>
            <a:r>
              <a:rPr lang="es-ES" sz="2000" dirty="0" err="1" smtClean="0"/>
              <a:t>teñen</a:t>
            </a:r>
            <a:r>
              <a:rPr lang="es-ES" sz="2000" dirty="0" smtClean="0"/>
              <a:t> principios a </a:t>
            </a:r>
            <a:r>
              <a:rPr lang="es-ES" sz="2000" dirty="0" err="1" smtClean="0"/>
              <a:t>aqueles</a:t>
            </a:r>
            <a:r>
              <a:rPr lang="es-ES" sz="2000" dirty="0" smtClean="0"/>
              <a:t> que están profundamente confundidos e desorientados.</a:t>
            </a:r>
          </a:p>
          <a:p>
            <a:endParaRPr lang="es-ES" sz="2000" dirty="0"/>
          </a:p>
          <a:p>
            <a:r>
              <a:rPr lang="es-ES" sz="2000" dirty="0" err="1" smtClean="0"/>
              <a:t>All</a:t>
            </a:r>
            <a:r>
              <a:rPr lang="es-ES" sz="2000" dirty="0" smtClean="0"/>
              <a:t> </a:t>
            </a:r>
            <a:r>
              <a:rPr lang="es-ES" sz="2000" dirty="0" err="1" smtClean="0"/>
              <a:t>Capp</a:t>
            </a:r>
            <a:r>
              <a:rPr lang="es-ES" sz="2000" dirty="0" smtClean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46997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dolf Hitler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17" y="893378"/>
            <a:ext cx="4369015" cy="575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504386" y="1639614"/>
            <a:ext cx="22702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Calquera</a:t>
            </a:r>
            <a:r>
              <a:rPr lang="es-ES" sz="2400" dirty="0" smtClean="0"/>
              <a:t> </a:t>
            </a:r>
            <a:r>
              <a:rPr lang="es-ES" sz="2400" dirty="0" err="1" smtClean="0"/>
              <a:t>persoa</a:t>
            </a:r>
            <a:r>
              <a:rPr lang="es-ES" sz="2400" dirty="0" smtClean="0"/>
              <a:t> que </a:t>
            </a:r>
            <a:r>
              <a:rPr lang="es-ES" sz="2400" dirty="0" err="1" smtClean="0"/>
              <a:t>vexa</a:t>
            </a:r>
            <a:r>
              <a:rPr lang="es-ES" sz="2400" dirty="0" smtClean="0"/>
              <a:t> e pinte o ceo de </a:t>
            </a:r>
            <a:r>
              <a:rPr lang="es-ES" sz="2400" dirty="0" err="1" smtClean="0"/>
              <a:t>cor</a:t>
            </a:r>
            <a:r>
              <a:rPr lang="es-ES" sz="2400" dirty="0" smtClean="0"/>
              <a:t> verde e os campos de </a:t>
            </a:r>
            <a:r>
              <a:rPr lang="es-ES" sz="2400" dirty="0" err="1" smtClean="0"/>
              <a:t>cor</a:t>
            </a:r>
            <a:r>
              <a:rPr lang="es-ES" sz="2400" dirty="0" smtClean="0"/>
              <a:t> azul debería ser esterilizada.</a:t>
            </a:r>
          </a:p>
          <a:p>
            <a:endParaRPr lang="es-ES" sz="2400" dirty="0"/>
          </a:p>
          <a:p>
            <a:r>
              <a:rPr lang="es-ES" sz="2400" dirty="0" smtClean="0"/>
              <a:t>Adolf Hitler.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0735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s 100 frases de Dalí más surrealis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478" y="780941"/>
            <a:ext cx="5929915" cy="592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92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o futuro todo mundo será famoso... Andy Warhol - Pens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18" y="1440276"/>
            <a:ext cx="9217572" cy="483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010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arcel Duchamp: Contra toda opiniÃ³n, no 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81" y="1948334"/>
            <a:ext cx="3905927" cy="390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What Was So Great About Marcel Duchamp's Fountain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83" y="1966685"/>
            <a:ext cx="6761000" cy="388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051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rida Kahlo: conheça as 40 frases mais marcantes da artista mexicana -  Pens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48" y="1077309"/>
            <a:ext cx="7065031" cy="539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567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As artes</a:t>
            </a:r>
            <a:endParaRPr lang="es-ES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651640" y="1483414"/>
            <a:ext cx="853440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/>
              <a:t>Ó</a:t>
            </a:r>
            <a:r>
              <a:rPr lang="es-ES" sz="2000" dirty="0" smtClean="0"/>
              <a:t> </a:t>
            </a:r>
            <a:r>
              <a:rPr lang="es-ES" sz="2000" dirty="0"/>
              <a:t>final </a:t>
            </a:r>
            <a:r>
              <a:rPr lang="es-ES" sz="2000" dirty="0" smtClean="0"/>
              <a:t>do </a:t>
            </a:r>
            <a:r>
              <a:rPr lang="es-ES" sz="2000" dirty="0" err="1" smtClean="0"/>
              <a:t>século</a:t>
            </a:r>
            <a:r>
              <a:rPr lang="es-ES" sz="2000" dirty="0"/>
              <a:t> </a:t>
            </a:r>
            <a:r>
              <a:rPr lang="es-ES" sz="2000" cap="small" dirty="0"/>
              <a:t>xx</a:t>
            </a:r>
            <a:r>
              <a:rPr lang="es-ES" sz="2000" dirty="0"/>
              <a:t>, </a:t>
            </a:r>
            <a:r>
              <a:rPr lang="es-ES" sz="2000" dirty="0" smtClean="0"/>
              <a:t>a </a:t>
            </a:r>
            <a:r>
              <a:rPr lang="es-ES" sz="2000" dirty="0" err="1" smtClean="0"/>
              <a:t>seguinte</a:t>
            </a:r>
            <a:r>
              <a:rPr lang="es-ES" sz="2000" dirty="0" smtClean="0"/>
              <a:t> </a:t>
            </a:r>
            <a:r>
              <a:rPr lang="es-ES" sz="2000" dirty="0"/>
              <a:t>lista establece </a:t>
            </a:r>
            <a:r>
              <a:rPr lang="es-ES" sz="2000" dirty="0" smtClean="0"/>
              <a:t>a nova clasificación, </a:t>
            </a:r>
            <a:r>
              <a:rPr lang="es-ES" sz="2000" dirty="0" err="1" smtClean="0"/>
              <a:t>ao</a:t>
            </a:r>
            <a:r>
              <a:rPr lang="es-ES" sz="2000" dirty="0" smtClean="0"/>
              <a:t> </a:t>
            </a:r>
            <a:r>
              <a:rPr lang="es-ES" sz="2000" dirty="0"/>
              <a:t>igual que </a:t>
            </a:r>
            <a:r>
              <a:rPr lang="es-ES" sz="2000" dirty="0" smtClean="0"/>
              <a:t>o </a:t>
            </a:r>
            <a:r>
              <a:rPr lang="es-ES" sz="2000" dirty="0"/>
              <a:t>número de musas </a:t>
            </a:r>
            <a:r>
              <a:rPr lang="es-ES" sz="2000" dirty="0" err="1" smtClean="0"/>
              <a:t>antigas</a:t>
            </a:r>
            <a:r>
              <a:rPr lang="es-ES" sz="2000" dirty="0" smtClean="0"/>
              <a:t>:</a:t>
            </a:r>
          </a:p>
          <a:p>
            <a:endParaRPr lang="es-ES" sz="2000" dirty="0"/>
          </a:p>
          <a:p>
            <a:pPr lvl="0"/>
            <a:r>
              <a:rPr lang="es-ES" sz="2000" u="sng" dirty="0" smtClean="0">
                <a:hlinkClick r:id="rId2" tooltip="Arquitectura"/>
              </a:rPr>
              <a:t>Arquitectura</a:t>
            </a:r>
            <a:endParaRPr lang="es-ES" sz="2000" dirty="0"/>
          </a:p>
          <a:p>
            <a:pPr lvl="0"/>
            <a:r>
              <a:rPr lang="es-ES" sz="2000" u="sng" dirty="0">
                <a:hlinkClick r:id="rId3" tooltip="Escultura"/>
              </a:rPr>
              <a:t>Escultura</a:t>
            </a:r>
            <a:endParaRPr lang="es-ES" sz="2000" dirty="0"/>
          </a:p>
          <a:p>
            <a:pPr lvl="0"/>
            <a:r>
              <a:rPr lang="es-ES" sz="2000" u="sng" dirty="0">
                <a:hlinkClick r:id="rId4" tooltip="Artes visuales"/>
              </a:rPr>
              <a:t>Artes </a:t>
            </a:r>
            <a:r>
              <a:rPr lang="es-ES" sz="2000" u="sng" dirty="0" err="1" smtClean="0">
                <a:hlinkClick r:id="rId4" tooltip="Artes visuales"/>
              </a:rPr>
              <a:t>visuais</a:t>
            </a:r>
            <a:r>
              <a:rPr lang="es-ES" sz="2000" dirty="0"/>
              <a:t>, que </a:t>
            </a:r>
            <a:r>
              <a:rPr lang="es-ES" sz="2000" dirty="0" err="1" smtClean="0"/>
              <a:t>inclúen</a:t>
            </a:r>
            <a:r>
              <a:rPr lang="es-ES" sz="2000" dirty="0" smtClean="0"/>
              <a:t> a</a:t>
            </a:r>
            <a:r>
              <a:rPr lang="es-ES" sz="2000" dirty="0"/>
              <a:t> </a:t>
            </a:r>
            <a:r>
              <a:rPr lang="es-ES" sz="2000" u="sng" dirty="0">
                <a:hlinkClick r:id="rId5" tooltip="Pintura"/>
              </a:rPr>
              <a:t>pintura</a:t>
            </a:r>
            <a:r>
              <a:rPr lang="es-ES" sz="2000" dirty="0"/>
              <a:t>, o </a:t>
            </a:r>
            <a:r>
              <a:rPr lang="es-ES" sz="2000" u="sng" dirty="0" err="1" smtClean="0">
                <a:hlinkClick r:id="rId6" tooltip="Dibujo"/>
              </a:rPr>
              <a:t>debuxo</a:t>
            </a:r>
            <a:r>
              <a:rPr lang="es-ES" sz="2000" dirty="0"/>
              <a:t> e</a:t>
            </a:r>
            <a:r>
              <a:rPr lang="es-ES" sz="2000" dirty="0" smtClean="0"/>
              <a:t> o</a:t>
            </a:r>
            <a:r>
              <a:rPr lang="es-ES" sz="2000" dirty="0"/>
              <a:t> </a:t>
            </a:r>
            <a:r>
              <a:rPr lang="es-ES" sz="2000" u="sng" dirty="0" smtClean="0">
                <a:hlinkClick r:id="rId7" tooltip="Grabado"/>
              </a:rPr>
              <a:t>gravado</a:t>
            </a:r>
            <a:endParaRPr lang="es-ES" sz="2000" dirty="0"/>
          </a:p>
          <a:p>
            <a:pPr lvl="0"/>
            <a:r>
              <a:rPr lang="es-ES" sz="2000" u="sng" dirty="0">
                <a:hlinkClick r:id="rId8" tooltip="Música"/>
              </a:rPr>
              <a:t>Música</a:t>
            </a:r>
            <a:endParaRPr lang="es-ES" sz="2000" dirty="0"/>
          </a:p>
          <a:p>
            <a:pPr lvl="0"/>
            <a:r>
              <a:rPr lang="es-ES" sz="2000" u="sng" dirty="0">
                <a:hlinkClick r:id="rId9" tooltip="Literatura"/>
              </a:rPr>
              <a:t>Literatura</a:t>
            </a:r>
            <a:r>
              <a:rPr lang="es-ES" sz="2000" dirty="0"/>
              <a:t>, que </a:t>
            </a:r>
            <a:r>
              <a:rPr lang="es-ES" sz="2000" dirty="0" err="1" smtClean="0"/>
              <a:t>inclúe</a:t>
            </a:r>
            <a:r>
              <a:rPr lang="es-ES" sz="2000" dirty="0" smtClean="0"/>
              <a:t> a</a:t>
            </a:r>
            <a:r>
              <a:rPr lang="es-ES" sz="2000" dirty="0"/>
              <a:t> </a:t>
            </a:r>
            <a:r>
              <a:rPr lang="es-ES" sz="2000" u="sng" dirty="0">
                <a:hlinkClick r:id="rId10" tooltip="Poesía"/>
              </a:rPr>
              <a:t>poesía</a:t>
            </a:r>
            <a:endParaRPr lang="es-ES" sz="2000" dirty="0"/>
          </a:p>
          <a:p>
            <a:pPr lvl="0"/>
            <a:r>
              <a:rPr lang="es-ES" sz="2000" u="sng" dirty="0">
                <a:hlinkClick r:id="rId11" tooltip="Artes escénicas"/>
              </a:rPr>
              <a:t>Artes escénicas</a:t>
            </a:r>
            <a:r>
              <a:rPr lang="es-ES" sz="2000" dirty="0"/>
              <a:t>, que </a:t>
            </a:r>
            <a:r>
              <a:rPr lang="es-ES" sz="2000" dirty="0" err="1" smtClean="0"/>
              <a:t>inclúen</a:t>
            </a:r>
            <a:r>
              <a:rPr lang="es-ES" sz="2000" dirty="0" smtClean="0"/>
              <a:t> o</a:t>
            </a:r>
            <a:r>
              <a:rPr lang="es-ES" sz="2000" dirty="0"/>
              <a:t> </a:t>
            </a:r>
            <a:r>
              <a:rPr lang="es-ES" sz="2000" u="sng" dirty="0">
                <a:hlinkClick r:id="rId12" tooltip="Teatro"/>
              </a:rPr>
              <a:t>teatro</a:t>
            </a:r>
            <a:r>
              <a:rPr lang="es-ES" sz="2000" dirty="0"/>
              <a:t>, </a:t>
            </a:r>
            <a:r>
              <a:rPr lang="es-ES" sz="2000" dirty="0" smtClean="0"/>
              <a:t>a</a:t>
            </a:r>
            <a:r>
              <a:rPr lang="es-ES" sz="2000" dirty="0"/>
              <a:t> </a:t>
            </a:r>
            <a:r>
              <a:rPr lang="es-ES" sz="2000" u="sng" dirty="0">
                <a:hlinkClick r:id="rId13" tooltip="Danza"/>
              </a:rPr>
              <a:t>danza</a:t>
            </a:r>
            <a:r>
              <a:rPr lang="es-ES" sz="2000" dirty="0"/>
              <a:t>, </a:t>
            </a:r>
            <a:r>
              <a:rPr lang="es-ES" sz="2000" dirty="0" smtClean="0"/>
              <a:t>o</a:t>
            </a:r>
            <a:r>
              <a:rPr lang="es-ES" sz="2000" dirty="0"/>
              <a:t> </a:t>
            </a:r>
            <a:r>
              <a:rPr lang="es-ES" sz="2000" u="sng" dirty="0">
                <a:hlinkClick r:id="rId14" tooltip="Mimo"/>
              </a:rPr>
              <a:t>mimo</a:t>
            </a:r>
            <a:r>
              <a:rPr lang="es-ES" sz="2000" dirty="0"/>
              <a:t> </a:t>
            </a:r>
            <a:r>
              <a:rPr lang="es-ES" sz="2000" dirty="0" smtClean="0"/>
              <a:t>e o</a:t>
            </a:r>
            <a:r>
              <a:rPr lang="es-ES" sz="2000" dirty="0"/>
              <a:t> </a:t>
            </a:r>
            <a:r>
              <a:rPr lang="es-ES" sz="2000" u="sng" dirty="0">
                <a:hlinkClick r:id="rId15" tooltip="Circo"/>
              </a:rPr>
              <a:t>circo</a:t>
            </a:r>
            <a:endParaRPr lang="es-ES" sz="2000" dirty="0"/>
          </a:p>
          <a:p>
            <a:pPr lvl="0"/>
            <a:r>
              <a:rPr lang="es-ES" sz="2000" u="sng" dirty="0">
                <a:hlinkClick r:id="rId16" tooltip="Cinematografía"/>
              </a:rPr>
              <a:t>Cinematografía</a:t>
            </a:r>
            <a:endParaRPr lang="es-ES" sz="2000" dirty="0"/>
          </a:p>
          <a:p>
            <a:pPr lvl="0"/>
            <a:r>
              <a:rPr lang="es-ES" sz="2000" u="sng" dirty="0">
                <a:hlinkClick r:id="rId17" tooltip="Fotografía"/>
              </a:rPr>
              <a:t>Fotografía</a:t>
            </a:r>
            <a:endParaRPr lang="es-ES" sz="2000" dirty="0"/>
          </a:p>
          <a:p>
            <a:pPr lvl="0"/>
            <a:r>
              <a:rPr lang="es-ES" sz="2000" u="sng" dirty="0" smtClean="0">
                <a:hlinkClick r:id="rId18" tooltip="Historieta"/>
              </a:rPr>
              <a:t>Historieta</a:t>
            </a:r>
            <a:endParaRPr lang="es-ES" sz="2000" u="sng" dirty="0" smtClean="0"/>
          </a:p>
          <a:p>
            <a:pPr lvl="0"/>
            <a:endParaRPr lang="es-ES" sz="2000" dirty="0"/>
          </a:p>
          <a:p>
            <a:r>
              <a:rPr lang="es-ES" sz="2000" dirty="0" err="1" smtClean="0"/>
              <a:t>Certos</a:t>
            </a:r>
            <a:r>
              <a:rPr lang="es-ES" sz="2000" dirty="0" smtClean="0"/>
              <a:t> </a:t>
            </a:r>
            <a:r>
              <a:rPr lang="es-ES" sz="2000" dirty="0"/>
              <a:t>críticos e historiadores consideran </a:t>
            </a:r>
            <a:r>
              <a:rPr lang="es-ES" sz="2000" dirty="0" err="1" smtClean="0"/>
              <a:t>outras</a:t>
            </a:r>
            <a:r>
              <a:rPr lang="es-ES" sz="2000" dirty="0" smtClean="0"/>
              <a:t> </a:t>
            </a:r>
            <a:r>
              <a:rPr lang="es-ES" sz="2000" dirty="0"/>
              <a:t>artes </a:t>
            </a:r>
            <a:r>
              <a:rPr lang="es-ES" sz="2000" dirty="0" smtClean="0"/>
              <a:t>na </a:t>
            </a:r>
            <a:r>
              <a:rPr lang="es-ES" sz="2000" dirty="0"/>
              <a:t>lista, como </a:t>
            </a:r>
            <a:r>
              <a:rPr lang="es-ES" sz="2000" dirty="0" smtClean="0"/>
              <a:t>a</a:t>
            </a:r>
            <a:r>
              <a:rPr lang="es-ES" sz="2000" dirty="0"/>
              <a:t> </a:t>
            </a:r>
            <a:r>
              <a:rPr lang="es-ES" sz="2000" u="sng" dirty="0">
                <a:hlinkClick r:id="rId19" tooltip="Gastronomía"/>
              </a:rPr>
              <a:t>gastronomía</a:t>
            </a:r>
            <a:r>
              <a:rPr lang="es-ES" sz="2000" dirty="0"/>
              <a:t>, </a:t>
            </a:r>
            <a:r>
              <a:rPr lang="es-ES" sz="2000" dirty="0" smtClean="0"/>
              <a:t>a</a:t>
            </a:r>
            <a:r>
              <a:rPr lang="es-ES" sz="2000" dirty="0"/>
              <a:t> </a:t>
            </a:r>
            <a:r>
              <a:rPr lang="es-ES" sz="2000" u="sng" dirty="0">
                <a:hlinkClick r:id="rId20" tooltip="Perfumería"/>
              </a:rPr>
              <a:t>perfumería</a:t>
            </a:r>
            <a:r>
              <a:rPr lang="es-ES" sz="2000" dirty="0"/>
              <a:t>, </a:t>
            </a:r>
            <a:r>
              <a:rPr lang="es-ES" sz="2000" dirty="0" smtClean="0"/>
              <a:t>a</a:t>
            </a:r>
            <a:r>
              <a:rPr lang="es-ES" sz="2000" dirty="0"/>
              <a:t> </a:t>
            </a:r>
            <a:r>
              <a:rPr lang="es-ES" sz="2000" u="sng" dirty="0">
                <a:hlinkClick r:id="rId21" tooltip="Televisión"/>
              </a:rPr>
              <a:t>televisión</a:t>
            </a:r>
            <a:r>
              <a:rPr lang="es-ES" sz="2000" dirty="0"/>
              <a:t>, </a:t>
            </a:r>
            <a:r>
              <a:rPr lang="es-ES" sz="2000" dirty="0" smtClean="0"/>
              <a:t>a</a:t>
            </a:r>
            <a:r>
              <a:rPr lang="es-ES" sz="2000" dirty="0"/>
              <a:t> </a:t>
            </a:r>
            <a:r>
              <a:rPr lang="es-ES" sz="2000" u="sng" dirty="0">
                <a:hlinkClick r:id="rId22" tooltip="Moda"/>
              </a:rPr>
              <a:t>moda</a:t>
            </a:r>
            <a:r>
              <a:rPr lang="es-ES" sz="2000" dirty="0"/>
              <a:t>, </a:t>
            </a:r>
            <a:r>
              <a:rPr lang="es-ES" sz="2000" dirty="0" smtClean="0"/>
              <a:t>a</a:t>
            </a:r>
            <a:r>
              <a:rPr lang="es-ES" sz="2000" dirty="0"/>
              <a:t> </a:t>
            </a:r>
            <a:r>
              <a:rPr lang="es-ES" sz="2000" u="sng" dirty="0" err="1" smtClean="0">
                <a:hlinkClick r:id="rId23" tooltip="Publicidad"/>
              </a:rPr>
              <a:t>publicidade</a:t>
            </a:r>
            <a:r>
              <a:rPr lang="es-ES" sz="2000" dirty="0" smtClean="0"/>
              <a:t>, a</a:t>
            </a:r>
            <a:r>
              <a:rPr lang="es-ES" sz="2000" dirty="0"/>
              <a:t> </a:t>
            </a:r>
            <a:r>
              <a:rPr lang="es-ES" sz="2000" u="sng" dirty="0">
                <a:hlinkClick r:id="rId24" tooltip="Animación"/>
              </a:rPr>
              <a:t>animación</a:t>
            </a:r>
            <a:r>
              <a:rPr lang="es-ES" sz="2000" dirty="0"/>
              <a:t> </a:t>
            </a:r>
            <a:r>
              <a:rPr lang="es-ES" sz="2000" dirty="0" smtClean="0"/>
              <a:t>e os</a:t>
            </a:r>
            <a:r>
              <a:rPr lang="es-ES" sz="2000" dirty="0"/>
              <a:t> </a:t>
            </a:r>
            <a:r>
              <a:rPr lang="es-ES" sz="2000" u="sng" dirty="0" err="1" smtClean="0">
                <a:hlinkClick r:id="rId25" tooltip="Videojuegos"/>
              </a:rPr>
              <a:t>videoxogos</a:t>
            </a:r>
            <a:r>
              <a:rPr lang="es-ES" sz="2000" dirty="0"/>
              <a:t>. </a:t>
            </a:r>
            <a:r>
              <a:rPr lang="es-ES" sz="2000" dirty="0" err="1" smtClean="0"/>
              <a:t>Na</a:t>
            </a:r>
            <a:r>
              <a:rPr lang="es-ES" sz="2000" dirty="0" smtClean="0"/>
              <a:t> </a:t>
            </a:r>
            <a:r>
              <a:rPr lang="es-ES" sz="2000" dirty="0" err="1" smtClean="0"/>
              <a:t>actualidade</a:t>
            </a:r>
            <a:r>
              <a:rPr lang="es-ES" sz="2000" dirty="0" smtClean="0"/>
              <a:t> </a:t>
            </a:r>
            <a:r>
              <a:rPr lang="es-ES" sz="2000" dirty="0"/>
              <a:t>existe </a:t>
            </a:r>
            <a:r>
              <a:rPr lang="es-ES" sz="2000" dirty="0" err="1" smtClean="0"/>
              <a:t>aínda</a:t>
            </a:r>
            <a:r>
              <a:rPr lang="es-ES" sz="2000" dirty="0" smtClean="0"/>
              <a:t> </a:t>
            </a:r>
            <a:r>
              <a:rPr lang="es-ES" sz="2000" dirty="0" err="1" smtClean="0"/>
              <a:t>certa</a:t>
            </a:r>
            <a:r>
              <a:rPr lang="es-ES" sz="2000" dirty="0" smtClean="0"/>
              <a:t> </a:t>
            </a:r>
            <a:r>
              <a:rPr lang="es-ES" sz="2000" dirty="0"/>
              <a:t>discrepancia sobre </a:t>
            </a:r>
            <a:r>
              <a:rPr lang="es-ES" sz="2000" dirty="0" smtClean="0"/>
              <a:t>cal </a:t>
            </a:r>
            <a:r>
              <a:rPr lang="es-ES" sz="2000" dirty="0"/>
              <a:t>sería </a:t>
            </a:r>
            <a:r>
              <a:rPr lang="es-ES" sz="2000" dirty="0" smtClean="0"/>
              <a:t>a </a:t>
            </a:r>
            <a:r>
              <a:rPr lang="es-ES" sz="2000" dirty="0"/>
              <a:t>“</a:t>
            </a:r>
            <a:r>
              <a:rPr lang="es-ES" sz="2000" dirty="0" smtClean="0"/>
              <a:t>décima </a:t>
            </a:r>
            <a:r>
              <a:rPr lang="es-ES" sz="2000" dirty="0"/>
              <a:t>arte”.</a:t>
            </a:r>
          </a:p>
        </p:txBody>
      </p:sp>
    </p:spTree>
    <p:extLst>
      <p:ext uri="{BB962C8B-B14F-4D97-AF65-F5344CB8AC3E}">
        <p14:creationId xmlns:p14="http://schemas.microsoft.com/office/powerpoint/2010/main" val="1756420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ESTILOS ARTÍSTICOS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588580" y="2141483"/>
            <a:ext cx="36260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Podemos definir estilo artístico como o </a:t>
            </a:r>
            <a:r>
              <a:rPr lang="es-ES" dirty="0" err="1" smtClean="0"/>
              <a:t>conxunto</a:t>
            </a:r>
            <a:r>
              <a:rPr lang="es-ES" dirty="0" smtClean="0"/>
              <a:t> </a:t>
            </a:r>
            <a:r>
              <a:rPr lang="es-ES" dirty="0"/>
              <a:t>identificable de</a:t>
            </a:r>
          </a:p>
          <a:p>
            <a:pPr algn="just"/>
            <a:r>
              <a:rPr lang="es-ES" dirty="0"/>
              <a:t>características que permiten agrupar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/>
              <a:t>serie de obras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/>
              <a:t>autores, </a:t>
            </a:r>
            <a:r>
              <a:rPr lang="es-ES" dirty="0" smtClean="0"/>
              <a:t>os cales </a:t>
            </a:r>
            <a:r>
              <a:rPr lang="es-ES" dirty="0"/>
              <a:t>compartirán elementos estables en </a:t>
            </a:r>
            <a:r>
              <a:rPr lang="es-ES" dirty="0" smtClean="0"/>
              <a:t>canto á </a:t>
            </a:r>
            <a:r>
              <a:rPr lang="es-ES" dirty="0" err="1" smtClean="0"/>
              <a:t>súa</a:t>
            </a:r>
            <a:r>
              <a:rPr lang="es-ES" dirty="0" smtClean="0"/>
              <a:t> </a:t>
            </a:r>
            <a:r>
              <a:rPr lang="es-ES" dirty="0"/>
              <a:t>forma </a:t>
            </a:r>
            <a:r>
              <a:rPr lang="es-ES" dirty="0" smtClean="0"/>
              <a:t>e contenidos. 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err="1" smtClean="0"/>
              <a:t>Ó</a:t>
            </a:r>
            <a:r>
              <a:rPr lang="es-ES" dirty="0" smtClean="0"/>
              <a:t> longo do tempo </a:t>
            </a:r>
            <a:r>
              <a:rPr lang="es-ES" dirty="0" err="1" smtClean="0"/>
              <a:t>foron</a:t>
            </a:r>
            <a:r>
              <a:rPr lang="es-ES" dirty="0" smtClean="0"/>
              <a:t> </a:t>
            </a:r>
            <a:r>
              <a:rPr lang="es-ES" dirty="0" err="1" smtClean="0"/>
              <a:t>sucedéndose</a:t>
            </a:r>
            <a:r>
              <a:rPr lang="es-ES" dirty="0" smtClean="0"/>
              <a:t> gran número deles:</a:t>
            </a:r>
            <a:endParaRPr lang="es-ES" dirty="0"/>
          </a:p>
          <a:p>
            <a:pPr algn="just"/>
            <a:endParaRPr lang="es-ES" dirty="0"/>
          </a:p>
        </p:txBody>
      </p:sp>
      <p:pic>
        <p:nvPicPr>
          <p:cNvPr id="16386" name="Picture 2" descr="Arte prehistórico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89" y="1933976"/>
            <a:ext cx="2489438" cy="409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873766" y="2691538"/>
            <a:ext cx="46324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Prehistoria: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  <a:p>
            <a:pPr lvl="0" fontAlgn="base"/>
            <a:r>
              <a:rPr lang="es-ES" dirty="0"/>
              <a:t>Arte paleolítico (h. 40.000 – 10.000 a.C.)</a:t>
            </a:r>
          </a:p>
          <a:p>
            <a:pPr lvl="0" fontAlgn="base"/>
            <a:r>
              <a:rPr lang="es-ES" dirty="0"/>
              <a:t>Arte mesolítico (h. 10.000 – 4000 a.C.)</a:t>
            </a:r>
          </a:p>
          <a:p>
            <a:pPr lvl="0" fontAlgn="base"/>
            <a:r>
              <a:rPr lang="es-ES" dirty="0"/>
              <a:t>Arte neolítico (h. 4000 – 2000 a.C.)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4992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l arte en el Antiguo Egipto. Seguramente has admirado, por su… | by  Revista Pionero | Revista Pionero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16" y="1957098"/>
            <a:ext cx="5761750" cy="432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600497" y="2388571"/>
            <a:ext cx="423566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FF0000"/>
                </a:solidFill>
              </a:rPr>
              <a:t>Idade</a:t>
            </a:r>
            <a:r>
              <a:rPr lang="es-ES" sz="2800" b="1" dirty="0" smtClean="0">
                <a:solidFill>
                  <a:srgbClr val="FF0000"/>
                </a:solidFill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</a:rPr>
              <a:t>Antiga</a:t>
            </a:r>
            <a:r>
              <a:rPr lang="es-ES" sz="2800" b="1" dirty="0">
                <a:solidFill>
                  <a:srgbClr val="FF0000"/>
                </a:solidFill>
              </a:rPr>
              <a:t>:</a:t>
            </a:r>
            <a:r>
              <a:rPr lang="es-ES" sz="2800" dirty="0">
                <a:solidFill>
                  <a:srgbClr val="FF0000"/>
                </a:solidFill>
              </a:rPr>
              <a:t/>
            </a:r>
            <a:br>
              <a:rPr lang="es-ES" sz="2800" dirty="0">
                <a:solidFill>
                  <a:srgbClr val="FF0000"/>
                </a:solidFill>
              </a:rPr>
            </a:br>
            <a:endParaRPr lang="es-ES" sz="2800" dirty="0">
              <a:solidFill>
                <a:srgbClr val="FF0000"/>
              </a:solidFill>
            </a:endParaRPr>
          </a:p>
          <a:p>
            <a:pPr lvl="0" fontAlgn="base"/>
            <a:r>
              <a:rPr lang="es-ES" dirty="0"/>
              <a:t>Arte </a:t>
            </a:r>
            <a:r>
              <a:rPr lang="es-ES" dirty="0" err="1" smtClean="0"/>
              <a:t>exipcia</a:t>
            </a:r>
            <a:r>
              <a:rPr lang="es-ES" dirty="0" smtClean="0"/>
              <a:t> </a:t>
            </a:r>
            <a:r>
              <a:rPr lang="es-ES" dirty="0"/>
              <a:t>(h. 5300 - 30 a.C.)</a:t>
            </a:r>
          </a:p>
          <a:p>
            <a:pPr lvl="0" fontAlgn="base"/>
            <a:r>
              <a:rPr lang="es-ES" dirty="0"/>
              <a:t>Arte </a:t>
            </a:r>
            <a:r>
              <a:rPr lang="es-ES" dirty="0" smtClean="0"/>
              <a:t>mesopotámica </a:t>
            </a:r>
            <a:r>
              <a:rPr lang="es-ES" dirty="0"/>
              <a:t>(h. 4000 - 539 a.C.)</a:t>
            </a:r>
          </a:p>
          <a:p>
            <a:pPr lvl="0" fontAlgn="base"/>
            <a:r>
              <a:rPr lang="es-ES" dirty="0"/>
              <a:t>Arte </a:t>
            </a:r>
            <a:r>
              <a:rPr lang="es-ES" dirty="0" smtClean="0"/>
              <a:t>minoica </a:t>
            </a:r>
            <a:r>
              <a:rPr lang="es-ES" dirty="0"/>
              <a:t>(h. 3000 - 1400 a.C.)</a:t>
            </a:r>
          </a:p>
          <a:p>
            <a:pPr lvl="0" fontAlgn="base"/>
            <a:r>
              <a:rPr lang="es-ES" dirty="0"/>
              <a:t>Arte </a:t>
            </a:r>
            <a:r>
              <a:rPr lang="es-ES" dirty="0" smtClean="0"/>
              <a:t>micénica </a:t>
            </a:r>
            <a:r>
              <a:rPr lang="es-ES" dirty="0"/>
              <a:t>(h. 1500 - 1100 a.C.)</a:t>
            </a:r>
          </a:p>
          <a:p>
            <a:pPr lvl="0" fontAlgn="base"/>
            <a:r>
              <a:rPr lang="es-ES" dirty="0"/>
              <a:t>Arte </a:t>
            </a:r>
            <a:r>
              <a:rPr lang="es-ES" dirty="0" err="1" smtClean="0"/>
              <a:t>grega</a:t>
            </a:r>
            <a:r>
              <a:rPr lang="es-ES" dirty="0" smtClean="0"/>
              <a:t> </a:t>
            </a:r>
            <a:r>
              <a:rPr lang="es-ES" dirty="0"/>
              <a:t>(h. 1000 - 320 a.C.)</a:t>
            </a:r>
          </a:p>
          <a:p>
            <a:pPr lvl="0" fontAlgn="base"/>
            <a:r>
              <a:rPr lang="es-ES" dirty="0"/>
              <a:t>Arte </a:t>
            </a:r>
            <a:r>
              <a:rPr lang="es-ES" dirty="0" smtClean="0"/>
              <a:t>etrusca </a:t>
            </a:r>
            <a:r>
              <a:rPr lang="es-ES" dirty="0"/>
              <a:t>(h. 800 - 100 a.C.)</a:t>
            </a:r>
          </a:p>
          <a:p>
            <a:pPr lvl="0" fontAlgn="base"/>
            <a:r>
              <a:rPr lang="es-ES" dirty="0"/>
              <a:t>Arte </a:t>
            </a:r>
            <a:r>
              <a:rPr lang="es-ES" dirty="0" smtClean="0"/>
              <a:t>romana </a:t>
            </a:r>
            <a:r>
              <a:rPr lang="es-ES" dirty="0"/>
              <a:t>(h. 400 </a:t>
            </a:r>
            <a:r>
              <a:rPr lang="es-ES" dirty="0" err="1"/>
              <a:t>a.C</a:t>
            </a:r>
            <a:r>
              <a:rPr lang="es-ES" dirty="0"/>
              <a:t> - 476 d.C.)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430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 frases de Pablo Picasso sobre la vida, la creatividad y el a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945" y="1254814"/>
            <a:ext cx="8597462" cy="517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90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Francesc Cornadó: El arte medieval (I) Una ausencia de voluntad de ar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45" y="1853046"/>
            <a:ext cx="4572000" cy="465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789683" y="2136826"/>
            <a:ext cx="362606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FF0000"/>
                </a:solidFill>
              </a:rPr>
              <a:t>Idade</a:t>
            </a:r>
            <a:r>
              <a:rPr lang="es-ES" sz="2800" b="1" dirty="0" smtClean="0">
                <a:solidFill>
                  <a:srgbClr val="FF0000"/>
                </a:solidFill>
              </a:rPr>
              <a:t> </a:t>
            </a:r>
            <a:r>
              <a:rPr lang="es-ES" sz="2800" b="1" dirty="0">
                <a:solidFill>
                  <a:srgbClr val="FF0000"/>
                </a:solidFill>
              </a:rPr>
              <a:t>Media:</a:t>
            </a:r>
            <a:r>
              <a:rPr lang="es-ES" sz="2800" dirty="0">
                <a:solidFill>
                  <a:srgbClr val="FF0000"/>
                </a:solidFill>
              </a:rPr>
              <a:t/>
            </a:r>
            <a:br>
              <a:rPr lang="es-ES" sz="2800" dirty="0">
                <a:solidFill>
                  <a:srgbClr val="FF0000"/>
                </a:solidFill>
              </a:rPr>
            </a:br>
            <a:endParaRPr lang="es-ES" sz="2800" dirty="0">
              <a:solidFill>
                <a:srgbClr val="FF0000"/>
              </a:solidFill>
            </a:endParaRPr>
          </a:p>
          <a:p>
            <a:pPr lvl="0" fontAlgn="base"/>
            <a:r>
              <a:rPr lang="es-ES" dirty="0"/>
              <a:t>Arte paleocristiano (h. </a:t>
            </a:r>
            <a:r>
              <a:rPr lang="es-ES" dirty="0" err="1"/>
              <a:t>s.I</a:t>
            </a:r>
            <a:r>
              <a:rPr lang="es-ES" dirty="0"/>
              <a:t> - IV)</a:t>
            </a:r>
          </a:p>
          <a:p>
            <a:pPr lvl="0" fontAlgn="base"/>
            <a:r>
              <a:rPr lang="es-ES" dirty="0"/>
              <a:t>Arte visigodo (h. 415 - 711)</a:t>
            </a:r>
          </a:p>
          <a:p>
            <a:pPr lvl="0" fontAlgn="base"/>
            <a:r>
              <a:rPr lang="es-ES" dirty="0"/>
              <a:t>Arte bizantino (h. 330 – 1.453)</a:t>
            </a:r>
          </a:p>
          <a:p>
            <a:pPr lvl="0" fontAlgn="base"/>
            <a:r>
              <a:rPr lang="es-ES" dirty="0"/>
              <a:t>Arte mozárabe (h. 711 - 1.000)</a:t>
            </a:r>
          </a:p>
          <a:p>
            <a:pPr lvl="0" fontAlgn="base"/>
            <a:r>
              <a:rPr lang="es-ES" dirty="0"/>
              <a:t>Arte carolingio (h. 780 - 900)</a:t>
            </a:r>
          </a:p>
          <a:p>
            <a:pPr lvl="0" fontAlgn="base"/>
            <a:r>
              <a:rPr lang="es-ES" dirty="0"/>
              <a:t>Arte </a:t>
            </a:r>
            <a:r>
              <a:rPr lang="es-ES" dirty="0" err="1"/>
              <a:t>otoniano</a:t>
            </a:r>
            <a:r>
              <a:rPr lang="es-ES" dirty="0"/>
              <a:t> (h. 950 - 1050)</a:t>
            </a:r>
          </a:p>
          <a:p>
            <a:pPr lvl="0" fontAlgn="base"/>
            <a:r>
              <a:rPr lang="es-ES" dirty="0"/>
              <a:t>Arte románico (s. XI - XIII)</a:t>
            </a:r>
          </a:p>
          <a:p>
            <a:pPr lvl="0" fontAlgn="base"/>
            <a:r>
              <a:rPr lang="es-ES" dirty="0"/>
              <a:t>Arte gótico (s. XII - XVI)</a:t>
            </a:r>
          </a:p>
          <a:p>
            <a:pPr lvl="0" fontAlgn="base"/>
            <a:r>
              <a:rPr lang="es-ES" dirty="0"/>
              <a:t>Arte </a:t>
            </a:r>
            <a:r>
              <a:rPr lang="es-ES" dirty="0" err="1"/>
              <a:t>mudejar</a:t>
            </a:r>
            <a:r>
              <a:rPr lang="es-ES" dirty="0"/>
              <a:t> (</a:t>
            </a:r>
            <a:r>
              <a:rPr lang="es-ES" dirty="0" err="1"/>
              <a:t>s.XII</a:t>
            </a:r>
            <a:r>
              <a:rPr lang="es-ES" dirty="0"/>
              <a:t> - XVI)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2245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dad Moderna. Test. | Qu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3" y="1711926"/>
            <a:ext cx="4311321" cy="455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327228" y="2554014"/>
            <a:ext cx="37311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FF0000"/>
                </a:solidFill>
              </a:rPr>
              <a:t>Idade</a:t>
            </a:r>
            <a:r>
              <a:rPr lang="es-ES" sz="2800" b="1" dirty="0" smtClean="0">
                <a:solidFill>
                  <a:srgbClr val="FF0000"/>
                </a:solidFill>
              </a:rPr>
              <a:t> </a:t>
            </a:r>
            <a:r>
              <a:rPr lang="es-ES" sz="2800" b="1" dirty="0">
                <a:solidFill>
                  <a:srgbClr val="FF0000"/>
                </a:solidFill>
              </a:rPr>
              <a:t>Moderna: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  <a:p>
            <a:pPr lvl="0" fontAlgn="base"/>
            <a:r>
              <a:rPr lang="es-ES" dirty="0" err="1" smtClean="0"/>
              <a:t>Renacemento</a:t>
            </a:r>
            <a:r>
              <a:rPr lang="es-ES" dirty="0" smtClean="0"/>
              <a:t> </a:t>
            </a:r>
            <a:r>
              <a:rPr lang="es-ES" dirty="0"/>
              <a:t>(</a:t>
            </a:r>
            <a:r>
              <a:rPr lang="es-ES" dirty="0" err="1"/>
              <a:t>s.XV</a:t>
            </a:r>
            <a:r>
              <a:rPr lang="es-ES" dirty="0"/>
              <a:t> - XVI)</a:t>
            </a:r>
          </a:p>
          <a:p>
            <a:pPr lvl="0" fontAlgn="base"/>
            <a:r>
              <a:rPr lang="es-ES" dirty="0"/>
              <a:t>Manierismo (h. 1530 - 1.600)</a:t>
            </a:r>
          </a:p>
          <a:p>
            <a:pPr lvl="0" fontAlgn="base"/>
            <a:r>
              <a:rPr lang="es-ES" dirty="0"/>
              <a:t>Barroco (h. 1600 - 1750)</a:t>
            </a:r>
          </a:p>
          <a:p>
            <a:pPr lvl="0" fontAlgn="base"/>
            <a:r>
              <a:rPr lang="es-ES" dirty="0"/>
              <a:t>Rococó (1720 - 1740)</a:t>
            </a:r>
          </a:p>
        </p:txBody>
      </p:sp>
    </p:spTree>
    <p:extLst>
      <p:ext uri="{BB962C8B-B14F-4D97-AF65-F5344CB8AC3E}">
        <p14:creationId xmlns:p14="http://schemas.microsoft.com/office/powerpoint/2010/main" val="3297103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rte contemporáneo - Qué es, características, definición y concep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93" y="1836849"/>
            <a:ext cx="5236231" cy="405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432331" y="654400"/>
            <a:ext cx="5234153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FF0000"/>
                </a:solidFill>
              </a:rPr>
              <a:t>Idade</a:t>
            </a:r>
            <a:r>
              <a:rPr lang="es-ES" sz="2800" b="1" dirty="0" smtClean="0">
                <a:solidFill>
                  <a:srgbClr val="FF0000"/>
                </a:solidFill>
              </a:rPr>
              <a:t> </a:t>
            </a:r>
            <a:r>
              <a:rPr lang="es-ES" sz="2800" b="1" dirty="0">
                <a:solidFill>
                  <a:srgbClr val="FF0000"/>
                </a:solidFill>
              </a:rPr>
              <a:t>Contemporánea:</a:t>
            </a:r>
            <a:r>
              <a:rPr lang="es-ES" sz="2800" dirty="0">
                <a:solidFill>
                  <a:srgbClr val="FF0000"/>
                </a:solidFill>
              </a:rPr>
              <a:t/>
            </a:r>
            <a:br>
              <a:rPr lang="es-ES" sz="2800" dirty="0">
                <a:solidFill>
                  <a:srgbClr val="FF0000"/>
                </a:solidFill>
              </a:rPr>
            </a:br>
            <a:endParaRPr lang="es-ES" sz="2800" dirty="0">
              <a:solidFill>
                <a:srgbClr val="FF0000"/>
              </a:solidFill>
            </a:endParaRPr>
          </a:p>
          <a:p>
            <a:pPr lvl="0" fontAlgn="base"/>
            <a:r>
              <a:rPr lang="es-ES" dirty="0"/>
              <a:t>Neoclasicismo (1730 - 1820)</a:t>
            </a:r>
          </a:p>
          <a:p>
            <a:pPr lvl="0" fontAlgn="base"/>
            <a:r>
              <a:rPr lang="es-ES" dirty="0"/>
              <a:t>Romanticismo (</a:t>
            </a:r>
            <a:r>
              <a:rPr lang="es-ES" dirty="0" err="1" smtClean="0"/>
              <a:t>dende</a:t>
            </a:r>
            <a:r>
              <a:rPr lang="es-ES" dirty="0" smtClean="0"/>
              <a:t> </a:t>
            </a:r>
            <a:r>
              <a:rPr lang="es-ES" dirty="0" err="1" smtClean="0"/>
              <a:t>finais</a:t>
            </a:r>
            <a:r>
              <a:rPr lang="es-ES" dirty="0" smtClean="0"/>
              <a:t> do XVIII ata </a:t>
            </a:r>
            <a:r>
              <a:rPr lang="es-ES" dirty="0"/>
              <a:t>mediados </a:t>
            </a:r>
            <a:r>
              <a:rPr lang="es-ES" dirty="0" smtClean="0"/>
              <a:t>do </a:t>
            </a:r>
            <a:r>
              <a:rPr lang="es-ES" dirty="0" err="1"/>
              <a:t>s.XIX</a:t>
            </a:r>
            <a:r>
              <a:rPr lang="es-ES" dirty="0"/>
              <a:t>)</a:t>
            </a:r>
          </a:p>
          <a:p>
            <a:pPr lvl="0" fontAlgn="base"/>
            <a:r>
              <a:rPr lang="es-ES" dirty="0"/>
              <a:t>Realismo (</a:t>
            </a:r>
            <a:r>
              <a:rPr lang="es-ES" dirty="0" err="1"/>
              <a:t>s.XIX</a:t>
            </a:r>
            <a:r>
              <a:rPr lang="es-ES" dirty="0"/>
              <a:t>)</a:t>
            </a:r>
          </a:p>
          <a:p>
            <a:pPr lvl="0" fontAlgn="base"/>
            <a:r>
              <a:rPr lang="es-ES" dirty="0"/>
              <a:t>Impresionismo (mediados </a:t>
            </a:r>
            <a:r>
              <a:rPr lang="es-ES" dirty="0" smtClean="0"/>
              <a:t>XIX</a:t>
            </a:r>
            <a:r>
              <a:rPr lang="es-ES" dirty="0"/>
              <a:t>)</a:t>
            </a:r>
          </a:p>
          <a:p>
            <a:pPr lvl="0" fontAlgn="base"/>
            <a:r>
              <a:rPr lang="es-ES" dirty="0"/>
              <a:t>Simbolismo (</a:t>
            </a:r>
            <a:r>
              <a:rPr lang="es-ES" dirty="0" err="1" smtClean="0"/>
              <a:t>finais</a:t>
            </a:r>
            <a:r>
              <a:rPr lang="es-ES" dirty="0" smtClean="0"/>
              <a:t> do XIX</a:t>
            </a:r>
            <a:r>
              <a:rPr lang="es-ES" dirty="0"/>
              <a:t>)</a:t>
            </a:r>
          </a:p>
          <a:p>
            <a:pPr lvl="0" fontAlgn="base"/>
            <a:r>
              <a:rPr lang="es-ES" dirty="0"/>
              <a:t>Neoimpresionismo (</a:t>
            </a:r>
            <a:r>
              <a:rPr lang="es-ES" dirty="0" err="1" smtClean="0"/>
              <a:t>finais</a:t>
            </a:r>
            <a:r>
              <a:rPr lang="es-ES" dirty="0" smtClean="0"/>
              <a:t> do XIX</a:t>
            </a:r>
            <a:r>
              <a:rPr lang="es-ES" dirty="0"/>
              <a:t>)</a:t>
            </a:r>
          </a:p>
          <a:p>
            <a:pPr lvl="0" fontAlgn="base"/>
            <a:r>
              <a:rPr lang="es-ES" dirty="0"/>
              <a:t>Postimpresionismo (</a:t>
            </a:r>
            <a:r>
              <a:rPr lang="es-ES" dirty="0" err="1" smtClean="0"/>
              <a:t>finais</a:t>
            </a:r>
            <a:r>
              <a:rPr lang="es-ES" dirty="0" smtClean="0"/>
              <a:t> do XIX e </a:t>
            </a:r>
            <a:r>
              <a:rPr lang="es-ES" dirty="0"/>
              <a:t>principios </a:t>
            </a:r>
            <a:r>
              <a:rPr lang="es-ES" dirty="0" smtClean="0"/>
              <a:t>do XX</a:t>
            </a:r>
            <a:r>
              <a:rPr lang="es-ES" dirty="0"/>
              <a:t>)</a:t>
            </a:r>
          </a:p>
          <a:p>
            <a:pPr lvl="0" fontAlgn="base"/>
            <a:r>
              <a:rPr lang="es-ES" dirty="0"/>
              <a:t>Art </a:t>
            </a:r>
            <a:r>
              <a:rPr lang="es-ES" dirty="0" err="1"/>
              <a:t>Nouveau</a:t>
            </a:r>
            <a:r>
              <a:rPr lang="es-ES" dirty="0"/>
              <a:t> / Modernismo (</a:t>
            </a:r>
            <a:r>
              <a:rPr lang="es-ES" dirty="0" err="1" smtClean="0"/>
              <a:t>finais</a:t>
            </a:r>
            <a:r>
              <a:rPr lang="es-ES" dirty="0" smtClean="0"/>
              <a:t> do XIX e </a:t>
            </a:r>
            <a:r>
              <a:rPr lang="es-ES" dirty="0"/>
              <a:t>principios </a:t>
            </a:r>
            <a:r>
              <a:rPr lang="es-ES" dirty="0" smtClean="0"/>
              <a:t>do </a:t>
            </a:r>
            <a:r>
              <a:rPr lang="es-ES" dirty="0"/>
              <a:t>XX)</a:t>
            </a:r>
          </a:p>
          <a:p>
            <a:pPr lvl="0" fontAlgn="base"/>
            <a:r>
              <a:rPr lang="es-ES" dirty="0"/>
              <a:t>Art Decó (1920 - 1950)</a:t>
            </a:r>
          </a:p>
          <a:p>
            <a:pPr lvl="0" fontAlgn="base"/>
            <a:r>
              <a:rPr lang="es-ES" dirty="0"/>
              <a:t>Arte Naíf (desde </a:t>
            </a:r>
            <a:r>
              <a:rPr lang="es-ES" dirty="0" err="1" smtClean="0"/>
              <a:t>finais</a:t>
            </a:r>
            <a:r>
              <a:rPr lang="es-ES" dirty="0" smtClean="0"/>
              <a:t> do XIX</a:t>
            </a:r>
            <a:r>
              <a:rPr lang="es-ES" dirty="0"/>
              <a:t>)</a:t>
            </a:r>
          </a:p>
          <a:p>
            <a:pPr lvl="0" fontAlgn="base"/>
            <a:r>
              <a:rPr lang="es-ES" dirty="0"/>
              <a:t>Fovismo (1905 - 1908)</a:t>
            </a:r>
          </a:p>
          <a:p>
            <a:pPr lvl="0" fontAlgn="base"/>
            <a:r>
              <a:rPr lang="es-ES" dirty="0"/>
              <a:t>Cubismo (1907 - 1914)</a:t>
            </a:r>
          </a:p>
          <a:p>
            <a:pPr lvl="0" fontAlgn="base"/>
            <a:r>
              <a:rPr lang="es-ES" dirty="0"/>
              <a:t>Futurismo (1909 - 1930)</a:t>
            </a:r>
          </a:p>
          <a:p>
            <a:pPr lvl="0" fontAlgn="base"/>
            <a:r>
              <a:rPr lang="es-ES" dirty="0"/>
              <a:t>Expresionismo (1910 - 1945)</a:t>
            </a:r>
          </a:p>
          <a:p>
            <a:pPr lvl="0" fontAlgn="base"/>
            <a:r>
              <a:rPr lang="es-ES" dirty="0"/>
              <a:t>Pintura metafísica (1911- 1920)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1741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rte contemporáneo: historia, características, pintura, y mucho m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0" y="1781504"/>
            <a:ext cx="5404398" cy="437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243145" y="1844090"/>
            <a:ext cx="55074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s-ES" dirty="0" err="1"/>
              <a:t>Rayonismo</a:t>
            </a:r>
            <a:r>
              <a:rPr lang="es-ES" dirty="0"/>
              <a:t> / Cubismo abstracto (a partir de 1911)</a:t>
            </a:r>
          </a:p>
          <a:p>
            <a:pPr lvl="0" fontAlgn="base"/>
            <a:r>
              <a:rPr lang="es-ES" dirty="0"/>
              <a:t>Orfismo (1912-1913)</a:t>
            </a:r>
          </a:p>
          <a:p>
            <a:pPr lvl="0" fontAlgn="base"/>
            <a:r>
              <a:rPr lang="es-ES" dirty="0"/>
              <a:t>Constructivismo (1914 - 1930)</a:t>
            </a:r>
          </a:p>
          <a:p>
            <a:pPr lvl="0" fontAlgn="base"/>
            <a:r>
              <a:rPr lang="es-ES" dirty="0" err="1"/>
              <a:t>Suprematismo</a:t>
            </a:r>
            <a:r>
              <a:rPr lang="es-ES" dirty="0"/>
              <a:t> (1915 - 1925)</a:t>
            </a:r>
          </a:p>
          <a:p>
            <a:pPr lvl="0" fontAlgn="base"/>
            <a:r>
              <a:rPr lang="es-ES" dirty="0"/>
              <a:t>Dadaísmo (1916 - 1924)</a:t>
            </a:r>
          </a:p>
          <a:p>
            <a:pPr lvl="0" fontAlgn="base"/>
            <a:r>
              <a:rPr lang="es-ES" dirty="0"/>
              <a:t>Neoplasticismo (1917 - 1944)</a:t>
            </a:r>
          </a:p>
          <a:p>
            <a:pPr lvl="0" fontAlgn="base"/>
            <a:r>
              <a:rPr lang="es-ES" dirty="0" smtClean="0"/>
              <a:t>Nova </a:t>
            </a:r>
            <a:r>
              <a:rPr lang="es-ES" dirty="0" err="1" smtClean="0"/>
              <a:t>obxetividade</a:t>
            </a:r>
            <a:r>
              <a:rPr lang="es-ES" dirty="0" smtClean="0"/>
              <a:t> </a:t>
            </a:r>
            <a:r>
              <a:rPr lang="es-ES" dirty="0"/>
              <a:t>(1920 - 1933)</a:t>
            </a:r>
          </a:p>
          <a:p>
            <a:pPr lvl="0" fontAlgn="base"/>
            <a:r>
              <a:rPr lang="es-ES" dirty="0"/>
              <a:t>Surrealismo (1924 - 1966)</a:t>
            </a:r>
          </a:p>
          <a:p>
            <a:pPr lvl="0" fontAlgn="base"/>
            <a:r>
              <a:rPr lang="es-ES" dirty="0"/>
              <a:t>Racionalismo (1925 - 1940)</a:t>
            </a:r>
          </a:p>
          <a:p>
            <a:pPr lvl="0" fontAlgn="base"/>
            <a:r>
              <a:rPr lang="es-ES" dirty="0"/>
              <a:t>Tachismo (1940 - 1960)</a:t>
            </a:r>
          </a:p>
          <a:p>
            <a:pPr lvl="0" fontAlgn="base"/>
            <a:r>
              <a:rPr lang="es-ES" dirty="0"/>
              <a:t>Expresionismo abstracto (h. 1944 - 1964)</a:t>
            </a:r>
          </a:p>
          <a:p>
            <a:pPr lvl="0" fontAlgn="base"/>
            <a:r>
              <a:rPr lang="es-ES" dirty="0"/>
              <a:t>Arte </a:t>
            </a:r>
            <a:r>
              <a:rPr lang="es-ES" dirty="0" err="1" smtClean="0"/>
              <a:t>marxinal</a:t>
            </a:r>
            <a:r>
              <a:rPr lang="es-ES" dirty="0" smtClean="0"/>
              <a:t> </a:t>
            </a:r>
            <a:r>
              <a:rPr lang="es-ES" dirty="0"/>
              <a:t>/ Art </a:t>
            </a:r>
            <a:r>
              <a:rPr lang="es-ES" dirty="0" err="1"/>
              <a:t>brut</a:t>
            </a:r>
            <a:r>
              <a:rPr lang="es-ES" dirty="0"/>
              <a:t> (a partir de 1945)</a:t>
            </a:r>
          </a:p>
          <a:p>
            <a:pPr lvl="0" fontAlgn="base"/>
            <a:r>
              <a:rPr lang="es-ES" dirty="0"/>
              <a:t>Informalismo (h. 1946 - 1960)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6283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0 obras de arquitectura contemporánea imprescindi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52" y="1947114"/>
            <a:ext cx="5769732" cy="38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947338" y="1883997"/>
            <a:ext cx="40780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s-ES" dirty="0" err="1"/>
              <a:t>Espacialismo</a:t>
            </a:r>
            <a:r>
              <a:rPr lang="es-ES" dirty="0"/>
              <a:t> (a partir de 1947 - 1968)</a:t>
            </a:r>
          </a:p>
          <a:p>
            <a:pPr lvl="0" fontAlgn="base"/>
            <a:r>
              <a:rPr lang="es-ES" dirty="0" err="1"/>
              <a:t>Op</a:t>
            </a:r>
            <a:r>
              <a:rPr lang="es-ES" dirty="0"/>
              <a:t> art (a partir de 1964)</a:t>
            </a:r>
          </a:p>
          <a:p>
            <a:pPr lvl="0" fontAlgn="base"/>
            <a:r>
              <a:rPr lang="es-ES" dirty="0" smtClean="0"/>
              <a:t>Novo </a:t>
            </a:r>
            <a:r>
              <a:rPr lang="es-ES" dirty="0"/>
              <a:t>realismo (1960 - 1970)</a:t>
            </a:r>
          </a:p>
          <a:p>
            <a:pPr lvl="0" fontAlgn="base"/>
            <a:r>
              <a:rPr lang="es-ES" dirty="0"/>
              <a:t>Pop art (a partir de 1950)</a:t>
            </a:r>
          </a:p>
          <a:p>
            <a:pPr lvl="0" fontAlgn="base"/>
            <a:r>
              <a:rPr lang="es-ES" dirty="0"/>
              <a:t>Happening (a partir de 1957)</a:t>
            </a:r>
          </a:p>
          <a:p>
            <a:pPr lvl="0" fontAlgn="base"/>
            <a:r>
              <a:rPr lang="es-ES" dirty="0"/>
              <a:t>Minimalismo (a partir de 1960)</a:t>
            </a:r>
          </a:p>
          <a:p>
            <a:pPr lvl="0" fontAlgn="base"/>
            <a:r>
              <a:rPr lang="es-ES" dirty="0"/>
              <a:t>Hiperrealismo (a partir de 1960)</a:t>
            </a:r>
          </a:p>
          <a:p>
            <a:pPr lvl="0" fontAlgn="base"/>
            <a:r>
              <a:rPr lang="es-ES" dirty="0"/>
              <a:t>Arte conceptual (a partir de 1961)</a:t>
            </a:r>
          </a:p>
          <a:p>
            <a:pPr lvl="0" fontAlgn="base"/>
            <a:r>
              <a:rPr lang="es-ES" dirty="0" err="1"/>
              <a:t>Land</a:t>
            </a:r>
            <a:r>
              <a:rPr lang="es-ES" dirty="0"/>
              <a:t> art (a partir de 1960)</a:t>
            </a:r>
          </a:p>
          <a:p>
            <a:pPr lvl="0" fontAlgn="base"/>
            <a:r>
              <a:rPr lang="es-ES" dirty="0" smtClean="0"/>
              <a:t>Nova </a:t>
            </a:r>
            <a:r>
              <a:rPr lang="es-ES" dirty="0"/>
              <a:t>abstracción / Abstracción </a:t>
            </a:r>
            <a:r>
              <a:rPr lang="es-ES" dirty="0" err="1"/>
              <a:t>pospictórica</a:t>
            </a:r>
            <a:r>
              <a:rPr lang="es-ES" dirty="0"/>
              <a:t> (a partir de 1964)</a:t>
            </a:r>
          </a:p>
          <a:p>
            <a:pPr lvl="0" fontAlgn="base"/>
            <a:r>
              <a:rPr lang="es-ES" dirty="0"/>
              <a:t>Arte </a:t>
            </a:r>
            <a:r>
              <a:rPr lang="es-ES" dirty="0" err="1"/>
              <a:t>povera</a:t>
            </a:r>
            <a:r>
              <a:rPr lang="es-ES" dirty="0"/>
              <a:t> (a partir de 1967)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1099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orenzo el Magnífico, el gran mecenas del renacimiento - Kutxa Kult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396" y="1901059"/>
            <a:ext cx="694372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66952" y="2112579"/>
            <a:ext cx="3048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Mecenas: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endParaRPr lang="es-ES" sz="2800" dirty="0" smtClean="0">
              <a:solidFill>
                <a:srgbClr val="FF0000"/>
              </a:solidFill>
            </a:endParaRPr>
          </a:p>
          <a:p>
            <a:endParaRPr lang="es-ES" sz="2800" dirty="0" smtClean="0">
              <a:solidFill>
                <a:srgbClr val="FF0000"/>
              </a:solidFill>
            </a:endParaRPr>
          </a:p>
          <a:p>
            <a:r>
              <a:rPr lang="es-ES" dirty="0" smtClean="0"/>
              <a:t>Persona </a:t>
            </a:r>
            <a:r>
              <a:rPr lang="es-ES" dirty="0"/>
              <a:t>poderosa que brinda </a:t>
            </a:r>
            <a:r>
              <a:rPr lang="es-ES" dirty="0" smtClean="0"/>
              <a:t>o </a:t>
            </a:r>
            <a:r>
              <a:rPr lang="es-ES" dirty="0" err="1" smtClean="0"/>
              <a:t>seu</a:t>
            </a:r>
            <a:r>
              <a:rPr lang="es-ES" dirty="0" smtClean="0"/>
              <a:t> </a:t>
            </a:r>
            <a:r>
              <a:rPr lang="es-ES" dirty="0" err="1" smtClean="0"/>
              <a:t>apoio</a:t>
            </a:r>
            <a:r>
              <a:rPr lang="es-ES" dirty="0" smtClean="0"/>
              <a:t> </a:t>
            </a:r>
            <a:r>
              <a:rPr lang="es-ES" dirty="0"/>
              <a:t>material,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 err="1" smtClean="0"/>
              <a:t>protexe</a:t>
            </a:r>
            <a:r>
              <a:rPr lang="es-ES" dirty="0" smtClean="0"/>
              <a:t> mediante a </a:t>
            </a:r>
            <a:r>
              <a:rPr lang="es-ES" dirty="0" err="1" smtClean="0"/>
              <a:t>súa</a:t>
            </a:r>
            <a:r>
              <a:rPr lang="es-ES" dirty="0" smtClean="0"/>
              <a:t> </a:t>
            </a:r>
            <a:r>
              <a:rPr lang="es-ES" dirty="0"/>
              <a:t>influencia, a artistas, literatos </a:t>
            </a:r>
            <a:r>
              <a:rPr lang="es-ES" dirty="0" smtClean="0"/>
              <a:t>e </a:t>
            </a:r>
            <a:r>
              <a:rPr lang="es-ES" dirty="0"/>
              <a:t>científicos para que </a:t>
            </a:r>
            <a:r>
              <a:rPr lang="es-ES" dirty="0" err="1" smtClean="0"/>
              <a:t>estes</a:t>
            </a:r>
            <a:r>
              <a:rPr lang="es-ES" dirty="0" smtClean="0"/>
              <a:t> </a:t>
            </a:r>
            <a:r>
              <a:rPr lang="es-ES" dirty="0" err="1" smtClean="0"/>
              <a:t>poidan</a:t>
            </a:r>
            <a:r>
              <a:rPr lang="es-ES" dirty="0" smtClean="0"/>
              <a:t> </a:t>
            </a:r>
            <a:r>
              <a:rPr lang="es-ES" dirty="0"/>
              <a:t>realizar </a:t>
            </a:r>
            <a:r>
              <a:rPr lang="es-ES" dirty="0" smtClean="0"/>
              <a:t>a </a:t>
            </a:r>
            <a:r>
              <a:rPr lang="es-ES" dirty="0" err="1" smtClean="0"/>
              <a:t>súa</a:t>
            </a:r>
            <a:r>
              <a:rPr lang="es-ES" dirty="0" smtClean="0"/>
              <a:t> </a:t>
            </a:r>
            <a:r>
              <a:rPr lang="es-ES" dirty="0"/>
              <a:t>obra. </a:t>
            </a:r>
            <a:r>
              <a:rPr lang="es-ES" dirty="0" err="1" smtClean="0"/>
              <a:t>Caio</a:t>
            </a:r>
            <a:r>
              <a:rPr lang="es-ES" dirty="0" smtClean="0"/>
              <a:t> </a:t>
            </a:r>
            <a:r>
              <a:rPr lang="es-ES" dirty="0"/>
              <a:t>Mecenas </a:t>
            </a:r>
            <a:r>
              <a:rPr lang="es-ES" dirty="0" err="1"/>
              <a:t>conselleiro</a:t>
            </a:r>
            <a:r>
              <a:rPr lang="es-ES" dirty="0"/>
              <a:t> do emperador Augusto </a:t>
            </a:r>
            <a:r>
              <a:rPr lang="es-ES" dirty="0" err="1"/>
              <a:t>dá</a:t>
            </a:r>
            <a:r>
              <a:rPr lang="es-ES" dirty="0"/>
              <a:t> </a:t>
            </a:r>
            <a:r>
              <a:rPr lang="es-ES" dirty="0" err="1"/>
              <a:t>nome</a:t>
            </a:r>
            <a:r>
              <a:rPr lang="es-ES" dirty="0"/>
              <a:t> a este termo.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1753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🎨 ¿Qué es un bodegón artístico? | Guía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66" y="1454369"/>
            <a:ext cx="6464082" cy="469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061544" y="1786758"/>
            <a:ext cx="33422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Bodegón</a:t>
            </a:r>
            <a:r>
              <a:rPr lang="es-ES" sz="2800" dirty="0">
                <a:solidFill>
                  <a:srgbClr val="FF0000"/>
                </a:solidFill>
              </a:rPr>
              <a:t>: </a:t>
            </a:r>
            <a:endParaRPr lang="es-ES" sz="2800" dirty="0" smtClean="0">
              <a:solidFill>
                <a:srgbClr val="FF0000"/>
              </a:solidFill>
            </a:endParaRPr>
          </a:p>
          <a:p>
            <a:endParaRPr lang="es-ES" sz="2800" dirty="0" smtClean="0">
              <a:solidFill>
                <a:srgbClr val="FF0000"/>
              </a:solidFill>
            </a:endParaRPr>
          </a:p>
          <a:p>
            <a:r>
              <a:rPr lang="es-ES" dirty="0" err="1" smtClean="0"/>
              <a:t>tamén</a:t>
            </a:r>
            <a:r>
              <a:rPr lang="es-ES" dirty="0" smtClean="0"/>
              <a:t> </a:t>
            </a:r>
            <a:r>
              <a:rPr lang="es-ES" dirty="0" err="1" smtClean="0"/>
              <a:t>coñecido</a:t>
            </a:r>
            <a:r>
              <a:rPr lang="es-ES" dirty="0" smtClean="0"/>
              <a:t> </a:t>
            </a:r>
            <a:r>
              <a:rPr lang="es-ES" dirty="0"/>
              <a:t>como </a:t>
            </a:r>
            <a:r>
              <a:rPr lang="es-ES" b="1" dirty="0" err="1" smtClean="0"/>
              <a:t>natureza</a:t>
            </a:r>
            <a:r>
              <a:rPr lang="es-ES" b="1" dirty="0" smtClean="0"/>
              <a:t> </a:t>
            </a:r>
            <a:r>
              <a:rPr lang="es-ES" b="1" dirty="0" err="1" smtClean="0"/>
              <a:t>morta</a:t>
            </a:r>
            <a:r>
              <a:rPr lang="es-ES" dirty="0"/>
              <a:t>, </a:t>
            </a:r>
            <a:r>
              <a:rPr lang="es-ES" dirty="0" smtClean="0"/>
              <a:t>é </a:t>
            </a:r>
            <a:r>
              <a:rPr lang="es-ES" dirty="0" err="1" smtClean="0"/>
              <a:t>unha</a:t>
            </a:r>
            <a:r>
              <a:rPr lang="es-ES" dirty="0"/>
              <a:t> </a:t>
            </a:r>
            <a:r>
              <a:rPr lang="es-ES" dirty="0" smtClean="0"/>
              <a:t>pintura</a:t>
            </a:r>
            <a:r>
              <a:rPr lang="es-ES" dirty="0"/>
              <a:t> que representa </a:t>
            </a:r>
            <a:r>
              <a:rPr lang="es-ES" dirty="0" err="1" smtClean="0"/>
              <a:t>animais</a:t>
            </a:r>
            <a:r>
              <a:rPr lang="es-ES" dirty="0"/>
              <a:t>, flores </a:t>
            </a:r>
            <a:r>
              <a:rPr lang="es-ES" dirty="0" smtClean="0"/>
              <a:t>e </a:t>
            </a:r>
            <a:r>
              <a:rPr lang="es-ES" dirty="0" err="1" smtClean="0"/>
              <a:t>outros</a:t>
            </a:r>
            <a:r>
              <a:rPr lang="es-ES" dirty="0" smtClean="0"/>
              <a:t> </a:t>
            </a:r>
            <a:r>
              <a:rPr lang="es-ES" dirty="0" err="1" smtClean="0"/>
              <a:t>obxectos</a:t>
            </a:r>
            <a:r>
              <a:rPr lang="es-ES" dirty="0"/>
              <a:t>, que </a:t>
            </a:r>
            <a:r>
              <a:rPr lang="es-ES" dirty="0" smtClean="0"/>
              <a:t>poden </a:t>
            </a:r>
            <a:r>
              <a:rPr lang="es-ES" dirty="0"/>
              <a:t>ser </a:t>
            </a:r>
            <a:r>
              <a:rPr lang="es-ES" dirty="0" err="1" smtClean="0"/>
              <a:t>naturais</a:t>
            </a:r>
            <a:r>
              <a:rPr lang="es-ES" dirty="0" smtClean="0"/>
              <a:t> </a:t>
            </a:r>
            <a:r>
              <a:rPr lang="es-ES" dirty="0"/>
              <a:t>(</a:t>
            </a:r>
            <a:r>
              <a:rPr lang="es-ES" dirty="0" err="1" smtClean="0"/>
              <a:t>froitas</a:t>
            </a:r>
            <a:r>
              <a:rPr lang="es-ES" dirty="0"/>
              <a:t>, comida, plantas, </a:t>
            </a:r>
            <a:r>
              <a:rPr lang="es-ES" dirty="0" smtClean="0"/>
              <a:t>rochas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/>
              <a:t>conchas)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 err="1" smtClean="0"/>
              <a:t>feitos</a:t>
            </a:r>
            <a:r>
              <a:rPr lang="es-ES" dirty="0" smtClean="0"/>
              <a:t> polo home </a:t>
            </a:r>
            <a:r>
              <a:rPr lang="es-ES" dirty="0"/>
              <a:t>(utensilios de </a:t>
            </a:r>
            <a:r>
              <a:rPr lang="es-ES" dirty="0" err="1" smtClean="0"/>
              <a:t>cociña</a:t>
            </a:r>
            <a:r>
              <a:rPr lang="es-ES" dirty="0"/>
              <a:t>, de mesa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/>
              <a:t>de casa, </a:t>
            </a:r>
            <a:r>
              <a:rPr lang="es-ES" dirty="0" err="1" smtClean="0"/>
              <a:t>antigüidades</a:t>
            </a:r>
            <a:r>
              <a:rPr lang="es-ES" dirty="0"/>
              <a:t>, libros, </a:t>
            </a:r>
            <a:r>
              <a:rPr lang="es-ES" dirty="0" err="1" smtClean="0"/>
              <a:t>xoias</a:t>
            </a:r>
            <a:r>
              <a:rPr lang="es-ES" dirty="0"/>
              <a:t>, </a:t>
            </a:r>
            <a:r>
              <a:rPr lang="es-ES" dirty="0" err="1" smtClean="0"/>
              <a:t>moedas</a:t>
            </a:r>
            <a:r>
              <a:rPr lang="es-ES" dirty="0"/>
              <a:t>, pipas, etc.) </a:t>
            </a:r>
            <a:r>
              <a:rPr lang="es-ES" dirty="0" err="1" smtClean="0"/>
              <a:t>nun</a:t>
            </a:r>
            <a:r>
              <a:rPr lang="es-ES" dirty="0" smtClean="0"/>
              <a:t> </a:t>
            </a:r>
            <a:r>
              <a:rPr lang="es-ES" dirty="0" err="1" smtClean="0"/>
              <a:t>espazo</a:t>
            </a:r>
            <a:r>
              <a:rPr lang="es-ES" dirty="0" smtClean="0"/>
              <a:t> </a:t>
            </a:r>
            <a:r>
              <a:rPr lang="es-ES" dirty="0"/>
              <a:t>determinado.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0675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ICCION ARTE: Capi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79" y="994392"/>
            <a:ext cx="4876801" cy="54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135118" y="1762237"/>
            <a:ext cx="49608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Capitel</a:t>
            </a:r>
            <a:r>
              <a:rPr lang="es-ES" sz="28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s-E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s-ES" u="sng" dirty="0" smtClean="0">
                <a:hlinkClick r:id="rId3" tooltip="Elemento arquitectónico"/>
              </a:rPr>
              <a:t>Elemento </a:t>
            </a:r>
            <a:r>
              <a:rPr lang="es-ES" u="sng" dirty="0">
                <a:hlinkClick r:id="rId3" tooltip="Elemento arquitectónico"/>
              </a:rPr>
              <a:t>arquitectónico</a:t>
            </a:r>
            <a:r>
              <a:rPr lang="es-ES" dirty="0"/>
              <a:t> que se </a:t>
            </a:r>
            <a:r>
              <a:rPr lang="es-ES" dirty="0" smtClean="0"/>
              <a:t>dispón no </a:t>
            </a:r>
            <a:r>
              <a:rPr lang="es-ES" dirty="0"/>
              <a:t>extremo superior </a:t>
            </a:r>
            <a:r>
              <a:rPr lang="es-ES" dirty="0" smtClean="0"/>
              <a:t>da</a:t>
            </a:r>
            <a:r>
              <a:rPr lang="es-ES" dirty="0"/>
              <a:t> </a:t>
            </a:r>
            <a:r>
              <a:rPr lang="es-ES" u="sng" dirty="0">
                <a:hlinkClick r:id="rId4" tooltip="Columna (arquitectura)"/>
              </a:rPr>
              <a:t>columna</a:t>
            </a:r>
            <a:r>
              <a:rPr lang="es-ES" dirty="0"/>
              <a:t>, </a:t>
            </a:r>
            <a:r>
              <a:rPr lang="es-ES" dirty="0" smtClean="0"/>
              <a:t>piar </a:t>
            </a:r>
            <a:r>
              <a:rPr lang="es-ES" dirty="0" err="1" smtClean="0"/>
              <a:t>ou</a:t>
            </a:r>
            <a:r>
              <a:rPr lang="es-ES" dirty="0" smtClean="0"/>
              <a:t> </a:t>
            </a:r>
            <a:r>
              <a:rPr lang="es-ES" dirty="0"/>
              <a:t>pilastra para transmitir a estas </a:t>
            </a:r>
            <a:r>
              <a:rPr lang="es-ES" dirty="0" err="1" smtClean="0"/>
              <a:t>pezas</a:t>
            </a:r>
            <a:r>
              <a:rPr lang="es-ES" dirty="0" smtClean="0"/>
              <a:t> </a:t>
            </a:r>
            <a:r>
              <a:rPr lang="es-ES" dirty="0" err="1" smtClean="0"/>
              <a:t>estructurais</a:t>
            </a:r>
            <a:r>
              <a:rPr lang="es-ES" dirty="0" smtClean="0"/>
              <a:t> </a:t>
            </a:r>
            <a:r>
              <a:rPr lang="es-ES" dirty="0" err="1" smtClean="0"/>
              <a:t>verticais</a:t>
            </a:r>
            <a:r>
              <a:rPr lang="es-ES" dirty="0" smtClean="0"/>
              <a:t> as </a:t>
            </a:r>
            <a:r>
              <a:rPr lang="es-ES" dirty="0"/>
              <a:t>cargas que recibe </a:t>
            </a:r>
            <a:r>
              <a:rPr lang="es-ES" dirty="0" smtClean="0"/>
              <a:t>do</a:t>
            </a:r>
            <a:r>
              <a:rPr lang="es-ES" dirty="0"/>
              <a:t> </a:t>
            </a:r>
            <a:r>
              <a:rPr lang="es-ES" u="sng" dirty="0" err="1" smtClean="0">
                <a:hlinkClick r:id="rId5" tooltip="Entablamento"/>
              </a:rPr>
              <a:t>entaboamento</a:t>
            </a:r>
            <a:r>
              <a:rPr lang="es-ES" dirty="0"/>
              <a:t> horizontal </a:t>
            </a:r>
            <a:r>
              <a:rPr lang="es-ES" dirty="0" err="1" smtClean="0"/>
              <a:t>ou</a:t>
            </a:r>
            <a:r>
              <a:rPr lang="es-ES" dirty="0" smtClean="0"/>
              <a:t> do</a:t>
            </a:r>
            <a:r>
              <a:rPr lang="es-ES" dirty="0"/>
              <a:t> </a:t>
            </a:r>
            <a:r>
              <a:rPr lang="es-ES" u="sng" dirty="0">
                <a:hlinkClick r:id="rId6" tooltip="Arco (arquitectura)"/>
              </a:rPr>
              <a:t>arco</a:t>
            </a:r>
            <a:r>
              <a:rPr lang="es-ES" dirty="0"/>
              <a:t> que se </a:t>
            </a:r>
            <a:r>
              <a:rPr lang="es-ES" dirty="0" err="1" smtClean="0"/>
              <a:t>apoia</a:t>
            </a:r>
            <a:r>
              <a:rPr lang="es-ES" dirty="0" smtClean="0"/>
              <a:t> </a:t>
            </a:r>
            <a:r>
              <a:rPr lang="es-ES" dirty="0" err="1" smtClean="0"/>
              <a:t>nel</a:t>
            </a:r>
            <a:r>
              <a:rPr lang="es-ES" dirty="0"/>
              <a:t>. </a:t>
            </a:r>
            <a:r>
              <a:rPr lang="es-ES" dirty="0" err="1" smtClean="0"/>
              <a:t>Ademais</a:t>
            </a:r>
            <a:r>
              <a:rPr lang="es-ES" dirty="0" smtClean="0"/>
              <a:t> </a:t>
            </a:r>
            <a:r>
              <a:rPr lang="es-ES" dirty="0" err="1" smtClean="0"/>
              <a:t>desta</a:t>
            </a:r>
            <a:r>
              <a:rPr lang="es-ES" dirty="0" smtClean="0"/>
              <a:t> </a:t>
            </a:r>
            <a:r>
              <a:rPr lang="es-ES" dirty="0"/>
              <a:t>misión </a:t>
            </a:r>
            <a:r>
              <a:rPr lang="es-ES" u="sng" dirty="0">
                <a:hlinkClick r:id="rId7" tooltip="Estructura"/>
              </a:rPr>
              <a:t>estructural</a:t>
            </a:r>
            <a:r>
              <a:rPr lang="es-ES" dirty="0"/>
              <a:t> </a:t>
            </a:r>
            <a:r>
              <a:rPr lang="es-ES" dirty="0" smtClean="0"/>
              <a:t>compre </a:t>
            </a:r>
            <a:r>
              <a:rPr lang="es-ES" dirty="0" err="1" smtClean="0"/>
              <a:t>outra</a:t>
            </a:r>
            <a:r>
              <a:rPr lang="es-ES" dirty="0" smtClean="0"/>
              <a:t> </a:t>
            </a:r>
            <a:r>
              <a:rPr lang="es-ES" dirty="0"/>
              <a:t>de índole compositiva, </a:t>
            </a:r>
            <a:r>
              <a:rPr lang="es-ES" dirty="0" err="1" smtClean="0"/>
              <a:t>pois</a:t>
            </a:r>
            <a:r>
              <a:rPr lang="es-ES" dirty="0" smtClean="0"/>
              <a:t> </a:t>
            </a:r>
            <a:r>
              <a:rPr lang="es-ES" dirty="0"/>
              <a:t>actúa como </a:t>
            </a:r>
            <a:r>
              <a:rPr lang="es-ES" dirty="0" err="1" smtClean="0"/>
              <a:t>peza</a:t>
            </a:r>
            <a:r>
              <a:rPr lang="es-ES" dirty="0" smtClean="0"/>
              <a:t> </a:t>
            </a:r>
            <a:r>
              <a:rPr lang="es-ES" dirty="0"/>
              <a:t>de transición entre </a:t>
            </a:r>
            <a:r>
              <a:rPr lang="es-ES" dirty="0" smtClean="0"/>
              <a:t>dúas </a:t>
            </a:r>
            <a:r>
              <a:rPr lang="es-ES" dirty="0"/>
              <a:t>partes </a:t>
            </a:r>
            <a:r>
              <a:rPr lang="es-ES" dirty="0" err="1" smtClean="0"/>
              <a:t>construtivas</a:t>
            </a:r>
            <a:r>
              <a:rPr lang="es-ES" dirty="0" smtClean="0"/>
              <a:t> </a:t>
            </a:r>
            <a:r>
              <a:rPr lang="es-ES" dirty="0"/>
              <a:t>tan diferentes como </a:t>
            </a:r>
            <a:r>
              <a:rPr lang="es-ES" dirty="0" err="1" smtClean="0"/>
              <a:t>aquelas</a:t>
            </a:r>
            <a:r>
              <a:rPr lang="es-ES" dirty="0" smtClean="0"/>
              <a:t> </a:t>
            </a:r>
            <a:r>
              <a:rPr lang="es-ES" dirty="0"/>
              <a:t>entre </a:t>
            </a:r>
            <a:r>
              <a:rPr lang="es-ES" dirty="0" smtClean="0"/>
              <a:t>as </a:t>
            </a:r>
            <a:r>
              <a:rPr lang="es-ES" dirty="0"/>
              <a:t>que se </a:t>
            </a:r>
            <a:r>
              <a:rPr lang="es-ES" dirty="0" smtClean="0"/>
              <a:t>interpón. </a:t>
            </a:r>
            <a:r>
              <a:rPr lang="es-ES" dirty="0" err="1" smtClean="0"/>
              <a:t>Hai</a:t>
            </a:r>
            <a:r>
              <a:rPr lang="es-ES" dirty="0" smtClean="0"/>
              <a:t> </a:t>
            </a:r>
            <a:r>
              <a:rPr lang="es-ES" dirty="0" err="1" smtClean="0"/>
              <a:t>unha</a:t>
            </a:r>
            <a:r>
              <a:rPr lang="es-ES" dirty="0" smtClean="0"/>
              <a:t> </a:t>
            </a:r>
            <a:r>
              <a:rPr lang="es-ES" dirty="0"/>
              <a:t>enorme </a:t>
            </a:r>
            <a:r>
              <a:rPr lang="es-ES" dirty="0" err="1" smtClean="0"/>
              <a:t>variedade</a:t>
            </a:r>
            <a:r>
              <a:rPr lang="es-ES" dirty="0" smtClean="0"/>
              <a:t> </a:t>
            </a:r>
            <a:r>
              <a:rPr lang="es-ES" dirty="0"/>
              <a:t>de </a:t>
            </a:r>
            <a:r>
              <a:rPr lang="es-ES" dirty="0" err="1" smtClean="0"/>
              <a:t>capiteis</a:t>
            </a:r>
            <a:r>
              <a:rPr lang="es-ES" dirty="0" smtClean="0"/>
              <a:t> </a:t>
            </a:r>
            <a:r>
              <a:rPr lang="es-ES" dirty="0" err="1" smtClean="0"/>
              <a:t>dependendo</a:t>
            </a:r>
            <a:r>
              <a:rPr lang="es-ES" dirty="0" smtClean="0"/>
              <a:t> da </a:t>
            </a:r>
            <a:r>
              <a:rPr lang="es-ES" dirty="0"/>
              <a:t>época </a:t>
            </a:r>
            <a:r>
              <a:rPr lang="es-ES" dirty="0" smtClean="0"/>
              <a:t>e</a:t>
            </a:r>
            <a:r>
              <a:rPr lang="es-ES" dirty="0"/>
              <a:t> </a:t>
            </a:r>
            <a:r>
              <a:rPr lang="es-ES" u="sng" dirty="0">
                <a:hlinkClick r:id="rId8" tooltip="Estilos arquitectonicos"/>
              </a:rPr>
              <a:t>estilos arquitectónicos</a:t>
            </a:r>
            <a:r>
              <a:rPr lang="es-ES" dirty="0"/>
              <a:t> dominantes.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7808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Bovedilla, Bóveda de cañón, Arquitecton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48" y="1526791"/>
            <a:ext cx="64770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040523" y="2501462"/>
            <a:ext cx="25119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Bóveda</a:t>
            </a:r>
            <a:r>
              <a:rPr lang="es-ES" sz="2800" b="1" dirty="0" smtClean="0">
                <a:solidFill>
                  <a:srgbClr val="FF0000"/>
                </a:solidFill>
              </a:rPr>
              <a:t>:</a:t>
            </a:r>
          </a:p>
          <a:p>
            <a:endParaRPr lang="es-ES" sz="2800" b="1" dirty="0" smtClean="0">
              <a:solidFill>
                <a:srgbClr val="FF0000"/>
              </a:solidFill>
            </a:endParaRPr>
          </a:p>
          <a:p>
            <a:r>
              <a:rPr lang="es-ES" dirty="0" err="1" smtClean="0"/>
              <a:t>Estrutura</a:t>
            </a:r>
            <a:r>
              <a:rPr lang="es-ES" dirty="0" smtClean="0"/>
              <a:t> </a:t>
            </a:r>
            <a:r>
              <a:rPr lang="es-ES" dirty="0" err="1" smtClean="0"/>
              <a:t>dunha</a:t>
            </a:r>
            <a:r>
              <a:rPr lang="es-ES" dirty="0" smtClean="0"/>
              <a:t> </a:t>
            </a:r>
            <a:r>
              <a:rPr lang="es-ES" dirty="0" err="1" smtClean="0"/>
              <a:t>construción</a:t>
            </a:r>
            <a:r>
              <a:rPr lang="es-ES" dirty="0" smtClean="0"/>
              <a:t> </a:t>
            </a:r>
            <a:r>
              <a:rPr lang="es-ES" dirty="0"/>
              <a:t>con forma curva que cubre un espacio comprendido entre varias paredes o </a:t>
            </a:r>
            <a:r>
              <a:rPr lang="es-ES" dirty="0" smtClean="0"/>
              <a:t>piares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7275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IBUJA GARLO: El Roset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68" y="1384847"/>
            <a:ext cx="6276756" cy="470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072055" y="2554014"/>
            <a:ext cx="294289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Rosetón: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endParaRPr lang="es-ES" sz="2800" dirty="0" smtClean="0">
              <a:solidFill>
                <a:srgbClr val="FF0000"/>
              </a:solidFill>
            </a:endParaRPr>
          </a:p>
          <a:p>
            <a:endParaRPr lang="es-ES" dirty="0"/>
          </a:p>
          <a:p>
            <a:r>
              <a:rPr lang="es-ES" dirty="0" err="1" smtClean="0"/>
              <a:t>Ventá</a:t>
            </a:r>
            <a:r>
              <a:rPr lang="es-ES" dirty="0" smtClean="0"/>
              <a:t> </a:t>
            </a:r>
            <a:r>
              <a:rPr lang="es-ES" dirty="0"/>
              <a:t>de forma circular, </a:t>
            </a:r>
            <a:r>
              <a:rPr lang="es-ES" dirty="0" err="1"/>
              <a:t>cuberta</a:t>
            </a:r>
            <a:r>
              <a:rPr lang="es-ES" dirty="0"/>
              <a:t> con </a:t>
            </a:r>
            <a:r>
              <a:rPr lang="es-ES" dirty="0" err="1"/>
              <a:t>vidreiras</a:t>
            </a:r>
            <a:r>
              <a:rPr lang="es-ES" dirty="0"/>
              <a:t>, a </a:t>
            </a:r>
            <a:r>
              <a:rPr lang="es-ES" dirty="0" err="1"/>
              <a:t>súa</a:t>
            </a:r>
            <a:r>
              <a:rPr lang="es-ES" dirty="0"/>
              <a:t> tracería (decoración </a:t>
            </a:r>
            <a:r>
              <a:rPr lang="es-ES" dirty="0" err="1"/>
              <a:t>feita</a:t>
            </a:r>
            <a:r>
              <a:rPr lang="es-ES" dirty="0"/>
              <a:t> con figuras </a:t>
            </a:r>
            <a:r>
              <a:rPr lang="es-ES" dirty="0" err="1"/>
              <a:t>xeométricas</a:t>
            </a:r>
            <a:r>
              <a:rPr lang="es-ES" dirty="0"/>
              <a:t> combinadas) </a:t>
            </a:r>
            <a:r>
              <a:rPr lang="es-ES" dirty="0" err="1"/>
              <a:t>disponse</a:t>
            </a:r>
            <a:r>
              <a:rPr lang="es-ES" dirty="0"/>
              <a:t> </a:t>
            </a:r>
            <a:r>
              <a:rPr lang="es-ES" dirty="0" err="1"/>
              <a:t>xeralmente</a:t>
            </a:r>
            <a:r>
              <a:rPr lang="es-ES" dirty="0"/>
              <a:t> de forma radial. Característico da arte gótica.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132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0 frases de pintores famosos sobre la vida y el a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59" y="1145628"/>
            <a:ext cx="9068944" cy="510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644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:\Users\User\AppData\Local\Microsoft\Windows\INetCache\Content.MSO\1B13C87F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7" y="1638300"/>
            <a:ext cx="3084524" cy="4909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3610041" y="2112579"/>
            <a:ext cx="19759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Discóbolo.</a:t>
            </a:r>
          </a:p>
          <a:p>
            <a:r>
              <a:rPr lang="es-ES" dirty="0" smtClean="0"/>
              <a:t>Mirón.</a:t>
            </a:r>
          </a:p>
          <a:p>
            <a:endParaRPr lang="es-ES" dirty="0"/>
          </a:p>
          <a:p>
            <a:r>
              <a:rPr lang="es-ES" dirty="0" smtClean="0"/>
              <a:t>Arte </a:t>
            </a:r>
            <a:r>
              <a:rPr lang="es-ES" dirty="0" err="1" smtClean="0"/>
              <a:t>grega</a:t>
            </a:r>
            <a:r>
              <a:rPr lang="es-ES" dirty="0" smtClean="0"/>
              <a:t> clásica.</a:t>
            </a:r>
          </a:p>
          <a:p>
            <a:endParaRPr lang="es-ES" dirty="0"/>
          </a:p>
          <a:p>
            <a:r>
              <a:rPr lang="es-ES" dirty="0" err="1" smtClean="0"/>
              <a:t>Século</a:t>
            </a:r>
            <a:r>
              <a:rPr lang="es-ES" dirty="0" smtClean="0"/>
              <a:t> V a. C</a:t>
            </a:r>
            <a:endParaRPr lang="es-ES" dirty="0"/>
          </a:p>
        </p:txBody>
      </p:sp>
      <p:pic>
        <p:nvPicPr>
          <p:cNvPr id="11" name="Imagen 10" descr="Coliseo - Wikipedia, la enciclopedia lib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79" y="514677"/>
            <a:ext cx="5423338" cy="35212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7262648" y="4351283"/>
            <a:ext cx="2186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Coliseo.</a:t>
            </a:r>
          </a:p>
          <a:p>
            <a:endParaRPr lang="es-ES" dirty="0"/>
          </a:p>
          <a:p>
            <a:r>
              <a:rPr lang="es-ES" dirty="0" smtClean="0"/>
              <a:t>Arte romana.</a:t>
            </a:r>
          </a:p>
          <a:p>
            <a:endParaRPr lang="es-ES" dirty="0"/>
          </a:p>
          <a:p>
            <a:r>
              <a:rPr lang="es-ES" dirty="0" err="1" smtClean="0"/>
              <a:t>Século</a:t>
            </a:r>
            <a:r>
              <a:rPr lang="es-ES" dirty="0" smtClean="0"/>
              <a:t> I d.C.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4798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User\AppData\Local\Microsoft\Windows\INetCache\Content.MSO\31C0F63B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5" y="1418896"/>
            <a:ext cx="5202621" cy="32582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061545" y="4677103"/>
            <a:ext cx="2343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Pórtico da Gloria.</a:t>
            </a:r>
          </a:p>
          <a:p>
            <a:r>
              <a:rPr lang="es-ES" dirty="0" err="1" smtClean="0"/>
              <a:t>Mestre</a:t>
            </a:r>
            <a:r>
              <a:rPr lang="es-ES" dirty="0" smtClean="0"/>
              <a:t> Mateo.</a:t>
            </a:r>
          </a:p>
          <a:p>
            <a:endParaRPr lang="es-ES" dirty="0"/>
          </a:p>
          <a:p>
            <a:r>
              <a:rPr lang="es-ES" dirty="0" smtClean="0"/>
              <a:t>Románico.</a:t>
            </a:r>
          </a:p>
          <a:p>
            <a:endParaRPr lang="es-ES" dirty="0"/>
          </a:p>
          <a:p>
            <a:r>
              <a:rPr lang="es-ES" dirty="0" err="1" smtClean="0"/>
              <a:t>Século</a:t>
            </a:r>
            <a:r>
              <a:rPr lang="es-ES" dirty="0" smtClean="0"/>
              <a:t> XII</a:t>
            </a:r>
            <a:endParaRPr lang="es-ES" dirty="0"/>
          </a:p>
        </p:txBody>
      </p:sp>
      <p:pic>
        <p:nvPicPr>
          <p:cNvPr id="4" name="Imagen 3" descr="C:\Users\User\AppData\Local\Microsoft\Windows\INetCache\Content.MSO\40FE65E5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228" y="651642"/>
            <a:ext cx="5181600" cy="28798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6789683" y="3888828"/>
            <a:ext cx="4719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Creación de Adán (Capela Sixtina)</a:t>
            </a:r>
          </a:p>
          <a:p>
            <a:r>
              <a:rPr lang="es-ES" dirty="0" smtClean="0"/>
              <a:t>Miguel </a:t>
            </a:r>
            <a:r>
              <a:rPr lang="es-ES" dirty="0" err="1" smtClean="0"/>
              <a:t>Anxo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err="1" smtClean="0"/>
              <a:t>Renacemento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err="1" smtClean="0"/>
              <a:t>Cinquecento</a:t>
            </a:r>
            <a:r>
              <a:rPr lang="es-ES" dirty="0" smtClean="0"/>
              <a:t>, </a:t>
            </a:r>
            <a:r>
              <a:rPr lang="es-ES" dirty="0" err="1" smtClean="0"/>
              <a:t>século</a:t>
            </a:r>
            <a:r>
              <a:rPr lang="es-ES" dirty="0" smtClean="0"/>
              <a:t> XVI.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9979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User\AppData\Local\Microsoft\Windows\INetCache\Content.MSO\5AE12701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2" y="1303283"/>
            <a:ext cx="5244664" cy="30795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567558" y="4750676"/>
            <a:ext cx="4792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Praza</a:t>
            </a:r>
            <a:r>
              <a:rPr lang="es-ES" dirty="0" smtClean="0"/>
              <a:t> de San Pedro do Vaticano.</a:t>
            </a:r>
          </a:p>
          <a:p>
            <a:r>
              <a:rPr lang="es-ES" dirty="0" err="1" smtClean="0"/>
              <a:t>Bernini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Barroco.</a:t>
            </a:r>
          </a:p>
          <a:p>
            <a:endParaRPr lang="es-ES" dirty="0"/>
          </a:p>
          <a:p>
            <a:r>
              <a:rPr lang="es-ES" dirty="0" err="1" smtClean="0"/>
              <a:t>Século</a:t>
            </a:r>
            <a:r>
              <a:rPr lang="es-ES" dirty="0" smtClean="0"/>
              <a:t> XVII</a:t>
            </a:r>
            <a:endParaRPr lang="es-ES" dirty="0"/>
          </a:p>
        </p:txBody>
      </p:sp>
      <p:pic>
        <p:nvPicPr>
          <p:cNvPr id="4" name="Imagen 3" descr="C:\Users\User\AppData\Local\Microsoft\Windows\INetCache\Content.MSO\87F881B7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98" y="369876"/>
            <a:ext cx="5255172" cy="40129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7052442" y="4614041"/>
            <a:ext cx="4235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As lanzas </a:t>
            </a:r>
            <a:r>
              <a:rPr lang="es-ES" dirty="0" err="1" smtClean="0"/>
              <a:t>ou</a:t>
            </a:r>
            <a:r>
              <a:rPr lang="es-ES" dirty="0" smtClean="0"/>
              <a:t> Rendición de Breda.</a:t>
            </a:r>
          </a:p>
          <a:p>
            <a:r>
              <a:rPr lang="es-ES" dirty="0" smtClean="0"/>
              <a:t>Velázquez.</a:t>
            </a:r>
          </a:p>
          <a:p>
            <a:endParaRPr lang="es-ES" dirty="0"/>
          </a:p>
          <a:p>
            <a:r>
              <a:rPr lang="es-ES" dirty="0" smtClean="0"/>
              <a:t>Barroco.</a:t>
            </a:r>
          </a:p>
          <a:p>
            <a:endParaRPr lang="es-ES" dirty="0"/>
          </a:p>
          <a:p>
            <a:r>
              <a:rPr lang="es-ES" dirty="0" err="1" smtClean="0"/>
              <a:t>Século</a:t>
            </a:r>
            <a:r>
              <a:rPr lang="es-ES" dirty="0" smtClean="0"/>
              <a:t> XVII.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7461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User\AppData\Local\Microsoft\Windows\INetCache\Content.MSO\E2CCCBDD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1198179"/>
            <a:ext cx="4866288" cy="3699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830318" y="4897821"/>
            <a:ext cx="4540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 familia de Carlos IV.</a:t>
            </a:r>
          </a:p>
          <a:p>
            <a:r>
              <a:rPr lang="es-ES" dirty="0" smtClean="0"/>
              <a:t>Goya.</a:t>
            </a:r>
          </a:p>
          <a:p>
            <a:endParaRPr lang="es-ES" dirty="0"/>
          </a:p>
          <a:p>
            <a:r>
              <a:rPr lang="es-ES" dirty="0" smtClean="0"/>
              <a:t>Neoclásico? Romanticismo?</a:t>
            </a:r>
          </a:p>
          <a:p>
            <a:endParaRPr lang="es-ES" dirty="0"/>
          </a:p>
          <a:p>
            <a:r>
              <a:rPr lang="es-ES" dirty="0" err="1" smtClean="0"/>
              <a:t>Século</a:t>
            </a:r>
            <a:r>
              <a:rPr lang="es-ES" dirty="0" smtClean="0"/>
              <a:t> XIX.</a:t>
            </a:r>
            <a:endParaRPr lang="es-ES" dirty="0"/>
          </a:p>
        </p:txBody>
      </p:sp>
      <p:pic>
        <p:nvPicPr>
          <p:cNvPr id="4" name="Imagen 3" descr="C:\Users\User\AppData\Local\Microsoft\Windows\INetCache\Content.MSO\C5E766F3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49" y="346841"/>
            <a:ext cx="5192110" cy="35104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6726621" y="4288221"/>
            <a:ext cx="3867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Impresión, sol </a:t>
            </a:r>
            <a:r>
              <a:rPr lang="es-ES" dirty="0" err="1" smtClean="0"/>
              <a:t>nacente</a:t>
            </a:r>
            <a:r>
              <a:rPr lang="es-ES" dirty="0" smtClean="0"/>
              <a:t>.</a:t>
            </a:r>
          </a:p>
          <a:p>
            <a:r>
              <a:rPr lang="es-ES" dirty="0" smtClean="0"/>
              <a:t>Monet.</a:t>
            </a:r>
          </a:p>
          <a:p>
            <a:endParaRPr lang="es-ES" dirty="0"/>
          </a:p>
          <a:p>
            <a:r>
              <a:rPr lang="es-ES" dirty="0" smtClean="0"/>
              <a:t>Impresionismo.</a:t>
            </a:r>
          </a:p>
          <a:p>
            <a:endParaRPr lang="es-ES" dirty="0"/>
          </a:p>
          <a:p>
            <a:r>
              <a:rPr lang="es-ES" dirty="0" err="1" smtClean="0"/>
              <a:t>Século</a:t>
            </a:r>
            <a:r>
              <a:rPr lang="es-ES" dirty="0" smtClean="0"/>
              <a:t> XIX.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0488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User\AppData\Local\Microsoft\Windows\INetCache\Content.MSO\2903B079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4" y="1407083"/>
            <a:ext cx="3710152" cy="44261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4319752" y="1839310"/>
            <a:ext cx="22597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Os </a:t>
            </a:r>
            <a:r>
              <a:rPr lang="es-ES" dirty="0" err="1" smtClean="0"/>
              <a:t>xirasoles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Van Gogh.</a:t>
            </a:r>
          </a:p>
          <a:p>
            <a:endParaRPr lang="es-ES" dirty="0" smtClean="0"/>
          </a:p>
          <a:p>
            <a:r>
              <a:rPr lang="es-ES" dirty="0" smtClean="0"/>
              <a:t>Postimpresionismo.</a:t>
            </a:r>
          </a:p>
          <a:p>
            <a:endParaRPr lang="es-ES" dirty="0"/>
          </a:p>
          <a:p>
            <a:r>
              <a:rPr lang="es-ES" dirty="0" err="1" smtClean="0"/>
              <a:t>Século</a:t>
            </a:r>
            <a:r>
              <a:rPr lang="es-ES" dirty="0" smtClean="0"/>
              <a:t> XIX.</a:t>
            </a:r>
            <a:endParaRPr lang="es-ES" dirty="0"/>
          </a:p>
        </p:txBody>
      </p:sp>
      <p:pic>
        <p:nvPicPr>
          <p:cNvPr id="4" name="Imagen 3" descr="C:\Users\User\AppData\Local\Microsoft\Windows\INetCache\Content.MSO\E06C61EF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28" y="258149"/>
            <a:ext cx="3676135" cy="41036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7462345" y="4698124"/>
            <a:ext cx="31005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 Grito.</a:t>
            </a:r>
          </a:p>
          <a:p>
            <a:r>
              <a:rPr lang="es-ES" dirty="0" err="1" smtClean="0"/>
              <a:t>Munch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Expresionismo</a:t>
            </a:r>
          </a:p>
          <a:p>
            <a:endParaRPr lang="es-ES" dirty="0"/>
          </a:p>
          <a:p>
            <a:r>
              <a:rPr lang="es-ES" dirty="0" err="1" smtClean="0"/>
              <a:t>Século</a:t>
            </a:r>
            <a:r>
              <a:rPr lang="es-ES" dirty="0" smtClean="0"/>
              <a:t> XIX.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8545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User\AppData\Local\Microsoft\Windows\INetCache\Content.MSO\1FF0D5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119" y="781213"/>
            <a:ext cx="6161590" cy="2949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7315200" y="3964428"/>
            <a:ext cx="38047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Guernika</a:t>
            </a:r>
            <a:r>
              <a:rPr lang="es-ES" dirty="0" smtClean="0"/>
              <a:t>.</a:t>
            </a:r>
          </a:p>
          <a:p>
            <a:r>
              <a:rPr lang="es-ES" dirty="0" smtClean="0"/>
              <a:t>Picasso.</a:t>
            </a:r>
          </a:p>
          <a:p>
            <a:endParaRPr lang="es-ES" dirty="0"/>
          </a:p>
          <a:p>
            <a:r>
              <a:rPr lang="es-ES" dirty="0" smtClean="0"/>
              <a:t>Cubismo.</a:t>
            </a:r>
          </a:p>
          <a:p>
            <a:endParaRPr lang="es-ES" dirty="0"/>
          </a:p>
          <a:p>
            <a:r>
              <a:rPr lang="es-ES" dirty="0" err="1" smtClean="0"/>
              <a:t>Século</a:t>
            </a:r>
            <a:r>
              <a:rPr lang="es-ES" dirty="0" smtClean="0"/>
              <a:t> XX.</a:t>
            </a:r>
            <a:endParaRPr lang="es-ES" dirty="0"/>
          </a:p>
        </p:txBody>
      </p:sp>
      <p:pic>
        <p:nvPicPr>
          <p:cNvPr id="4" name="Imagen 3" descr="C:\Users\User\AppData\Local\Microsoft\Windows\INetCache\Content.MSO\6153EEAB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78" y="1329285"/>
            <a:ext cx="3268717" cy="34003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777763" y="4841591"/>
            <a:ext cx="2890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Marilyn.</a:t>
            </a:r>
          </a:p>
          <a:p>
            <a:r>
              <a:rPr lang="es-ES" dirty="0" smtClean="0"/>
              <a:t>Andy </a:t>
            </a:r>
            <a:r>
              <a:rPr lang="es-ES" dirty="0" err="1" smtClean="0"/>
              <a:t>Warhol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Pop Art.</a:t>
            </a:r>
          </a:p>
          <a:p>
            <a:endParaRPr lang="es-ES" dirty="0"/>
          </a:p>
          <a:p>
            <a:r>
              <a:rPr lang="es-ES" dirty="0" err="1" smtClean="0"/>
              <a:t>Século</a:t>
            </a:r>
            <a:r>
              <a:rPr lang="es-ES" dirty="0" smtClean="0"/>
              <a:t> XX.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331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60 Frases de colores para toda ocasión [+IMÁGENES] | TodoSobreCo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10" y="1224455"/>
            <a:ext cx="5110108" cy="511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08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 función del arte en la sociedad es edificar, reconstruirno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05" y="1639613"/>
            <a:ext cx="9782503" cy="46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6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8 intensas frases de Paul Gauguin sobre la juventud, la mujer, la vida y la  pintura - muhimu.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8" name="Picture 8" descr="145 Frases de pintores del arte [+IMÁGENES] | TodoSobreCo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208" y="919654"/>
            <a:ext cx="5635625" cy="563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97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ases sobre Arte - Galerias de Arte Barcel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651" y="483476"/>
            <a:ext cx="4279944" cy="598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2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ASE &quot;El arte va más allá de su tiempo y lleva parte del futuro&quot; Wassily  Kandinsky | Frases bonitas, Reflexiones sobre el tiempo, Frases de  arquitec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17" y="989340"/>
            <a:ext cx="5456730" cy="545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881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380 ideas de Frases de un Arquitecto | frases de arquitectura, arquitectos,  arquitectos fr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159" y="1018957"/>
            <a:ext cx="5373304" cy="53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024285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151</TotalTime>
  <Words>703</Words>
  <Application>Microsoft Office PowerPoint</Application>
  <PresentationFormat>Panorámica</PresentationFormat>
  <Paragraphs>190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Arial</vt:lpstr>
      <vt:lpstr>Arial Rounded MT Bold</vt:lpstr>
      <vt:lpstr>Century Gothic</vt:lpstr>
      <vt:lpstr>Estela de condensación</vt:lpstr>
      <vt:lpstr>DEFINICIÓN DE ARTE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 artes</vt:lpstr>
      <vt:lpstr>ESTILOS ARTÍSTICOS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DEFINICIÓN DE ARTE</dc:title>
  <dc:creator>User</dc:creator>
  <cp:lastModifiedBy>User</cp:lastModifiedBy>
  <cp:revision>17</cp:revision>
  <dcterms:created xsi:type="dcterms:W3CDTF">2023-09-01T10:34:33Z</dcterms:created>
  <dcterms:modified xsi:type="dcterms:W3CDTF">2023-09-01T13:32:22Z</dcterms:modified>
</cp:coreProperties>
</file>