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5" r:id="rId2"/>
    <p:sldId id="279" r:id="rId3"/>
    <p:sldId id="292" r:id="rId4"/>
    <p:sldId id="282" r:id="rId5"/>
    <p:sldId id="294" r:id="rId6"/>
    <p:sldId id="284" r:id="rId7"/>
    <p:sldId id="296" r:id="rId8"/>
    <p:sldId id="286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52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504">
          <p15:clr>
            <a:srgbClr val="A4A3A4"/>
          </p15:clr>
        </p15:guide>
        <p15:guide id="5" orient="horz" pos="3838">
          <p15:clr>
            <a:srgbClr val="A4A3A4"/>
          </p15:clr>
        </p15:guide>
        <p15:guide id="6" pos="2880">
          <p15:clr>
            <a:srgbClr val="A4A3A4"/>
          </p15:clr>
        </p15:guide>
        <p15:guide id="7" pos="340">
          <p15:clr>
            <a:srgbClr val="A4A3A4"/>
          </p15:clr>
        </p15:guide>
        <p15:guide id="8" pos="5420">
          <p15:clr>
            <a:srgbClr val="A4A3A4"/>
          </p15:clr>
        </p15:guide>
        <p15:guide id="9" pos="476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C3"/>
    <a:srgbClr val="92D050"/>
    <a:srgbClr val="18A0DB"/>
    <a:srgbClr val="E53F3F"/>
    <a:srgbClr val="F8EACD"/>
    <a:srgbClr val="00529C"/>
    <a:srgbClr val="C7E8FD"/>
    <a:srgbClr val="FFE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howGuides="1">
      <p:cViewPr varScale="1">
        <p:scale>
          <a:sx n="117" d="100"/>
          <a:sy n="117" d="100"/>
        </p:scale>
        <p:origin x="1480" y="176"/>
      </p:cViewPr>
      <p:guideLst>
        <p:guide orient="horz" pos="2160"/>
        <p:guide orient="horz" pos="3952"/>
        <p:guide orient="horz" pos="346"/>
        <p:guide orient="horz" pos="504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9703E9D-4B53-40A7-897D-4AE9E62A3FB7}" type="datetimeFigureOut">
              <a:rPr lang="en-GB" altLang="en-US"/>
              <a:pPr/>
              <a:t>07/05/2020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E70458B-D45D-4CD8-8C31-B32DE4F13F97}" type="slidenum">
              <a:rPr lang="en-GB" altLang="en-US"/>
              <a:pPr/>
              <a:t>‹Nº›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EC89AD1-D7A8-4B20-9DC1-4808E646F7E1}" type="datetimeFigureOut">
              <a:rPr lang="en-GB" altLang="en-US"/>
              <a:pPr/>
              <a:t>07/05/2020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745216AF-BCAE-47ED-90AF-2D1B96A91788}" type="slidenum">
              <a:rPr lang="en-GB" altLang="en-US"/>
              <a:pPr/>
              <a:t>‹Nº›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9pPr>
          </a:lstStyle>
          <a:p>
            <a:fld id="{A72839FC-046E-4ACA-B9D7-D5289B449768}" type="slidenum">
              <a:rPr lang="en-GB" altLang="en-US" sz="1200">
                <a:latin typeface="Calibri" panose="020F0502020204030204" pitchFamily="34" charset="0"/>
              </a:rPr>
              <a:pPr/>
              <a:t>6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9pPr>
          </a:lstStyle>
          <a:p>
            <a:fld id="{DA052DA8-90C0-404F-9729-A9AA82894B52}" type="slidenum">
              <a:rPr lang="en-GB" altLang="en-US" sz="1200">
                <a:latin typeface="Calibri" panose="020F0502020204030204" pitchFamily="34" charset="0"/>
              </a:rPr>
              <a:pPr/>
              <a:t>7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65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58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42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249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3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MS PGothic" panose="020B0600070205080204" pitchFamily="34" charset="-128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curriculo-espanol-spanish-curriculum-matemticas-4-primaria/curriculo-espanol-spanish-curriculum-matemticas-4-primaria-geometra/curriculo-espanol-spanish-curriculum-matemticas-4-primaria-geometra-formas-planas-y-espaciales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curriculo-espanol-spanish-curriculum-matemticas-4-primaria/curriculo-espanol-spanish-curriculum-matemticas-4-primaria-geometra/curriculo-espanol-spanish-curriculum-matemticas-4-primaria-geometra-formas-planas-y-espaciales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/>
        </p:nvSpPr>
        <p:spPr>
          <a:xfrm>
            <a:off x="3851564" y="5514109"/>
            <a:ext cx="1376218" cy="692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447800" y="1209675"/>
            <a:ext cx="6188075" cy="1295400"/>
          </a:xfrm>
          <a:prstGeom prst="rect">
            <a:avLst/>
          </a:prstGeom>
          <a:solidFill>
            <a:schemeClr val="bg1"/>
          </a:solidFill>
          <a:ln w="38100"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42938" y="2655888"/>
            <a:ext cx="7824787" cy="3522662"/>
          </a:xfrm>
          <a:prstGeom prst="rect">
            <a:avLst/>
          </a:prstGeom>
          <a:solidFill>
            <a:srgbClr val="C7E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755650" y="1257300"/>
            <a:ext cx="7712075" cy="120015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dirty="0">
                <a:solidFill>
                  <a:srgbClr val="000000"/>
                </a:solidFill>
              </a:rPr>
              <a:t>¿</a:t>
            </a:r>
            <a:r>
              <a:rPr lang="en-GB" altLang="en-US" sz="1800" dirty="0" err="1">
                <a:solidFill>
                  <a:srgbClr val="000000"/>
                </a:solidFill>
              </a:rPr>
              <a:t>Cuál</a:t>
            </a:r>
            <a:r>
              <a:rPr lang="en-GB" altLang="en-US" sz="1800" dirty="0">
                <a:solidFill>
                  <a:srgbClr val="000000"/>
                </a:solidFill>
              </a:rPr>
              <a:t> de </a:t>
            </a:r>
            <a:r>
              <a:rPr lang="en-GB" altLang="en-US" sz="1800" dirty="0" err="1">
                <a:solidFill>
                  <a:srgbClr val="000000"/>
                </a:solidFill>
              </a:rPr>
              <a:t>estos</a:t>
            </a:r>
            <a:r>
              <a:rPr lang="en-GB" altLang="en-US" sz="1800" dirty="0">
                <a:solidFill>
                  <a:srgbClr val="000000"/>
                </a:solidFill>
              </a:rPr>
              <a:t> </a:t>
            </a:r>
            <a:r>
              <a:rPr lang="en-GB" altLang="en-US" sz="1800" dirty="0" err="1">
                <a:solidFill>
                  <a:srgbClr val="000000"/>
                </a:solidFill>
              </a:rPr>
              <a:t>triángulos</a:t>
            </a:r>
            <a:r>
              <a:rPr lang="en-GB" altLang="en-US" sz="1800" dirty="0">
                <a:solidFill>
                  <a:srgbClr val="000000"/>
                </a:solidFill>
              </a:rPr>
              <a:t> </a:t>
            </a:r>
            <a:r>
              <a:rPr lang="en-GB" altLang="en-US" sz="1800" dirty="0" err="1">
                <a:solidFill>
                  <a:srgbClr val="000000"/>
                </a:solidFill>
              </a:rPr>
              <a:t>es</a:t>
            </a:r>
            <a:r>
              <a:rPr lang="en-GB" altLang="en-US" sz="1800" dirty="0">
                <a:solidFill>
                  <a:srgbClr val="000000"/>
                </a:solidFill>
              </a:rPr>
              <a:t> </a:t>
            </a:r>
            <a:r>
              <a:rPr lang="en-GB" altLang="en-US" sz="1800" dirty="0" err="1">
                <a:solidFill>
                  <a:srgbClr val="000000"/>
                </a:solidFill>
              </a:rPr>
              <a:t>equilátero</a:t>
            </a:r>
            <a:r>
              <a:rPr lang="en-GB" altLang="en-US" sz="1800" dirty="0">
                <a:solidFill>
                  <a:srgbClr val="000000"/>
                </a:solidFill>
              </a:rPr>
              <a:t>?</a:t>
            </a:r>
          </a:p>
          <a:p>
            <a:pPr algn="ctr" eaLnBrk="1" hangingPunct="1"/>
            <a:r>
              <a:rPr lang="en-GB" altLang="en-US" sz="1800" dirty="0">
                <a:solidFill>
                  <a:srgbClr val="000000"/>
                </a:solidFill>
              </a:rPr>
              <a:t>¿E isosceles?</a:t>
            </a:r>
          </a:p>
          <a:p>
            <a:pPr algn="ctr" eaLnBrk="1" hangingPunct="1"/>
            <a:r>
              <a:rPr lang="en-GB" altLang="en-US" sz="1800" dirty="0">
                <a:solidFill>
                  <a:srgbClr val="000000"/>
                </a:solidFill>
              </a:rPr>
              <a:t>¿Y </a:t>
            </a:r>
            <a:r>
              <a:rPr lang="en-GB" altLang="en-US" sz="1800" dirty="0" err="1">
                <a:solidFill>
                  <a:srgbClr val="000000"/>
                </a:solidFill>
              </a:rPr>
              <a:t>escaleno</a:t>
            </a:r>
            <a:r>
              <a:rPr lang="en-GB" altLang="en-US" sz="1800" dirty="0">
                <a:solidFill>
                  <a:srgbClr val="000000"/>
                </a:solidFill>
              </a:rPr>
              <a:t>?</a:t>
            </a:r>
          </a:p>
          <a:p>
            <a:pPr algn="ctr" eaLnBrk="1" hangingPunct="1"/>
            <a:r>
              <a:rPr lang="en-GB" altLang="en-US" sz="1800" dirty="0">
                <a:solidFill>
                  <a:srgbClr val="000000"/>
                </a:solidFill>
              </a:rPr>
              <a:t>¿</a:t>
            </a:r>
            <a:r>
              <a:rPr lang="en-GB" altLang="en-US" sz="1800" dirty="0" err="1">
                <a:solidFill>
                  <a:srgbClr val="000000"/>
                </a:solidFill>
              </a:rPr>
              <a:t>Cuál</a:t>
            </a:r>
            <a:r>
              <a:rPr lang="en-GB" altLang="en-US" sz="1800" dirty="0">
                <a:solidFill>
                  <a:srgbClr val="000000"/>
                </a:solidFill>
              </a:rPr>
              <a:t> de </a:t>
            </a:r>
            <a:r>
              <a:rPr lang="en-GB" altLang="en-US" sz="1800" dirty="0" err="1">
                <a:solidFill>
                  <a:srgbClr val="000000"/>
                </a:solidFill>
              </a:rPr>
              <a:t>ellos</a:t>
            </a:r>
            <a:r>
              <a:rPr lang="en-GB" altLang="en-US" sz="1800" dirty="0">
                <a:solidFill>
                  <a:srgbClr val="000000"/>
                </a:solidFill>
              </a:rPr>
              <a:t> </a:t>
            </a:r>
            <a:r>
              <a:rPr lang="en-GB" altLang="en-US" sz="1800" dirty="0" err="1">
                <a:solidFill>
                  <a:srgbClr val="000000"/>
                </a:solidFill>
              </a:rPr>
              <a:t>es</a:t>
            </a:r>
            <a:r>
              <a:rPr lang="en-GB" altLang="en-US" sz="1800" dirty="0">
                <a:solidFill>
                  <a:srgbClr val="000000"/>
                </a:solidFill>
              </a:rPr>
              <a:t> un </a:t>
            </a:r>
            <a:r>
              <a:rPr lang="en-GB" altLang="en-US" sz="1800" dirty="0" err="1">
                <a:solidFill>
                  <a:srgbClr val="000000"/>
                </a:solidFill>
              </a:rPr>
              <a:t>triángulo</a:t>
            </a:r>
            <a:r>
              <a:rPr lang="en-GB" altLang="en-US" sz="1800" dirty="0">
                <a:solidFill>
                  <a:srgbClr val="000000"/>
                </a:solidFill>
              </a:rPr>
              <a:t> </a:t>
            </a:r>
            <a:r>
              <a:rPr lang="en-GB" altLang="en-US" sz="1800" dirty="0" err="1">
                <a:solidFill>
                  <a:srgbClr val="000000"/>
                </a:solidFill>
              </a:rPr>
              <a:t>rectángulo</a:t>
            </a:r>
            <a:r>
              <a:rPr lang="en-GB" altLang="en-US" sz="18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2760663" y="3217863"/>
            <a:ext cx="1566862" cy="2392362"/>
          </a:xfrm>
          <a:prstGeom prst="triangl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ight Triangle 6"/>
          <p:cNvSpPr/>
          <p:nvPr/>
        </p:nvSpPr>
        <p:spPr>
          <a:xfrm>
            <a:off x="1054100" y="3506788"/>
            <a:ext cx="1520825" cy="1589087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Isosceles Triangle 7"/>
          <p:cNvSpPr/>
          <p:nvPr/>
        </p:nvSpPr>
        <p:spPr>
          <a:xfrm>
            <a:off x="4375150" y="3217863"/>
            <a:ext cx="1946275" cy="167640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flipH="1">
            <a:off x="6445250" y="4292600"/>
            <a:ext cx="1795463" cy="1317625"/>
          </a:xfrm>
          <a:prstGeom prst="triangle">
            <a:avLst>
              <a:gd name="adj" fmla="val 80716"/>
            </a:avLst>
          </a:prstGeom>
          <a:solidFill>
            <a:srgbClr val="E5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331913" y="1989138"/>
            <a:ext cx="6461125" cy="3068637"/>
          </a:xfrm>
          <a:prstGeom prst="rect">
            <a:avLst/>
          </a:prstGeom>
          <a:solidFill>
            <a:srgbClr val="C7E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246313" y="1209675"/>
            <a:ext cx="4316412" cy="627063"/>
          </a:xfrm>
          <a:prstGeom prst="rect">
            <a:avLst/>
          </a:prstGeom>
          <a:solidFill>
            <a:schemeClr val="bg1"/>
          </a:solidFill>
          <a:ln w="38100"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331913" y="1327150"/>
            <a:ext cx="6345237" cy="64611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>
                <a:solidFill>
                  <a:srgbClr val="000000"/>
                </a:solidFill>
              </a:rPr>
              <a:t>Nombra estos triángulos:</a:t>
            </a:r>
          </a:p>
          <a:p>
            <a:pPr eaLnBrk="1" hangingPunct="1"/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13" name="Right Triangle 12"/>
          <p:cNvSpPr/>
          <p:nvPr/>
        </p:nvSpPr>
        <p:spPr>
          <a:xfrm>
            <a:off x="1835150" y="2273300"/>
            <a:ext cx="2760663" cy="1836738"/>
          </a:xfrm>
          <a:prstGeom prst="rtTriangl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Isosceles Triangle 13"/>
          <p:cNvSpPr/>
          <p:nvPr/>
        </p:nvSpPr>
        <p:spPr>
          <a:xfrm>
            <a:off x="4530725" y="2576513"/>
            <a:ext cx="2784475" cy="2195512"/>
          </a:xfrm>
          <a:prstGeom prst="triangle">
            <a:avLst>
              <a:gd name="adj" fmla="val 80716"/>
            </a:avLst>
          </a:prstGeom>
          <a:solidFill>
            <a:srgbClr val="E5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835150" y="5343525"/>
            <a:ext cx="2201863" cy="5762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887913" y="5326063"/>
            <a:ext cx="2201862" cy="5762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051050" y="5432425"/>
            <a:ext cx="1768475" cy="64611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>
                <a:solidFill>
                  <a:srgbClr val="000000"/>
                </a:solidFill>
              </a:rPr>
              <a:t>rectángulo</a:t>
            </a:r>
          </a:p>
          <a:p>
            <a:pPr eaLnBrk="1" hangingPunct="1"/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03813" y="5424488"/>
            <a:ext cx="177006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b="1" kern="0" dirty="0" err="1">
                <a:solidFill>
                  <a:srgbClr val="000000"/>
                </a:solidFill>
                <a:latin typeface="+mn-lt"/>
                <a:ea typeface="+mn-ea"/>
              </a:rPr>
              <a:t>escaleno</a:t>
            </a:r>
            <a:endParaRPr lang="en-GB" b="1" kern="0" dirty="0">
              <a:solidFill>
                <a:srgbClr val="000000"/>
              </a:solidFill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01738" y="1400175"/>
            <a:ext cx="667385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201738" y="2451100"/>
            <a:ext cx="6673850" cy="2560638"/>
          </a:xfrm>
          <a:prstGeom prst="rect">
            <a:avLst/>
          </a:prstGeom>
          <a:solidFill>
            <a:srgbClr val="C7E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317625" y="1511300"/>
            <a:ext cx="6475413" cy="64611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>
                <a:solidFill>
                  <a:srgbClr val="000000"/>
                </a:solidFill>
              </a:rPr>
              <a:t>¿Qué tienen en común estos triángulos?</a:t>
            </a:r>
          </a:p>
          <a:p>
            <a:pPr algn="ctr" eaLnBrk="1" hangingPunct="1"/>
            <a:r>
              <a:rPr lang="en-GB" altLang="en-US" sz="1800">
                <a:solidFill>
                  <a:srgbClr val="000000"/>
                </a:solidFill>
              </a:rPr>
              <a:t>¿Qué los diferencia?</a:t>
            </a:r>
          </a:p>
        </p:txBody>
      </p:sp>
      <p:sp>
        <p:nvSpPr>
          <p:cNvPr id="3" name="Right Triangle 2"/>
          <p:cNvSpPr/>
          <p:nvPr/>
        </p:nvSpPr>
        <p:spPr>
          <a:xfrm rot="16200000">
            <a:off x="1672431" y="2626520"/>
            <a:ext cx="1984375" cy="2208212"/>
          </a:xfrm>
          <a:prstGeom prst="rtTriangl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Right Triangle 24"/>
          <p:cNvSpPr/>
          <p:nvPr/>
        </p:nvSpPr>
        <p:spPr>
          <a:xfrm rot="10431652">
            <a:off x="4416425" y="2979738"/>
            <a:ext cx="2813050" cy="1503362"/>
          </a:xfrm>
          <a:prstGeom prst="rtTriangl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1201738" y="5164138"/>
            <a:ext cx="6673850" cy="841375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470815" y="5243513"/>
            <a:ext cx="4097597" cy="646331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dirty="0">
                <a:solidFill>
                  <a:srgbClr val="000000"/>
                </a:solidFill>
              </a:rPr>
              <a:t>Los dos son </a:t>
            </a:r>
            <a:r>
              <a:rPr lang="en-GB" altLang="en-US" sz="1800" dirty="0" err="1">
                <a:solidFill>
                  <a:srgbClr val="000000"/>
                </a:solidFill>
              </a:rPr>
              <a:t>triángulos</a:t>
            </a:r>
            <a:r>
              <a:rPr lang="en-GB" altLang="en-US" sz="1800" dirty="0">
                <a:solidFill>
                  <a:srgbClr val="000000"/>
                </a:solidFill>
              </a:rPr>
              <a:t> </a:t>
            </a:r>
            <a:r>
              <a:rPr lang="en-GB" altLang="en-US" sz="1800" dirty="0" err="1">
                <a:solidFill>
                  <a:srgbClr val="000000"/>
                </a:solidFill>
              </a:rPr>
              <a:t>rectángulos</a:t>
            </a:r>
            <a:r>
              <a:rPr lang="en-GB" altLang="en-US" sz="1800" dirty="0">
                <a:solidFill>
                  <a:srgbClr val="000000"/>
                </a:solidFill>
              </a:rPr>
              <a:t>.</a:t>
            </a:r>
          </a:p>
          <a:p>
            <a:pPr algn="ctr" eaLnBrk="1" hangingPunct="1"/>
            <a:r>
              <a:rPr lang="en-GB" altLang="en-US" sz="1800" dirty="0"/>
              <a:t>Uno de </a:t>
            </a:r>
            <a:r>
              <a:rPr lang="en-GB" altLang="en-US" sz="1800" dirty="0" err="1"/>
              <a:t>ellos</a:t>
            </a:r>
            <a:r>
              <a:rPr lang="en-GB" altLang="en-US" sz="1800" dirty="0"/>
              <a:t> </a:t>
            </a:r>
            <a:r>
              <a:rPr lang="en-GB" altLang="en-US" sz="1800" dirty="0" err="1"/>
              <a:t>es</a:t>
            </a:r>
            <a:r>
              <a:rPr lang="en-GB" altLang="en-US" sz="1800" dirty="0"/>
              <a:t> un </a:t>
            </a:r>
            <a:r>
              <a:rPr lang="en-GB" altLang="en-US" sz="1800" dirty="0" err="1"/>
              <a:t>triángulo</a:t>
            </a:r>
            <a:r>
              <a:rPr lang="en-GB" altLang="en-US" sz="1800" dirty="0"/>
              <a:t> </a:t>
            </a:r>
            <a:r>
              <a:rPr lang="en-GB" altLang="en-US" sz="1800" dirty="0" err="1"/>
              <a:t>isósceles</a:t>
            </a:r>
            <a:r>
              <a:rPr lang="en-GB" altLang="en-US" sz="1800" dirty="0"/>
              <a:t>.</a:t>
            </a:r>
            <a:r>
              <a:rPr lang="en-GB" altLang="en-US" sz="1800" dirty="0">
                <a:solidFill>
                  <a:srgbClr val="000000"/>
                </a:solidFill>
              </a:rPr>
              <a:t> </a:t>
            </a:r>
            <a:endParaRPr lang="en-GB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470025" y="1308100"/>
            <a:ext cx="6170613" cy="635000"/>
          </a:xfrm>
          <a:prstGeom prst="rect">
            <a:avLst/>
          </a:prstGeom>
          <a:solidFill>
            <a:srgbClr val="C7E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966788" y="1441450"/>
            <a:ext cx="7177087" cy="36830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>
                <a:solidFill>
                  <a:srgbClr val="000000"/>
                </a:solidFill>
              </a:rPr>
              <a:t>¿Verdadero o falso?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70025" y="2089150"/>
            <a:ext cx="6170613" cy="2620963"/>
          </a:xfrm>
          <a:prstGeom prst="rect">
            <a:avLst/>
          </a:prstGeom>
          <a:solidFill>
            <a:schemeClr val="bg1"/>
          </a:solidFill>
          <a:ln w="38100"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468438" y="2255838"/>
            <a:ext cx="5661025" cy="218598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700">
                <a:solidFill>
                  <a:srgbClr val="000000"/>
                </a:solidFill>
              </a:rPr>
              <a:t>Un triángulo escaleno puede tener dos lados iguales.</a:t>
            </a:r>
          </a:p>
          <a:p>
            <a:pPr algn="ctr" eaLnBrk="1" hangingPunct="1"/>
            <a:endParaRPr lang="en-GB" altLang="en-US" sz="1700">
              <a:solidFill>
                <a:srgbClr val="000000"/>
              </a:solidFill>
            </a:endParaRPr>
          </a:p>
          <a:p>
            <a:pPr algn="ctr" eaLnBrk="1" hangingPunct="1"/>
            <a:r>
              <a:rPr lang="en-GB" altLang="en-US" sz="1700">
                <a:solidFill>
                  <a:srgbClr val="000000"/>
                </a:solidFill>
              </a:rPr>
              <a:t>El ángulo recto de un triángulo rectángulo solo puede ser la base del triángulo.</a:t>
            </a:r>
          </a:p>
          <a:p>
            <a:pPr algn="ctr" eaLnBrk="1" hangingPunct="1"/>
            <a:endParaRPr lang="en-GB" altLang="en-US" sz="1700">
              <a:solidFill>
                <a:srgbClr val="000000"/>
              </a:solidFill>
            </a:endParaRPr>
          </a:p>
          <a:p>
            <a:pPr algn="ctr" eaLnBrk="1" hangingPunct="1"/>
            <a:r>
              <a:rPr lang="en-GB" altLang="en-US" sz="1700">
                <a:solidFill>
                  <a:srgbClr val="000000"/>
                </a:solidFill>
              </a:rPr>
              <a:t>Un triángulo equilátero tiene todos los ángulos iguales. </a:t>
            </a:r>
            <a:endParaRPr lang="en-GB" altLang="en-US" sz="1700" b="1">
              <a:solidFill>
                <a:srgbClr val="000000"/>
              </a:solidFill>
              <a:sym typeface="Wingdings 2" panose="05020102010507070707" pitchFamily="18" charset="2"/>
            </a:endParaRPr>
          </a:p>
          <a:p>
            <a:pPr algn="ctr" eaLnBrk="1" hangingPunct="1"/>
            <a:endParaRPr lang="en-GB" altLang="en-US" sz="1700">
              <a:solidFill>
                <a:srgbClr val="000000"/>
              </a:solidFill>
            </a:endParaRPr>
          </a:p>
          <a:p>
            <a:pPr algn="ctr" eaLnBrk="1" hangingPunct="1"/>
            <a:r>
              <a:rPr lang="en-GB" altLang="en-US" sz="1700">
                <a:solidFill>
                  <a:srgbClr val="000000"/>
                </a:solidFill>
              </a:rPr>
              <a:t>Un triángulo escaleno nunca tiene ángulos iguales.</a:t>
            </a:r>
          </a:p>
        </p:txBody>
      </p:sp>
      <p:pic>
        <p:nvPicPr>
          <p:cNvPr id="1229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3843338"/>
            <a:ext cx="2511425" cy="31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3560763"/>
            <a:ext cx="3651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4095750"/>
            <a:ext cx="3651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2919413"/>
            <a:ext cx="373063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2281238"/>
            <a:ext cx="37306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1413" y="1676400"/>
            <a:ext cx="6861175" cy="2655888"/>
          </a:xfrm>
          <a:prstGeom prst="rect">
            <a:avLst/>
          </a:prstGeom>
          <a:solidFill>
            <a:srgbClr val="C7E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40" name="Straight Connector 39"/>
          <p:cNvCxnSpPr/>
          <p:nvPr/>
        </p:nvCxnSpPr>
        <p:spPr>
          <a:xfrm>
            <a:off x="3898900" y="1936750"/>
            <a:ext cx="2720975" cy="1622425"/>
          </a:xfrm>
          <a:prstGeom prst="line">
            <a:avLst/>
          </a:prstGeom>
          <a:ln w="76200">
            <a:solidFill>
              <a:srgbClr val="0052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338263" y="930275"/>
            <a:ext cx="6478587" cy="64611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000000"/>
                </a:solidFill>
              </a:rPr>
              <a:t>¿Cómo podría dibujar dos lados más para formar un triángulo escaleno?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33463" y="4421188"/>
            <a:ext cx="6969125" cy="92392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000000"/>
                </a:solidFill>
              </a:rPr>
              <a:t>Si esta línea midiera 6 cm y la usara como uno de mis lados iguales en un triángulo isósceles, ¿cuánto mediría el otro lado? ¿Por qué?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668588" y="1931988"/>
            <a:ext cx="1284287" cy="1943100"/>
          </a:xfrm>
          <a:prstGeom prst="line">
            <a:avLst/>
          </a:prstGeom>
          <a:ln w="76200">
            <a:solidFill>
              <a:srgbClr val="0052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695575" y="3563938"/>
            <a:ext cx="3948113" cy="295275"/>
          </a:xfrm>
          <a:prstGeom prst="line">
            <a:avLst/>
          </a:prstGeom>
          <a:ln w="76200">
            <a:solidFill>
              <a:srgbClr val="0052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41413" y="5449888"/>
            <a:ext cx="6861175" cy="654050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603375" y="5605463"/>
            <a:ext cx="5832475" cy="369887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/>
              <a:t>¡6 cm! Los triángulos isósceles tienen dos lados iguales.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963613" y="1357313"/>
            <a:ext cx="7273925" cy="823912"/>
          </a:xfrm>
          <a:prstGeom prst="wedgeRectCallout">
            <a:avLst>
              <a:gd name="adj1" fmla="val 34279"/>
              <a:gd name="adj2" fmla="val 106778"/>
            </a:avLst>
          </a:prstGeom>
          <a:solidFill>
            <a:schemeClr val="bg1"/>
          </a:solidFill>
          <a:ln w="38100"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1092200" y="1466850"/>
            <a:ext cx="6991350" cy="64611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>
                <a:solidFill>
                  <a:srgbClr val="000000"/>
                </a:solidFill>
              </a:rPr>
              <a:t>Si dibujo un triángulo isósceles con lados que miden centímetros completos y suman 14 cm, puede tener estas medidas:</a:t>
            </a:r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2841625"/>
            <a:ext cx="3179762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4" name="Group 1"/>
          <p:cNvGrpSpPr>
            <a:grpSpLocks/>
          </p:cNvGrpSpPr>
          <p:nvPr/>
        </p:nvGrpSpPr>
        <p:grpSpPr bwMode="auto">
          <a:xfrm>
            <a:off x="963613" y="2381250"/>
            <a:ext cx="2636837" cy="2166938"/>
            <a:chOff x="2066925" y="2800350"/>
            <a:chExt cx="2636838" cy="2166938"/>
          </a:xfrm>
        </p:grpSpPr>
        <p:sp>
          <p:nvSpPr>
            <p:cNvPr id="17" name="Rectangle 16"/>
            <p:cNvSpPr/>
            <p:nvPr/>
          </p:nvSpPr>
          <p:spPr>
            <a:xfrm>
              <a:off x="2066925" y="2800350"/>
              <a:ext cx="2636838" cy="2166938"/>
            </a:xfrm>
            <a:prstGeom prst="rect">
              <a:avLst/>
            </a:prstGeom>
            <a:solidFill>
              <a:srgbClr val="C7E8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2708275" y="3028950"/>
              <a:ext cx="1309687" cy="1392238"/>
            </a:xfrm>
            <a:prstGeom prst="triangle">
              <a:avLst/>
            </a:prstGeom>
            <a:solidFill>
              <a:srgbClr val="007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422525" y="3243263"/>
              <a:ext cx="609600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rgbClr val="000000"/>
                  </a:solidFill>
                  <a:latin typeface="+mn-lt"/>
                  <a:ea typeface="+mn-ea"/>
                </a:rPr>
                <a:t>6cm</a:t>
              </a:r>
              <a:endParaRPr lang="en-GB" dirty="0">
                <a:latin typeface="+mn-lt"/>
                <a:ea typeface="+mn-ea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11576" y="3251200"/>
              <a:ext cx="609600" cy="3683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rgbClr val="000000"/>
                  </a:solidFill>
                  <a:latin typeface="+mn-lt"/>
                  <a:ea typeface="+mn-ea"/>
                </a:rPr>
                <a:t>6cm</a:t>
              </a:r>
              <a:endParaRPr lang="en-GB" dirty="0">
                <a:latin typeface="+mn-lt"/>
                <a:ea typeface="+mn-ea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01975" y="4438650"/>
              <a:ext cx="609600" cy="3698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rgbClr val="000000"/>
                  </a:solidFill>
                  <a:latin typeface="+mn-lt"/>
                  <a:ea typeface="+mn-ea"/>
                </a:rPr>
                <a:t>2cm</a:t>
              </a:r>
              <a:endParaRPr lang="en-GB" dirty="0">
                <a:latin typeface="+mn-lt"/>
                <a:ea typeface="+mn-ea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681413" y="2859088"/>
            <a:ext cx="2495550" cy="120015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000000"/>
                </a:solidFill>
              </a:rPr>
              <a:t>¿Es cierto?</a:t>
            </a:r>
          </a:p>
          <a:p>
            <a:pPr eaLnBrk="1" hangingPunct="1"/>
            <a:endParaRPr lang="en-GB" altLang="en-US" sz="1800">
              <a:solidFill>
                <a:srgbClr val="000000"/>
              </a:solidFill>
            </a:endParaRPr>
          </a:p>
          <a:p>
            <a:pPr eaLnBrk="1" hangingPunct="1"/>
            <a:r>
              <a:rPr lang="en-GB" altLang="en-US" sz="1800">
                <a:solidFill>
                  <a:srgbClr val="000000"/>
                </a:solidFill>
              </a:rPr>
              <a:t>¿Se te ocurren otras soluciones?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63613" y="4737100"/>
            <a:ext cx="4267200" cy="1449388"/>
            <a:chOff x="963612" y="4736587"/>
            <a:chExt cx="4267415" cy="1450029"/>
          </a:xfrm>
        </p:grpSpPr>
        <p:sp>
          <p:nvSpPr>
            <p:cNvPr id="15" name="Rectangle 14"/>
            <p:cNvSpPr/>
            <p:nvPr/>
          </p:nvSpPr>
          <p:spPr>
            <a:xfrm>
              <a:off x="963612" y="4736587"/>
              <a:ext cx="4267415" cy="145002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1722475" y="4865232"/>
              <a:ext cx="831892" cy="883040"/>
            </a:xfrm>
            <a:prstGeom prst="triangle">
              <a:avLst/>
            </a:prstGeom>
            <a:solidFill>
              <a:srgbClr val="007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373208" y="4895407"/>
              <a:ext cx="604867" cy="3684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rgbClr val="000000"/>
                  </a:solidFill>
                  <a:latin typeface="+mn-lt"/>
                  <a:ea typeface="+mn-ea"/>
                </a:rPr>
                <a:t>5cm</a:t>
              </a:r>
              <a:endParaRPr lang="en-GB" dirty="0">
                <a:latin typeface="+mn-lt"/>
                <a:ea typeface="+mn-ea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328931" y="4887467"/>
              <a:ext cx="606456" cy="3700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rgbClr val="000000"/>
                  </a:solidFill>
                  <a:latin typeface="+mn-lt"/>
                  <a:ea typeface="+mn-ea"/>
                </a:rPr>
                <a:t>5cm</a:t>
              </a:r>
              <a:endParaRPr lang="en-GB" dirty="0">
                <a:latin typeface="+mn-lt"/>
                <a:ea typeface="+mn-ea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32018" y="5756213"/>
              <a:ext cx="614394" cy="3700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rgbClr val="000000"/>
                  </a:solidFill>
                  <a:latin typeface="+mn-lt"/>
                  <a:ea typeface="+mn-ea"/>
                </a:rPr>
                <a:t>4cm</a:t>
              </a:r>
              <a:endParaRPr lang="en-GB" dirty="0">
                <a:latin typeface="+mn-lt"/>
                <a:ea typeface="+mn-ea"/>
              </a:endParaRPr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3222738" y="4876349"/>
              <a:ext cx="1324042" cy="883040"/>
            </a:xfrm>
            <a:prstGeom prst="triangle">
              <a:avLst/>
            </a:prstGeom>
            <a:solidFill>
              <a:srgbClr val="007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02082" y="4906525"/>
              <a:ext cx="614394" cy="3700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rgbClr val="000000"/>
                  </a:solidFill>
                  <a:latin typeface="+mn-lt"/>
                  <a:ea typeface="+mn-ea"/>
                </a:rPr>
                <a:t>4cm</a:t>
              </a:r>
              <a:endParaRPr lang="en-GB" dirty="0">
                <a:latin typeface="+mn-lt"/>
                <a:ea typeface="+mn-ea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18116" y="4900172"/>
              <a:ext cx="614393" cy="3684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rgbClr val="000000"/>
                  </a:solidFill>
                  <a:latin typeface="+mn-lt"/>
                  <a:ea typeface="+mn-ea"/>
                </a:rPr>
                <a:t>4cm</a:t>
              </a:r>
              <a:endParaRPr lang="en-GB" dirty="0">
                <a:latin typeface="+mn-lt"/>
                <a:ea typeface="+mn-ea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570418" y="5768918"/>
              <a:ext cx="609631" cy="3684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rgbClr val="000000"/>
                  </a:solidFill>
                  <a:latin typeface="+mn-lt"/>
                  <a:ea typeface="+mn-ea"/>
                </a:rPr>
                <a:t>6cm</a:t>
              </a:r>
              <a:endParaRPr lang="en-GB" dirty="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/>
        </p:nvSpPr>
        <p:spPr>
          <a:xfrm>
            <a:off x="3883891" y="3082636"/>
            <a:ext cx="1376218" cy="692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y PowerPoint Template" id="{26ABE87F-6999-4AC2-83E7-D67324E079CB}" vid="{C4B83C07-8A97-4B28-9E3D-CD8D69B18D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203</Words>
  <Application>Microsoft Macintosh PowerPoint</Application>
  <PresentationFormat>Presentación en pantalla (4:3)</PresentationFormat>
  <Paragraphs>37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Twinkl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Canlin</dc:creator>
  <cp:lastModifiedBy>FYM X.</cp:lastModifiedBy>
  <cp:revision>41</cp:revision>
  <dcterms:created xsi:type="dcterms:W3CDTF">2019-05-07T12:42:58Z</dcterms:created>
  <dcterms:modified xsi:type="dcterms:W3CDTF">2020-05-07T08:01:19Z</dcterms:modified>
</cp:coreProperties>
</file>