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spcAft>
                <a:spcPts val="170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3" name="Shape 12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Draw on board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But explain how it wasn’t something they wanted to control because it was global more than local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spcAft>
                <a:spcPts val="1700"/>
              </a:spcAft>
              <a:buNone/>
            </a:pPr>
            <a:r>
              <a:rPr lang="en" sz="1200">
                <a:highlight>
                  <a:srgbClr val="FFFFFF"/>
                </a:highlight>
              </a:rPr>
              <a:t>1890’s the electric streetcar replaced the horse as the method of transportation. Soon after, the internal combustion engine was improved. This led to the invention of cars. Cars were cheaper to own and use than horses and horse vehicles. Cars were also faster. In 1900, 4,192 cars were sold in the United States. By 1912, that number increased to 356,000 cars. In the 1920’s, trucks were also sold and they replaced all of the horses  in the city. Cities became much cleaner. Cars and trucks had reduced the lo</a:t>
            </a:r>
          </a:p>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1" name="Shape 10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15000"/>
              </a:lnSpc>
              <a:spcBef>
                <a:spcPts val="0"/>
              </a:spcBef>
              <a:buNone/>
            </a:pPr>
            <a:r>
              <a:rPr lang="en" sz="1200">
                <a:highlight>
                  <a:srgbClr val="FFFFFF"/>
                </a:highlight>
              </a:rPr>
              <a:t>4,000 eople had died because of the smog. Many other people got sick because of the smog and had difficulty breathing. In 1956, British Parliament passed the Clean Air Act. The Clean Air Act decreased the amount of coal burned near the city and increased the use of cleaner sources of fuel like electricity or gas. This and other changes have improved the air quality in London and prevented any similar events.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 name="Shape 107"/>
        <p:cNvGrpSpPr/>
        <p:nvPr/>
      </p:nvGrpSpPr>
      <p:grpSpPr>
        <a:xfrm>
          <a:off x="0" y="0"/>
          <a:ext cx="0" cy="0"/>
          <a:chOff x="0" y="0"/>
          <a:chExt cx="0" cy="0"/>
        </a:xfrm>
      </p:grpSpPr>
      <p:sp>
        <p:nvSpPr>
          <p:cNvPr id="108" name="Shape 1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9" name="Shape 1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jpg"/><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jp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1.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www.youtube.com/watch?v=pX4uqLIJn5c" TargetMode="Externa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jpg"/><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www.youtube.com/watch?v=cz19DpaP-PI" TargetMode="Externa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Pollution</a:t>
            </a:r>
          </a:p>
        </p:txBody>
      </p:sp>
      <p:sp>
        <p:nvSpPr>
          <p:cNvPr id="55" name="Shape 55"/>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rPr lang="en"/>
              <a:t>Local vs. Global</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China and India’s Pollution Problems</a:t>
            </a:r>
          </a:p>
        </p:txBody>
      </p:sp>
      <p:sp>
        <p:nvSpPr>
          <p:cNvPr id="118" name="Shape 118"/>
          <p:cNvSpPr txBox="1"/>
          <p:nvPr>
            <p:ph idx="1" type="body"/>
          </p:nvPr>
        </p:nvSpPr>
        <p:spPr>
          <a:xfrm>
            <a:off x="311700" y="1152475"/>
            <a:ext cx="61836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China and India currently have the deadliest air pollution in the world.</a:t>
            </a:r>
          </a:p>
          <a:p>
            <a:pPr indent="-228600" lvl="0" marL="457200" rtl="0">
              <a:spcBef>
                <a:spcPts val="0"/>
              </a:spcBef>
              <a:buClr>
                <a:srgbClr val="FFFFFF"/>
              </a:buClr>
            </a:pPr>
            <a:r>
              <a:rPr lang="en">
                <a:solidFill>
                  <a:srgbClr val="FFFFFF"/>
                </a:solidFill>
              </a:rPr>
              <a:t>10 of the 20 most polluted cities in the world are in India and 5 of the 20 most polluted cities in the world are in China.</a:t>
            </a:r>
          </a:p>
          <a:p>
            <a:pPr indent="-228600" lvl="0" marL="457200" rtl="0">
              <a:spcBef>
                <a:spcPts val="0"/>
              </a:spcBef>
              <a:buClr>
                <a:srgbClr val="FFFFFF"/>
              </a:buClr>
            </a:pPr>
            <a:r>
              <a:rPr lang="en">
                <a:solidFill>
                  <a:srgbClr val="FFFFFF"/>
                </a:solidFill>
              </a:rPr>
              <a:t>Air pollution caused 4.2 million early deaths in 2015.</a:t>
            </a:r>
          </a:p>
          <a:p>
            <a:pPr indent="-228600" lvl="0" marL="457200" rtl="0">
              <a:spcBef>
                <a:spcPts val="0"/>
              </a:spcBef>
              <a:buClr>
                <a:srgbClr val="FFFFFF"/>
              </a:buClr>
            </a:pPr>
            <a:r>
              <a:rPr lang="en">
                <a:solidFill>
                  <a:srgbClr val="FFFFFF"/>
                </a:solidFill>
              </a:rPr>
              <a:t>The increase in pollution in these developing countries is caused by increased population and industry that use pollutant fuels like coal.</a:t>
            </a:r>
          </a:p>
          <a:p>
            <a:pPr indent="-228600" lvl="0" marL="457200" rtl="0">
              <a:spcBef>
                <a:spcPts val="0"/>
              </a:spcBef>
              <a:buClr>
                <a:srgbClr val="FFFFFF"/>
              </a:buClr>
            </a:pPr>
            <a:r>
              <a:rPr lang="en">
                <a:solidFill>
                  <a:srgbClr val="FFFFFF"/>
                </a:solidFill>
              </a:rPr>
              <a:t>While China has made some changes to improve air quality and decrease pollution, India’s pollution problems continue to increase.</a:t>
            </a:r>
          </a:p>
          <a:p>
            <a:pPr lvl="0">
              <a:spcBef>
                <a:spcPts val="0"/>
              </a:spcBef>
              <a:buNone/>
            </a:pPr>
            <a:r>
              <a:t/>
            </a:r>
            <a:endParaRPr/>
          </a:p>
        </p:txBody>
      </p:sp>
      <p:pic>
        <p:nvPicPr>
          <p:cNvPr descr="Chinas-Air-Pollution.jpg" id="119" name="Shape 119"/>
          <p:cNvPicPr preferRelativeResize="0"/>
          <p:nvPr/>
        </p:nvPicPr>
        <p:blipFill>
          <a:blip r:embed="rId3">
            <a:alphaModFix/>
          </a:blip>
          <a:stretch>
            <a:fillRect/>
          </a:stretch>
        </p:blipFill>
        <p:spPr>
          <a:xfrm>
            <a:off x="6672350" y="1152475"/>
            <a:ext cx="2159949" cy="1364924"/>
          </a:xfrm>
          <a:prstGeom prst="rect">
            <a:avLst/>
          </a:prstGeom>
          <a:noFill/>
          <a:ln>
            <a:noFill/>
          </a:ln>
        </p:spPr>
      </p:pic>
      <p:pic>
        <p:nvPicPr>
          <p:cNvPr descr="161207130638-wang-zhijun-pollution-mask-6-super-169.jpg" id="120" name="Shape 120"/>
          <p:cNvPicPr preferRelativeResize="0"/>
          <p:nvPr/>
        </p:nvPicPr>
        <p:blipFill>
          <a:blip r:embed="rId4">
            <a:alphaModFix/>
          </a:blip>
          <a:stretch>
            <a:fillRect/>
          </a:stretch>
        </p:blipFill>
        <p:spPr>
          <a:xfrm>
            <a:off x="6611325" y="3230450"/>
            <a:ext cx="2220975" cy="124432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2600"/>
              <a:t>The Relationship Between Local and Global Pollution</a:t>
            </a:r>
          </a:p>
        </p:txBody>
      </p:sp>
      <p:sp>
        <p:nvSpPr>
          <p:cNvPr id="126" name="Shape 126"/>
          <p:cNvSpPr txBox="1"/>
          <p:nvPr>
            <p:ph idx="1" type="body"/>
          </p:nvPr>
        </p:nvSpPr>
        <p:spPr>
          <a:xfrm>
            <a:off x="1577550" y="2091150"/>
            <a:ext cx="5988900" cy="1144500"/>
          </a:xfrm>
          <a:prstGeom prst="rect">
            <a:avLst/>
          </a:prstGeom>
        </p:spPr>
        <p:txBody>
          <a:bodyPr anchorCtr="0" anchor="t" bIns="91425" lIns="91425" rIns="91425" tIns="91425">
            <a:noAutofit/>
          </a:bodyPr>
          <a:lstStyle/>
          <a:p>
            <a:pPr lvl="0">
              <a:spcBef>
                <a:spcPts val="0"/>
              </a:spcBef>
              <a:buNone/>
            </a:pPr>
            <a:r>
              <a:rPr lang="en" sz="2000">
                <a:solidFill>
                  <a:srgbClr val="FFFFFF"/>
                </a:solidFill>
              </a:rPr>
              <a:t>What happens to the levels of local and global pollution when we move factories outside of cities?</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Local vs. Global Pollution</a:t>
            </a:r>
          </a:p>
          <a:p>
            <a:pPr lvl="0">
              <a:spcBef>
                <a:spcPts val="0"/>
              </a:spcBef>
              <a:buNone/>
            </a:pPr>
            <a:r>
              <a:t/>
            </a:r>
            <a:endParaRPr/>
          </a:p>
        </p:txBody>
      </p:sp>
      <p:sp>
        <p:nvSpPr>
          <p:cNvPr id="132" name="Shape 132"/>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Factories, landfills, and other polluting places have been moved away from cities.</a:t>
            </a:r>
          </a:p>
          <a:p>
            <a:pPr indent="-228600" lvl="0" marL="457200" rtl="0">
              <a:spcBef>
                <a:spcPts val="0"/>
              </a:spcBef>
              <a:buClr>
                <a:srgbClr val="FFFFFF"/>
              </a:buClr>
            </a:pPr>
            <a:r>
              <a:rPr lang="en">
                <a:solidFill>
                  <a:srgbClr val="FFFFFF"/>
                </a:solidFill>
              </a:rPr>
              <a:t>These are things we need to have, but we don’t want them “in our backyard”.</a:t>
            </a:r>
          </a:p>
          <a:p>
            <a:pPr indent="-228600" lvl="0" marL="457200" rtl="0">
              <a:spcBef>
                <a:spcPts val="0"/>
              </a:spcBef>
              <a:buClr>
                <a:srgbClr val="FFFFFF"/>
              </a:buClr>
            </a:pPr>
            <a:r>
              <a:rPr lang="en">
                <a:solidFill>
                  <a:srgbClr val="FFFFFF"/>
                </a:solidFill>
              </a:rPr>
              <a:t>As we have managed many of our local pollution problems, we have changed our focus from managing local pollution to managing global pollution.</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Local vs. Global Pollution</a:t>
            </a:r>
          </a:p>
          <a:p>
            <a:pPr lvl="0">
              <a:spcBef>
                <a:spcPts val="0"/>
              </a:spcBef>
              <a:buNone/>
            </a:pPr>
            <a:r>
              <a:t/>
            </a:r>
            <a:endParaRPr/>
          </a:p>
        </p:txBody>
      </p:sp>
      <p:sp>
        <p:nvSpPr>
          <p:cNvPr id="61" name="Shape 61"/>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Clr>
                <a:schemeClr val="dk1"/>
              </a:buClr>
            </a:pPr>
            <a:r>
              <a:rPr lang="en">
                <a:solidFill>
                  <a:schemeClr val="dk1"/>
                </a:solidFill>
              </a:rPr>
              <a:t>Local Pollution= pollution located close to an area</a:t>
            </a:r>
          </a:p>
          <a:p>
            <a:pPr indent="-228600" lvl="0" marL="457200" rtl="0">
              <a:spcBef>
                <a:spcPts val="0"/>
              </a:spcBef>
              <a:buClr>
                <a:schemeClr val="dk1"/>
              </a:buClr>
            </a:pPr>
            <a:r>
              <a:rPr lang="en">
                <a:solidFill>
                  <a:schemeClr val="dk1"/>
                </a:solidFill>
              </a:rPr>
              <a:t>Global Pollution = pollution of the entire planet (globe)</a:t>
            </a:r>
          </a:p>
          <a:p>
            <a:pPr lvl="0">
              <a:spcBef>
                <a:spcPts val="0"/>
              </a:spcBef>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Local vs. Global Pollution</a:t>
            </a:r>
          </a:p>
        </p:txBody>
      </p:sp>
      <p:sp>
        <p:nvSpPr>
          <p:cNvPr id="67" name="Shape 67"/>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Much of what we hear about the environment is about managing global pollution. </a:t>
            </a:r>
          </a:p>
          <a:p>
            <a:pPr indent="-228600" lvl="0" marL="457200" rtl="0">
              <a:spcBef>
                <a:spcPts val="0"/>
              </a:spcBef>
              <a:buClr>
                <a:srgbClr val="FFFFFF"/>
              </a:buClr>
            </a:pPr>
            <a:r>
              <a:rPr lang="en">
                <a:solidFill>
                  <a:srgbClr val="FFFFFF"/>
                </a:solidFill>
              </a:rPr>
              <a:t>However we used to have many more urgent problems with local pollution.</a:t>
            </a:r>
          </a:p>
          <a:p>
            <a:pPr indent="-228600" lvl="0" marL="457200" rtl="0">
              <a:spcBef>
                <a:spcPts val="0"/>
              </a:spcBef>
              <a:buClr>
                <a:srgbClr val="FFFFFF"/>
              </a:buClr>
            </a:pPr>
            <a:r>
              <a:rPr lang="en">
                <a:solidFill>
                  <a:srgbClr val="FFFFFF"/>
                </a:solidFill>
              </a:rPr>
              <a:t>Over time, humans have changed their focus when managing pollution. We changed our focus from managing local pollution to managing global pollution.</a:t>
            </a:r>
          </a:p>
          <a:p>
            <a:pPr lvl="0">
              <a:spcBef>
                <a:spcPts val="0"/>
              </a:spcBef>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sp>
        <p:nvSpPr>
          <p:cNvPr id="72" name="Shape 7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Cavemen &amp; Fire</a:t>
            </a:r>
          </a:p>
        </p:txBody>
      </p:sp>
      <p:sp>
        <p:nvSpPr>
          <p:cNvPr id="73" name="Shape 73"/>
          <p:cNvSpPr txBox="1"/>
          <p:nvPr>
            <p:ph idx="1" type="body"/>
          </p:nvPr>
        </p:nvSpPr>
        <p:spPr>
          <a:xfrm>
            <a:off x="311700" y="1152475"/>
            <a:ext cx="5415900" cy="3416400"/>
          </a:xfrm>
          <a:prstGeom prst="rect">
            <a:avLst/>
          </a:prstGeom>
        </p:spPr>
        <p:txBody>
          <a:bodyPr anchorCtr="0" anchor="t" bIns="91425" lIns="91425" rIns="91425" tIns="91425">
            <a:noAutofit/>
          </a:bodyPr>
          <a:lstStyle/>
          <a:p>
            <a:pPr indent="-228600" lvl="0" marL="457200">
              <a:spcBef>
                <a:spcPts val="0"/>
              </a:spcBef>
              <a:buClr>
                <a:srgbClr val="FFFFFF"/>
              </a:buClr>
            </a:pPr>
            <a:r>
              <a:rPr lang="en">
                <a:solidFill>
                  <a:srgbClr val="FFFFFF"/>
                </a:solidFill>
              </a:rPr>
              <a:t>Cavemen actually lived with local pollution.</a:t>
            </a:r>
          </a:p>
          <a:p>
            <a:pPr indent="-228600" lvl="0" marL="457200">
              <a:spcBef>
                <a:spcPts val="0"/>
              </a:spcBef>
              <a:buClr>
                <a:srgbClr val="FFFFFF"/>
              </a:buClr>
            </a:pPr>
            <a:r>
              <a:rPr lang="en">
                <a:solidFill>
                  <a:srgbClr val="FFFFFF"/>
                </a:solidFill>
              </a:rPr>
              <a:t>Scientists found evidence of pollution by studying the teeth of cavemen.</a:t>
            </a:r>
          </a:p>
          <a:p>
            <a:pPr indent="-228600" lvl="0" marL="457200">
              <a:spcBef>
                <a:spcPts val="0"/>
              </a:spcBef>
              <a:buClr>
                <a:srgbClr val="FFFFFF"/>
              </a:buClr>
            </a:pPr>
            <a:r>
              <a:rPr lang="en">
                <a:solidFill>
                  <a:srgbClr val="FFFFFF"/>
                </a:solidFill>
              </a:rPr>
              <a:t>The teeth show that the cavemen breathed in smoke while cooking food indoors.</a:t>
            </a:r>
          </a:p>
          <a:p>
            <a:pPr indent="-228600" lvl="0" marL="457200">
              <a:spcBef>
                <a:spcPts val="0"/>
              </a:spcBef>
              <a:buClr>
                <a:srgbClr val="FFFFFF"/>
              </a:buClr>
            </a:pPr>
            <a:r>
              <a:rPr lang="en">
                <a:solidFill>
                  <a:srgbClr val="FFFFFF"/>
                </a:solidFill>
              </a:rPr>
              <a:t>Breathing in smoke probably caused health problems for the cavemen, but cooking their food and keeping warm were more important.</a:t>
            </a:r>
          </a:p>
        </p:txBody>
      </p:sp>
      <p:pic>
        <p:nvPicPr>
          <p:cNvPr descr="29B7F08700000578-3128818-image-m-3_1434577968547.jpg" id="74" name="Shape 74"/>
          <p:cNvPicPr preferRelativeResize="0"/>
          <p:nvPr/>
        </p:nvPicPr>
        <p:blipFill>
          <a:blip r:embed="rId3">
            <a:alphaModFix/>
          </a:blip>
          <a:stretch>
            <a:fillRect/>
          </a:stretch>
        </p:blipFill>
        <p:spPr>
          <a:xfrm>
            <a:off x="5785000" y="960450"/>
            <a:ext cx="3047299" cy="1950700"/>
          </a:xfrm>
          <a:prstGeom prst="rect">
            <a:avLst/>
          </a:prstGeom>
          <a:noFill/>
          <a:ln>
            <a:noFill/>
          </a:ln>
        </p:spPr>
      </p:pic>
      <p:pic>
        <p:nvPicPr>
          <p:cNvPr descr="Caveman.jpg" id="75" name="Shape 75"/>
          <p:cNvPicPr preferRelativeResize="0"/>
          <p:nvPr/>
        </p:nvPicPr>
        <p:blipFill>
          <a:blip r:embed="rId4">
            <a:alphaModFix/>
          </a:blip>
          <a:stretch>
            <a:fillRect/>
          </a:stretch>
        </p:blipFill>
        <p:spPr>
          <a:xfrm>
            <a:off x="5785000" y="3111350"/>
            <a:ext cx="1809750" cy="18097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Romans &amp; Agriculture</a:t>
            </a:r>
          </a:p>
        </p:txBody>
      </p:sp>
      <p:sp>
        <p:nvSpPr>
          <p:cNvPr id="81" name="Shape 81"/>
          <p:cNvSpPr txBox="1"/>
          <p:nvPr>
            <p:ph idx="1" type="body"/>
          </p:nvPr>
        </p:nvSpPr>
        <p:spPr>
          <a:xfrm>
            <a:off x="2795125" y="1152475"/>
            <a:ext cx="60372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The Romans also caused pollution through agriculture and industry.</a:t>
            </a:r>
          </a:p>
          <a:p>
            <a:pPr indent="-228600" lvl="0" marL="457200" rtl="0">
              <a:spcBef>
                <a:spcPts val="0"/>
              </a:spcBef>
              <a:buClr>
                <a:srgbClr val="FFFFFF"/>
              </a:buClr>
            </a:pPr>
            <a:r>
              <a:rPr lang="en">
                <a:solidFill>
                  <a:srgbClr val="FFFFFF"/>
                </a:solidFill>
              </a:rPr>
              <a:t>Scientists measured the methane gas levels trapped in ice samples from over 2,000 years ago.</a:t>
            </a:r>
          </a:p>
          <a:p>
            <a:pPr indent="-228600" lvl="0" marL="457200" rtl="0">
              <a:spcBef>
                <a:spcPts val="0"/>
              </a:spcBef>
              <a:buClr>
                <a:srgbClr val="FFFFFF"/>
              </a:buClr>
            </a:pPr>
            <a:r>
              <a:rPr lang="en">
                <a:solidFill>
                  <a:srgbClr val="FFFFFF"/>
                </a:solidFill>
              </a:rPr>
              <a:t>They were surprised to find an increase in methane gas that they believe is connected to the Roman empire.</a:t>
            </a:r>
          </a:p>
          <a:p>
            <a:pPr indent="-228600" lvl="0" marL="457200" rtl="0">
              <a:spcBef>
                <a:spcPts val="0"/>
              </a:spcBef>
              <a:buClr>
                <a:srgbClr val="FFFFFF"/>
              </a:buClr>
            </a:pPr>
            <a:r>
              <a:rPr lang="en">
                <a:solidFill>
                  <a:srgbClr val="FFFFFF"/>
                </a:solidFill>
              </a:rPr>
              <a:t>Agriculture produces methane gas, which is a greenhouse gas connected to climate change.</a:t>
            </a:r>
          </a:p>
          <a:p>
            <a:pPr indent="-228600" lvl="0" marL="457200" rtl="0">
              <a:spcBef>
                <a:spcPts val="0"/>
              </a:spcBef>
              <a:buClr>
                <a:srgbClr val="FFFFFF"/>
              </a:buClr>
            </a:pPr>
            <a:r>
              <a:rPr lang="en">
                <a:solidFill>
                  <a:srgbClr val="FFFFFF"/>
                </a:solidFill>
              </a:rPr>
              <a:t>However the Romans focused on managing their local pollution instead of this type of global pollution.</a:t>
            </a:r>
          </a:p>
        </p:txBody>
      </p:sp>
      <p:pic>
        <p:nvPicPr>
          <p:cNvPr descr="WAIS_ICECORE.jpg" id="82" name="Shape 82"/>
          <p:cNvPicPr preferRelativeResize="0"/>
          <p:nvPr/>
        </p:nvPicPr>
        <p:blipFill>
          <a:blip r:embed="rId3">
            <a:alphaModFix/>
          </a:blip>
          <a:stretch>
            <a:fillRect/>
          </a:stretch>
        </p:blipFill>
        <p:spPr>
          <a:xfrm>
            <a:off x="311700" y="1152475"/>
            <a:ext cx="2129475" cy="1597100"/>
          </a:xfrm>
          <a:prstGeom prst="rect">
            <a:avLst/>
          </a:prstGeom>
          <a:noFill/>
          <a:ln>
            <a:noFill/>
          </a:ln>
        </p:spPr>
      </p:pic>
      <p:pic>
        <p:nvPicPr>
          <p:cNvPr descr="d77efc1f22ab4b7a51873bf2adf5904b.jpg" id="83" name="Shape 83"/>
          <p:cNvPicPr preferRelativeResize="0"/>
          <p:nvPr/>
        </p:nvPicPr>
        <p:blipFill>
          <a:blip r:embed="rId4">
            <a:alphaModFix/>
          </a:blip>
          <a:stretch>
            <a:fillRect/>
          </a:stretch>
        </p:blipFill>
        <p:spPr>
          <a:xfrm>
            <a:off x="311700" y="2971775"/>
            <a:ext cx="2391800" cy="1597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x="0" y="0"/>
          <a:ext cx="0" cy="0"/>
          <a:chOff x="0" y="0"/>
          <a:chExt cx="0" cy="0"/>
        </a:xfrm>
      </p:grpSpPr>
      <p:sp>
        <p:nvSpPr>
          <p:cNvPr id="88" name="Shape 8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NYC: How the Car Saved the City</a:t>
            </a:r>
          </a:p>
        </p:txBody>
      </p:sp>
      <p:sp>
        <p:nvSpPr>
          <p:cNvPr id="89" name="Shape 89"/>
          <p:cNvSpPr txBox="1"/>
          <p:nvPr>
            <p:ph idx="1" type="body"/>
          </p:nvPr>
        </p:nvSpPr>
        <p:spPr>
          <a:xfrm>
            <a:off x="311700" y="1152475"/>
            <a:ext cx="55422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In 1880 150,000 - 175,000 horses lived in NYC </a:t>
            </a:r>
          </a:p>
          <a:p>
            <a:pPr indent="-228600" lvl="0" marL="457200" rtl="0">
              <a:spcBef>
                <a:spcPts val="0"/>
              </a:spcBef>
              <a:buClr>
                <a:srgbClr val="FFFFFF"/>
              </a:buClr>
            </a:pPr>
            <a:r>
              <a:rPr lang="en">
                <a:solidFill>
                  <a:srgbClr val="FFFFFF"/>
                </a:solidFill>
              </a:rPr>
              <a:t>They were used for transportation, but many horses in the crowded city caused problems and local pollution.</a:t>
            </a:r>
          </a:p>
          <a:p>
            <a:pPr indent="-228600" lvl="0" marL="457200" rtl="0">
              <a:spcBef>
                <a:spcPts val="0"/>
              </a:spcBef>
              <a:buClr>
                <a:srgbClr val="FFFFFF"/>
              </a:buClr>
            </a:pPr>
            <a:r>
              <a:rPr lang="en">
                <a:solidFill>
                  <a:srgbClr val="FFFFFF"/>
                </a:solidFill>
              </a:rPr>
              <a:t>Manure, urine and dead horses filled the streets because they could not be cleaned fast enough.</a:t>
            </a:r>
          </a:p>
          <a:p>
            <a:pPr indent="-228600" lvl="0" marL="457200" rtl="0">
              <a:spcBef>
                <a:spcPts val="0"/>
              </a:spcBef>
              <a:buClr>
                <a:srgbClr val="FFFFFF"/>
              </a:buClr>
            </a:pPr>
            <a:r>
              <a:rPr lang="en">
                <a:solidFill>
                  <a:srgbClr val="FFFFFF"/>
                </a:solidFill>
              </a:rPr>
              <a:t>These pollutants caused disease and sickness.</a:t>
            </a:r>
          </a:p>
          <a:p>
            <a:pPr indent="-228600" lvl="0" marL="457200" rtl="0">
              <a:spcBef>
                <a:spcPts val="0"/>
              </a:spcBef>
              <a:buClr>
                <a:srgbClr val="FFFFFF"/>
              </a:buClr>
            </a:pPr>
            <a:r>
              <a:rPr lang="en">
                <a:solidFill>
                  <a:srgbClr val="FFFFFF"/>
                </a:solidFill>
              </a:rPr>
              <a:t>Horses were eventually replaced by cars and buses, which solved these pollution problems.</a:t>
            </a:r>
          </a:p>
          <a:p>
            <a:pPr lvl="0">
              <a:spcBef>
                <a:spcPts val="0"/>
              </a:spcBef>
              <a:buNone/>
            </a:pPr>
            <a:r>
              <a:t/>
            </a:r>
            <a:endParaRPr/>
          </a:p>
        </p:txBody>
      </p:sp>
      <p:pic>
        <p:nvPicPr>
          <p:cNvPr descr="muck.jpg" id="90" name="Shape 90"/>
          <p:cNvPicPr preferRelativeResize="0"/>
          <p:nvPr/>
        </p:nvPicPr>
        <p:blipFill>
          <a:blip r:embed="rId3">
            <a:alphaModFix/>
          </a:blip>
          <a:stretch>
            <a:fillRect/>
          </a:stretch>
        </p:blipFill>
        <p:spPr>
          <a:xfrm>
            <a:off x="6647062" y="1152475"/>
            <a:ext cx="2185237" cy="1781174"/>
          </a:xfrm>
          <a:prstGeom prst="rect">
            <a:avLst/>
          </a:prstGeom>
          <a:noFill/>
          <a:ln>
            <a:noFill/>
          </a:ln>
        </p:spPr>
      </p:pic>
      <p:pic>
        <p:nvPicPr>
          <p:cNvPr descr="horsecarcassnewyork1900.jpg" id="91" name="Shape 91"/>
          <p:cNvPicPr preferRelativeResize="0"/>
          <p:nvPr/>
        </p:nvPicPr>
        <p:blipFill>
          <a:blip r:embed="rId4">
            <a:alphaModFix/>
          </a:blip>
          <a:stretch>
            <a:fillRect/>
          </a:stretch>
        </p:blipFill>
        <p:spPr>
          <a:xfrm>
            <a:off x="5988575" y="3138775"/>
            <a:ext cx="2843725" cy="16935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97" name="Shape 9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
        <p:nvSpPr>
          <p:cNvPr descr="Check out this weeks Video: https://www.youtube.com/watch?v=cig5s_Y5KWM  London Like almost every city on the planet has its fair share of pollution problems. So much so that their are rules and regulations on the types of vehicles that can travel within the city.   For example the low emission zone and the congestion charge. But there was a time before emissions regulation, and because of this in 1952 almost 12000 people died of pollution related illnesses.  Help The channel Grow, Like Comment Subscribe!  Subscribe Here: https://www.youtube.com/channel/UCb0M...  Check out My Twitter: https://twitter.com/Plainly_D  Sources:  https://en.wikipedia.org/wiki/Great_Smog_of_London  http://news.bbc.co.uk/onthisday/hi/dates/stories/december/9/newsid_4506000/4506390.stm  http://today.tamu.edu/2016/11/14/researchers-solve-mystery-of-historic-1952-london-fog-and-current-chinese-haze/  http://www.dailymail.co.uk/news/article-2243732/Pea-souper-killed-12-000-So-black-screen-cinemas-So-suffocatingly-lethal-ran-coffins-How-Great-Smog-choked-London-60-years-ago-week.html  Music:   Music by Advent Chamber Orchestra is licensed under a Attribution-Share Alike 3.0 United States License. http://creativecommons.org/licenses/b... http://freemusicarchive.org/music/Adv..." id="98" name="Shape 98" title="A Brief History of: The Killer Smog of 1952">
            <a:hlinkClick r:id="rId3"/>
          </p:cNvPr>
          <p:cNvSpPr/>
          <p:nvPr/>
        </p:nvSpPr>
        <p:spPr>
          <a:xfrm>
            <a:off x="1143000" y="0"/>
            <a:ext cx="6795625" cy="5096725"/>
          </a:xfrm>
          <a:prstGeom prst="rect">
            <a:avLst/>
          </a:prstGeom>
          <a:blipFill>
            <a:blip r:embed="rId4">
              <a:alphaModFix/>
            </a:blip>
            <a:stretch>
              <a:fillRect/>
            </a:stretch>
          </a:blipFill>
          <a:ln>
            <a:noFill/>
          </a:ln>
        </p:spPr>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 name="Shape 102"/>
        <p:cNvGrpSpPr/>
        <p:nvPr/>
      </p:nvGrpSpPr>
      <p:grpSpPr>
        <a:xfrm>
          <a:off x="0" y="0"/>
          <a:ext cx="0" cy="0"/>
          <a:chOff x="0" y="0"/>
          <a:chExt cx="0" cy="0"/>
        </a:xfrm>
      </p:grpSpPr>
      <p:sp>
        <p:nvSpPr>
          <p:cNvPr id="103" name="Shape 10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London and the Great Smog of 1952</a:t>
            </a:r>
          </a:p>
        </p:txBody>
      </p:sp>
      <p:sp>
        <p:nvSpPr>
          <p:cNvPr id="104" name="Shape 104"/>
          <p:cNvSpPr txBox="1"/>
          <p:nvPr>
            <p:ph idx="1" type="body"/>
          </p:nvPr>
        </p:nvSpPr>
        <p:spPr>
          <a:xfrm>
            <a:off x="2921150" y="1152475"/>
            <a:ext cx="59112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The Great Smog in London started on December 5, 1952 and ended on December 9, 1952.</a:t>
            </a:r>
          </a:p>
          <a:p>
            <a:pPr indent="-228600" lvl="0" marL="457200" rtl="0">
              <a:spcBef>
                <a:spcPts val="0"/>
              </a:spcBef>
              <a:buClr>
                <a:srgbClr val="FFFFFF"/>
              </a:buClr>
            </a:pPr>
            <a:r>
              <a:rPr lang="en">
                <a:solidFill>
                  <a:srgbClr val="FFFFFF"/>
                </a:solidFill>
              </a:rPr>
              <a:t>During that time a thick smog covered the city.</a:t>
            </a:r>
          </a:p>
          <a:p>
            <a:pPr indent="-228600" lvl="0" marL="457200" rtl="0">
              <a:spcBef>
                <a:spcPts val="0"/>
              </a:spcBef>
              <a:buClr>
                <a:srgbClr val="FFFFFF"/>
              </a:buClr>
            </a:pPr>
            <a:r>
              <a:rPr lang="en">
                <a:solidFill>
                  <a:srgbClr val="FFFFFF"/>
                </a:solidFill>
              </a:rPr>
              <a:t>It was so thick people could not see across the street or even their own feet.</a:t>
            </a:r>
          </a:p>
          <a:p>
            <a:pPr indent="-228600" lvl="0" marL="457200" rtl="0">
              <a:spcBef>
                <a:spcPts val="0"/>
              </a:spcBef>
              <a:buClr>
                <a:srgbClr val="FFFFFF"/>
              </a:buClr>
            </a:pPr>
            <a:r>
              <a:rPr lang="en">
                <a:solidFill>
                  <a:srgbClr val="FFFFFF"/>
                </a:solidFill>
              </a:rPr>
              <a:t>The smog was caused by the cold weather and coal burning in the city.</a:t>
            </a:r>
          </a:p>
          <a:p>
            <a:pPr indent="-228600" lvl="0" marL="457200" rtl="0">
              <a:spcBef>
                <a:spcPts val="0"/>
              </a:spcBef>
              <a:buClr>
                <a:srgbClr val="FFFFFF"/>
              </a:buClr>
            </a:pPr>
            <a:r>
              <a:rPr lang="en">
                <a:solidFill>
                  <a:srgbClr val="FFFFFF"/>
                </a:solidFill>
              </a:rPr>
              <a:t>By the time the smog ended, 4,000 people had died and many were sick.</a:t>
            </a:r>
          </a:p>
          <a:p>
            <a:pPr indent="-228600" lvl="0" marL="457200" rtl="0">
              <a:spcBef>
                <a:spcPts val="0"/>
              </a:spcBef>
              <a:buClr>
                <a:srgbClr val="FFFFFF"/>
              </a:buClr>
            </a:pPr>
            <a:r>
              <a:rPr lang="en">
                <a:solidFill>
                  <a:srgbClr val="FFFFFF"/>
                </a:solidFill>
              </a:rPr>
              <a:t>In 1956, British Parliament passed the Clean Air Act to decrease the amount of coal burned in and near the city</a:t>
            </a:r>
          </a:p>
        </p:txBody>
      </p:sp>
      <p:pic>
        <p:nvPicPr>
          <p:cNvPr descr="london-fog.jpg" id="105" name="Shape 105"/>
          <p:cNvPicPr preferRelativeResize="0"/>
          <p:nvPr/>
        </p:nvPicPr>
        <p:blipFill>
          <a:blip r:embed="rId3">
            <a:alphaModFix/>
          </a:blip>
          <a:stretch>
            <a:fillRect/>
          </a:stretch>
        </p:blipFill>
        <p:spPr>
          <a:xfrm>
            <a:off x="311700" y="1170124"/>
            <a:ext cx="2208500" cy="1696874"/>
          </a:xfrm>
          <a:prstGeom prst="rect">
            <a:avLst/>
          </a:prstGeom>
          <a:noFill/>
          <a:ln>
            <a:noFill/>
          </a:ln>
        </p:spPr>
      </p:pic>
      <p:pic>
        <p:nvPicPr>
          <p:cNvPr descr="031.jpg" id="106" name="Shape 106"/>
          <p:cNvPicPr preferRelativeResize="0"/>
          <p:nvPr/>
        </p:nvPicPr>
        <p:blipFill>
          <a:blip r:embed="rId4">
            <a:alphaModFix/>
          </a:blip>
          <a:stretch>
            <a:fillRect/>
          </a:stretch>
        </p:blipFill>
        <p:spPr>
          <a:xfrm>
            <a:off x="311700" y="3100689"/>
            <a:ext cx="2208500" cy="189041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sp>
        <p:nvSpPr>
          <p:cNvPr id="111" name="Shape 11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Inversion: </a:t>
            </a:r>
            <a:r>
              <a:rPr lang="en" sz="2000">
                <a:solidFill>
                  <a:srgbClr val="FFFFFF"/>
                </a:solidFill>
              </a:rPr>
              <a:t>Why is smog worse in valleys like Los Angeles, California?</a:t>
            </a:r>
          </a:p>
          <a:p>
            <a:pPr lvl="0">
              <a:spcBef>
                <a:spcPts val="0"/>
              </a:spcBef>
              <a:buNone/>
            </a:pPr>
            <a:r>
              <a:t/>
            </a:r>
            <a:endParaRPr/>
          </a:p>
        </p:txBody>
      </p:sp>
      <p:sp>
        <p:nvSpPr>
          <p:cNvPr id="112" name="Shape 112" title="What is an Inversion?">
            <a:hlinkClick r:id="rId3"/>
          </p:cNvPr>
          <p:cNvSpPr/>
          <p:nvPr/>
        </p:nvSpPr>
        <p:spPr>
          <a:xfrm>
            <a:off x="1743625" y="1017725"/>
            <a:ext cx="5370200" cy="4027650"/>
          </a:xfrm>
          <a:prstGeom prst="rect">
            <a:avLst/>
          </a:prstGeom>
          <a:blipFill>
            <a:blip r:embed="rId4">
              <a:alphaModFix/>
            </a:blip>
            <a:stretch>
              <a:fillRect/>
            </a:stretch>
          </a:blipFill>
          <a:ln>
            <a:noFill/>
          </a:ln>
        </p:spPr>
      </p:sp>
    </p:spTree>
  </p:cSld>
  <p:clrMapOvr>
    <a:masterClrMapping/>
  </p:clrMapOvr>
</p:sld>
</file>

<file path=ppt/theme/theme1.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