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4" Type="http://schemas.openxmlformats.org/officeDocument/2006/relationships/slide" Target="slides/slide10.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9" name="Shape 109"/>
        <p:cNvGrpSpPr/>
        <p:nvPr/>
      </p:nvGrpSpPr>
      <p:grpSpPr>
        <a:xfrm>
          <a:off x="0" y="0"/>
          <a:ext cx="0" cy="0"/>
          <a:chOff x="0" y="0"/>
          <a:chExt cx="0" cy="0"/>
        </a:xfrm>
      </p:grpSpPr>
      <p:sp>
        <p:nvSpPr>
          <p:cNvPr id="110" name="Shape 11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1" name="Shape 11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2" name="Shape 62"/>
        <p:cNvGrpSpPr/>
        <p:nvPr/>
      </p:nvGrpSpPr>
      <p:grpSpPr>
        <a:xfrm>
          <a:off x="0" y="0"/>
          <a:ext cx="0" cy="0"/>
          <a:chOff x="0" y="0"/>
          <a:chExt cx="0" cy="0"/>
        </a:xfrm>
      </p:grpSpPr>
      <p:sp>
        <p:nvSpPr>
          <p:cNvPr id="63" name="Shape 6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4" name="Shape 6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9" name="Shape 69"/>
        <p:cNvGrpSpPr/>
        <p:nvPr/>
      </p:nvGrpSpPr>
      <p:grpSpPr>
        <a:xfrm>
          <a:off x="0" y="0"/>
          <a:ext cx="0" cy="0"/>
          <a:chOff x="0" y="0"/>
          <a:chExt cx="0" cy="0"/>
        </a:xfrm>
      </p:grpSpPr>
      <p:sp>
        <p:nvSpPr>
          <p:cNvPr id="70" name="Shape 7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1" name="Shape 7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But explain how it wasn’t something they wanted to control because it was global more than local</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6" name="Shape 76"/>
        <p:cNvGrpSpPr/>
        <p:nvPr/>
      </p:nvGrpSpPr>
      <p:grpSpPr>
        <a:xfrm>
          <a:off x="0" y="0"/>
          <a:ext cx="0" cy="0"/>
          <a:chOff x="0" y="0"/>
          <a:chExt cx="0" cy="0"/>
        </a:xfrm>
      </p:grpSpPr>
      <p:sp>
        <p:nvSpPr>
          <p:cNvPr id="77" name="Shape 7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8" name="Shape 7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spcAft>
                <a:spcPts val="1700"/>
              </a:spcAft>
              <a:buNone/>
            </a:pPr>
            <a:r>
              <a:rPr lang="en" sz="1200">
                <a:highlight>
                  <a:srgbClr val="FFFFFF"/>
                </a:highlight>
              </a:rPr>
              <a:t>1890’s the electric streetcar replaced the horse as the method of transportation. Soon after, the internal combustion engine was improved. This led to the invention of cars. Cars were cheaper to own and use than horses and horse vehicles. Cars were also faster. In 1900, 4,192 cars were sold in the United States. By 1912, that number increased to 356,000 cars. In the 1920’s, trucks were also sold and they replaced all of the horses  in the city. Cities became much cleaner. Cars and trucks had reduced the lo</a:t>
            </a:r>
          </a:p>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3" name="Shape 83"/>
        <p:cNvGrpSpPr/>
        <p:nvPr/>
      </p:nvGrpSpPr>
      <p:grpSpPr>
        <a:xfrm>
          <a:off x="0" y="0"/>
          <a:ext cx="0" cy="0"/>
          <a:chOff x="0" y="0"/>
          <a:chExt cx="0" cy="0"/>
        </a:xfrm>
      </p:grpSpPr>
      <p:sp>
        <p:nvSpPr>
          <p:cNvPr id="84" name="Shape 8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5" name="Shape 8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lnSpc>
                <a:spcPct val="115000"/>
              </a:lnSpc>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0" name="Shape 90"/>
        <p:cNvGrpSpPr/>
        <p:nvPr/>
      </p:nvGrpSpPr>
      <p:grpSpPr>
        <a:xfrm>
          <a:off x="0" y="0"/>
          <a:ext cx="0" cy="0"/>
          <a:chOff x="0" y="0"/>
          <a:chExt cx="0" cy="0"/>
        </a:xfrm>
      </p:grpSpPr>
      <p:sp>
        <p:nvSpPr>
          <p:cNvPr id="91" name="Shape 9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2" name="Shape 9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spcAft>
                <a:spcPts val="170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7" name="Shape 97"/>
        <p:cNvGrpSpPr/>
        <p:nvPr/>
      </p:nvGrpSpPr>
      <p:grpSpPr>
        <a:xfrm>
          <a:off x="0" y="0"/>
          <a:ext cx="0" cy="0"/>
          <a:chOff x="0" y="0"/>
          <a:chExt cx="0" cy="0"/>
        </a:xfrm>
      </p:grpSpPr>
      <p:sp>
        <p:nvSpPr>
          <p:cNvPr id="98" name="Shape 9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9" name="Shape 9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3" name="Shape 103"/>
        <p:cNvGrpSpPr/>
        <p:nvPr/>
      </p:nvGrpSpPr>
      <p:grpSpPr>
        <a:xfrm>
          <a:off x="0" y="0"/>
          <a:ext cx="0" cy="0"/>
          <a:chOff x="0" y="0"/>
          <a:chExt cx="0" cy="0"/>
        </a:xfrm>
      </p:grpSpPr>
      <p:sp>
        <p:nvSpPr>
          <p:cNvPr id="104" name="Shape 10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5" name="Shape 10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Draw on board</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25"/>
            <a:ext cx="4572000" cy="5143500"/>
          </a:xfrm>
          <a:prstGeom prst="rect">
            <a:avLst/>
          </a:prstGeom>
          <a:solidFill>
            <a:schemeClr val="dk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dk1"/>
              </a:buClr>
              <a:defRPr>
                <a:solidFill>
                  <a:schemeClr val="dk1"/>
                </a:solidFill>
              </a:defRPr>
            </a:lvl1pPr>
            <a:lvl2pPr lvl="1">
              <a:spcBef>
                <a:spcPts val="0"/>
              </a:spcBef>
              <a:buClr>
                <a:schemeClr val="dk1"/>
              </a:buClr>
              <a:defRPr>
                <a:solidFill>
                  <a:schemeClr val="dk1"/>
                </a:solidFill>
              </a:defRPr>
            </a:lvl2pPr>
            <a:lvl3pPr lvl="2">
              <a:spcBef>
                <a:spcPts val="0"/>
              </a:spcBef>
              <a:buClr>
                <a:schemeClr val="dk1"/>
              </a:buClr>
              <a:defRPr>
                <a:solidFill>
                  <a:schemeClr val="dk1"/>
                </a:solidFill>
              </a:defRPr>
            </a:lvl3pPr>
            <a:lvl4pPr lvl="3">
              <a:spcBef>
                <a:spcPts val="0"/>
              </a:spcBef>
              <a:buClr>
                <a:schemeClr val="dk1"/>
              </a:buClr>
              <a:defRPr>
                <a:solidFill>
                  <a:schemeClr val="dk1"/>
                </a:solidFill>
              </a:defRPr>
            </a:lvl4pPr>
            <a:lvl5pPr lvl="4">
              <a:spcBef>
                <a:spcPts val="0"/>
              </a:spcBef>
              <a:buClr>
                <a:schemeClr val="dk1"/>
              </a:buClr>
              <a:defRPr>
                <a:solidFill>
                  <a:schemeClr val="dk1"/>
                </a:solidFill>
              </a:defRPr>
            </a:lvl5pPr>
            <a:lvl6pPr lvl="5">
              <a:spcBef>
                <a:spcPts val="0"/>
              </a:spcBef>
              <a:buClr>
                <a:schemeClr val="dk1"/>
              </a:buClr>
              <a:defRPr>
                <a:solidFill>
                  <a:schemeClr val="dk1"/>
                </a:solidFill>
              </a:defRPr>
            </a:lvl6pPr>
            <a:lvl7pPr lvl="6">
              <a:spcBef>
                <a:spcPts val="0"/>
              </a:spcBef>
              <a:buClr>
                <a:schemeClr val="dk1"/>
              </a:buClr>
              <a:defRPr>
                <a:solidFill>
                  <a:schemeClr val="dk1"/>
                </a:solidFill>
              </a:defRPr>
            </a:lvl7pPr>
            <a:lvl8pPr lvl="7">
              <a:spcBef>
                <a:spcPts val="0"/>
              </a:spcBef>
              <a:buClr>
                <a:schemeClr val="dk1"/>
              </a:buClr>
              <a:defRPr>
                <a:solidFill>
                  <a:schemeClr val="dk1"/>
                </a:solidFill>
              </a:defRPr>
            </a:lvl8pPr>
            <a:lvl9pPr lvl="8">
              <a:spcBef>
                <a:spcPts val="0"/>
              </a:spcBef>
              <a:buClr>
                <a:schemeClr val="dk1"/>
              </a:buClr>
              <a:defRPr>
                <a:solidFill>
                  <a:schemeClr val="dk1"/>
                </a:solidFill>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lt2"/>
              </a:buClr>
              <a:buSzPct val="100000"/>
              <a:defRPr sz="1800">
                <a:solidFill>
                  <a:schemeClr val="lt2"/>
                </a:solidFill>
              </a:defRPr>
            </a:lvl1pPr>
            <a:lvl2pPr lvl="1">
              <a:lnSpc>
                <a:spcPct val="115000"/>
              </a:lnSpc>
              <a:spcBef>
                <a:spcPts val="0"/>
              </a:spcBef>
              <a:spcAft>
                <a:spcPts val="1600"/>
              </a:spcAft>
              <a:buClr>
                <a:schemeClr val="lt2"/>
              </a:buClr>
              <a:defRPr>
                <a:solidFill>
                  <a:schemeClr val="lt2"/>
                </a:solidFill>
              </a:defRPr>
            </a:lvl2pPr>
            <a:lvl3pPr lvl="2">
              <a:lnSpc>
                <a:spcPct val="115000"/>
              </a:lnSpc>
              <a:spcBef>
                <a:spcPts val="0"/>
              </a:spcBef>
              <a:spcAft>
                <a:spcPts val="1600"/>
              </a:spcAft>
              <a:buClr>
                <a:schemeClr val="lt2"/>
              </a:buClr>
              <a:defRPr>
                <a:solidFill>
                  <a:schemeClr val="lt2"/>
                </a:solidFill>
              </a:defRPr>
            </a:lvl3pPr>
            <a:lvl4pPr lvl="3">
              <a:lnSpc>
                <a:spcPct val="115000"/>
              </a:lnSpc>
              <a:spcBef>
                <a:spcPts val="0"/>
              </a:spcBef>
              <a:spcAft>
                <a:spcPts val="1600"/>
              </a:spcAft>
              <a:buClr>
                <a:schemeClr val="lt2"/>
              </a:buClr>
              <a:defRPr>
                <a:solidFill>
                  <a:schemeClr val="lt2"/>
                </a:solidFill>
              </a:defRPr>
            </a:lvl4pPr>
            <a:lvl5pPr lvl="4">
              <a:lnSpc>
                <a:spcPct val="115000"/>
              </a:lnSpc>
              <a:spcBef>
                <a:spcPts val="0"/>
              </a:spcBef>
              <a:spcAft>
                <a:spcPts val="1600"/>
              </a:spcAft>
              <a:buClr>
                <a:schemeClr val="lt2"/>
              </a:buClr>
              <a:defRPr>
                <a:solidFill>
                  <a:schemeClr val="lt2"/>
                </a:solidFill>
              </a:defRPr>
            </a:lvl5pPr>
            <a:lvl6pPr lvl="5">
              <a:lnSpc>
                <a:spcPct val="115000"/>
              </a:lnSpc>
              <a:spcBef>
                <a:spcPts val="0"/>
              </a:spcBef>
              <a:spcAft>
                <a:spcPts val="1600"/>
              </a:spcAft>
              <a:buClr>
                <a:schemeClr val="lt2"/>
              </a:buClr>
              <a:defRPr>
                <a:solidFill>
                  <a:schemeClr val="lt2"/>
                </a:solidFill>
              </a:defRPr>
            </a:lvl6pPr>
            <a:lvl7pPr lvl="6">
              <a:lnSpc>
                <a:spcPct val="115000"/>
              </a:lnSpc>
              <a:spcBef>
                <a:spcPts val="0"/>
              </a:spcBef>
              <a:spcAft>
                <a:spcPts val="1600"/>
              </a:spcAft>
              <a:buClr>
                <a:schemeClr val="lt2"/>
              </a:buClr>
              <a:defRPr>
                <a:solidFill>
                  <a:schemeClr val="lt2"/>
                </a:solidFill>
              </a:defRPr>
            </a:lvl7pPr>
            <a:lvl8pPr lvl="7">
              <a:lnSpc>
                <a:spcPct val="115000"/>
              </a:lnSpc>
              <a:spcBef>
                <a:spcPts val="0"/>
              </a:spcBef>
              <a:spcAft>
                <a:spcPts val="1600"/>
              </a:spcAft>
              <a:buClr>
                <a:schemeClr val="lt2"/>
              </a:buClr>
              <a:defRPr>
                <a:solidFill>
                  <a:schemeClr val="lt2"/>
                </a:solidFill>
              </a:defRPr>
            </a:lvl8pPr>
            <a:lvl9pPr lvl="8">
              <a:lnSpc>
                <a:spcPct val="115000"/>
              </a:lnSpc>
              <a:spcBef>
                <a:spcPts val="0"/>
              </a:spcBef>
              <a:spcAft>
                <a:spcPts val="1600"/>
              </a:spcAft>
              <a:buClr>
                <a:schemeClr val="lt2"/>
              </a:buClr>
              <a:defRPr>
                <a:solidFill>
                  <a:schemeClr val="lt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lt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0.jpg"/><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5.jpg"/><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jpg"/><Relationship Id="rId4" Type="http://schemas.openxmlformats.org/officeDocument/2006/relationships/image" Target="../media/image1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6.jpg"/><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jpg"/><Relationship Id="rId4"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www.youtube.com/watch?v=cz19DpaP-PI" TargetMode="External"/><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sp>
        <p:nvSpPr>
          <p:cNvPr id="54" name="Shape 54"/>
          <p:cNvSpPr txBox="1"/>
          <p:nvPr>
            <p:ph type="ctrTitle"/>
          </p:nvPr>
        </p:nvSpPr>
        <p:spPr>
          <a:xfrm>
            <a:off x="311708" y="744575"/>
            <a:ext cx="8520600" cy="2052600"/>
          </a:xfrm>
          <a:prstGeom prst="rect">
            <a:avLst/>
          </a:prstGeom>
        </p:spPr>
        <p:txBody>
          <a:bodyPr anchorCtr="0" anchor="b" bIns="91425" lIns="91425" rIns="91425" tIns="91425">
            <a:noAutofit/>
          </a:bodyPr>
          <a:lstStyle/>
          <a:p>
            <a:pPr lvl="0">
              <a:spcBef>
                <a:spcPts val="0"/>
              </a:spcBef>
              <a:buNone/>
            </a:pPr>
            <a:r>
              <a:rPr lang="en"/>
              <a:t>Pollution</a:t>
            </a:r>
          </a:p>
        </p:txBody>
      </p:sp>
      <p:sp>
        <p:nvSpPr>
          <p:cNvPr id="55" name="Shape 55"/>
          <p:cNvSpPr txBox="1"/>
          <p:nvPr>
            <p:ph idx="1" type="subTitle"/>
          </p:nvPr>
        </p:nvSpPr>
        <p:spPr>
          <a:xfrm>
            <a:off x="311700" y="2834125"/>
            <a:ext cx="8520600" cy="792600"/>
          </a:xfrm>
          <a:prstGeom prst="rect">
            <a:avLst/>
          </a:prstGeom>
        </p:spPr>
        <p:txBody>
          <a:bodyPr anchorCtr="0" anchor="t" bIns="91425" lIns="91425" rIns="91425" tIns="91425">
            <a:noAutofit/>
          </a:bodyPr>
          <a:lstStyle/>
          <a:p>
            <a:pPr lvl="0">
              <a:spcBef>
                <a:spcPts val="0"/>
              </a:spcBef>
              <a:buNone/>
            </a:pPr>
            <a:r>
              <a:rPr lang="en"/>
              <a:t>Local vs. Global</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2" name="Shape 112"/>
        <p:cNvGrpSpPr/>
        <p:nvPr/>
      </p:nvGrpSpPr>
      <p:grpSpPr>
        <a:xfrm>
          <a:off x="0" y="0"/>
          <a:ext cx="0" cy="0"/>
          <a:chOff x="0" y="0"/>
          <a:chExt cx="0" cy="0"/>
        </a:xfrm>
      </p:grpSpPr>
      <p:sp>
        <p:nvSpPr>
          <p:cNvPr id="113" name="Shape 113"/>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Local vs. Global Pollution</a:t>
            </a:r>
          </a:p>
          <a:p>
            <a:pPr lvl="0">
              <a:spcBef>
                <a:spcPts val="0"/>
              </a:spcBef>
              <a:buNone/>
            </a:pPr>
            <a:r>
              <a:t/>
            </a:r>
            <a:endParaRPr/>
          </a:p>
        </p:txBody>
      </p:sp>
      <p:sp>
        <p:nvSpPr>
          <p:cNvPr id="114" name="Shape 114"/>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buClr>
                <a:srgbClr val="FFFFFF"/>
              </a:buClr>
            </a:pPr>
            <a:r>
              <a:rPr lang="en">
                <a:solidFill>
                  <a:srgbClr val="FFFFFF"/>
                </a:solidFill>
              </a:rPr>
              <a:t>Factories, landfills, and other polluting places have been moved away from cities.</a:t>
            </a:r>
          </a:p>
          <a:p>
            <a:pPr indent="-228600" lvl="0" marL="457200" rtl="0">
              <a:spcBef>
                <a:spcPts val="0"/>
              </a:spcBef>
              <a:buClr>
                <a:srgbClr val="FFFFFF"/>
              </a:buClr>
            </a:pPr>
            <a:r>
              <a:rPr lang="en">
                <a:solidFill>
                  <a:srgbClr val="FFFFFF"/>
                </a:solidFill>
              </a:rPr>
              <a:t>These are things we need to have, but we don’t want them “in our backyard”.</a:t>
            </a:r>
          </a:p>
          <a:p>
            <a:pPr indent="-228600" lvl="0" marL="457200" rtl="0">
              <a:spcBef>
                <a:spcPts val="0"/>
              </a:spcBef>
              <a:buClr>
                <a:srgbClr val="FFFFFF"/>
              </a:buClr>
            </a:pPr>
            <a:r>
              <a:rPr lang="en">
                <a:solidFill>
                  <a:srgbClr val="FFFFFF"/>
                </a:solidFill>
              </a:rPr>
              <a:t>As we have managed many of our local pollution problems, we have changed our focus from managing local pollution to managing global pollution.</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x="0" y="0"/>
          <a:ext cx="0" cy="0"/>
          <a:chOff x="0" y="0"/>
          <a:chExt cx="0" cy="0"/>
        </a:xfrm>
      </p:grpSpPr>
      <p:sp>
        <p:nvSpPr>
          <p:cNvPr id="60" name="Shape 60"/>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Local vs. Global Pollution</a:t>
            </a:r>
          </a:p>
        </p:txBody>
      </p:sp>
      <p:sp>
        <p:nvSpPr>
          <p:cNvPr id="61" name="Shape 61"/>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buClr>
                <a:srgbClr val="FFFFFF"/>
              </a:buClr>
            </a:pPr>
            <a:r>
              <a:rPr lang="en">
                <a:solidFill>
                  <a:srgbClr val="FFFFFF"/>
                </a:solidFill>
              </a:rPr>
              <a:t>Much of what we hear about the environment is about managing global pollution. </a:t>
            </a:r>
          </a:p>
          <a:p>
            <a:pPr indent="-228600" lvl="0" marL="457200" rtl="0">
              <a:spcBef>
                <a:spcPts val="0"/>
              </a:spcBef>
              <a:buClr>
                <a:srgbClr val="FFFFFF"/>
              </a:buClr>
            </a:pPr>
            <a:r>
              <a:rPr lang="en">
                <a:solidFill>
                  <a:srgbClr val="FFFFFF"/>
                </a:solidFill>
              </a:rPr>
              <a:t>However we used to have many more urgent problems with local pollution.</a:t>
            </a:r>
          </a:p>
          <a:p>
            <a:pPr indent="-228600" lvl="0" marL="457200" rtl="0">
              <a:spcBef>
                <a:spcPts val="0"/>
              </a:spcBef>
              <a:buClr>
                <a:srgbClr val="FFFFFF"/>
              </a:buClr>
            </a:pPr>
            <a:r>
              <a:rPr lang="en">
                <a:solidFill>
                  <a:srgbClr val="FFFFFF"/>
                </a:solidFill>
              </a:rPr>
              <a:t>Over time, humans have changed their focus when managing pollution. We changed our focus from managing local pollution to managing global pollution.</a:t>
            </a:r>
          </a:p>
          <a:p>
            <a:pPr lvl="0">
              <a:spcBef>
                <a:spcPts val="0"/>
              </a:spcBef>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5" name="Shape 65"/>
        <p:cNvGrpSpPr/>
        <p:nvPr/>
      </p:nvGrpSpPr>
      <p:grpSpPr>
        <a:xfrm>
          <a:off x="0" y="0"/>
          <a:ext cx="0" cy="0"/>
          <a:chOff x="0" y="0"/>
          <a:chExt cx="0" cy="0"/>
        </a:xfrm>
      </p:grpSpPr>
      <p:sp>
        <p:nvSpPr>
          <p:cNvPr id="66" name="Shape 66"/>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Cavemen &amp; Fire</a:t>
            </a:r>
          </a:p>
        </p:txBody>
      </p:sp>
      <p:pic>
        <p:nvPicPr>
          <p:cNvPr descr="29B7F08700000578-3128818-image-m-3_1434577968547.jpg" id="67" name="Shape 67"/>
          <p:cNvPicPr preferRelativeResize="0"/>
          <p:nvPr/>
        </p:nvPicPr>
        <p:blipFill>
          <a:blip r:embed="rId3">
            <a:alphaModFix/>
          </a:blip>
          <a:stretch>
            <a:fillRect/>
          </a:stretch>
        </p:blipFill>
        <p:spPr>
          <a:xfrm>
            <a:off x="561300" y="1596400"/>
            <a:ext cx="4662400" cy="2984599"/>
          </a:xfrm>
          <a:prstGeom prst="rect">
            <a:avLst/>
          </a:prstGeom>
          <a:noFill/>
          <a:ln>
            <a:noFill/>
          </a:ln>
        </p:spPr>
      </p:pic>
      <p:pic>
        <p:nvPicPr>
          <p:cNvPr descr="Caveman.jpg" id="68" name="Shape 68"/>
          <p:cNvPicPr preferRelativeResize="0"/>
          <p:nvPr/>
        </p:nvPicPr>
        <p:blipFill>
          <a:blip r:embed="rId4">
            <a:alphaModFix/>
          </a:blip>
          <a:stretch>
            <a:fillRect/>
          </a:stretch>
        </p:blipFill>
        <p:spPr>
          <a:xfrm>
            <a:off x="5521524" y="1666875"/>
            <a:ext cx="2984599" cy="298459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2" name="Shape 72"/>
        <p:cNvGrpSpPr/>
        <p:nvPr/>
      </p:nvGrpSpPr>
      <p:grpSpPr>
        <a:xfrm>
          <a:off x="0" y="0"/>
          <a:ext cx="0" cy="0"/>
          <a:chOff x="0" y="0"/>
          <a:chExt cx="0" cy="0"/>
        </a:xfrm>
      </p:grpSpPr>
      <p:sp>
        <p:nvSpPr>
          <p:cNvPr id="73" name="Shape 73"/>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Romans &amp; Agriculture</a:t>
            </a:r>
          </a:p>
        </p:txBody>
      </p:sp>
      <p:pic>
        <p:nvPicPr>
          <p:cNvPr descr="WAIS_ICECORE.jpg" id="74" name="Shape 74"/>
          <p:cNvPicPr preferRelativeResize="0"/>
          <p:nvPr/>
        </p:nvPicPr>
        <p:blipFill>
          <a:blip r:embed="rId3">
            <a:alphaModFix/>
          </a:blip>
          <a:stretch>
            <a:fillRect/>
          </a:stretch>
        </p:blipFill>
        <p:spPr>
          <a:xfrm>
            <a:off x="4894084" y="1473249"/>
            <a:ext cx="3938215" cy="2953649"/>
          </a:xfrm>
          <a:prstGeom prst="rect">
            <a:avLst/>
          </a:prstGeom>
          <a:noFill/>
          <a:ln>
            <a:noFill/>
          </a:ln>
        </p:spPr>
      </p:pic>
      <p:pic>
        <p:nvPicPr>
          <p:cNvPr descr="d77efc1f22ab4b7a51873bf2adf5904b.jpg" id="75" name="Shape 75"/>
          <p:cNvPicPr preferRelativeResize="0"/>
          <p:nvPr/>
        </p:nvPicPr>
        <p:blipFill>
          <a:blip r:embed="rId4">
            <a:alphaModFix/>
          </a:blip>
          <a:stretch>
            <a:fillRect/>
          </a:stretch>
        </p:blipFill>
        <p:spPr>
          <a:xfrm>
            <a:off x="311700" y="1473249"/>
            <a:ext cx="4423349" cy="295364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9" name="Shape 79"/>
        <p:cNvGrpSpPr/>
        <p:nvPr/>
      </p:nvGrpSpPr>
      <p:grpSpPr>
        <a:xfrm>
          <a:off x="0" y="0"/>
          <a:ext cx="0" cy="0"/>
          <a:chOff x="0" y="0"/>
          <a:chExt cx="0" cy="0"/>
        </a:xfrm>
      </p:grpSpPr>
      <p:sp>
        <p:nvSpPr>
          <p:cNvPr id="80" name="Shape 80"/>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NYC: How the Car Saved the City</a:t>
            </a:r>
          </a:p>
        </p:txBody>
      </p:sp>
      <p:pic>
        <p:nvPicPr>
          <p:cNvPr descr="muck.jpg" id="81" name="Shape 81"/>
          <p:cNvPicPr preferRelativeResize="0"/>
          <p:nvPr/>
        </p:nvPicPr>
        <p:blipFill>
          <a:blip r:embed="rId3">
            <a:alphaModFix/>
          </a:blip>
          <a:stretch>
            <a:fillRect/>
          </a:stretch>
        </p:blipFill>
        <p:spPr>
          <a:xfrm>
            <a:off x="369465" y="1681184"/>
            <a:ext cx="3866069" cy="3151150"/>
          </a:xfrm>
          <a:prstGeom prst="rect">
            <a:avLst/>
          </a:prstGeom>
          <a:noFill/>
          <a:ln>
            <a:noFill/>
          </a:ln>
        </p:spPr>
      </p:pic>
      <p:pic>
        <p:nvPicPr>
          <p:cNvPr descr="horsecarcassnewyork1900.jpg" id="82" name="Shape 82"/>
          <p:cNvPicPr preferRelativeResize="0"/>
          <p:nvPr/>
        </p:nvPicPr>
        <p:blipFill>
          <a:blip r:embed="rId4">
            <a:alphaModFix/>
          </a:blip>
          <a:stretch>
            <a:fillRect/>
          </a:stretch>
        </p:blipFill>
        <p:spPr>
          <a:xfrm>
            <a:off x="4487924" y="1980187"/>
            <a:ext cx="4287100" cy="255313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6" name="Shape 86"/>
        <p:cNvGrpSpPr/>
        <p:nvPr/>
      </p:nvGrpSpPr>
      <p:grpSpPr>
        <a:xfrm>
          <a:off x="0" y="0"/>
          <a:ext cx="0" cy="0"/>
          <a:chOff x="0" y="0"/>
          <a:chExt cx="0" cy="0"/>
        </a:xfrm>
      </p:grpSpPr>
      <p:sp>
        <p:nvSpPr>
          <p:cNvPr id="87" name="Shape 87"/>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London and the Great Smog of 1952</a:t>
            </a:r>
          </a:p>
        </p:txBody>
      </p:sp>
      <p:pic>
        <p:nvPicPr>
          <p:cNvPr descr="london-fog.jpg" id="88" name="Shape 88"/>
          <p:cNvPicPr preferRelativeResize="0"/>
          <p:nvPr/>
        </p:nvPicPr>
        <p:blipFill>
          <a:blip r:embed="rId3">
            <a:alphaModFix/>
          </a:blip>
          <a:stretch>
            <a:fillRect/>
          </a:stretch>
        </p:blipFill>
        <p:spPr>
          <a:xfrm>
            <a:off x="506425" y="1455076"/>
            <a:ext cx="4144475" cy="3184350"/>
          </a:xfrm>
          <a:prstGeom prst="rect">
            <a:avLst/>
          </a:prstGeom>
          <a:noFill/>
          <a:ln>
            <a:noFill/>
          </a:ln>
        </p:spPr>
      </p:pic>
      <p:pic>
        <p:nvPicPr>
          <p:cNvPr descr="031.jpg" id="89" name="Shape 89"/>
          <p:cNvPicPr preferRelativeResize="0"/>
          <p:nvPr/>
        </p:nvPicPr>
        <p:blipFill>
          <a:blip r:embed="rId4">
            <a:alphaModFix/>
          </a:blip>
          <a:stretch>
            <a:fillRect/>
          </a:stretch>
        </p:blipFill>
        <p:spPr>
          <a:xfrm>
            <a:off x="4840600" y="1455074"/>
            <a:ext cx="3720190" cy="31843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3" name="Shape 93"/>
        <p:cNvGrpSpPr/>
        <p:nvPr/>
      </p:nvGrpSpPr>
      <p:grpSpPr>
        <a:xfrm>
          <a:off x="0" y="0"/>
          <a:ext cx="0" cy="0"/>
          <a:chOff x="0" y="0"/>
          <a:chExt cx="0" cy="0"/>
        </a:xfrm>
      </p:grpSpPr>
      <p:sp>
        <p:nvSpPr>
          <p:cNvPr id="94" name="Shape 94"/>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China and India’s Pollution Problems</a:t>
            </a:r>
          </a:p>
        </p:txBody>
      </p:sp>
      <p:pic>
        <p:nvPicPr>
          <p:cNvPr descr="Chinas-Air-Pollution.jpg" id="95" name="Shape 95"/>
          <p:cNvPicPr preferRelativeResize="0"/>
          <p:nvPr/>
        </p:nvPicPr>
        <p:blipFill>
          <a:blip r:embed="rId3">
            <a:alphaModFix/>
          </a:blip>
          <a:stretch>
            <a:fillRect/>
          </a:stretch>
        </p:blipFill>
        <p:spPr>
          <a:xfrm>
            <a:off x="360400" y="1519050"/>
            <a:ext cx="4502874" cy="2845475"/>
          </a:xfrm>
          <a:prstGeom prst="rect">
            <a:avLst/>
          </a:prstGeom>
          <a:noFill/>
          <a:ln>
            <a:noFill/>
          </a:ln>
        </p:spPr>
      </p:pic>
      <p:pic>
        <p:nvPicPr>
          <p:cNvPr descr="161207130638-wang-zhijun-pollution-mask-6-super-169.jpg" id="96" name="Shape 96"/>
          <p:cNvPicPr preferRelativeResize="0"/>
          <p:nvPr/>
        </p:nvPicPr>
        <p:blipFill rotWithShape="1">
          <a:blip r:embed="rId4">
            <a:alphaModFix/>
          </a:blip>
          <a:srcRect b="0" l="19074" r="0" t="0"/>
          <a:stretch/>
        </p:blipFill>
        <p:spPr>
          <a:xfrm>
            <a:off x="5154949" y="1698875"/>
            <a:ext cx="3590724" cy="248582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0" name="Shape 100"/>
        <p:cNvGrpSpPr/>
        <p:nvPr/>
      </p:nvGrpSpPr>
      <p:grpSpPr>
        <a:xfrm>
          <a:off x="0" y="0"/>
          <a:ext cx="0" cy="0"/>
          <a:chOff x="0" y="0"/>
          <a:chExt cx="0" cy="0"/>
        </a:xfrm>
      </p:grpSpPr>
      <p:sp>
        <p:nvSpPr>
          <p:cNvPr id="101" name="Shape 101"/>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Inversion: </a:t>
            </a:r>
            <a:r>
              <a:rPr lang="en" sz="2000">
                <a:solidFill>
                  <a:srgbClr val="FFFFFF"/>
                </a:solidFill>
              </a:rPr>
              <a:t>Why is smog worse in valleys like Los Angeles, California?</a:t>
            </a:r>
          </a:p>
          <a:p>
            <a:pPr lvl="0">
              <a:spcBef>
                <a:spcPts val="0"/>
              </a:spcBef>
              <a:buNone/>
            </a:pPr>
            <a:r>
              <a:t/>
            </a:r>
            <a:endParaRPr/>
          </a:p>
        </p:txBody>
      </p:sp>
      <p:sp>
        <p:nvSpPr>
          <p:cNvPr id="102" name="Shape 102" title="What is an Inversion?">
            <a:hlinkClick r:id="rId3"/>
          </p:cNvPr>
          <p:cNvSpPr/>
          <p:nvPr/>
        </p:nvSpPr>
        <p:spPr>
          <a:xfrm>
            <a:off x="1743625" y="1017725"/>
            <a:ext cx="5370200" cy="4027650"/>
          </a:xfrm>
          <a:prstGeom prst="rect">
            <a:avLst/>
          </a:prstGeom>
          <a:blipFill>
            <a:blip r:embed="rId4">
              <a:alphaModFix/>
            </a:blip>
            <a:stretch>
              <a:fillRect/>
            </a:stretch>
          </a:blipFill>
          <a:ln>
            <a:noFill/>
          </a:ln>
        </p:spPr>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6" name="Shape 106"/>
        <p:cNvGrpSpPr/>
        <p:nvPr/>
      </p:nvGrpSpPr>
      <p:grpSpPr>
        <a:xfrm>
          <a:off x="0" y="0"/>
          <a:ext cx="0" cy="0"/>
          <a:chOff x="0" y="0"/>
          <a:chExt cx="0" cy="0"/>
        </a:xfrm>
      </p:grpSpPr>
      <p:sp>
        <p:nvSpPr>
          <p:cNvPr id="107" name="Shape 107"/>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sz="2600"/>
              <a:t>The Relationship Between Local and Global Pollution</a:t>
            </a:r>
          </a:p>
        </p:txBody>
      </p:sp>
      <p:sp>
        <p:nvSpPr>
          <p:cNvPr id="108" name="Shape 108"/>
          <p:cNvSpPr txBox="1"/>
          <p:nvPr>
            <p:ph idx="1" type="body"/>
          </p:nvPr>
        </p:nvSpPr>
        <p:spPr>
          <a:xfrm>
            <a:off x="1577550" y="2091150"/>
            <a:ext cx="5988900" cy="1144500"/>
          </a:xfrm>
          <a:prstGeom prst="rect">
            <a:avLst/>
          </a:prstGeom>
        </p:spPr>
        <p:txBody>
          <a:bodyPr anchorCtr="0" anchor="t" bIns="91425" lIns="91425" rIns="91425" tIns="91425">
            <a:noAutofit/>
          </a:bodyPr>
          <a:lstStyle/>
          <a:p>
            <a:pPr lvl="0">
              <a:spcBef>
                <a:spcPts val="0"/>
              </a:spcBef>
              <a:buNone/>
            </a:pPr>
            <a:r>
              <a:rPr lang="en" sz="2000">
                <a:solidFill>
                  <a:srgbClr val="FFFFFF"/>
                </a:solidFill>
              </a:rPr>
              <a:t>What happens to the levels of local and global pollution when we move factories outside of cities?</a:t>
            </a: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dark-2">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