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7" r:id="rId11"/>
    <p:sldId id="269" r:id="rId12"/>
    <p:sldId id="268" r:id="rId13"/>
    <p:sldId id="271" r:id="rId14"/>
    <p:sldId id="270" r:id="rId15"/>
    <p:sldId id="272" r:id="rId16"/>
    <p:sldId id="273" r:id="rId17"/>
    <p:sldId id="274" r:id="rId18"/>
    <p:sldId id="266" r:id="rId19"/>
    <p:sldId id="275" r:id="rId20"/>
    <p:sldId id="276" r:id="rId21"/>
    <p:sldId id="277" r:id="rId22"/>
    <p:sldId id="262" r:id="rId2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1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" y="2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4B0142-E5EB-A961-062C-CE884EBB5A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0640B19-6318-BD00-C0BC-93218BE42C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D31103-CBB6-F150-497B-C149C1B88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98F50-EE91-4A82-9287-78222DC8ABD5}" type="datetimeFigureOut">
              <a:rPr lang="es-ES" smtClean="0"/>
              <a:t>17/09/2024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D4946C-D337-ED90-09B0-CEB0FFA5F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AD6F22-62A5-3301-9B92-08E43C071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4AA8-36D8-4671-B5B0-CD5366ABA1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9620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2A875C-447B-0CF0-F8C9-3D66D857A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D29952A-210F-C4F8-4B0E-5DF4542D5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3E0568-3646-715A-BE18-6B3AB574B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98F50-EE91-4A82-9287-78222DC8ABD5}" type="datetimeFigureOut">
              <a:rPr lang="es-ES" smtClean="0"/>
              <a:t>17/09/2024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36E74B-3243-9DB4-B796-2A3B5CA6E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01C9A0-DF89-594B-2D57-F910BA4EC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4AA8-36D8-4671-B5B0-CD5366ABA1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911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C20E7F-FF93-28B6-7029-C345210980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EAF6E53-6583-38D9-DFE1-1DDD29F5C3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1F2F37-8A5A-6C37-A5B9-04C445F7B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98F50-EE91-4A82-9287-78222DC8ABD5}" type="datetimeFigureOut">
              <a:rPr lang="es-ES" smtClean="0"/>
              <a:t>17/09/2024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73255F-2B91-7D34-6286-3A61F30DF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49EFC8-5573-1461-F870-33029928A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4AA8-36D8-4671-B5B0-CD5366ABA1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7815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FF69EB-C5F6-661F-6B0D-EDDA61BA8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C09203-7517-E05C-C105-F3AE75FF88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B43FB2-2043-0D8B-F7A8-79C492F03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98F50-EE91-4A82-9287-78222DC8ABD5}" type="datetimeFigureOut">
              <a:rPr lang="es-ES" smtClean="0"/>
              <a:t>17/09/2024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7751EE-E3BB-2D59-9053-C200D5E8C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C4957DB-0F4F-8E9E-FFD4-CF045E553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4AA8-36D8-4671-B5B0-CD5366ABA1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2447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3BB210-DF8D-12C5-45A6-3CA3D8457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FD25E6-D431-7F72-C8D6-40C5B86BD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00DF4F-2835-2285-C981-107126ADB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98F50-EE91-4A82-9287-78222DC8ABD5}" type="datetimeFigureOut">
              <a:rPr lang="es-ES" smtClean="0"/>
              <a:t>17/09/2024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6443F1-9221-1E9C-5540-04E8C0F7C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A44DCD-3F96-FCA4-56C5-4EA562D7E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4AA8-36D8-4671-B5B0-CD5366ABA1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1263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F2A03E-E2E7-6614-5FAE-9411B9B41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7A979B-63D2-381E-BBB2-1BB5B9E712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CD094B4-F0FB-803D-1F8B-D0F6804E9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4EAB482-BB5B-2543-7916-E12AD1B7B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98F50-EE91-4A82-9287-78222DC8ABD5}" type="datetimeFigureOut">
              <a:rPr lang="es-ES" smtClean="0"/>
              <a:t>17/09/2024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3659534-2818-357A-37E1-20F25866B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9AD84D6-E568-34F2-3DAB-572713270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4AA8-36D8-4671-B5B0-CD5366ABA1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5864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26F0BD-DD9C-D6F2-FAFF-31DF97E97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39DE76-2A2C-EA79-C3E3-AB20C76F78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8331C86-92E4-3D1B-32DE-DCAFC9E199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2CEC1CD-5464-9AE0-614D-E019D783D5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B0021D5-D400-5F41-9419-922709EB0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46610EA-C5DB-8874-247C-CD178E4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98F50-EE91-4A82-9287-78222DC8ABD5}" type="datetimeFigureOut">
              <a:rPr lang="es-ES" smtClean="0"/>
              <a:t>17/09/2024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6737A90-79AC-4382-FA46-7732A9E87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BA2B630-56E7-646D-6D01-D691F7EBA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4AA8-36D8-4671-B5B0-CD5366ABA1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9285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6C5130-6F20-8F10-45D2-5E83159CB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A57A835-8057-24DC-6CE8-879678392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98F50-EE91-4A82-9287-78222DC8ABD5}" type="datetimeFigureOut">
              <a:rPr lang="es-ES" smtClean="0"/>
              <a:t>17/09/2024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04047E7-8509-FF53-ABF6-48748D4BB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4FA8962-C8D6-EE62-D013-348725787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4AA8-36D8-4671-B5B0-CD5366ABA1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4592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1E9826D-6668-AC67-4E79-F378DC55B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98F50-EE91-4A82-9287-78222DC8ABD5}" type="datetimeFigureOut">
              <a:rPr lang="es-ES" smtClean="0"/>
              <a:t>17/09/2024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1F595E9-507B-BF7D-E9C5-69DE6FB01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BCCA949-A540-52A1-C478-78570E05D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4AA8-36D8-4671-B5B0-CD5366ABA1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9620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73E31C-CA03-F2D4-C262-8FDB3493F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88539C-3DA2-253A-B8CE-37CAB7D2A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0E2819-B0C1-1D96-FECA-9A12F49D08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B41CC6C-5CF9-E177-BB0F-9352017AD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98F50-EE91-4A82-9287-78222DC8ABD5}" type="datetimeFigureOut">
              <a:rPr lang="es-ES" smtClean="0"/>
              <a:t>17/09/2024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451218B-80AE-4D2E-8460-BC5C089E8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3E91D04-B186-C070-E2AA-AD50A2695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4AA8-36D8-4671-B5B0-CD5366ABA1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546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3DBAB6-B00F-420D-F414-2E1D1D927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67A84CA-BDF0-1575-37E6-BA51B6DE66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185DE2D-22C9-28C3-DFAB-B8E470EA9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A69D2D0-BCD9-5DA9-8F5C-259136D50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98F50-EE91-4A82-9287-78222DC8ABD5}" type="datetimeFigureOut">
              <a:rPr lang="es-ES" smtClean="0"/>
              <a:t>17/09/2024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492E1C2-D9B6-F87E-DD39-822F94EAA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E69F44F-5863-42C4-6D3D-EFF2016E8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4AA8-36D8-4671-B5B0-CD5366ABA1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7840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1EBF8B2-B178-8365-9C27-8DE7827F3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BD3140B-6FC5-D467-F735-A6DF5BF09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94D26A-38B5-BC42-851B-78EBCAF392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98F50-EE91-4A82-9287-78222DC8ABD5}" type="datetimeFigureOut">
              <a:rPr lang="es-ES" smtClean="0"/>
              <a:t>17/09/2024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038BEB-96F8-7391-C054-23885A8430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CF9AC2-90A6-F6F1-0B1C-EA58F82B9B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B4AA8-36D8-4671-B5B0-CD5366ABA1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878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76C603-90FF-30D0-D173-352C6B00A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1176" y="2088522"/>
            <a:ext cx="9563819" cy="390135"/>
          </a:xfrm>
        </p:spPr>
        <p:txBody>
          <a:bodyPr>
            <a:noAutofit/>
          </a:bodyPr>
          <a:lstStyle/>
          <a:p>
            <a:r>
              <a:rPr lang="es-ES" sz="3200" b="1">
                <a:solidFill>
                  <a:srgbClr val="FF0000"/>
                </a:solidFill>
              </a:rPr>
              <a:t>DOCUMENTACIÓN TÉCNICA</a:t>
            </a:r>
            <a:r>
              <a:rPr lang="es-ES" sz="3200" b="1"/>
              <a:t> </a:t>
            </a:r>
            <a:br>
              <a:rPr lang="es-ES" sz="3200" b="1" dirty="0"/>
            </a:br>
            <a:r>
              <a:rPr lang="es-ES" sz="3200" b="1" dirty="0"/>
              <a:t>DE </a:t>
            </a:r>
            <a:r>
              <a:rPr lang="es-ES" sz="3200" b="1"/>
              <a:t>INSTALACIÓNS ELÉCTRICAS E SISTEMAS AUTOMÁTICOS</a:t>
            </a:r>
            <a:endParaRPr lang="es-ES" sz="3200" b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69EDAA-42C9-55CE-A24D-0DEC6D247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1284" y="2549262"/>
            <a:ext cx="7781026" cy="334704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s-ES">
                <a:solidFill>
                  <a:srgbClr val="0070C0"/>
                </a:solidFill>
                <a:latin typeface="Comic Sans MS" panose="030F0702030302020204" pitchFamily="66" charset="0"/>
              </a:rPr>
              <a:t>TEMOS QUE SER CAPACES NON SÓ DE SABER FACELO, SE NON DE SABER EXPLICALO, DEFININDO TODOS OS DETALLES QUE SON NECESARIOS PARA A SÚA IMPLANTACIÓN E FUNCIONAMENTO, E XUSTIFICANDO QUE CUMPLIMOS CON TODA A NORMATIVA EN VIGOR, PARA A SÚA LEGALIZACIÓN E POSTA EN MARCHA </a:t>
            </a:r>
            <a:endParaRPr lang="es-ES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BFA1B73-89EE-F9FC-8A37-A19C1E5BCF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162" t="26415" r="9413" b="25367"/>
          <a:stretch/>
        </p:blipFill>
        <p:spPr>
          <a:xfrm>
            <a:off x="8384875" y="2407073"/>
            <a:ext cx="3519578" cy="348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03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76C603-90FF-30D0-D173-352C6B00A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6272" y="220441"/>
            <a:ext cx="9144000" cy="390135"/>
          </a:xfrm>
        </p:spPr>
        <p:txBody>
          <a:bodyPr>
            <a:normAutofit/>
          </a:bodyPr>
          <a:lstStyle/>
          <a:p>
            <a:r>
              <a:rPr lang="es-ES" sz="2000" b="1" dirty="0"/>
              <a:t>UD1. DOCUMENTACIÓN TÉCNICA E NORMATIVA DE APLICACIÓN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69EDAA-42C9-55CE-A24D-0DEC6D247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8430" y="636453"/>
            <a:ext cx="3318294" cy="465826"/>
          </a:xfrm>
        </p:spPr>
        <p:txBody>
          <a:bodyPr/>
          <a:lstStyle/>
          <a:p>
            <a:r>
              <a:rPr lang="es-ES" b="1" dirty="0">
                <a:solidFill>
                  <a:srgbClr val="FF0000"/>
                </a:solidFill>
              </a:rPr>
              <a:t>Normativa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012BA498-0E9A-C4B3-16FA-A84C8157716A}"/>
              </a:ext>
            </a:extLst>
          </p:cNvPr>
          <p:cNvSpPr txBox="1">
            <a:spLocks/>
          </p:cNvSpPr>
          <p:nvPr/>
        </p:nvSpPr>
        <p:spPr>
          <a:xfrm>
            <a:off x="3884762" y="662330"/>
            <a:ext cx="4422476" cy="4658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 dirty="0" err="1">
                <a:solidFill>
                  <a:srgbClr val="0070C0"/>
                </a:solidFill>
              </a:rPr>
              <a:t>Exemplo</a:t>
            </a:r>
            <a:r>
              <a:rPr lang="es-ES" sz="2000" b="1" dirty="0">
                <a:solidFill>
                  <a:srgbClr val="0070C0"/>
                </a:solidFill>
              </a:rPr>
              <a:t> Normativa </a:t>
            </a:r>
            <a:r>
              <a:rPr lang="es-ES" sz="2000" b="1" dirty="0" err="1">
                <a:solidFill>
                  <a:srgbClr val="0070C0"/>
                </a:solidFill>
              </a:rPr>
              <a:t>nun</a:t>
            </a:r>
            <a:r>
              <a:rPr lang="es-ES" sz="2000" b="1" dirty="0">
                <a:solidFill>
                  <a:srgbClr val="0070C0"/>
                </a:solidFill>
              </a:rPr>
              <a:t> </a:t>
            </a:r>
            <a:r>
              <a:rPr lang="es-ES" sz="2000" b="1" dirty="0" err="1">
                <a:solidFill>
                  <a:srgbClr val="0070C0"/>
                </a:solidFill>
              </a:rPr>
              <a:t>proxecto</a:t>
            </a:r>
            <a:endParaRPr lang="es-ES" sz="2000" b="1" dirty="0">
              <a:solidFill>
                <a:srgbClr val="0070C0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FD5D641-48AF-35AC-7608-B4723C7FE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718" y="1179910"/>
            <a:ext cx="5526282" cy="523048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841CFC4-4E39-48DF-208D-3DF5F8B3F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044" y="1128156"/>
            <a:ext cx="5099798" cy="565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8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76C603-90FF-30D0-D173-352C6B00A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6272" y="220441"/>
            <a:ext cx="9144000" cy="390135"/>
          </a:xfrm>
        </p:spPr>
        <p:txBody>
          <a:bodyPr>
            <a:normAutofit/>
          </a:bodyPr>
          <a:lstStyle/>
          <a:p>
            <a:r>
              <a:rPr lang="es-ES" sz="2000" b="1" dirty="0"/>
              <a:t>UD1. DOCUMENTACIÓN TÉCNICA E NORMATIVA DE APLICACIÓN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69EDAA-42C9-55CE-A24D-0DEC6D247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8430" y="636453"/>
            <a:ext cx="3318294" cy="465826"/>
          </a:xfrm>
        </p:spPr>
        <p:txBody>
          <a:bodyPr/>
          <a:lstStyle/>
          <a:p>
            <a:r>
              <a:rPr lang="es-ES" b="1" dirty="0">
                <a:solidFill>
                  <a:srgbClr val="FF0000"/>
                </a:solidFill>
              </a:rPr>
              <a:t>Normativa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012BA498-0E9A-C4B3-16FA-A84C8157716A}"/>
              </a:ext>
            </a:extLst>
          </p:cNvPr>
          <p:cNvSpPr txBox="1">
            <a:spLocks/>
          </p:cNvSpPr>
          <p:nvPr/>
        </p:nvSpPr>
        <p:spPr>
          <a:xfrm>
            <a:off x="3884761" y="662330"/>
            <a:ext cx="6863752" cy="4658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 dirty="0">
                <a:solidFill>
                  <a:srgbClr val="0070C0"/>
                </a:solidFill>
              </a:rPr>
              <a:t>Web do ministerio con listado de normas UNE q poden aplicar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46B7171-2CBA-A6FC-8BDD-BD0495AA23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26" r="6450" b="4905"/>
          <a:stretch/>
        </p:blipFill>
        <p:spPr>
          <a:xfrm>
            <a:off x="1337814" y="1060114"/>
            <a:ext cx="8720586" cy="565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80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76C603-90FF-30D0-D173-352C6B00A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6272" y="220441"/>
            <a:ext cx="9144000" cy="390135"/>
          </a:xfrm>
        </p:spPr>
        <p:txBody>
          <a:bodyPr>
            <a:normAutofit/>
          </a:bodyPr>
          <a:lstStyle/>
          <a:p>
            <a:r>
              <a:rPr lang="es-ES" sz="2000" b="1" dirty="0"/>
              <a:t>UD1. DOCUMENTACIÓN TÉCNICA E NORMATIVA DE APLICACIÓN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69EDAA-42C9-55CE-A24D-0DEC6D247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8430" y="636453"/>
            <a:ext cx="3318294" cy="465826"/>
          </a:xfrm>
        </p:spPr>
        <p:txBody>
          <a:bodyPr/>
          <a:lstStyle/>
          <a:p>
            <a:r>
              <a:rPr lang="es-ES" b="1" dirty="0">
                <a:solidFill>
                  <a:srgbClr val="FF0000"/>
                </a:solidFill>
              </a:rPr>
              <a:t>Normativa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012BA498-0E9A-C4B3-16FA-A84C8157716A}"/>
              </a:ext>
            </a:extLst>
          </p:cNvPr>
          <p:cNvSpPr txBox="1">
            <a:spLocks/>
          </p:cNvSpPr>
          <p:nvPr/>
        </p:nvSpPr>
        <p:spPr>
          <a:xfrm>
            <a:off x="3884762" y="662330"/>
            <a:ext cx="4422476" cy="4658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 dirty="0" err="1">
                <a:solidFill>
                  <a:srgbClr val="0070C0"/>
                </a:solidFill>
              </a:rPr>
              <a:t>Exemplo</a:t>
            </a:r>
            <a:r>
              <a:rPr lang="es-ES" sz="2000" b="1" dirty="0">
                <a:solidFill>
                  <a:srgbClr val="0070C0"/>
                </a:solidFill>
              </a:rPr>
              <a:t> busca de normas UNE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9875E8B-528F-524A-143B-11DE00B951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42" r="5891" b="6498"/>
          <a:stretch/>
        </p:blipFill>
        <p:spPr>
          <a:xfrm>
            <a:off x="1746131" y="1066354"/>
            <a:ext cx="8697582" cy="5518092"/>
          </a:xfrm>
          <a:prstGeom prst="rect">
            <a:avLst/>
          </a:prstGeom>
        </p:spPr>
      </p:pic>
      <p:sp>
        <p:nvSpPr>
          <p:cNvPr id="5" name="Subtítulo 2">
            <a:extLst>
              <a:ext uri="{FF2B5EF4-FFF2-40B4-BE49-F238E27FC236}">
                <a16:creationId xmlns:a16="http://schemas.microsoft.com/office/drawing/2014/main" id="{0F0A7F87-0536-D6AC-9CD8-619EE1F5DC07}"/>
              </a:ext>
            </a:extLst>
          </p:cNvPr>
          <p:cNvSpPr txBox="1">
            <a:spLocks/>
          </p:cNvSpPr>
          <p:nvPr/>
        </p:nvSpPr>
        <p:spPr>
          <a:xfrm>
            <a:off x="7663852" y="4366405"/>
            <a:ext cx="4269356" cy="23626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 dirty="0"/>
              <a:t>EXERCICIO</a:t>
            </a:r>
          </a:p>
          <a:p>
            <a:r>
              <a:rPr lang="es-ES" sz="2000" b="1" dirty="0"/>
              <a:t>Averigua e </a:t>
            </a:r>
            <a:r>
              <a:rPr lang="es-ES" sz="2000" b="1" dirty="0" err="1"/>
              <a:t>atopa</a:t>
            </a:r>
            <a:r>
              <a:rPr lang="es-ES" sz="2000" b="1" dirty="0"/>
              <a:t> a norma da que </a:t>
            </a:r>
            <a:r>
              <a:rPr lang="es-ES" sz="2000" b="1" dirty="0" err="1"/>
              <a:t>saen</a:t>
            </a:r>
            <a:r>
              <a:rPr lang="es-ES" sz="2000" b="1" dirty="0"/>
              <a:t> as </a:t>
            </a:r>
            <a:r>
              <a:rPr lang="es-ES" sz="2000" b="1" dirty="0" err="1"/>
              <a:t>táboas</a:t>
            </a:r>
            <a:r>
              <a:rPr lang="es-ES" sz="2000" b="1" dirty="0"/>
              <a:t> de intensidades máximas admisibles para o cálculo de sección.</a:t>
            </a:r>
            <a:endParaRPr lang="es-E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/>
              <a:t>Identificar a versión actual.</a:t>
            </a:r>
          </a:p>
          <a:p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502558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76C603-90FF-30D0-D173-352C6B00A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6272" y="220441"/>
            <a:ext cx="9144000" cy="390135"/>
          </a:xfrm>
        </p:spPr>
        <p:txBody>
          <a:bodyPr>
            <a:normAutofit/>
          </a:bodyPr>
          <a:lstStyle/>
          <a:p>
            <a:r>
              <a:rPr lang="es-ES" sz="2000" b="1" dirty="0"/>
              <a:t>UD1. DOCUMENTACIÓN TÉCNICA E NORMATIVA DE APLICACIÓN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69EDAA-42C9-55CE-A24D-0DEC6D247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8430" y="636453"/>
            <a:ext cx="3318294" cy="465826"/>
          </a:xfrm>
        </p:spPr>
        <p:txBody>
          <a:bodyPr/>
          <a:lstStyle/>
          <a:p>
            <a:r>
              <a:rPr lang="es-ES" b="1" dirty="0">
                <a:solidFill>
                  <a:srgbClr val="FF0000"/>
                </a:solidFill>
              </a:rPr>
              <a:t>Planos e esquemas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012BA498-0E9A-C4B3-16FA-A84C8157716A}"/>
              </a:ext>
            </a:extLst>
          </p:cNvPr>
          <p:cNvSpPr txBox="1">
            <a:spLocks/>
          </p:cNvSpPr>
          <p:nvPr/>
        </p:nvSpPr>
        <p:spPr>
          <a:xfrm>
            <a:off x="3884761" y="662330"/>
            <a:ext cx="6863752" cy="4658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 dirty="0">
                <a:solidFill>
                  <a:srgbClr val="0070C0"/>
                </a:solidFill>
              </a:rPr>
              <a:t>Plano de situación: Localiza no mapa da zona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77BB3B16-62BF-9613-5B17-8C60707BE3B0}"/>
              </a:ext>
            </a:extLst>
          </p:cNvPr>
          <p:cNvSpPr txBox="1">
            <a:spLocks/>
          </p:cNvSpPr>
          <p:nvPr/>
        </p:nvSpPr>
        <p:spPr>
          <a:xfrm>
            <a:off x="9074990" y="3507122"/>
            <a:ext cx="2909976" cy="1139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000" b="1" dirty="0"/>
              <a:t>A que distancia pasa a liña de 220 kV de Pedrafita (San Martiño)?</a:t>
            </a:r>
          </a:p>
          <a:p>
            <a:pPr algn="l"/>
            <a:r>
              <a:rPr lang="es-ES" sz="2000" b="1" dirty="0"/>
              <a:t>Ollo! A4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4D7A007-1AE0-0266-8003-E1C195BD2D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13" t="15513"/>
          <a:stretch/>
        </p:blipFill>
        <p:spPr>
          <a:xfrm>
            <a:off x="1184693" y="1023667"/>
            <a:ext cx="7628161" cy="5794075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43E1125C-04A7-DBE4-A6D0-519F5E6C0138}"/>
              </a:ext>
            </a:extLst>
          </p:cNvPr>
          <p:cNvSpPr/>
          <p:nvPr/>
        </p:nvSpPr>
        <p:spPr>
          <a:xfrm>
            <a:off x="6498566" y="5938821"/>
            <a:ext cx="1380226" cy="46582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0853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8E7FFDC-51FE-F7E2-FB58-2364B80C8E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72"/>
          <a:stretch/>
        </p:blipFill>
        <p:spPr>
          <a:xfrm>
            <a:off x="345695" y="1050520"/>
            <a:ext cx="9022589" cy="575572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A76C603-90FF-30D0-D173-352C6B00A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6272" y="220441"/>
            <a:ext cx="9144000" cy="390135"/>
          </a:xfrm>
        </p:spPr>
        <p:txBody>
          <a:bodyPr>
            <a:normAutofit/>
          </a:bodyPr>
          <a:lstStyle/>
          <a:p>
            <a:r>
              <a:rPr lang="es-ES" sz="2000" b="1" dirty="0"/>
              <a:t>UD1. DOCUMENTACIÓN TÉCNICA E NORMATIVA DE APLICACIÓN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69EDAA-42C9-55CE-A24D-0DEC6D247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8430" y="636453"/>
            <a:ext cx="3318294" cy="465826"/>
          </a:xfrm>
        </p:spPr>
        <p:txBody>
          <a:bodyPr/>
          <a:lstStyle/>
          <a:p>
            <a:r>
              <a:rPr lang="es-ES" b="1" dirty="0">
                <a:solidFill>
                  <a:srgbClr val="FF0000"/>
                </a:solidFill>
              </a:rPr>
              <a:t>Planos e esquemas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012BA498-0E9A-C4B3-16FA-A84C8157716A}"/>
              </a:ext>
            </a:extLst>
          </p:cNvPr>
          <p:cNvSpPr txBox="1">
            <a:spLocks/>
          </p:cNvSpPr>
          <p:nvPr/>
        </p:nvSpPr>
        <p:spPr>
          <a:xfrm>
            <a:off x="3884761" y="662330"/>
            <a:ext cx="7410092" cy="4658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 dirty="0">
                <a:solidFill>
                  <a:srgbClr val="0070C0"/>
                </a:solidFill>
              </a:rPr>
              <a:t>Plano de </a:t>
            </a:r>
            <a:r>
              <a:rPr lang="es-ES" sz="2000" b="1" dirty="0" err="1">
                <a:solidFill>
                  <a:srgbClr val="0070C0"/>
                </a:solidFill>
              </a:rPr>
              <a:t>emprazamento</a:t>
            </a:r>
            <a:r>
              <a:rPr lang="es-ES" sz="2000" b="1" dirty="0">
                <a:solidFill>
                  <a:srgbClr val="0070C0"/>
                </a:solidFill>
              </a:rPr>
              <a:t>: Detalla a ubicación da instalación (A4)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77BB3B16-62BF-9613-5B17-8C60707BE3B0}"/>
              </a:ext>
            </a:extLst>
          </p:cNvPr>
          <p:cNvSpPr txBox="1">
            <a:spLocks/>
          </p:cNvSpPr>
          <p:nvPr/>
        </p:nvSpPr>
        <p:spPr>
          <a:xfrm>
            <a:off x="9305024" y="3507122"/>
            <a:ext cx="2679941" cy="1139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000" b="1" dirty="0"/>
              <a:t>Falta o resto da </a:t>
            </a:r>
            <a:r>
              <a:rPr lang="es-ES" sz="2000" b="1" dirty="0" err="1"/>
              <a:t>imaxe</a:t>
            </a:r>
            <a:r>
              <a:rPr lang="es-ES" sz="2000" b="1" dirty="0"/>
              <a:t> en formato A4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43E1125C-04A7-DBE4-A6D0-519F5E6C0138}"/>
              </a:ext>
            </a:extLst>
          </p:cNvPr>
          <p:cNvSpPr/>
          <p:nvPr/>
        </p:nvSpPr>
        <p:spPr>
          <a:xfrm>
            <a:off x="6626524" y="5729844"/>
            <a:ext cx="1470804" cy="6939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3525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12C297-6613-A2BC-D42B-15524AE0F3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54"/>
          <a:stretch/>
        </p:blipFill>
        <p:spPr>
          <a:xfrm>
            <a:off x="0" y="994913"/>
            <a:ext cx="12192000" cy="570165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A76C603-90FF-30D0-D173-352C6B00A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6272" y="220441"/>
            <a:ext cx="9144000" cy="390135"/>
          </a:xfrm>
        </p:spPr>
        <p:txBody>
          <a:bodyPr>
            <a:normAutofit/>
          </a:bodyPr>
          <a:lstStyle/>
          <a:p>
            <a:r>
              <a:rPr lang="es-ES" sz="2000" b="1" dirty="0"/>
              <a:t>UD1. DOCUMENTACIÓN TÉCNICA E NORMATIVA DE APLICACIÓN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69EDAA-42C9-55CE-A24D-0DEC6D247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8430" y="636453"/>
            <a:ext cx="3318294" cy="465826"/>
          </a:xfrm>
        </p:spPr>
        <p:txBody>
          <a:bodyPr/>
          <a:lstStyle/>
          <a:p>
            <a:r>
              <a:rPr lang="es-ES" b="1" dirty="0">
                <a:solidFill>
                  <a:srgbClr val="FF0000"/>
                </a:solidFill>
              </a:rPr>
              <a:t>Planos e esquemas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012BA498-0E9A-C4B3-16FA-A84C8157716A}"/>
              </a:ext>
            </a:extLst>
          </p:cNvPr>
          <p:cNvSpPr txBox="1">
            <a:spLocks/>
          </p:cNvSpPr>
          <p:nvPr/>
        </p:nvSpPr>
        <p:spPr>
          <a:xfrm>
            <a:off x="3884761" y="662330"/>
            <a:ext cx="6863752" cy="4658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 dirty="0">
                <a:solidFill>
                  <a:srgbClr val="0070C0"/>
                </a:solidFill>
              </a:rPr>
              <a:t>Plano de situación en planta (A3)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43E1125C-04A7-DBE4-A6D0-519F5E6C0138}"/>
              </a:ext>
            </a:extLst>
          </p:cNvPr>
          <p:cNvSpPr/>
          <p:nvPr/>
        </p:nvSpPr>
        <p:spPr>
          <a:xfrm>
            <a:off x="10245306" y="5863087"/>
            <a:ext cx="1109932" cy="5607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890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4B8CC97A-0CC9-523C-D746-4BE17A5DB9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98" r="-1998"/>
          <a:stretch/>
        </p:blipFill>
        <p:spPr>
          <a:xfrm>
            <a:off x="5934976" y="1375128"/>
            <a:ext cx="6211018" cy="465645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A76C603-90FF-30D0-D173-352C6B00A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6272" y="220441"/>
            <a:ext cx="9144000" cy="390135"/>
          </a:xfrm>
        </p:spPr>
        <p:txBody>
          <a:bodyPr>
            <a:normAutofit/>
          </a:bodyPr>
          <a:lstStyle/>
          <a:p>
            <a:r>
              <a:rPr lang="es-ES" sz="2000" b="1" dirty="0"/>
              <a:t>UD1. DOCUMENTACIÓN TÉCNICA E NORMATIVA DE APLICACIÓN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69EDAA-42C9-55CE-A24D-0DEC6D247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8430" y="636453"/>
            <a:ext cx="3318294" cy="465826"/>
          </a:xfrm>
        </p:spPr>
        <p:txBody>
          <a:bodyPr/>
          <a:lstStyle/>
          <a:p>
            <a:r>
              <a:rPr lang="es-ES" b="1" dirty="0">
                <a:solidFill>
                  <a:srgbClr val="FF0000"/>
                </a:solidFill>
              </a:rPr>
              <a:t>Planos e esquemas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012BA498-0E9A-C4B3-16FA-A84C8157716A}"/>
              </a:ext>
            </a:extLst>
          </p:cNvPr>
          <p:cNvSpPr txBox="1">
            <a:spLocks/>
          </p:cNvSpPr>
          <p:nvPr/>
        </p:nvSpPr>
        <p:spPr>
          <a:xfrm>
            <a:off x="3884761" y="662330"/>
            <a:ext cx="6863752" cy="4658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 dirty="0">
                <a:solidFill>
                  <a:srgbClr val="0070C0"/>
                </a:solidFill>
              </a:rPr>
              <a:t>Esquema eléctrico. A escala </a:t>
            </a:r>
            <a:r>
              <a:rPr lang="es-ES" sz="2000" b="1" dirty="0" err="1">
                <a:solidFill>
                  <a:srgbClr val="0070C0"/>
                </a:solidFill>
              </a:rPr>
              <a:t>xa</a:t>
            </a:r>
            <a:r>
              <a:rPr lang="es-ES" sz="2000" b="1" dirty="0">
                <a:solidFill>
                  <a:srgbClr val="0070C0"/>
                </a:solidFill>
              </a:rPr>
              <a:t> non aplica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43E1125C-04A7-DBE4-A6D0-519F5E6C0138}"/>
              </a:ext>
            </a:extLst>
          </p:cNvPr>
          <p:cNvSpPr/>
          <p:nvPr/>
        </p:nvSpPr>
        <p:spPr>
          <a:xfrm>
            <a:off x="10234373" y="5426915"/>
            <a:ext cx="951214" cy="4778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3C05859-4C7D-E787-5947-548E95307E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1"/>
          <a:stretch/>
        </p:blipFill>
        <p:spPr>
          <a:xfrm>
            <a:off x="159429" y="1309523"/>
            <a:ext cx="5775547" cy="472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98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76C603-90FF-30D0-D173-352C6B00A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6272" y="220441"/>
            <a:ext cx="9144000" cy="390135"/>
          </a:xfrm>
        </p:spPr>
        <p:txBody>
          <a:bodyPr>
            <a:normAutofit/>
          </a:bodyPr>
          <a:lstStyle/>
          <a:p>
            <a:r>
              <a:rPr lang="es-ES" sz="2000" b="1" dirty="0"/>
              <a:t>UD1. DOCUMENTACIÓN TÉCNICA E NORMATIVA DE APLICACIÓN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69EDAA-42C9-55CE-A24D-0DEC6D247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8430" y="636453"/>
            <a:ext cx="3318294" cy="465826"/>
          </a:xfrm>
        </p:spPr>
        <p:txBody>
          <a:bodyPr/>
          <a:lstStyle/>
          <a:p>
            <a:r>
              <a:rPr lang="es-ES" b="1" dirty="0">
                <a:solidFill>
                  <a:srgbClr val="FF0000"/>
                </a:solidFill>
              </a:rPr>
              <a:t>Anexos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012BA498-0E9A-C4B3-16FA-A84C8157716A}"/>
              </a:ext>
            </a:extLst>
          </p:cNvPr>
          <p:cNvSpPr txBox="1">
            <a:spLocks/>
          </p:cNvSpPr>
          <p:nvPr/>
        </p:nvSpPr>
        <p:spPr>
          <a:xfrm>
            <a:off x="3884761" y="662330"/>
            <a:ext cx="8307239" cy="4658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 dirty="0">
                <a:solidFill>
                  <a:srgbClr val="0070C0"/>
                </a:solidFill>
              </a:rPr>
              <a:t>Como </a:t>
            </a:r>
            <a:r>
              <a:rPr lang="es-ES" sz="2000" b="1" dirty="0" err="1">
                <a:solidFill>
                  <a:srgbClr val="0070C0"/>
                </a:solidFill>
              </a:rPr>
              <a:t>exemplo</a:t>
            </a:r>
            <a:r>
              <a:rPr lang="es-ES" sz="2000" b="1" dirty="0">
                <a:solidFill>
                  <a:srgbClr val="0070C0"/>
                </a:solidFill>
              </a:rPr>
              <a:t> </a:t>
            </a:r>
            <a:r>
              <a:rPr lang="es-ES" sz="2000" b="1" dirty="0" err="1">
                <a:solidFill>
                  <a:srgbClr val="0070C0"/>
                </a:solidFill>
              </a:rPr>
              <a:t>tómase</a:t>
            </a:r>
            <a:r>
              <a:rPr lang="es-ES" sz="2000" b="1" dirty="0">
                <a:solidFill>
                  <a:srgbClr val="0070C0"/>
                </a:solidFill>
              </a:rPr>
              <a:t> o </a:t>
            </a:r>
            <a:r>
              <a:rPr lang="es-ES" sz="2000" b="1" dirty="0" err="1">
                <a:solidFill>
                  <a:srgbClr val="0070C0"/>
                </a:solidFill>
              </a:rPr>
              <a:t>proxecto</a:t>
            </a:r>
            <a:r>
              <a:rPr lang="es-ES" sz="2000" b="1" dirty="0">
                <a:solidFill>
                  <a:srgbClr val="0070C0"/>
                </a:solidFill>
              </a:rPr>
              <a:t> da LBT para suministro Fábrica da Luz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9C3BD19-92F3-90F5-ADF7-7056E67A7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80" y="1084987"/>
            <a:ext cx="8734425" cy="35052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9B39704-C06B-39C8-CD8C-84C7D102C293}"/>
              </a:ext>
            </a:extLst>
          </p:cNvPr>
          <p:cNvSpPr/>
          <p:nvPr/>
        </p:nvSpPr>
        <p:spPr>
          <a:xfrm>
            <a:off x="638355" y="1460737"/>
            <a:ext cx="8499894" cy="2001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5C58F8D-8903-4BFD-974B-E73E660F7589}"/>
              </a:ext>
            </a:extLst>
          </p:cNvPr>
          <p:cNvSpPr/>
          <p:nvPr/>
        </p:nvSpPr>
        <p:spPr>
          <a:xfrm>
            <a:off x="638355" y="4086043"/>
            <a:ext cx="8499894" cy="6354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EA78A2CD-580F-B777-8766-092F81B72030}"/>
              </a:ext>
            </a:extLst>
          </p:cNvPr>
          <p:cNvSpPr txBox="1">
            <a:spLocks/>
          </p:cNvSpPr>
          <p:nvPr/>
        </p:nvSpPr>
        <p:spPr>
          <a:xfrm>
            <a:off x="592356" y="4989893"/>
            <a:ext cx="8310104" cy="1698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000" b="1" dirty="0">
                <a:solidFill>
                  <a:srgbClr val="0070C0"/>
                </a:solidFill>
              </a:rPr>
              <a:t>Cando é preciso INFORME DE IMPACTO AMBIENTAL?</a:t>
            </a:r>
          </a:p>
          <a:p>
            <a:pPr algn="l"/>
            <a:r>
              <a:rPr lang="es-ES" sz="2000" b="1" dirty="0">
                <a:solidFill>
                  <a:srgbClr val="0070C0"/>
                </a:solidFill>
              </a:rPr>
              <a:t>. Liñas de tensión &gt; 66kV cando L&gt; 15 km </a:t>
            </a:r>
            <a:r>
              <a:rPr lang="es-ES" sz="2000" b="1" dirty="0" err="1">
                <a:solidFill>
                  <a:srgbClr val="0070C0"/>
                </a:solidFill>
              </a:rPr>
              <a:t>ou</a:t>
            </a:r>
            <a:r>
              <a:rPr lang="es-ES" sz="2000" b="1" dirty="0">
                <a:solidFill>
                  <a:srgbClr val="0070C0"/>
                </a:solidFill>
              </a:rPr>
              <a:t> L&gt;= 3 km por Rede Natura 2000</a:t>
            </a:r>
          </a:p>
          <a:p>
            <a:pPr algn="l"/>
            <a:r>
              <a:rPr lang="es-ES" sz="2000" b="1" dirty="0">
                <a:solidFill>
                  <a:srgbClr val="0070C0"/>
                </a:solidFill>
              </a:rPr>
              <a:t>…</a:t>
            </a:r>
          </a:p>
          <a:p>
            <a:pPr algn="l"/>
            <a:r>
              <a:rPr lang="es-ES" sz="2000" b="1" dirty="0">
                <a:solidFill>
                  <a:srgbClr val="0070C0"/>
                </a:solidFill>
              </a:rPr>
              <a:t>…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7C03B23B-991B-0D31-1176-F6B42B3DED3B}"/>
              </a:ext>
            </a:extLst>
          </p:cNvPr>
          <p:cNvSpPr txBox="1">
            <a:spLocks/>
          </p:cNvSpPr>
          <p:nvPr/>
        </p:nvSpPr>
        <p:spPr>
          <a:xfrm>
            <a:off x="1656272" y="5994873"/>
            <a:ext cx="4572000" cy="400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 dirty="0"/>
              <a:t>BUSCAR NORMATIVA e completar</a:t>
            </a:r>
            <a:endParaRPr lang="es-ES" sz="2000" dirty="0"/>
          </a:p>
          <a:p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125383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76C603-90FF-30D0-D173-352C6B00A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6272" y="220441"/>
            <a:ext cx="9144000" cy="390135"/>
          </a:xfrm>
        </p:spPr>
        <p:txBody>
          <a:bodyPr>
            <a:normAutofit/>
          </a:bodyPr>
          <a:lstStyle/>
          <a:p>
            <a:r>
              <a:rPr lang="es-ES" sz="2000" b="1" dirty="0"/>
              <a:t>UD1. DOCUMENTACIÓN TÉCNICA E NORMATIVA DE APLICACIÓN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69EDAA-42C9-55CE-A24D-0DEC6D247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8430" y="636453"/>
            <a:ext cx="3318294" cy="465826"/>
          </a:xfrm>
        </p:spPr>
        <p:txBody>
          <a:bodyPr/>
          <a:lstStyle/>
          <a:p>
            <a:r>
              <a:rPr lang="es-ES" b="1" dirty="0">
                <a:solidFill>
                  <a:srgbClr val="FF0000"/>
                </a:solidFill>
              </a:rPr>
              <a:t>REBT ITC-BT-4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012BA498-0E9A-C4B3-16FA-A84C8157716A}"/>
              </a:ext>
            </a:extLst>
          </p:cNvPr>
          <p:cNvSpPr txBox="1">
            <a:spLocks/>
          </p:cNvSpPr>
          <p:nvPr/>
        </p:nvSpPr>
        <p:spPr>
          <a:xfrm>
            <a:off x="163902" y="1023862"/>
            <a:ext cx="4422476" cy="4658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 dirty="0">
                <a:solidFill>
                  <a:srgbClr val="0070C0"/>
                </a:solidFill>
              </a:rPr>
              <a:t>Tramitación das </a:t>
            </a:r>
            <a:r>
              <a:rPr lang="es-ES" sz="2000" b="1" dirty="0" err="1">
                <a:solidFill>
                  <a:srgbClr val="0070C0"/>
                </a:solidFill>
              </a:rPr>
              <a:t>instalacións</a:t>
            </a:r>
            <a:r>
              <a:rPr lang="es-ES" sz="2000" b="1" dirty="0">
                <a:solidFill>
                  <a:srgbClr val="0070C0"/>
                </a:solidFill>
              </a:rPr>
              <a:t> eléctricas: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452CADD-04FE-C6D6-AE78-D5D29619C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378" y="524869"/>
            <a:ext cx="5224731" cy="6283597"/>
          </a:xfrm>
          <a:prstGeom prst="rect">
            <a:avLst/>
          </a:prstGeom>
        </p:spPr>
      </p:pic>
      <p:sp>
        <p:nvSpPr>
          <p:cNvPr id="5" name="Subtítulo 2">
            <a:extLst>
              <a:ext uri="{FF2B5EF4-FFF2-40B4-BE49-F238E27FC236}">
                <a16:creationId xmlns:a16="http://schemas.microsoft.com/office/drawing/2014/main" id="{EE2A9FE3-F038-8D0B-14AA-8C688E6BE72E}"/>
              </a:ext>
            </a:extLst>
          </p:cNvPr>
          <p:cNvSpPr txBox="1">
            <a:spLocks/>
          </p:cNvSpPr>
          <p:nvPr/>
        </p:nvSpPr>
        <p:spPr>
          <a:xfrm>
            <a:off x="0" y="4087847"/>
            <a:ext cx="4681268" cy="2549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000" b="1" dirty="0">
                <a:solidFill>
                  <a:srgbClr val="FF0000"/>
                </a:solidFill>
              </a:rPr>
              <a:t>Ollo! </a:t>
            </a:r>
            <a:r>
              <a:rPr lang="es-ES" sz="2000" b="1" dirty="0" err="1">
                <a:solidFill>
                  <a:srgbClr val="FF0000"/>
                </a:solidFill>
              </a:rPr>
              <a:t>Diferenza</a:t>
            </a:r>
            <a:r>
              <a:rPr lang="es-ES" sz="2000" b="1" dirty="0">
                <a:solidFill>
                  <a:srgbClr val="FF0000"/>
                </a:solidFill>
              </a:rPr>
              <a:t> entre VERIFICACIÓN e INSPECCIÓN.</a:t>
            </a:r>
          </a:p>
          <a:p>
            <a:pPr algn="l"/>
            <a:r>
              <a:rPr lang="es-ES" sz="2000" b="1" dirty="0">
                <a:solidFill>
                  <a:srgbClr val="FF0000"/>
                </a:solidFill>
              </a:rPr>
              <a:t>TODAS </a:t>
            </a:r>
            <a:r>
              <a:rPr lang="es-ES" sz="2000" b="1" dirty="0"/>
              <a:t>as instalación deben ser </a:t>
            </a:r>
            <a:r>
              <a:rPr lang="es-ES" sz="2000" b="1" dirty="0">
                <a:solidFill>
                  <a:srgbClr val="FF0000"/>
                </a:solidFill>
              </a:rPr>
              <a:t>VERIFICADAS </a:t>
            </a:r>
            <a:r>
              <a:rPr lang="es-ES" sz="2000" b="1" dirty="0"/>
              <a:t>polo propio </a:t>
            </a:r>
            <a:r>
              <a:rPr lang="es-ES" sz="2000" b="1" dirty="0">
                <a:solidFill>
                  <a:srgbClr val="FF0000"/>
                </a:solidFill>
              </a:rPr>
              <a:t>INSTALADOR, </a:t>
            </a:r>
            <a:r>
              <a:rPr lang="es-ES" sz="2000" b="1" dirty="0" err="1"/>
              <a:t>unha</a:t>
            </a:r>
            <a:r>
              <a:rPr lang="es-ES" sz="2000" b="1" dirty="0"/>
              <a:t> vez </a:t>
            </a:r>
            <a:r>
              <a:rPr lang="es-ES" sz="2000" b="1" dirty="0" err="1"/>
              <a:t>executadas</a:t>
            </a:r>
            <a:r>
              <a:rPr lang="es-ES" sz="2000" b="1" dirty="0"/>
              <a:t>. </a:t>
            </a:r>
            <a:r>
              <a:rPr lang="es-ES" sz="2000" b="1" dirty="0" err="1"/>
              <a:t>Inclúen</a:t>
            </a:r>
            <a:r>
              <a:rPr lang="es-ES" sz="2000" b="1" dirty="0"/>
              <a:t> un </a:t>
            </a:r>
            <a:r>
              <a:rPr lang="es-ES" sz="2000" b="1" dirty="0" err="1"/>
              <a:t>exame</a:t>
            </a:r>
            <a:r>
              <a:rPr lang="es-ES" sz="2000" b="1" dirty="0"/>
              <a:t> visual e medición. Ver Guía técnica de aplicación ITC-BT-05.</a:t>
            </a:r>
          </a:p>
          <a:p>
            <a:pPr algn="l"/>
            <a:r>
              <a:rPr lang="es-ES" sz="2000" b="1" dirty="0">
                <a:solidFill>
                  <a:srgbClr val="FF0000"/>
                </a:solidFill>
              </a:rPr>
              <a:t>Non todas deben ser inspeccionadas. </a:t>
            </a:r>
          </a:p>
          <a:p>
            <a:pPr algn="l"/>
            <a:endParaRPr lang="es-E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086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76C603-90FF-30D0-D173-352C6B00A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6272" y="220441"/>
            <a:ext cx="9144000" cy="390135"/>
          </a:xfrm>
        </p:spPr>
        <p:txBody>
          <a:bodyPr>
            <a:normAutofit/>
          </a:bodyPr>
          <a:lstStyle/>
          <a:p>
            <a:r>
              <a:rPr lang="es-ES" sz="2000" b="1" dirty="0"/>
              <a:t>UD1. DOCUMENTACIÓN TÉCNICA E NORMATIVA DE APLICACIÓN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69EDAA-42C9-55CE-A24D-0DEC6D247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8430" y="636453"/>
            <a:ext cx="3318294" cy="465826"/>
          </a:xfrm>
        </p:spPr>
        <p:txBody>
          <a:bodyPr/>
          <a:lstStyle/>
          <a:p>
            <a:r>
              <a:rPr lang="es-ES" b="1" dirty="0">
                <a:solidFill>
                  <a:srgbClr val="FF0000"/>
                </a:solidFill>
              </a:rPr>
              <a:t>MTD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7473556-31AD-B855-2083-7C0BD7CE3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40" y="1207463"/>
            <a:ext cx="7341786" cy="555086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666B524-B85F-8F5C-CF66-87E259AD1E20}"/>
              </a:ext>
            </a:extLst>
          </p:cNvPr>
          <p:cNvSpPr txBox="1"/>
          <p:nvPr/>
        </p:nvSpPr>
        <p:spPr>
          <a:xfrm>
            <a:off x="4951563" y="6639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70C0"/>
                </a:solidFill>
              </a:rPr>
              <a:t>https://sede.xunta.gal/doc-invia/rest/anexos/21216268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5527D30-F8C8-C3AB-199A-1F9F43463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8972" y="1033300"/>
            <a:ext cx="4175483" cy="576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04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76C603-90FF-30D0-D173-352C6B00A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6272" y="213714"/>
            <a:ext cx="9144000" cy="390135"/>
          </a:xfrm>
        </p:spPr>
        <p:txBody>
          <a:bodyPr>
            <a:normAutofit/>
          </a:bodyPr>
          <a:lstStyle/>
          <a:p>
            <a:r>
              <a:rPr lang="es-ES" sz="2000" b="1" dirty="0"/>
              <a:t>UD1. DOCUMENTACIÓN TÉCNICA E NORMATIVA DE APLICACIÓN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69EDAA-42C9-55CE-A24D-0DEC6D247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8430" y="636453"/>
            <a:ext cx="3318294" cy="465826"/>
          </a:xfrm>
        </p:spPr>
        <p:txBody>
          <a:bodyPr/>
          <a:lstStyle/>
          <a:p>
            <a:r>
              <a:rPr lang="es-ES" b="1" dirty="0">
                <a:solidFill>
                  <a:srgbClr val="FF0000"/>
                </a:solidFill>
              </a:rPr>
              <a:t>REBT ITC-BT-3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012BA498-0E9A-C4B3-16FA-A84C8157716A}"/>
              </a:ext>
            </a:extLst>
          </p:cNvPr>
          <p:cNvSpPr txBox="1">
            <a:spLocks/>
          </p:cNvSpPr>
          <p:nvPr/>
        </p:nvSpPr>
        <p:spPr>
          <a:xfrm>
            <a:off x="3746742" y="661358"/>
            <a:ext cx="8057071" cy="4658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solidFill>
                  <a:srgbClr val="0070C0"/>
                </a:solidFill>
              </a:rPr>
              <a:t>1º) Asegurar un mínimo de </a:t>
            </a:r>
            <a:r>
              <a:rPr lang="es-ES" dirty="0" err="1">
                <a:solidFill>
                  <a:srgbClr val="0070C0"/>
                </a:solidFill>
              </a:rPr>
              <a:t>coñecementos</a:t>
            </a:r>
            <a:r>
              <a:rPr lang="es-ES" dirty="0">
                <a:solidFill>
                  <a:srgbClr val="0070C0"/>
                </a:solidFill>
              </a:rPr>
              <a:t> do que se está </a:t>
            </a:r>
            <a:r>
              <a:rPr lang="es-ES" dirty="0" err="1">
                <a:solidFill>
                  <a:srgbClr val="0070C0"/>
                </a:solidFill>
              </a:rPr>
              <a:t>facendo</a:t>
            </a:r>
            <a:endParaRPr lang="es-ES" dirty="0">
              <a:solidFill>
                <a:srgbClr val="0070C0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12D3923-9B82-C234-35EF-011FF1401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804" y="1102279"/>
            <a:ext cx="4408981" cy="524101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CA91F89-8C99-4BC8-D033-807C9C4E6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620" y="1102279"/>
            <a:ext cx="4390441" cy="5241011"/>
          </a:xfrm>
          <a:prstGeom prst="rect">
            <a:avLst/>
          </a:prstGeom>
        </p:spPr>
      </p:pic>
      <p:sp>
        <p:nvSpPr>
          <p:cNvPr id="9" name="Subtítulo 2">
            <a:extLst>
              <a:ext uri="{FF2B5EF4-FFF2-40B4-BE49-F238E27FC236}">
                <a16:creationId xmlns:a16="http://schemas.microsoft.com/office/drawing/2014/main" id="{DE02D660-B9A1-7D3B-7A19-75A5828C6A7E}"/>
              </a:ext>
            </a:extLst>
          </p:cNvPr>
          <p:cNvSpPr txBox="1">
            <a:spLocks/>
          </p:cNvSpPr>
          <p:nvPr/>
        </p:nvSpPr>
        <p:spPr>
          <a:xfrm>
            <a:off x="5457645" y="6245523"/>
            <a:ext cx="6958642" cy="4658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ES" sz="1400" dirty="0">
                <a:solidFill>
                  <a:srgbClr val="0070C0"/>
                </a:solidFill>
              </a:rPr>
              <a:t>Apéndice II da ITC-BT-3</a:t>
            </a:r>
          </a:p>
          <a:p>
            <a:pPr>
              <a:lnSpc>
                <a:spcPct val="100000"/>
              </a:lnSpc>
            </a:pPr>
            <a:r>
              <a:rPr lang="es-ES" sz="1400" dirty="0">
                <a:solidFill>
                  <a:srgbClr val="FF0000"/>
                </a:solidFill>
              </a:rPr>
              <a:t>Listado actualizado a </a:t>
            </a:r>
            <a:r>
              <a:rPr lang="es-ES" sz="1400" dirty="0" err="1">
                <a:solidFill>
                  <a:srgbClr val="FF0000"/>
                </a:solidFill>
              </a:rPr>
              <a:t>xullo</a:t>
            </a:r>
            <a:r>
              <a:rPr lang="es-ES" sz="1400" dirty="0">
                <a:solidFill>
                  <a:srgbClr val="FF0000"/>
                </a:solidFill>
              </a:rPr>
              <a:t>/23 coas </a:t>
            </a:r>
            <a:r>
              <a:rPr lang="es-ES" sz="1400" dirty="0" err="1">
                <a:solidFill>
                  <a:srgbClr val="FF0000"/>
                </a:solidFill>
              </a:rPr>
              <a:t>titulacións</a:t>
            </a:r>
            <a:r>
              <a:rPr lang="es-ES" sz="1400" dirty="0">
                <a:solidFill>
                  <a:srgbClr val="FF0000"/>
                </a:solidFill>
              </a:rPr>
              <a:t> que cualifican </a:t>
            </a:r>
            <a:r>
              <a:rPr lang="es-ES" sz="1400" dirty="0" err="1">
                <a:solidFill>
                  <a:srgbClr val="FF0000"/>
                </a:solidFill>
              </a:rPr>
              <a:t>ao</a:t>
            </a:r>
            <a:r>
              <a:rPr lang="es-ES" sz="1400" dirty="0">
                <a:solidFill>
                  <a:srgbClr val="FF0000"/>
                </a:solidFill>
              </a:rPr>
              <a:t> </a:t>
            </a:r>
            <a:r>
              <a:rPr lang="es-ES" sz="1400" dirty="0" err="1">
                <a:solidFill>
                  <a:srgbClr val="FF0000"/>
                </a:solidFill>
              </a:rPr>
              <a:t>instañador</a:t>
            </a:r>
            <a:r>
              <a:rPr lang="es-ES" sz="1400" dirty="0">
                <a:solidFill>
                  <a:srgbClr val="FF0000"/>
                </a:solidFill>
              </a:rPr>
              <a:t> de BT</a:t>
            </a:r>
          </a:p>
        </p:txBody>
      </p:sp>
    </p:spTree>
    <p:extLst>
      <p:ext uri="{BB962C8B-B14F-4D97-AF65-F5344CB8AC3E}">
        <p14:creationId xmlns:p14="http://schemas.microsoft.com/office/powerpoint/2010/main" val="3470128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76C603-90FF-30D0-D173-352C6B00A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6272" y="220441"/>
            <a:ext cx="9144000" cy="390135"/>
          </a:xfrm>
        </p:spPr>
        <p:txBody>
          <a:bodyPr>
            <a:normAutofit/>
          </a:bodyPr>
          <a:lstStyle/>
          <a:p>
            <a:r>
              <a:rPr lang="es-ES" sz="2000" b="1" dirty="0"/>
              <a:t>UD1. DOCUMENTACIÓN TÉCNICA E NORMATIVA DE APLICACIÓN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69EDAA-42C9-55CE-A24D-0DEC6D247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8429" y="636453"/>
            <a:ext cx="3945147" cy="465826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Certificado da Instalación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D0827CC-AF28-1A02-F759-E195D1720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928" y="1004622"/>
            <a:ext cx="8186033" cy="563293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DE467F5-1E8D-757A-AD97-64E79525270D}"/>
              </a:ext>
            </a:extLst>
          </p:cNvPr>
          <p:cNvSpPr txBox="1"/>
          <p:nvPr/>
        </p:nvSpPr>
        <p:spPr>
          <a:xfrm>
            <a:off x="5257075" y="684700"/>
            <a:ext cx="6094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>
                <a:solidFill>
                  <a:srgbClr val="0070C0"/>
                </a:solidFill>
              </a:rPr>
              <a:t>https://sede.xunta.gal/doc-invia/rest/anexos/21216267</a:t>
            </a:r>
            <a:endParaRPr lang="es-E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344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76C603-90FF-30D0-D173-352C6B00A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6272" y="220441"/>
            <a:ext cx="9144000" cy="390135"/>
          </a:xfrm>
        </p:spPr>
        <p:txBody>
          <a:bodyPr>
            <a:normAutofit/>
          </a:bodyPr>
          <a:lstStyle/>
          <a:p>
            <a:r>
              <a:rPr lang="es-ES" sz="2000" b="1" dirty="0"/>
              <a:t>UD1. DOCUMENTACIÓN TÉCNICA E NORMATIVA DE APLICACIÓN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69EDAA-42C9-55CE-A24D-0DEC6D247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8429" y="636453"/>
            <a:ext cx="3945147" cy="465826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Inspección inicial pola OCA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A220BA17-0576-81A1-D099-F1BD78AF0BB7}"/>
              </a:ext>
            </a:extLst>
          </p:cNvPr>
          <p:cNvSpPr txBox="1">
            <a:spLocks/>
          </p:cNvSpPr>
          <p:nvPr/>
        </p:nvSpPr>
        <p:spPr>
          <a:xfrm>
            <a:off x="3884761" y="662330"/>
            <a:ext cx="6863752" cy="4658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 dirty="0">
                <a:solidFill>
                  <a:srgbClr val="0070C0"/>
                </a:solidFill>
              </a:rPr>
              <a:t>Cando é preciso? ITC-BT-05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2D26D93-AF0C-0C7E-6B13-AD3C10331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609" y="1005746"/>
            <a:ext cx="7856544" cy="575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27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76C603-90FF-30D0-D173-352C6B00A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6272" y="213714"/>
            <a:ext cx="9144000" cy="390135"/>
          </a:xfrm>
        </p:spPr>
        <p:txBody>
          <a:bodyPr>
            <a:normAutofit/>
          </a:bodyPr>
          <a:lstStyle/>
          <a:p>
            <a:r>
              <a:rPr lang="es-ES" sz="2000" b="1" dirty="0"/>
              <a:t>UD1. DOCUMENTACIÓN TÉCNICA E NORMATIVA DE APLICACIÓN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69EDAA-42C9-55CE-A24D-0DEC6D247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8430" y="636453"/>
            <a:ext cx="3318294" cy="465826"/>
          </a:xfrm>
        </p:spPr>
        <p:txBody>
          <a:bodyPr/>
          <a:lstStyle/>
          <a:p>
            <a:r>
              <a:rPr lang="es-ES" b="1" dirty="0">
                <a:solidFill>
                  <a:srgbClr val="FF0000"/>
                </a:solidFill>
              </a:rPr>
              <a:t>REBT ITC-BT-4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012BA498-0E9A-C4B3-16FA-A84C8157716A}"/>
              </a:ext>
            </a:extLst>
          </p:cNvPr>
          <p:cNvSpPr txBox="1">
            <a:spLocks/>
          </p:cNvSpPr>
          <p:nvPr/>
        </p:nvSpPr>
        <p:spPr>
          <a:xfrm>
            <a:off x="3600091" y="636453"/>
            <a:ext cx="3232030" cy="3901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 dirty="0" err="1">
                <a:solidFill>
                  <a:srgbClr val="0070C0"/>
                </a:solidFill>
              </a:rPr>
              <a:t>Rexistro</a:t>
            </a:r>
            <a:r>
              <a:rPr lang="es-ES" sz="2000" b="1" dirty="0">
                <a:solidFill>
                  <a:srgbClr val="0070C0"/>
                </a:solidFill>
              </a:rPr>
              <a:t> en Industria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8D9D2E0D-657F-4F44-BECB-057BDBD6E01E}"/>
              </a:ext>
            </a:extLst>
          </p:cNvPr>
          <p:cNvSpPr txBox="1">
            <a:spLocks/>
          </p:cNvSpPr>
          <p:nvPr/>
        </p:nvSpPr>
        <p:spPr>
          <a:xfrm>
            <a:off x="9017480" y="3429000"/>
            <a:ext cx="3059804" cy="1881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600" dirty="0"/>
              <a:t>Industria </a:t>
            </a:r>
            <a:r>
              <a:rPr lang="es-ES" sz="1600" dirty="0" err="1"/>
              <a:t>devolve</a:t>
            </a:r>
            <a:r>
              <a:rPr lang="es-ES" sz="1600" dirty="0"/>
              <a:t> 4 copias:</a:t>
            </a:r>
          </a:p>
          <a:p>
            <a:pPr algn="l"/>
            <a:r>
              <a:rPr lang="es-ES" sz="1600" dirty="0"/>
              <a:t>2 x INSTALADOR</a:t>
            </a:r>
          </a:p>
          <a:p>
            <a:pPr algn="l"/>
            <a:r>
              <a:rPr lang="es-ES" sz="1600" dirty="0"/>
              <a:t>2 x PROPIETARIO 	Para sí</a:t>
            </a:r>
          </a:p>
          <a:p>
            <a:pPr algn="l"/>
            <a:r>
              <a:rPr lang="es-ES" sz="1600" dirty="0"/>
              <a:t>	           	Compañía Eléctrica que suministra a </a:t>
            </a:r>
            <a:r>
              <a:rPr lang="es-ES" sz="1600" dirty="0" err="1"/>
              <a:t>enerxía</a:t>
            </a:r>
            <a:endParaRPr lang="es-ES" sz="16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86719CD-4C17-0792-03BD-436848CCF3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0" t="5283" r="3578" b="5744"/>
          <a:stretch/>
        </p:blipFill>
        <p:spPr>
          <a:xfrm>
            <a:off x="586595" y="1102279"/>
            <a:ext cx="8310115" cy="5158044"/>
          </a:xfrm>
          <a:prstGeom prst="rect">
            <a:avLst/>
          </a:prstGeom>
        </p:spPr>
      </p:pic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D9497B79-DA01-CBD4-842A-C4F229AF1C32}"/>
              </a:ext>
            </a:extLst>
          </p:cNvPr>
          <p:cNvCxnSpPr/>
          <p:nvPr/>
        </p:nvCxnSpPr>
        <p:spPr>
          <a:xfrm>
            <a:off x="10547382" y="4278702"/>
            <a:ext cx="37366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6FD87D4D-FD79-28FD-3593-BA01BC9E16D8}"/>
              </a:ext>
            </a:extLst>
          </p:cNvPr>
          <p:cNvCxnSpPr>
            <a:cxnSpLocks/>
          </p:cNvCxnSpPr>
          <p:nvPr/>
        </p:nvCxnSpPr>
        <p:spPr>
          <a:xfrm>
            <a:off x="10547382" y="4278702"/>
            <a:ext cx="373660" cy="35655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209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76C603-90FF-30D0-D173-352C6B00A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6272" y="213714"/>
            <a:ext cx="9144000" cy="390135"/>
          </a:xfrm>
        </p:spPr>
        <p:txBody>
          <a:bodyPr>
            <a:normAutofit/>
          </a:bodyPr>
          <a:lstStyle/>
          <a:p>
            <a:r>
              <a:rPr lang="es-ES" sz="2000" b="1" dirty="0"/>
              <a:t>UD1. DOCUMENTACIÓN TÉCNICA E NORMATIVA DE APLICACIÓN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69EDAA-42C9-55CE-A24D-0DEC6D247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8430" y="636453"/>
            <a:ext cx="3318294" cy="465826"/>
          </a:xfrm>
        </p:spPr>
        <p:txBody>
          <a:bodyPr/>
          <a:lstStyle/>
          <a:p>
            <a:r>
              <a:rPr lang="es-ES" b="1" dirty="0">
                <a:solidFill>
                  <a:srgbClr val="FF0000"/>
                </a:solidFill>
              </a:rPr>
              <a:t>REBT ITC-BT-3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012BA498-0E9A-C4B3-16FA-A84C8157716A}"/>
              </a:ext>
            </a:extLst>
          </p:cNvPr>
          <p:cNvSpPr txBox="1">
            <a:spLocks/>
          </p:cNvSpPr>
          <p:nvPr/>
        </p:nvSpPr>
        <p:spPr>
          <a:xfrm>
            <a:off x="3746742" y="661358"/>
            <a:ext cx="8057071" cy="46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solidFill>
                  <a:srgbClr val="0070C0"/>
                </a:solidFill>
              </a:rPr>
              <a:t>2º) Formar parte </a:t>
            </a:r>
            <a:r>
              <a:rPr lang="es-ES" dirty="0" err="1">
                <a:solidFill>
                  <a:srgbClr val="0070C0"/>
                </a:solidFill>
              </a:rPr>
              <a:t>dunha</a:t>
            </a:r>
            <a:r>
              <a:rPr lang="es-ES" dirty="0">
                <a:solidFill>
                  <a:srgbClr val="0070C0"/>
                </a:solidFill>
              </a:rPr>
              <a:t> empresa legalmente </a:t>
            </a:r>
            <a:r>
              <a:rPr lang="es-ES" dirty="0" err="1">
                <a:solidFill>
                  <a:srgbClr val="0070C0"/>
                </a:solidFill>
              </a:rPr>
              <a:t>constituída</a:t>
            </a:r>
            <a:r>
              <a:rPr lang="es-ES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DE02D660-B9A1-7D3B-7A19-75A5828C6A7E}"/>
              </a:ext>
            </a:extLst>
          </p:cNvPr>
          <p:cNvSpPr txBox="1">
            <a:spLocks/>
          </p:cNvSpPr>
          <p:nvPr/>
        </p:nvSpPr>
        <p:spPr>
          <a:xfrm>
            <a:off x="7568242" y="6392145"/>
            <a:ext cx="4387971" cy="46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dirty="0">
                <a:solidFill>
                  <a:srgbClr val="0070C0"/>
                </a:solidFill>
              </a:rPr>
              <a:t>Declaración Responsable de Inicio de </a:t>
            </a:r>
            <a:r>
              <a:rPr lang="es-ES" sz="1600" dirty="0" err="1">
                <a:solidFill>
                  <a:srgbClr val="0070C0"/>
                </a:solidFill>
              </a:rPr>
              <a:t>Actividade</a:t>
            </a:r>
            <a:endParaRPr lang="es-ES" sz="1600" dirty="0">
              <a:solidFill>
                <a:srgbClr val="0070C0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43A5795-6522-A789-7560-FE3DC2676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003" y="995436"/>
            <a:ext cx="6917027" cy="53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87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76C603-90FF-30D0-D173-352C6B00A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6272" y="213714"/>
            <a:ext cx="9144000" cy="390135"/>
          </a:xfrm>
        </p:spPr>
        <p:txBody>
          <a:bodyPr>
            <a:normAutofit/>
          </a:bodyPr>
          <a:lstStyle/>
          <a:p>
            <a:r>
              <a:rPr lang="es-ES" sz="2000" b="1" dirty="0"/>
              <a:t>UD1. DOCUMENTACIÓN TÉCNICA E NORMATIVA DE APLICACIÓN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69EDAA-42C9-55CE-A24D-0DEC6D247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8430" y="636453"/>
            <a:ext cx="3318294" cy="465826"/>
          </a:xfrm>
        </p:spPr>
        <p:txBody>
          <a:bodyPr/>
          <a:lstStyle/>
          <a:p>
            <a:r>
              <a:rPr lang="es-ES" b="1" dirty="0">
                <a:solidFill>
                  <a:srgbClr val="FF0000"/>
                </a:solidFill>
              </a:rPr>
              <a:t>REBT ITC-BT-3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012BA498-0E9A-C4B3-16FA-A84C8157716A}"/>
              </a:ext>
            </a:extLst>
          </p:cNvPr>
          <p:cNvSpPr txBox="1">
            <a:spLocks/>
          </p:cNvSpPr>
          <p:nvPr/>
        </p:nvSpPr>
        <p:spPr>
          <a:xfrm>
            <a:off x="3539706" y="678657"/>
            <a:ext cx="8057071" cy="4658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>
                <a:solidFill>
                  <a:srgbClr val="0070C0"/>
                </a:solidFill>
              </a:rPr>
              <a:t>A empresa debe ter polo menos un instalador autorizado </a:t>
            </a:r>
            <a:r>
              <a:rPr lang="es-ES" sz="2000" dirty="0" err="1">
                <a:solidFill>
                  <a:srgbClr val="0070C0"/>
                </a:solidFill>
              </a:rPr>
              <a:t>na</a:t>
            </a:r>
            <a:r>
              <a:rPr lang="es-ES" sz="2000" dirty="0">
                <a:solidFill>
                  <a:srgbClr val="0070C0"/>
                </a:solidFill>
              </a:rPr>
              <a:t> mesma categoría que a empresa. Categorías: 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DE02D660-B9A1-7D3B-7A19-75A5828C6A7E}"/>
              </a:ext>
            </a:extLst>
          </p:cNvPr>
          <p:cNvSpPr txBox="1">
            <a:spLocks/>
          </p:cNvSpPr>
          <p:nvPr/>
        </p:nvSpPr>
        <p:spPr>
          <a:xfrm>
            <a:off x="1098431" y="1653367"/>
            <a:ext cx="2582174" cy="46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>
                <a:solidFill>
                  <a:srgbClr val="0070C0"/>
                </a:solidFill>
              </a:rPr>
              <a:t>CATEGORÍA BÁSICA (IBTB)</a:t>
            </a:r>
          </a:p>
          <a:p>
            <a:endParaRPr lang="es-ES" sz="1600" b="1" dirty="0">
              <a:solidFill>
                <a:srgbClr val="0070C0"/>
              </a:solidFill>
            </a:endParaRPr>
          </a:p>
          <a:p>
            <a:endParaRPr lang="es-ES" sz="1600" b="1" dirty="0">
              <a:solidFill>
                <a:srgbClr val="0070C0"/>
              </a:solidFill>
            </a:endParaRP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10F2B179-91E5-B738-C5EC-6879064C625A}"/>
              </a:ext>
            </a:extLst>
          </p:cNvPr>
          <p:cNvSpPr txBox="1">
            <a:spLocks/>
          </p:cNvSpPr>
          <p:nvPr/>
        </p:nvSpPr>
        <p:spPr>
          <a:xfrm>
            <a:off x="5828557" y="1650490"/>
            <a:ext cx="3148665" cy="46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>
                <a:solidFill>
                  <a:srgbClr val="0070C0"/>
                </a:solidFill>
              </a:rPr>
              <a:t>CATEGORÍA ESPECIALISTA (IBTE)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8EA69D0-AEFA-8472-318A-E98C8F817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569" y="2009865"/>
            <a:ext cx="6722208" cy="2107811"/>
          </a:xfrm>
          <a:prstGeom prst="rect">
            <a:avLst/>
          </a:prstGeom>
        </p:spPr>
      </p:pic>
      <p:sp>
        <p:nvSpPr>
          <p:cNvPr id="12" name="Subtítulo 2">
            <a:extLst>
              <a:ext uri="{FF2B5EF4-FFF2-40B4-BE49-F238E27FC236}">
                <a16:creationId xmlns:a16="http://schemas.microsoft.com/office/drawing/2014/main" id="{2791B5E2-06A8-F908-7910-5E69F572C706}"/>
              </a:ext>
            </a:extLst>
          </p:cNvPr>
          <p:cNvSpPr txBox="1">
            <a:spLocks/>
          </p:cNvSpPr>
          <p:nvPr/>
        </p:nvSpPr>
        <p:spPr>
          <a:xfrm>
            <a:off x="1250831" y="2208336"/>
            <a:ext cx="2631056" cy="1708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600" dirty="0"/>
              <a:t>As </a:t>
            </a:r>
            <a:r>
              <a:rPr lang="es-ES" sz="1600" dirty="0" err="1"/>
              <a:t>instalacións</a:t>
            </a:r>
            <a:r>
              <a:rPr lang="es-ES" sz="1600" dirty="0"/>
              <a:t> eléctricas </a:t>
            </a:r>
            <a:r>
              <a:rPr lang="es-ES" sz="1600" dirty="0" err="1"/>
              <a:t>ás</a:t>
            </a:r>
            <a:r>
              <a:rPr lang="es-ES" sz="1600" dirty="0"/>
              <a:t> que se refiere o REBT salvo as de categoría especialista</a:t>
            </a:r>
          </a:p>
          <a:p>
            <a:pPr algn="l"/>
            <a:endParaRPr lang="es-ES" sz="1600" dirty="0"/>
          </a:p>
          <a:p>
            <a:pPr algn="l"/>
            <a:endParaRPr lang="es-ES" sz="1600" dirty="0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C9A92E1C-2023-752E-9508-4075AF7BFD8F}"/>
              </a:ext>
            </a:extLst>
          </p:cNvPr>
          <p:cNvSpPr txBox="1">
            <a:spLocks/>
          </p:cNvSpPr>
          <p:nvPr/>
        </p:nvSpPr>
        <p:spPr>
          <a:xfrm>
            <a:off x="8479766" y="3853101"/>
            <a:ext cx="1262332" cy="356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/>
              <a:t>(P &gt;= 10 kW)</a:t>
            </a:r>
          </a:p>
          <a:p>
            <a:endParaRPr lang="es-ES" sz="1600" b="1" dirty="0"/>
          </a:p>
          <a:p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764624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76C603-90FF-30D0-D173-352C6B00A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6272" y="213714"/>
            <a:ext cx="9144000" cy="390135"/>
          </a:xfrm>
        </p:spPr>
        <p:txBody>
          <a:bodyPr>
            <a:normAutofit/>
          </a:bodyPr>
          <a:lstStyle/>
          <a:p>
            <a:r>
              <a:rPr lang="es-ES" sz="2000" b="1" dirty="0"/>
              <a:t>UD1. DOCUMENTACIÓN TÉCNICA E NORMATIVA DE APLICACIÓN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69EDAA-42C9-55CE-A24D-0DEC6D247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8430" y="627849"/>
            <a:ext cx="3318294" cy="465826"/>
          </a:xfrm>
        </p:spPr>
        <p:txBody>
          <a:bodyPr/>
          <a:lstStyle/>
          <a:p>
            <a:r>
              <a:rPr lang="es-ES" b="1" dirty="0">
                <a:solidFill>
                  <a:srgbClr val="FF0000"/>
                </a:solidFill>
              </a:rPr>
              <a:t>REBT ITC-BT-3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012BA498-0E9A-C4B3-16FA-A84C8157716A}"/>
              </a:ext>
            </a:extLst>
          </p:cNvPr>
          <p:cNvSpPr txBox="1">
            <a:spLocks/>
          </p:cNvSpPr>
          <p:nvPr/>
        </p:nvSpPr>
        <p:spPr>
          <a:xfrm>
            <a:off x="2677064" y="662355"/>
            <a:ext cx="8057071" cy="4658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 err="1">
                <a:solidFill>
                  <a:srgbClr val="0070C0"/>
                </a:solidFill>
              </a:rPr>
              <a:t>Rexistro</a:t>
            </a:r>
            <a:r>
              <a:rPr lang="es-ES" sz="2000" dirty="0">
                <a:solidFill>
                  <a:srgbClr val="0070C0"/>
                </a:solidFill>
              </a:rPr>
              <a:t> de empresas instaladoras de Industria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C9A92E1C-2023-752E-9508-4075AF7BFD8F}"/>
              </a:ext>
            </a:extLst>
          </p:cNvPr>
          <p:cNvSpPr txBox="1">
            <a:spLocks/>
          </p:cNvSpPr>
          <p:nvPr/>
        </p:nvSpPr>
        <p:spPr>
          <a:xfrm>
            <a:off x="8479766" y="3853101"/>
            <a:ext cx="1262332" cy="356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/>
              <a:t>(P &gt;= 10 kW)</a:t>
            </a:r>
          </a:p>
          <a:p>
            <a:endParaRPr lang="es-ES" sz="1600" b="1" dirty="0"/>
          </a:p>
          <a:p>
            <a:endParaRPr lang="es-ES" sz="1600" b="1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84C2A01-3E0B-6EAE-EF6D-D0C0306139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5" t="4277" r="5444" b="4906"/>
          <a:stretch/>
        </p:blipFill>
        <p:spPr>
          <a:xfrm>
            <a:off x="1656272" y="996905"/>
            <a:ext cx="8253544" cy="5538158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B9535BAA-6F84-786F-7529-84BB6DF543A9}"/>
              </a:ext>
            </a:extLst>
          </p:cNvPr>
          <p:cNvSpPr txBox="1">
            <a:spLocks/>
          </p:cNvSpPr>
          <p:nvPr/>
        </p:nvSpPr>
        <p:spPr>
          <a:xfrm>
            <a:off x="9438711" y="2936839"/>
            <a:ext cx="2723121" cy="3707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b="1" dirty="0" err="1"/>
              <a:t>Exercicio</a:t>
            </a:r>
            <a:r>
              <a:rPr lang="es-ES" sz="1800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/>
              <a:t>Filtrar por empresas de cada </a:t>
            </a:r>
            <a:r>
              <a:rPr lang="es-ES" sz="1800" dirty="0" err="1"/>
              <a:t>unha</a:t>
            </a:r>
            <a:r>
              <a:rPr lang="es-ES" sz="1800" dirty="0"/>
              <a:t> das categorías </a:t>
            </a:r>
            <a:r>
              <a:rPr lang="es-ES" sz="1800" dirty="0" err="1"/>
              <a:t>nun</a:t>
            </a:r>
            <a:r>
              <a:rPr lang="es-ES" sz="1800" dirty="0"/>
              <a:t> determinado </a:t>
            </a:r>
            <a:r>
              <a:rPr lang="es-ES" sz="1800" dirty="0" err="1"/>
              <a:t>concello</a:t>
            </a:r>
            <a:r>
              <a:rPr lang="es-E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/>
              <a:t>Comprobar no REBT os requisitos de material para cada categoría</a:t>
            </a:r>
          </a:p>
        </p:txBody>
      </p:sp>
    </p:spTree>
    <p:extLst>
      <p:ext uri="{BB962C8B-B14F-4D97-AF65-F5344CB8AC3E}">
        <p14:creationId xmlns:p14="http://schemas.microsoft.com/office/powerpoint/2010/main" val="3533791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76C603-90FF-30D0-D173-352C6B00A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6272" y="213714"/>
            <a:ext cx="9144000" cy="390135"/>
          </a:xfrm>
        </p:spPr>
        <p:txBody>
          <a:bodyPr>
            <a:normAutofit/>
          </a:bodyPr>
          <a:lstStyle/>
          <a:p>
            <a:r>
              <a:rPr lang="es-ES" sz="2000" b="1" dirty="0"/>
              <a:t>UD1. DOCUMENTACIÓN TÉCNICA E NORMATIVA DE APLICACIÓN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69EDAA-42C9-55CE-A24D-0DEC6D247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8430" y="636453"/>
            <a:ext cx="3318294" cy="465826"/>
          </a:xfrm>
        </p:spPr>
        <p:txBody>
          <a:bodyPr/>
          <a:lstStyle/>
          <a:p>
            <a:r>
              <a:rPr lang="es-ES" b="1" dirty="0">
                <a:solidFill>
                  <a:srgbClr val="FF0000"/>
                </a:solidFill>
              </a:rPr>
              <a:t>REBT ITC-BT-4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012BA498-0E9A-C4B3-16FA-A84C8157716A}"/>
              </a:ext>
            </a:extLst>
          </p:cNvPr>
          <p:cNvSpPr txBox="1">
            <a:spLocks/>
          </p:cNvSpPr>
          <p:nvPr/>
        </p:nvSpPr>
        <p:spPr>
          <a:xfrm>
            <a:off x="2563292" y="661634"/>
            <a:ext cx="8057071" cy="4658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 dirty="0">
                <a:solidFill>
                  <a:srgbClr val="0070C0"/>
                </a:solidFill>
              </a:rPr>
              <a:t>Documentación necesaria para a posta en </a:t>
            </a:r>
            <a:r>
              <a:rPr lang="es-ES" sz="2000" b="1" dirty="0" err="1">
                <a:solidFill>
                  <a:srgbClr val="0070C0"/>
                </a:solidFill>
              </a:rPr>
              <a:t>servizo</a:t>
            </a:r>
            <a:r>
              <a:rPr lang="es-ES" sz="2000" b="1" dirty="0">
                <a:solidFill>
                  <a:srgbClr val="0070C0"/>
                </a:solidFill>
              </a:rPr>
              <a:t> de IE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DE02D660-B9A1-7D3B-7A19-75A5828C6A7E}"/>
              </a:ext>
            </a:extLst>
          </p:cNvPr>
          <p:cNvSpPr txBox="1">
            <a:spLocks/>
          </p:cNvSpPr>
          <p:nvPr/>
        </p:nvSpPr>
        <p:spPr>
          <a:xfrm>
            <a:off x="-365192" y="1425644"/>
            <a:ext cx="5285117" cy="342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dirty="0"/>
              <a:t>Como mínimo </a:t>
            </a:r>
            <a:r>
              <a:rPr lang="es-ES" sz="1600" b="1" dirty="0">
                <a:solidFill>
                  <a:srgbClr val="0070C0"/>
                </a:solidFill>
              </a:rPr>
              <a:t>MTD (MEMORIA TÉCNICA DE DESEÑO)</a:t>
            </a:r>
          </a:p>
          <a:p>
            <a:endParaRPr lang="es-ES" sz="1600" b="1" dirty="0">
              <a:solidFill>
                <a:srgbClr val="0070C0"/>
              </a:solidFill>
            </a:endParaRPr>
          </a:p>
          <a:p>
            <a:endParaRPr lang="es-ES" sz="1600" b="1" dirty="0">
              <a:solidFill>
                <a:srgbClr val="0070C0"/>
              </a:solidFill>
            </a:endParaRP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2791B5E2-06A8-F908-7910-5E69F572C706}"/>
              </a:ext>
            </a:extLst>
          </p:cNvPr>
          <p:cNvSpPr txBox="1">
            <a:spLocks/>
          </p:cNvSpPr>
          <p:nvPr/>
        </p:nvSpPr>
        <p:spPr>
          <a:xfrm>
            <a:off x="198402" y="1683636"/>
            <a:ext cx="3165893" cy="342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600" dirty="0"/>
              <a:t>+ CERTIFICADO DA INSTALACIÓN</a:t>
            </a:r>
          </a:p>
          <a:p>
            <a:pPr algn="l"/>
            <a:endParaRPr lang="es-ES" sz="1600" dirty="0"/>
          </a:p>
          <a:p>
            <a:pPr algn="l"/>
            <a:endParaRPr lang="es-ES" sz="1600" dirty="0"/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AE92D054-46C0-3097-84EC-3B5ED5503970}"/>
              </a:ext>
            </a:extLst>
          </p:cNvPr>
          <p:cNvSpPr txBox="1">
            <a:spLocks/>
          </p:cNvSpPr>
          <p:nvPr/>
        </p:nvSpPr>
        <p:spPr>
          <a:xfrm>
            <a:off x="5943297" y="963683"/>
            <a:ext cx="5285118" cy="2699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dirty="0"/>
              <a:t>Nos </a:t>
            </a:r>
            <a:r>
              <a:rPr lang="es-ES" sz="1600" dirty="0" err="1"/>
              <a:t>seguintes</a:t>
            </a:r>
            <a:r>
              <a:rPr lang="es-ES" sz="1600" dirty="0"/>
              <a:t> casos </a:t>
            </a:r>
            <a:r>
              <a:rPr lang="es-ES" sz="1600" b="1" dirty="0">
                <a:solidFill>
                  <a:srgbClr val="FF0000"/>
                </a:solidFill>
              </a:rPr>
              <a:t>PROXECTO TÉCNICO:</a:t>
            </a:r>
          </a:p>
          <a:p>
            <a:endParaRPr lang="es-ES" sz="1600" b="1" dirty="0">
              <a:solidFill>
                <a:srgbClr val="0070C0"/>
              </a:solidFill>
            </a:endParaRPr>
          </a:p>
          <a:p>
            <a:endParaRPr lang="es-ES" sz="1600" b="1" dirty="0">
              <a:solidFill>
                <a:srgbClr val="0070C0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D5AE7BF-BB10-6E90-B8DE-B4857963E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942" y="1189050"/>
            <a:ext cx="3707773" cy="484046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76A3074-AD67-0A0E-7858-142C686CC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5856" y="1597196"/>
            <a:ext cx="3543186" cy="3272585"/>
          </a:xfrm>
          <a:prstGeom prst="rect">
            <a:avLst/>
          </a:prstGeom>
        </p:spPr>
      </p:pic>
      <p:sp>
        <p:nvSpPr>
          <p:cNvPr id="15" name="Subtítulo 2">
            <a:extLst>
              <a:ext uri="{FF2B5EF4-FFF2-40B4-BE49-F238E27FC236}">
                <a16:creationId xmlns:a16="http://schemas.microsoft.com/office/drawing/2014/main" id="{8D9D2E0D-657F-4F44-BECB-057BDBD6E01E}"/>
              </a:ext>
            </a:extLst>
          </p:cNvPr>
          <p:cNvSpPr txBox="1">
            <a:spLocks/>
          </p:cNvSpPr>
          <p:nvPr/>
        </p:nvSpPr>
        <p:spPr>
          <a:xfrm>
            <a:off x="8658042" y="4976511"/>
            <a:ext cx="3471000" cy="188148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600" dirty="0"/>
              <a:t>+ CERTIFICADO DA INSTALACIÓN</a:t>
            </a:r>
          </a:p>
          <a:p>
            <a:pPr algn="l"/>
            <a:r>
              <a:rPr lang="es-ES" sz="1600" dirty="0"/>
              <a:t>+ CERTIFICADO DE DIRECCIÓN DE OBRA (Firmado polo técnico que </a:t>
            </a:r>
            <a:r>
              <a:rPr lang="es-ES" sz="1600" dirty="0" err="1"/>
              <a:t>elaborou</a:t>
            </a:r>
            <a:r>
              <a:rPr lang="es-ES" sz="1600" dirty="0"/>
              <a:t> o </a:t>
            </a:r>
            <a:r>
              <a:rPr lang="es-ES" sz="1600" dirty="0" err="1"/>
              <a:t>proxecto</a:t>
            </a:r>
            <a:r>
              <a:rPr lang="es-ES" sz="1600" dirty="0"/>
              <a:t>)</a:t>
            </a:r>
          </a:p>
          <a:p>
            <a:pPr algn="l"/>
            <a:r>
              <a:rPr lang="es-ES" sz="1600" dirty="0"/>
              <a:t>+ CERTIFICADO DA INSPECCIÓN INICIAL FAVORABLE DO OCA (se procede*)</a:t>
            </a:r>
          </a:p>
          <a:p>
            <a:pPr algn="r"/>
            <a:r>
              <a:rPr lang="es-ES" sz="1200" dirty="0"/>
              <a:t>* ITC-BT-5</a:t>
            </a:r>
          </a:p>
          <a:p>
            <a:pPr algn="l"/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3216773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76C603-90FF-30D0-D173-352C6B00A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6272" y="220441"/>
            <a:ext cx="9144000" cy="390135"/>
          </a:xfrm>
        </p:spPr>
        <p:txBody>
          <a:bodyPr>
            <a:normAutofit/>
          </a:bodyPr>
          <a:lstStyle/>
          <a:p>
            <a:r>
              <a:rPr lang="es-ES" sz="2000" b="1" dirty="0"/>
              <a:t>UD1. DOCUMENTACIÓN TÉCNICA E NORMATIVA DE APLICACIÓN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69EDAA-42C9-55CE-A24D-0DEC6D247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8430" y="636453"/>
            <a:ext cx="3318294" cy="465826"/>
          </a:xfrm>
        </p:spPr>
        <p:txBody>
          <a:bodyPr/>
          <a:lstStyle/>
          <a:p>
            <a:r>
              <a:rPr lang="es-ES" b="1" dirty="0">
                <a:solidFill>
                  <a:srgbClr val="FF0000"/>
                </a:solidFill>
              </a:rPr>
              <a:t>REBT ITC-BT-4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012BA498-0E9A-C4B3-16FA-A84C8157716A}"/>
              </a:ext>
            </a:extLst>
          </p:cNvPr>
          <p:cNvSpPr txBox="1">
            <a:spLocks/>
          </p:cNvSpPr>
          <p:nvPr/>
        </p:nvSpPr>
        <p:spPr>
          <a:xfrm>
            <a:off x="3884762" y="662330"/>
            <a:ext cx="4422476" cy="4658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 dirty="0" err="1">
                <a:solidFill>
                  <a:srgbClr val="0070C0"/>
                </a:solidFill>
              </a:rPr>
              <a:t>Contido</a:t>
            </a:r>
            <a:r>
              <a:rPr lang="es-ES" sz="2000" b="1" dirty="0">
                <a:solidFill>
                  <a:srgbClr val="0070C0"/>
                </a:solidFill>
              </a:rPr>
              <a:t> </a:t>
            </a:r>
            <a:r>
              <a:rPr lang="es-ES" sz="2000" b="1" dirty="0" err="1">
                <a:solidFill>
                  <a:srgbClr val="0070C0"/>
                </a:solidFill>
              </a:rPr>
              <a:t>obrigado</a:t>
            </a:r>
            <a:r>
              <a:rPr lang="es-ES" sz="2000" b="1" dirty="0">
                <a:solidFill>
                  <a:srgbClr val="0070C0"/>
                </a:solidFill>
              </a:rPr>
              <a:t> </a:t>
            </a:r>
            <a:r>
              <a:rPr lang="es-ES" sz="2000" b="1" dirty="0" err="1">
                <a:solidFill>
                  <a:srgbClr val="0070C0"/>
                </a:solidFill>
              </a:rPr>
              <a:t>dun</a:t>
            </a:r>
            <a:r>
              <a:rPr lang="es-ES" sz="2000" b="1" dirty="0">
                <a:solidFill>
                  <a:srgbClr val="0070C0"/>
                </a:solidFill>
              </a:rPr>
              <a:t> </a:t>
            </a:r>
            <a:r>
              <a:rPr lang="es-ES" sz="2000" b="1" dirty="0" err="1">
                <a:solidFill>
                  <a:srgbClr val="0070C0"/>
                </a:solidFill>
              </a:rPr>
              <a:t>Proxecto</a:t>
            </a:r>
            <a:r>
              <a:rPr lang="es-ES" sz="2000" b="1" dirty="0">
                <a:solidFill>
                  <a:srgbClr val="0070C0"/>
                </a:solidFill>
              </a:rPr>
              <a:t> Técnico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8D9D2E0D-657F-4F44-BECB-057BDBD6E01E}"/>
              </a:ext>
            </a:extLst>
          </p:cNvPr>
          <p:cNvSpPr txBox="1">
            <a:spLocks/>
          </p:cNvSpPr>
          <p:nvPr/>
        </p:nvSpPr>
        <p:spPr>
          <a:xfrm>
            <a:off x="1762661" y="1010266"/>
            <a:ext cx="9733476" cy="5755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1600" dirty="0"/>
              <a:t>MEMORIA DESCRIPTIVA</a:t>
            </a: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es-ES" sz="1400" dirty="0" err="1"/>
              <a:t>Obxecto</a:t>
            </a:r>
            <a:endParaRPr lang="es-ES" sz="1400" dirty="0"/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es-ES" sz="1400" dirty="0"/>
              <a:t>Promotor</a:t>
            </a: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es-ES" sz="1400" dirty="0"/>
              <a:t>Localización</a:t>
            </a: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es-ES" sz="1400" dirty="0"/>
              <a:t>Normativa</a:t>
            </a: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es-ES" sz="1400" dirty="0"/>
              <a:t>Descripción</a:t>
            </a: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es-ES" sz="1400" dirty="0" err="1"/>
              <a:t>Xustificación</a:t>
            </a:r>
            <a:endParaRPr lang="es-ES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1600" dirty="0"/>
              <a:t>PLIEGO DE CONDICIÓNS</a:t>
            </a: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es-ES" sz="1400" dirty="0" err="1"/>
              <a:t>Disposicións</a:t>
            </a:r>
            <a:r>
              <a:rPr lang="es-ES" sz="1400" dirty="0"/>
              <a:t> </a:t>
            </a:r>
            <a:r>
              <a:rPr lang="es-ES" sz="1400" dirty="0" err="1"/>
              <a:t>xerais</a:t>
            </a:r>
            <a:r>
              <a:rPr lang="es-ES" sz="1400" dirty="0"/>
              <a:t> (administrativas relativo a materias, </a:t>
            </a:r>
            <a:r>
              <a:rPr lang="es-ES" sz="1400" dirty="0" err="1"/>
              <a:t>servizos</a:t>
            </a:r>
            <a:r>
              <a:rPr lang="es-ES" sz="1400" dirty="0"/>
              <a:t> </a:t>
            </a:r>
            <a:r>
              <a:rPr lang="es-ES" sz="1400" dirty="0" err="1"/>
              <a:t>ou</a:t>
            </a:r>
            <a:r>
              <a:rPr lang="es-ES" sz="1400" dirty="0"/>
              <a:t> procesos. P. ex Contratas)</a:t>
            </a: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es-ES" sz="1400" dirty="0" err="1"/>
              <a:t>Prescripcións</a:t>
            </a:r>
            <a:r>
              <a:rPr lang="es-ES" sz="1400" dirty="0"/>
              <a:t> técnicas (sobre </a:t>
            </a:r>
            <a:r>
              <a:rPr lang="es-ES" sz="1400" dirty="0" err="1"/>
              <a:t>materiais</a:t>
            </a:r>
            <a:r>
              <a:rPr lang="es-ES" sz="1400" dirty="0"/>
              <a:t>, </a:t>
            </a:r>
            <a:r>
              <a:rPr lang="es-ES" sz="1400" dirty="0" err="1"/>
              <a:t>execución</a:t>
            </a:r>
            <a:r>
              <a:rPr lang="es-ES" sz="1400" dirty="0"/>
              <a:t>, verificación </a:t>
            </a:r>
            <a:r>
              <a:rPr lang="es-ES" sz="1400" dirty="0" err="1"/>
              <a:t>ou</a:t>
            </a:r>
            <a:r>
              <a:rPr lang="es-ES" sz="1400" dirty="0"/>
              <a:t> </a:t>
            </a:r>
            <a:r>
              <a:rPr lang="es-ES" sz="1400" dirty="0" err="1"/>
              <a:t>mantemento</a:t>
            </a:r>
            <a:r>
              <a:rPr lang="es-ES" sz="1400" dirty="0"/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1600" dirty="0"/>
              <a:t>PRESUPOSTO</a:t>
            </a: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es-ES" sz="1400" dirty="0"/>
              <a:t>Identificación de Unidades de Obra e os </a:t>
            </a:r>
            <a:r>
              <a:rPr lang="es-ES" sz="1400" dirty="0" err="1"/>
              <a:t>seus</a:t>
            </a:r>
            <a:r>
              <a:rPr lang="es-ES" sz="1400" dirty="0"/>
              <a:t> </a:t>
            </a:r>
            <a:r>
              <a:rPr lang="es-ES" sz="1400" dirty="0" err="1"/>
              <a:t>prezos</a:t>
            </a:r>
            <a:r>
              <a:rPr lang="es-ES" sz="1400" dirty="0"/>
              <a:t> </a:t>
            </a:r>
            <a:r>
              <a:rPr lang="es-ES" sz="1400" dirty="0" err="1"/>
              <a:t>descompostos</a:t>
            </a:r>
            <a:endParaRPr lang="es-ES" sz="1400" dirty="0"/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es-ES" sz="1400" dirty="0"/>
              <a:t>Indicar </a:t>
            </a:r>
            <a:r>
              <a:rPr lang="es-ES" sz="1400" dirty="0" err="1"/>
              <a:t>prezo</a:t>
            </a:r>
            <a:r>
              <a:rPr lang="es-ES" sz="1400" dirty="0"/>
              <a:t> unitario de cada </a:t>
            </a:r>
            <a:r>
              <a:rPr lang="es-ES" sz="1400" dirty="0" err="1"/>
              <a:t>unha</a:t>
            </a:r>
            <a:r>
              <a:rPr lang="es-ES" sz="1400" dirty="0"/>
              <a:t> delas</a:t>
            </a: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es-ES" sz="1400" dirty="0"/>
              <a:t>Realizar as </a:t>
            </a:r>
            <a:r>
              <a:rPr lang="es-ES" sz="1400" dirty="0" err="1"/>
              <a:t>medicións</a:t>
            </a:r>
            <a:r>
              <a:rPr lang="es-ES" sz="1400" dirty="0"/>
              <a:t> necesarias para </a:t>
            </a:r>
            <a:r>
              <a:rPr lang="es-ES" sz="1400" dirty="0" err="1"/>
              <a:t>coñecer</a:t>
            </a:r>
            <a:r>
              <a:rPr lang="es-ES" sz="1400" dirty="0"/>
              <a:t> a </a:t>
            </a:r>
            <a:r>
              <a:rPr lang="es-ES" sz="1400" dirty="0" err="1"/>
              <a:t>cantidade</a:t>
            </a:r>
            <a:r>
              <a:rPr lang="es-ES" sz="1400" dirty="0"/>
              <a:t> delas</a:t>
            </a: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es-ES" sz="1400" dirty="0"/>
              <a:t>Multiplicar a </a:t>
            </a:r>
            <a:r>
              <a:rPr lang="es-ES" sz="1400" dirty="0" err="1"/>
              <a:t>cantidade</a:t>
            </a:r>
            <a:r>
              <a:rPr lang="es-ES" sz="1400" dirty="0"/>
              <a:t> de unidades de obra polo </a:t>
            </a:r>
            <a:r>
              <a:rPr lang="es-ES" sz="1400" dirty="0" err="1"/>
              <a:t>prezo</a:t>
            </a:r>
            <a:r>
              <a:rPr lang="es-ES" sz="1400" dirty="0"/>
              <a:t> unitario</a:t>
            </a: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es-ES" sz="1400" dirty="0"/>
              <a:t>Gastos </a:t>
            </a:r>
            <a:r>
              <a:rPr lang="es-ES" sz="1400" dirty="0" err="1"/>
              <a:t>xeráis</a:t>
            </a:r>
            <a:r>
              <a:rPr lang="es-ES" sz="1400" dirty="0"/>
              <a:t> </a:t>
            </a: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es-ES" sz="1400" dirty="0" err="1"/>
              <a:t>Marxe</a:t>
            </a:r>
            <a:r>
              <a:rPr lang="es-ES" sz="1400" dirty="0"/>
              <a:t> de beneficios</a:t>
            </a: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es-ES" sz="1400" dirty="0" err="1"/>
              <a:t>Impostos</a:t>
            </a:r>
            <a:endParaRPr lang="es-ES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1600" dirty="0"/>
              <a:t>PLANOS + ESQUEMAS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1600" dirty="0"/>
              <a:t>ANEXOS (Anexo de cálculos, </a:t>
            </a:r>
            <a:r>
              <a:rPr lang="es-ES" sz="1600" dirty="0" err="1"/>
              <a:t>Estudo</a:t>
            </a:r>
            <a:r>
              <a:rPr lang="es-ES" sz="1600" dirty="0"/>
              <a:t> de impacto ambiental, </a:t>
            </a:r>
            <a:r>
              <a:rPr lang="es-ES" sz="1600" dirty="0" err="1"/>
              <a:t>Estudo</a:t>
            </a:r>
            <a:r>
              <a:rPr lang="es-ES" sz="1600" dirty="0"/>
              <a:t> </a:t>
            </a:r>
            <a:r>
              <a:rPr lang="es-ES" sz="1600" dirty="0" err="1"/>
              <a:t>xeotécnico</a:t>
            </a:r>
            <a:r>
              <a:rPr lang="es-ES" sz="1600" dirty="0"/>
              <a:t>, </a:t>
            </a:r>
            <a:r>
              <a:rPr lang="es-ES" sz="1600" dirty="0" err="1"/>
              <a:t>Estudo</a:t>
            </a:r>
            <a:r>
              <a:rPr lang="es-ES" sz="1600" dirty="0"/>
              <a:t> de </a:t>
            </a:r>
            <a:r>
              <a:rPr lang="es-ES" sz="1600" dirty="0" err="1"/>
              <a:t>seguridade</a:t>
            </a:r>
            <a:r>
              <a:rPr lang="es-ES" sz="1600" dirty="0"/>
              <a:t> e </a:t>
            </a:r>
            <a:r>
              <a:rPr lang="es-ES" sz="1600" dirty="0" err="1"/>
              <a:t>saúde</a:t>
            </a:r>
            <a:r>
              <a:rPr lang="es-ES" sz="1600" dirty="0"/>
              <a:t>..)</a:t>
            </a:r>
            <a:endParaRPr lang="es-ES" sz="1200" dirty="0"/>
          </a:p>
          <a:p>
            <a:pPr algn="l"/>
            <a:endParaRPr lang="es-ES" sz="1600" dirty="0"/>
          </a:p>
        </p:txBody>
      </p:sp>
      <p:sp>
        <p:nvSpPr>
          <p:cNvPr id="5" name="Cerrar llave 4">
            <a:extLst>
              <a:ext uri="{FF2B5EF4-FFF2-40B4-BE49-F238E27FC236}">
                <a16:creationId xmlns:a16="http://schemas.microsoft.com/office/drawing/2014/main" id="{C0748887-7287-6B4D-E2B2-4B1169A85521}"/>
              </a:ext>
            </a:extLst>
          </p:cNvPr>
          <p:cNvSpPr/>
          <p:nvPr/>
        </p:nvSpPr>
        <p:spPr>
          <a:xfrm>
            <a:off x="7456099" y="4117676"/>
            <a:ext cx="293299" cy="989162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CF640007-C6E3-4221-7118-A3EEE8372A3E}"/>
              </a:ext>
            </a:extLst>
          </p:cNvPr>
          <p:cNvSpPr txBox="1">
            <a:spLocks/>
          </p:cNvSpPr>
          <p:nvPr/>
        </p:nvSpPr>
        <p:spPr>
          <a:xfrm>
            <a:off x="7663133" y="4117676"/>
            <a:ext cx="1653398" cy="9374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600" b="1" dirty="0"/>
              <a:t>PRESUPOSTO DE EXECUCIÓN MATERIAL</a:t>
            </a:r>
          </a:p>
        </p:txBody>
      </p:sp>
      <p:sp>
        <p:nvSpPr>
          <p:cNvPr id="11" name="Cerrar llave 10">
            <a:extLst>
              <a:ext uri="{FF2B5EF4-FFF2-40B4-BE49-F238E27FC236}">
                <a16:creationId xmlns:a16="http://schemas.microsoft.com/office/drawing/2014/main" id="{D532575E-BA92-7F9C-0B51-1C3807445B69}"/>
              </a:ext>
            </a:extLst>
          </p:cNvPr>
          <p:cNvSpPr/>
          <p:nvPr/>
        </p:nvSpPr>
        <p:spPr>
          <a:xfrm>
            <a:off x="9034734" y="4054413"/>
            <a:ext cx="293299" cy="1708032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34303996-32DC-CBEC-8EA4-A90ECB73C122}"/>
              </a:ext>
            </a:extLst>
          </p:cNvPr>
          <p:cNvSpPr txBox="1">
            <a:spLocks/>
          </p:cNvSpPr>
          <p:nvPr/>
        </p:nvSpPr>
        <p:spPr>
          <a:xfrm>
            <a:off x="9253274" y="4281580"/>
            <a:ext cx="1653398" cy="9374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600" b="1" dirty="0"/>
              <a:t>PRESUPOSTO DE CONTRATA</a:t>
            </a:r>
          </a:p>
        </p:txBody>
      </p:sp>
    </p:spTree>
    <p:extLst>
      <p:ext uri="{BB962C8B-B14F-4D97-AF65-F5344CB8AC3E}">
        <p14:creationId xmlns:p14="http://schemas.microsoft.com/office/powerpoint/2010/main" val="424165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76C603-90FF-30D0-D173-352C6B00A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6272" y="220441"/>
            <a:ext cx="9144000" cy="390135"/>
          </a:xfrm>
        </p:spPr>
        <p:txBody>
          <a:bodyPr>
            <a:normAutofit/>
          </a:bodyPr>
          <a:lstStyle/>
          <a:p>
            <a:r>
              <a:rPr lang="es-ES" sz="2000" b="1" dirty="0"/>
              <a:t>UD1. DOCUMENTACIÓN TÉCNICA E NORMATIVA DE APLICACIÓN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69EDAA-42C9-55CE-A24D-0DEC6D247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8430" y="636453"/>
            <a:ext cx="3318294" cy="465826"/>
          </a:xfrm>
        </p:spPr>
        <p:txBody>
          <a:bodyPr/>
          <a:lstStyle/>
          <a:p>
            <a:r>
              <a:rPr lang="es-ES" b="1" dirty="0" err="1">
                <a:solidFill>
                  <a:srgbClr val="FF0000"/>
                </a:solidFill>
              </a:rPr>
              <a:t>Presuposto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012BA498-0E9A-C4B3-16FA-A84C8157716A}"/>
              </a:ext>
            </a:extLst>
          </p:cNvPr>
          <p:cNvSpPr txBox="1">
            <a:spLocks/>
          </p:cNvSpPr>
          <p:nvPr/>
        </p:nvSpPr>
        <p:spPr>
          <a:xfrm>
            <a:off x="3884762" y="662330"/>
            <a:ext cx="4422476" cy="4658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 dirty="0" err="1">
                <a:solidFill>
                  <a:srgbClr val="0070C0"/>
                </a:solidFill>
              </a:rPr>
              <a:t>Exemplo</a:t>
            </a:r>
            <a:r>
              <a:rPr lang="es-ES" sz="2000" b="1" dirty="0">
                <a:solidFill>
                  <a:srgbClr val="0070C0"/>
                </a:solidFill>
              </a:rPr>
              <a:t> de </a:t>
            </a:r>
            <a:r>
              <a:rPr lang="es-ES" sz="2000" b="1" dirty="0" err="1">
                <a:solidFill>
                  <a:srgbClr val="0070C0"/>
                </a:solidFill>
              </a:rPr>
              <a:t>presuposto</a:t>
            </a:r>
            <a:r>
              <a:rPr lang="es-ES" sz="2000" b="1" dirty="0">
                <a:solidFill>
                  <a:srgbClr val="0070C0"/>
                </a:solidFill>
              </a:rPr>
              <a:t> </a:t>
            </a:r>
            <a:r>
              <a:rPr lang="es-ES" sz="2000" b="1" dirty="0" err="1">
                <a:solidFill>
                  <a:srgbClr val="0070C0"/>
                </a:solidFill>
              </a:rPr>
              <a:t>nun</a:t>
            </a:r>
            <a:r>
              <a:rPr lang="es-ES" sz="2000" b="1" dirty="0">
                <a:solidFill>
                  <a:srgbClr val="0070C0"/>
                </a:solidFill>
              </a:rPr>
              <a:t> </a:t>
            </a:r>
            <a:r>
              <a:rPr lang="es-ES" sz="2000" b="1" dirty="0" err="1">
                <a:solidFill>
                  <a:srgbClr val="0070C0"/>
                </a:solidFill>
              </a:rPr>
              <a:t>proxecto</a:t>
            </a:r>
            <a:r>
              <a:rPr lang="es-ES" sz="2000" b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C9EE593-EC5D-1533-F88D-A9C8A2C07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879" y="4281308"/>
            <a:ext cx="5250611" cy="250754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4BC1864-9356-C0CD-164D-ABA7E0CF1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955946"/>
            <a:ext cx="5591298" cy="324149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68853AC-EAA0-C0C4-FEBF-AF65B3F70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59" y="1073521"/>
            <a:ext cx="5476665" cy="556403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668DEFE0-FF0E-1418-76F1-1C1294A18726}"/>
              </a:ext>
            </a:extLst>
          </p:cNvPr>
          <p:cNvSpPr/>
          <p:nvPr/>
        </p:nvSpPr>
        <p:spPr>
          <a:xfrm>
            <a:off x="7447472" y="955946"/>
            <a:ext cx="3600090" cy="25608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E96FB6D-D64F-E2C0-252C-96685C9AE625}"/>
              </a:ext>
            </a:extLst>
          </p:cNvPr>
          <p:cNvSpPr/>
          <p:nvPr/>
        </p:nvSpPr>
        <p:spPr>
          <a:xfrm>
            <a:off x="7703390" y="4236854"/>
            <a:ext cx="3600090" cy="25608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AFD50E8-6DCA-3414-EB68-F263A92A3EB5}"/>
              </a:ext>
            </a:extLst>
          </p:cNvPr>
          <p:cNvSpPr/>
          <p:nvPr/>
        </p:nvSpPr>
        <p:spPr>
          <a:xfrm>
            <a:off x="1756947" y="999077"/>
            <a:ext cx="3600090" cy="256081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74E9F846-4C43-CD3D-9856-C7D55436B701}"/>
              </a:ext>
            </a:extLst>
          </p:cNvPr>
          <p:cNvSpPr/>
          <p:nvPr/>
        </p:nvSpPr>
        <p:spPr>
          <a:xfrm>
            <a:off x="1288211" y="1391728"/>
            <a:ext cx="718868" cy="147619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D55B77F-40AC-B671-2645-1E362FD4C205}"/>
              </a:ext>
            </a:extLst>
          </p:cNvPr>
          <p:cNvSpPr txBox="1"/>
          <p:nvPr/>
        </p:nvSpPr>
        <p:spPr>
          <a:xfrm>
            <a:off x="2055733" y="1293784"/>
            <a:ext cx="13715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92D050"/>
                </a:solidFill>
                <a:latin typeface="Comic Sans MS" panose="030F0702030302020204" pitchFamily="66" charset="0"/>
              </a:rPr>
              <a:t>Capítulo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498067D-36D0-8E92-26A1-D7D5AE3BDF20}"/>
              </a:ext>
            </a:extLst>
          </p:cNvPr>
          <p:cNvSpPr txBox="1"/>
          <p:nvPr/>
        </p:nvSpPr>
        <p:spPr>
          <a:xfrm>
            <a:off x="2790186" y="1436935"/>
            <a:ext cx="13715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Unidade</a:t>
            </a:r>
            <a:r>
              <a:rPr lang="es-ES" sz="1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de obra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FBA29F5-F27F-D1D5-D8C1-EB05007DB51E}"/>
              </a:ext>
            </a:extLst>
          </p:cNvPr>
          <p:cNvSpPr txBox="1"/>
          <p:nvPr/>
        </p:nvSpPr>
        <p:spPr>
          <a:xfrm>
            <a:off x="2942586" y="4010489"/>
            <a:ext cx="13715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Unidade</a:t>
            </a:r>
            <a:r>
              <a:rPr lang="es-ES" sz="1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de obra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008CE0C2-159C-B86B-31E9-56BAB2A571E9}"/>
              </a:ext>
            </a:extLst>
          </p:cNvPr>
          <p:cNvSpPr/>
          <p:nvPr/>
        </p:nvSpPr>
        <p:spPr>
          <a:xfrm>
            <a:off x="1231219" y="1513470"/>
            <a:ext cx="1650003" cy="207654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DFA9842-3D08-1A79-55D3-56B48C8785E3}"/>
              </a:ext>
            </a:extLst>
          </p:cNvPr>
          <p:cNvSpPr/>
          <p:nvPr/>
        </p:nvSpPr>
        <p:spPr>
          <a:xfrm>
            <a:off x="1127244" y="4055043"/>
            <a:ext cx="1874748" cy="246221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40374773-763E-7662-F111-4E33EA158960}"/>
              </a:ext>
            </a:extLst>
          </p:cNvPr>
          <p:cNvSpPr/>
          <p:nvPr/>
        </p:nvSpPr>
        <p:spPr>
          <a:xfrm>
            <a:off x="8039819" y="2452613"/>
            <a:ext cx="724619" cy="256081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BAEA0B9F-4793-6B1A-AF56-652629F924EA}"/>
              </a:ext>
            </a:extLst>
          </p:cNvPr>
          <p:cNvSpPr/>
          <p:nvPr/>
        </p:nvSpPr>
        <p:spPr>
          <a:xfrm>
            <a:off x="8077199" y="3571176"/>
            <a:ext cx="724619" cy="256081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4566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76C603-90FF-30D0-D173-352C6B00A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6272" y="220441"/>
            <a:ext cx="9144000" cy="390135"/>
          </a:xfrm>
        </p:spPr>
        <p:txBody>
          <a:bodyPr>
            <a:normAutofit/>
          </a:bodyPr>
          <a:lstStyle/>
          <a:p>
            <a:r>
              <a:rPr lang="es-ES" sz="2000" b="1" dirty="0"/>
              <a:t>UD1. DOCUMENTACIÓN TÉCNICA E NORMATIVA DE APLICACIÓN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69EDAA-42C9-55CE-A24D-0DEC6D247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8430" y="636453"/>
            <a:ext cx="3318294" cy="465826"/>
          </a:xfrm>
        </p:spPr>
        <p:txBody>
          <a:bodyPr/>
          <a:lstStyle/>
          <a:p>
            <a:r>
              <a:rPr lang="es-ES" b="1" dirty="0">
                <a:solidFill>
                  <a:srgbClr val="FF0000"/>
                </a:solidFill>
              </a:rPr>
              <a:t>REBT ITC-BT-4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012BA498-0E9A-C4B3-16FA-A84C8157716A}"/>
              </a:ext>
            </a:extLst>
          </p:cNvPr>
          <p:cNvSpPr txBox="1">
            <a:spLocks/>
          </p:cNvSpPr>
          <p:nvPr/>
        </p:nvSpPr>
        <p:spPr>
          <a:xfrm>
            <a:off x="8034068" y="1289183"/>
            <a:ext cx="3939396" cy="33805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 dirty="0"/>
              <a:t>EXERCICIO</a:t>
            </a:r>
          </a:p>
          <a:p>
            <a:r>
              <a:rPr lang="es-ES" sz="2000" b="1" dirty="0" err="1"/>
              <a:t>Proxecto</a:t>
            </a:r>
            <a:r>
              <a:rPr lang="es-ES" sz="2000" b="1" dirty="0"/>
              <a:t> de Liña de distribución en BT á Fabrica da Luz</a:t>
            </a:r>
          </a:p>
          <a:p>
            <a:endParaRPr lang="es-E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/>
              <a:t>Identificar cada </a:t>
            </a:r>
            <a:r>
              <a:rPr lang="es-ES" sz="2000" dirty="0" err="1"/>
              <a:t>unha</a:t>
            </a:r>
            <a:r>
              <a:rPr lang="es-ES" sz="2000" dirty="0"/>
              <a:t> das partes do </a:t>
            </a:r>
            <a:r>
              <a:rPr lang="es-ES" sz="2000" dirty="0" err="1"/>
              <a:t>proxecto</a:t>
            </a:r>
            <a:r>
              <a:rPr lang="es-ES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/>
              <a:t>Reproducir </a:t>
            </a:r>
            <a:r>
              <a:rPr lang="es-ES" sz="2000" dirty="0" err="1"/>
              <a:t>presuposto</a:t>
            </a:r>
            <a:r>
              <a:rPr lang="es-ES" sz="2000" dirty="0"/>
              <a:t> en folla Excel</a:t>
            </a:r>
          </a:p>
          <a:p>
            <a:endParaRPr lang="es-ES" sz="2000" dirty="0"/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8D9D2E0D-657F-4F44-BECB-057BDBD6E01E}"/>
              </a:ext>
            </a:extLst>
          </p:cNvPr>
          <p:cNvSpPr txBox="1">
            <a:spLocks/>
          </p:cNvSpPr>
          <p:nvPr/>
        </p:nvSpPr>
        <p:spPr>
          <a:xfrm>
            <a:off x="146646" y="1102279"/>
            <a:ext cx="9733476" cy="5755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70C0"/>
                </a:solidFill>
              </a:rPr>
              <a:t>MEMORIA DESCRIPTIVA</a:t>
            </a: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es-ES" sz="1400" dirty="0" err="1">
                <a:solidFill>
                  <a:srgbClr val="0070C0"/>
                </a:solidFill>
              </a:rPr>
              <a:t>Obxecto</a:t>
            </a:r>
            <a:endParaRPr lang="es-ES" sz="1400" dirty="0">
              <a:solidFill>
                <a:srgbClr val="0070C0"/>
              </a:solidFill>
            </a:endParaRP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es-ES" sz="1400" dirty="0">
                <a:solidFill>
                  <a:srgbClr val="0070C0"/>
                </a:solidFill>
              </a:rPr>
              <a:t>Promotor</a:t>
            </a: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es-ES" sz="1400" dirty="0">
                <a:solidFill>
                  <a:srgbClr val="0070C0"/>
                </a:solidFill>
              </a:rPr>
              <a:t>Localización</a:t>
            </a: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es-ES" sz="1400" dirty="0">
                <a:solidFill>
                  <a:srgbClr val="0070C0"/>
                </a:solidFill>
              </a:rPr>
              <a:t>Normativa</a:t>
            </a: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es-ES" sz="1400" dirty="0">
                <a:solidFill>
                  <a:srgbClr val="0070C0"/>
                </a:solidFill>
              </a:rPr>
              <a:t>Descripción</a:t>
            </a: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es-ES" sz="1400" dirty="0" err="1">
                <a:solidFill>
                  <a:srgbClr val="0070C0"/>
                </a:solidFill>
              </a:rPr>
              <a:t>Xustificación</a:t>
            </a:r>
            <a:endParaRPr lang="es-ES" sz="1400" dirty="0">
              <a:solidFill>
                <a:srgbClr val="0070C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70C0"/>
                </a:solidFill>
              </a:rPr>
              <a:t>PLIEGO DE CONDICIÓNS</a:t>
            </a: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es-ES" sz="1400" dirty="0" err="1">
                <a:solidFill>
                  <a:srgbClr val="0070C0"/>
                </a:solidFill>
              </a:rPr>
              <a:t>Disposicións</a:t>
            </a:r>
            <a:r>
              <a:rPr lang="es-ES" sz="1400" dirty="0">
                <a:solidFill>
                  <a:srgbClr val="0070C0"/>
                </a:solidFill>
              </a:rPr>
              <a:t> </a:t>
            </a:r>
            <a:r>
              <a:rPr lang="es-ES" sz="1400" dirty="0" err="1">
                <a:solidFill>
                  <a:srgbClr val="0070C0"/>
                </a:solidFill>
              </a:rPr>
              <a:t>xerais</a:t>
            </a:r>
            <a:r>
              <a:rPr lang="es-ES" sz="1400" dirty="0">
                <a:solidFill>
                  <a:srgbClr val="0070C0"/>
                </a:solidFill>
              </a:rPr>
              <a:t> (administrativas relativo a materias, </a:t>
            </a:r>
            <a:r>
              <a:rPr lang="es-ES" sz="1400" dirty="0" err="1">
                <a:solidFill>
                  <a:srgbClr val="0070C0"/>
                </a:solidFill>
              </a:rPr>
              <a:t>servizos</a:t>
            </a:r>
            <a:r>
              <a:rPr lang="es-ES" sz="1400" dirty="0">
                <a:solidFill>
                  <a:srgbClr val="0070C0"/>
                </a:solidFill>
              </a:rPr>
              <a:t> </a:t>
            </a:r>
            <a:r>
              <a:rPr lang="es-ES" sz="1400" dirty="0" err="1">
                <a:solidFill>
                  <a:srgbClr val="0070C0"/>
                </a:solidFill>
              </a:rPr>
              <a:t>ou</a:t>
            </a:r>
            <a:r>
              <a:rPr lang="es-ES" sz="1400" dirty="0">
                <a:solidFill>
                  <a:srgbClr val="0070C0"/>
                </a:solidFill>
              </a:rPr>
              <a:t> procesos. P. ex Contratas)</a:t>
            </a: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es-ES" sz="1400" dirty="0" err="1">
                <a:solidFill>
                  <a:srgbClr val="0070C0"/>
                </a:solidFill>
              </a:rPr>
              <a:t>Prescripcións</a:t>
            </a:r>
            <a:r>
              <a:rPr lang="es-ES" sz="1400" dirty="0">
                <a:solidFill>
                  <a:srgbClr val="0070C0"/>
                </a:solidFill>
              </a:rPr>
              <a:t> técnicas (sobre </a:t>
            </a:r>
            <a:r>
              <a:rPr lang="es-ES" sz="1400" dirty="0" err="1">
                <a:solidFill>
                  <a:srgbClr val="0070C0"/>
                </a:solidFill>
              </a:rPr>
              <a:t>materiais</a:t>
            </a:r>
            <a:r>
              <a:rPr lang="es-ES" sz="1400" dirty="0">
                <a:solidFill>
                  <a:srgbClr val="0070C0"/>
                </a:solidFill>
              </a:rPr>
              <a:t>, </a:t>
            </a:r>
            <a:r>
              <a:rPr lang="es-ES" sz="1400" dirty="0" err="1">
                <a:solidFill>
                  <a:srgbClr val="0070C0"/>
                </a:solidFill>
              </a:rPr>
              <a:t>execución</a:t>
            </a:r>
            <a:r>
              <a:rPr lang="es-ES" sz="1400" dirty="0">
                <a:solidFill>
                  <a:srgbClr val="0070C0"/>
                </a:solidFill>
              </a:rPr>
              <a:t>, verificación </a:t>
            </a:r>
            <a:r>
              <a:rPr lang="es-ES" sz="1400" dirty="0" err="1">
                <a:solidFill>
                  <a:srgbClr val="0070C0"/>
                </a:solidFill>
              </a:rPr>
              <a:t>ou</a:t>
            </a:r>
            <a:r>
              <a:rPr lang="es-ES" sz="1400" dirty="0">
                <a:solidFill>
                  <a:srgbClr val="0070C0"/>
                </a:solidFill>
              </a:rPr>
              <a:t> </a:t>
            </a:r>
            <a:r>
              <a:rPr lang="es-ES" sz="1400" dirty="0" err="1">
                <a:solidFill>
                  <a:srgbClr val="0070C0"/>
                </a:solidFill>
              </a:rPr>
              <a:t>mantemento</a:t>
            </a:r>
            <a:r>
              <a:rPr lang="es-ES" sz="1400" dirty="0">
                <a:solidFill>
                  <a:srgbClr val="0070C0"/>
                </a:solidFill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70C0"/>
                </a:solidFill>
              </a:rPr>
              <a:t>PRESUPOSTO</a:t>
            </a: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es-ES" sz="1400" dirty="0">
                <a:solidFill>
                  <a:srgbClr val="0070C0"/>
                </a:solidFill>
              </a:rPr>
              <a:t>Identificación de Unidades de Obra</a:t>
            </a: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es-ES" sz="1400" dirty="0" err="1">
                <a:solidFill>
                  <a:srgbClr val="0070C0"/>
                </a:solidFill>
              </a:rPr>
              <a:t>Prezos</a:t>
            </a:r>
            <a:r>
              <a:rPr lang="es-ES" sz="1400" dirty="0">
                <a:solidFill>
                  <a:srgbClr val="0070C0"/>
                </a:solidFill>
              </a:rPr>
              <a:t> </a:t>
            </a:r>
            <a:r>
              <a:rPr lang="es-ES" sz="1400" dirty="0" err="1">
                <a:solidFill>
                  <a:srgbClr val="0070C0"/>
                </a:solidFill>
              </a:rPr>
              <a:t>descompostos</a:t>
            </a:r>
            <a:endParaRPr lang="es-ES" sz="1400" dirty="0">
              <a:solidFill>
                <a:srgbClr val="0070C0"/>
              </a:solidFill>
            </a:endParaRP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es-ES" sz="1400" dirty="0" err="1">
                <a:solidFill>
                  <a:srgbClr val="0070C0"/>
                </a:solidFill>
              </a:rPr>
              <a:t>Presuposto</a:t>
            </a:r>
            <a:r>
              <a:rPr lang="es-ES" sz="1400" dirty="0">
                <a:solidFill>
                  <a:srgbClr val="0070C0"/>
                </a:solidFill>
              </a:rPr>
              <a:t> de </a:t>
            </a:r>
            <a:r>
              <a:rPr lang="es-ES" sz="1400" dirty="0" err="1">
                <a:solidFill>
                  <a:srgbClr val="0070C0"/>
                </a:solidFill>
              </a:rPr>
              <a:t>execución</a:t>
            </a:r>
            <a:r>
              <a:rPr lang="es-ES" sz="1400" dirty="0">
                <a:solidFill>
                  <a:srgbClr val="0070C0"/>
                </a:solidFill>
              </a:rPr>
              <a:t> material</a:t>
            </a: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es-ES" sz="1400" dirty="0">
                <a:solidFill>
                  <a:srgbClr val="0070C0"/>
                </a:solidFill>
              </a:rPr>
              <a:t>Gastos </a:t>
            </a:r>
            <a:r>
              <a:rPr lang="es-ES" sz="1400" dirty="0" err="1">
                <a:solidFill>
                  <a:srgbClr val="0070C0"/>
                </a:solidFill>
              </a:rPr>
              <a:t>xeráis</a:t>
            </a:r>
            <a:r>
              <a:rPr lang="es-ES" sz="1400" dirty="0">
                <a:solidFill>
                  <a:srgbClr val="0070C0"/>
                </a:solidFill>
              </a:rPr>
              <a:t> </a:t>
            </a: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es-ES" sz="1400" dirty="0" err="1">
                <a:solidFill>
                  <a:srgbClr val="0070C0"/>
                </a:solidFill>
              </a:rPr>
              <a:t>Marxe</a:t>
            </a:r>
            <a:r>
              <a:rPr lang="es-ES" sz="1400" dirty="0">
                <a:solidFill>
                  <a:srgbClr val="0070C0"/>
                </a:solidFill>
              </a:rPr>
              <a:t> de beneficios</a:t>
            </a: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es-ES" sz="1400" dirty="0" err="1">
                <a:solidFill>
                  <a:srgbClr val="0070C0"/>
                </a:solidFill>
              </a:rPr>
              <a:t>Impostos</a:t>
            </a:r>
            <a:endParaRPr lang="es-ES" sz="1400" dirty="0">
              <a:solidFill>
                <a:srgbClr val="0070C0"/>
              </a:solidFill>
            </a:endParaRP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es-ES" sz="1400" dirty="0" err="1">
                <a:solidFill>
                  <a:srgbClr val="0070C0"/>
                </a:solidFill>
              </a:rPr>
              <a:t>Presuposto</a:t>
            </a:r>
            <a:r>
              <a:rPr lang="es-ES" sz="1400" dirty="0">
                <a:solidFill>
                  <a:srgbClr val="0070C0"/>
                </a:solidFill>
              </a:rPr>
              <a:t> de contrata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70C0"/>
                </a:solidFill>
              </a:rPr>
              <a:t>PLANOS + ESQUEMAS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70C0"/>
                </a:solidFill>
              </a:rPr>
              <a:t>ANEXOS (Identificar cales)</a:t>
            </a:r>
            <a:endParaRPr lang="es-ES" sz="1200" dirty="0">
              <a:solidFill>
                <a:srgbClr val="0070C0"/>
              </a:solidFill>
            </a:endParaRPr>
          </a:p>
          <a:p>
            <a:pPr algn="l"/>
            <a:endParaRPr lang="es-ES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7905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4990</TotalTime>
  <Words>945</Words>
  <Application>Microsoft Office PowerPoint</Application>
  <PresentationFormat>Panorámica</PresentationFormat>
  <Paragraphs>150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Comic Sans MS</vt:lpstr>
      <vt:lpstr>Wingdings</vt:lpstr>
      <vt:lpstr>Tema de Office</vt:lpstr>
      <vt:lpstr>DOCUMENTACIÓN TÉCNICA  DE INSTALACIÓNS ELÉCTRICAS E SISTEMAS AUTOMÁTICOS</vt:lpstr>
      <vt:lpstr>UD1. DOCUMENTACIÓN TÉCNICA E NORMATIVA DE APLICACIÓN</vt:lpstr>
      <vt:lpstr>UD1. DOCUMENTACIÓN TÉCNICA E NORMATIVA DE APLICACIÓN</vt:lpstr>
      <vt:lpstr>UD1. DOCUMENTACIÓN TÉCNICA E NORMATIVA DE APLICACIÓN</vt:lpstr>
      <vt:lpstr>UD1. DOCUMENTACIÓN TÉCNICA E NORMATIVA DE APLICACIÓN</vt:lpstr>
      <vt:lpstr>UD1. DOCUMENTACIÓN TÉCNICA E NORMATIVA DE APLICACIÓN</vt:lpstr>
      <vt:lpstr>UD1. DOCUMENTACIÓN TÉCNICA E NORMATIVA DE APLICACIÓN</vt:lpstr>
      <vt:lpstr>UD1. DOCUMENTACIÓN TÉCNICA E NORMATIVA DE APLICACIÓN</vt:lpstr>
      <vt:lpstr>UD1. DOCUMENTACIÓN TÉCNICA E NORMATIVA DE APLICACIÓN</vt:lpstr>
      <vt:lpstr>UD1. DOCUMENTACIÓN TÉCNICA E NORMATIVA DE APLICACIÓN</vt:lpstr>
      <vt:lpstr>UD1. DOCUMENTACIÓN TÉCNICA E NORMATIVA DE APLICACIÓN</vt:lpstr>
      <vt:lpstr>UD1. DOCUMENTACIÓN TÉCNICA E NORMATIVA DE APLICACIÓN</vt:lpstr>
      <vt:lpstr>UD1. DOCUMENTACIÓN TÉCNICA E NORMATIVA DE APLICACIÓN</vt:lpstr>
      <vt:lpstr>UD1. DOCUMENTACIÓN TÉCNICA E NORMATIVA DE APLICACIÓN</vt:lpstr>
      <vt:lpstr>UD1. DOCUMENTACIÓN TÉCNICA E NORMATIVA DE APLICACIÓN</vt:lpstr>
      <vt:lpstr>UD1. DOCUMENTACIÓN TÉCNICA E NORMATIVA DE APLICACIÓN</vt:lpstr>
      <vt:lpstr>UD1. DOCUMENTACIÓN TÉCNICA E NORMATIVA DE APLICACIÓN</vt:lpstr>
      <vt:lpstr>UD1. DOCUMENTACIÓN TÉCNICA E NORMATIVA DE APLICACIÓN</vt:lpstr>
      <vt:lpstr>UD1. DOCUMENTACIÓN TÉCNICA E NORMATIVA DE APLICACIÓN</vt:lpstr>
      <vt:lpstr>UD1. DOCUMENTACIÓN TÉCNICA E NORMATIVA DE APLICACIÓN</vt:lpstr>
      <vt:lpstr>UD1. DOCUMENTACIÓN TÉCNICA E NORMATIVA DE APLICACIÓN</vt:lpstr>
      <vt:lpstr>UD1. DOCUMENTACIÓN TÉCNICA E NORMATIVA DE APLICACIÓN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Velox Solutio</dc:creator>
  <cp:lastModifiedBy>Cristina Sanchez</cp:lastModifiedBy>
  <cp:revision>35</cp:revision>
  <dcterms:created xsi:type="dcterms:W3CDTF">2023-09-15T09:14:24Z</dcterms:created>
  <dcterms:modified xsi:type="dcterms:W3CDTF">2024-09-17T12:48:37Z</dcterms:modified>
</cp:coreProperties>
</file>