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12192000" cy="6858000"/>
  <p:notesSz cx="7559675" cy="10691813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slide" Target="slides/slide6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Imax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Imax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1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Imaxe 75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7" name="Imaxe 76"/>
          <p:cNvPicPr/>
          <p:nvPr/>
        </p:nvPicPr>
        <p:blipFill>
          <a:blip r:embed="rId2"/>
          <a:stretch>
            <a:fillRect/>
          </a:stretch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4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gl-ES" sz="6000">
                <a:solidFill>
                  <a:srgbClr val="000000"/>
                </a:solidFill>
                <a:latin typeface="Calibri Light"/>
              </a:rPr>
              <a:t>Prema para editar o formato de texto do títuloPreme para editar o estilo de título do padrón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gl-ES" sz="1200">
                <a:solidFill>
                  <a:srgbClr val="8B8B8B"/>
                </a:solidFill>
                <a:latin typeface="Calibri"/>
              </a:rPr>
              <a:t>8/10/20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39EB966-8217-46EE-BD58-FC1E9EFA18DB}" type="slidenum">
              <a:rPr lang="gl-ES" sz="1200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gl-ES" sz="2800">
                <a:latin typeface="Calibri"/>
              </a:rPr>
              <a:t>Prema para editar o formato de texto do esquema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gl-ES" sz="2000">
                <a:latin typeface="Calibri"/>
              </a:rPr>
              <a:t>Segundo nivel do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gl-ES">
                <a:latin typeface="Calibri"/>
              </a:rPr>
              <a:t>Terceiro nivel do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gl-ES">
                <a:latin typeface="Calibri"/>
              </a:rPr>
              <a:t>Cuarto nivel do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gl-ES" sz="2000">
                <a:latin typeface="Calibri"/>
              </a:rPr>
              <a:t>Quinto nivel do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gl-ES" sz="2000">
                <a:latin typeface="Calibri"/>
              </a:rPr>
              <a:t>Sexto nivel do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gl-ES" sz="2000">
                <a:latin typeface="Calibri"/>
              </a:rPr>
              <a:t>Sétimo nivel do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Prema para editar o formato de texto do títuloPreme para editar o estilo de título do padrón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Prema para editar o formato de texto do esquema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Segundo nivel do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Terceiro nivel do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Cuarto nivel do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Quinto nivel do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Sexto nivel do esquema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Sétimo nivel do esquemaPreme para editar estilos do texto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Segundo nivel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gl-ES" sz="2000">
                <a:solidFill>
                  <a:srgbClr val="000000"/>
                </a:solidFill>
                <a:latin typeface="Calibri"/>
              </a:rPr>
              <a:t>Terceiro nivel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gl-ES">
                <a:solidFill>
                  <a:srgbClr val="000000"/>
                </a:solidFill>
                <a:latin typeface="Calibri"/>
              </a:rPr>
              <a:t>Cuarto nivel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gl-ES">
                <a:solidFill>
                  <a:srgbClr val="000000"/>
                </a:solidFill>
                <a:latin typeface="Calibri"/>
              </a:rPr>
              <a:t>Quinto nivel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gl-ES" sz="1200">
                <a:solidFill>
                  <a:srgbClr val="8B8B8B"/>
                </a:solidFill>
                <a:latin typeface="Calibri"/>
              </a:rPr>
              <a:t>8/10/20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76FC404E-6573-4007-8B63-654D75324486}" type="slidenum">
              <a:rPr lang="gl-ES" sz="1200">
                <a:solidFill>
                  <a:srgbClr val="8B8B8B"/>
                </a:solidFill>
                <a:latin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rgbClr val="644A46"/>
          </a:solidFill>
          <a:ln w="12600">
            <a:noFill/>
          </a:ln>
        </p:spPr>
      </p:sp>
      <p:sp>
        <p:nvSpPr>
          <p:cNvPr id="79" name="CustomShape 2"/>
          <p:cNvSpPr/>
          <p:nvPr/>
        </p:nvSpPr>
        <p:spPr>
          <a:xfrm>
            <a:off x="243720" y="256680"/>
            <a:ext cx="11703960" cy="63648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</p:sp>
      <p:sp>
        <p:nvSpPr>
          <p:cNvPr id="80" name="Line 3"/>
          <p:cNvSpPr/>
          <p:nvPr/>
        </p:nvSpPr>
        <p:spPr>
          <a:xfrm>
            <a:off x="2895480" y="5767920"/>
            <a:ext cx="6400800" cy="0"/>
          </a:xfrm>
          <a:prstGeom prst="line">
            <a:avLst/>
          </a:prstGeom>
          <a:ln w="6480">
            <a:solidFill>
              <a:srgbClr val="644A46"/>
            </a:solidFill>
            <a:miter/>
          </a:ln>
        </p:spPr>
      </p:sp>
      <p:sp>
        <p:nvSpPr>
          <p:cNvPr id="81" name="TextShape 4"/>
          <p:cNvSpPr txBox="1"/>
          <p:nvPr/>
        </p:nvSpPr>
        <p:spPr>
          <a:xfrm>
            <a:off x="1109880" y="4277520"/>
            <a:ext cx="9966600" cy="15598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gl-ES" sz="5800">
                <a:solidFill>
                  <a:srgbClr val="644A46"/>
                </a:solidFill>
                <a:latin typeface="Calibri Light"/>
              </a:rPr>
              <a:t>AS ETAPAS DA HISTORIA</a:t>
            </a:r>
            <a:endParaRPr/>
          </a:p>
        </p:txBody>
      </p:sp>
      <p:sp>
        <p:nvSpPr>
          <p:cNvPr id="82" name="TextShape 5"/>
          <p:cNvSpPr txBox="1"/>
          <p:nvPr/>
        </p:nvSpPr>
        <p:spPr>
          <a:xfrm>
            <a:off x="1709640" y="5799600"/>
            <a:ext cx="8767440" cy="44064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gl-ES" sz="500">
                <a:solidFill>
                  <a:srgbClr val="644A46"/>
                </a:solidFill>
                <a:latin typeface="Calibri"/>
              </a:rPr>
              <a:t>ESA</a:t>
            </a:r>
            <a:endParaRPr/>
          </a:p>
        </p:txBody>
      </p:sp>
      <p:pic>
        <p:nvPicPr>
          <p:cNvPr id="83" name="Imaxe 4"/>
          <p:cNvPicPr/>
          <p:nvPr/>
        </p:nvPicPr>
        <p:blipFill>
          <a:blip r:embed="rId2"/>
          <a:srcRect t="589144" b="1042588"/>
          <a:stretch>
            <a:fillRect/>
          </a:stretch>
        </p:blipFill>
        <p:spPr>
          <a:xfrm>
            <a:off x="243720" y="256680"/>
            <a:ext cx="11703960" cy="3763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02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1969200"/>
            <a:ext cx="7619760" cy="406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04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31400" y="1825560"/>
            <a:ext cx="652896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06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540360" y="1853640"/>
            <a:ext cx="6552720" cy="4350960"/>
          </a:xfrm>
          <a:prstGeom prst="rect">
            <a:avLst/>
          </a:prstGeom>
          <a:ln>
            <a:noFill/>
          </a:ln>
        </p:spPr>
      </p:pic>
      <p:pic>
        <p:nvPicPr>
          <p:cNvPr id="107" name="Imaxe 6"/>
          <p:cNvPicPr/>
          <p:nvPr/>
        </p:nvPicPr>
        <p:blipFill>
          <a:blip r:embed="rId3"/>
          <a:stretch>
            <a:fillRect/>
          </a:stretch>
        </p:blipFill>
        <p:spPr>
          <a:xfrm>
            <a:off x="7542360" y="1690560"/>
            <a:ext cx="3810960" cy="2854440"/>
          </a:xfrm>
          <a:prstGeom prst="rect">
            <a:avLst/>
          </a:prstGeom>
          <a:ln>
            <a:noFill/>
          </a:ln>
        </p:spPr>
      </p:pic>
      <p:pic>
        <p:nvPicPr>
          <p:cNvPr id="108" name="Imaxe 8"/>
          <p:cNvPicPr/>
          <p:nvPr/>
        </p:nvPicPr>
        <p:blipFill>
          <a:blip r:embed="rId4"/>
          <a:stretch>
            <a:fillRect/>
          </a:stretch>
        </p:blipFill>
        <p:spPr>
          <a:xfrm>
            <a:off x="7688880" y="4025520"/>
            <a:ext cx="3962520" cy="2832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812960" y="1690560"/>
            <a:ext cx="8565480" cy="4419720"/>
          </a:xfrm>
          <a:prstGeom prst="rect">
            <a:avLst/>
          </a:prstGeom>
          <a:ln>
            <a:noFill/>
          </a:ln>
        </p:spPr>
      </p:pic>
      <p:sp>
        <p:nvSpPr>
          <p:cNvPr id="11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1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2. GRECIA (s.VIII – IV a.C.)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13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GRECIA</a:t>
            </a:r>
            <a:endParaRPr/>
          </a:p>
        </p:txBody>
      </p:sp>
      <p:pic>
        <p:nvPicPr>
          <p:cNvPr id="114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308760" y="1536840"/>
            <a:ext cx="6953040" cy="5266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1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GRECIA (S.VIII – S.IV a.C.)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Organizada en </a:t>
            </a:r>
            <a:r>
              <a:rPr lang="gl-ES" sz="2800" b="1">
                <a:solidFill>
                  <a:srgbClr val="000000"/>
                </a:solidFill>
                <a:latin typeface="Calibri"/>
              </a:rPr>
              <a:t>polis</a:t>
            </a:r>
            <a:r>
              <a:rPr lang="gl-ES" sz="2800">
                <a:solidFill>
                  <a:srgbClr val="000000"/>
                </a:solidFill>
                <a:latin typeface="Calibri"/>
              </a:rPr>
              <a:t> (cidades). Eran independentes, pero compartían lingua e cultura.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As principais polis eran: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Esparta: destaca polo seu poderoso exército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Atenas: destaca pola organización social e a súa arte.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gl-ES" sz="2000">
                <a:solidFill>
                  <a:srgbClr val="000000"/>
                </a:solidFill>
                <a:latin typeface="Calibri"/>
              </a:rPr>
              <a:t>Organización social: cidadáns e non cidadáns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gl-ES" sz="2000">
                <a:solidFill>
                  <a:srgbClr val="000000"/>
                </a:solidFill>
                <a:latin typeface="Calibri"/>
              </a:rPr>
              <a:t>Goberno democrático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 cultura grega: gran desenvolvemento na ciencia, a arte (arquitectura e escultura), relixión, literatura e deporte.</a:t>
            </a: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1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GRECIA</a:t>
            </a:r>
            <a:endParaRPr/>
          </a:p>
        </p:txBody>
      </p:sp>
      <p:pic>
        <p:nvPicPr>
          <p:cNvPr id="119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974680" y="2031840"/>
            <a:ext cx="6242040" cy="4145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2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GRECIA</a:t>
            </a:r>
            <a:endParaRPr/>
          </a:p>
        </p:txBody>
      </p:sp>
      <p:pic>
        <p:nvPicPr>
          <p:cNvPr id="122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76440" y="1825560"/>
            <a:ext cx="7238520" cy="4762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GRECIA</a:t>
            </a:r>
            <a:endParaRPr/>
          </a:p>
        </p:txBody>
      </p:sp>
      <p:pic>
        <p:nvPicPr>
          <p:cNvPr id="125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549160" y="1690560"/>
            <a:ext cx="8804520" cy="4952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2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GRECIA</a:t>
            </a:r>
            <a:endParaRPr/>
          </a:p>
        </p:txBody>
      </p:sp>
      <p:pic>
        <p:nvPicPr>
          <p:cNvPr id="128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363400" y="1825560"/>
            <a:ext cx="8406720" cy="4637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609480" y="1604520"/>
            <a:ext cx="10972440" cy="39769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30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GRECIA</a:t>
            </a:r>
            <a:endParaRPr/>
          </a:p>
        </p:txBody>
      </p:sp>
      <p:pic>
        <p:nvPicPr>
          <p:cNvPr id="131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773800" y="1825560"/>
            <a:ext cx="8191080" cy="4428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33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GRECIA</a:t>
            </a:r>
            <a:endParaRPr/>
          </a:p>
        </p:txBody>
      </p:sp>
      <p:pic>
        <p:nvPicPr>
          <p:cNvPr id="134" name="Imaxe 6"/>
          <p:cNvPicPr/>
          <p:nvPr/>
        </p:nvPicPr>
        <p:blipFill>
          <a:blip r:embed="rId2"/>
          <a:stretch>
            <a:fillRect/>
          </a:stretch>
        </p:blipFill>
        <p:spPr>
          <a:xfrm>
            <a:off x="5212080" y="1825560"/>
            <a:ext cx="5790960" cy="3200040"/>
          </a:xfrm>
          <a:prstGeom prst="rect">
            <a:avLst/>
          </a:prstGeom>
          <a:ln>
            <a:noFill/>
          </a:ln>
        </p:spPr>
      </p:pic>
      <p:pic>
        <p:nvPicPr>
          <p:cNvPr id="135" name="Imax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58200" y="2389320"/>
            <a:ext cx="4739760" cy="3349800"/>
          </a:xfrm>
          <a:prstGeom prst="rect">
            <a:avLst/>
          </a:prstGeom>
          <a:ln>
            <a:noFill/>
          </a:ln>
        </p:spPr>
      </p:pic>
      <p:pic>
        <p:nvPicPr>
          <p:cNvPr id="136" name="Imaxe 4"/>
          <p:cNvPicPr/>
          <p:nvPr/>
        </p:nvPicPr>
        <p:blipFill>
          <a:blip r:embed="rId4"/>
          <a:stretch>
            <a:fillRect/>
          </a:stretch>
        </p:blipFill>
        <p:spPr>
          <a:xfrm>
            <a:off x="5098320" y="4431240"/>
            <a:ext cx="3382920" cy="2340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38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1659960" y="1551960"/>
            <a:ext cx="8791920" cy="494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40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1839240" y="1690560"/>
            <a:ext cx="8287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42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4290480" y="1518480"/>
            <a:ext cx="3460320" cy="5190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44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3516840" y="1531800"/>
            <a:ext cx="5148360" cy="4947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4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ROMA (753 a.C. – 476 d.C.)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 civilización xurde en Roma (Península Itálica) e expándese por todo o Mediterráneo.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Primeiro foi unha monarquía, despois unha república, e no 27 a.C. convírtese nun Imperio.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Imperio: dirixido por un emperador, dividido en provincias gobernadas por gobernadores.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Sociedade dividida en patricios, plebeos e escravos.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Cultura romana: destaca pola relixión, a vida urbana e a arquitectura e enxeñería.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4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>
                <a:solidFill>
                  <a:srgbClr val="000000"/>
                </a:solidFill>
                <a:latin typeface="Calibri"/>
              </a:rPr>
              <a:t>ROMA (753 a.C. – 476 d.C.)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49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7581960" y="1414440"/>
            <a:ext cx="3432600" cy="5173560"/>
          </a:xfrm>
          <a:prstGeom prst="rect">
            <a:avLst/>
          </a:prstGeom>
          <a:ln>
            <a:noFill/>
          </a:ln>
        </p:spPr>
      </p:pic>
      <p:pic>
        <p:nvPicPr>
          <p:cNvPr id="150" name="Imax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63680" y="2341440"/>
            <a:ext cx="6359040" cy="4246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5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>
                <a:solidFill>
                  <a:srgbClr val="000000"/>
                </a:solidFill>
                <a:latin typeface="Calibri"/>
              </a:rPr>
              <a:t>ROMA</a:t>
            </a:r>
            <a:endParaRPr/>
          </a:p>
        </p:txBody>
      </p:sp>
      <p:pic>
        <p:nvPicPr>
          <p:cNvPr id="153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707560" y="1460520"/>
            <a:ext cx="7350480" cy="5032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55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080" y="1690560"/>
            <a:ext cx="6076440" cy="3419280"/>
          </a:xfrm>
          <a:prstGeom prst="rect">
            <a:avLst/>
          </a:prstGeom>
          <a:ln>
            <a:noFill/>
          </a:ln>
        </p:spPr>
      </p:pic>
      <p:pic>
        <p:nvPicPr>
          <p:cNvPr id="156" name="Imaxe 6"/>
          <p:cNvPicPr/>
          <p:nvPr/>
        </p:nvPicPr>
        <p:blipFill>
          <a:blip r:embed="rId3"/>
          <a:stretch>
            <a:fillRect/>
          </a:stretch>
        </p:blipFill>
        <p:spPr>
          <a:xfrm>
            <a:off x="6800760" y="3235680"/>
            <a:ext cx="4856400" cy="2731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1. A PREHISTORIA</a:t>
            </a:r>
            <a:endParaRPr/>
          </a:p>
        </p:txBody>
      </p:sp>
      <p:pic>
        <p:nvPicPr>
          <p:cNvPr id="87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838080" y="2352600"/>
            <a:ext cx="10515240" cy="3297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5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>
                <a:solidFill>
                  <a:srgbClr val="000000"/>
                </a:solidFill>
                <a:latin typeface="Calibri"/>
              </a:rPr>
              <a:t>ROMA</a:t>
            </a:r>
            <a:endParaRPr/>
          </a:p>
        </p:txBody>
      </p:sp>
      <p:pic>
        <p:nvPicPr>
          <p:cNvPr id="159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630520" y="1690560"/>
            <a:ext cx="8496360" cy="42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61" name="TextShape 2"/>
          <p:cNvSpPr txBox="1"/>
          <p:nvPr/>
        </p:nvSpPr>
        <p:spPr>
          <a:xfrm>
            <a:off x="838080" y="1825560"/>
            <a:ext cx="495720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No ano 395, tras a morte do emperador Teodosio, o Imperio divídese entre o Imperio Romano de Occidente e o Imperio Romano de Oriente (ou Imperio Bizantino).</a:t>
            </a:r>
            <a:endParaRPr/>
          </a:p>
        </p:txBody>
      </p:sp>
      <p:pic>
        <p:nvPicPr>
          <p:cNvPr id="162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976360" y="1825560"/>
            <a:ext cx="5503680" cy="3837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sp>
        <p:nvSpPr>
          <p:cNvPr id="16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 caída do Imperio romano  de Occidente pola presión dos pobos bárbaros leva ao fin da Idade Antiga, e o comezo da Idade Media, no ano 476 d.C.</a:t>
            </a:r>
            <a:endParaRPr/>
          </a:p>
        </p:txBody>
      </p:sp>
      <p:pic>
        <p:nvPicPr>
          <p:cNvPr id="165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700440" y="2788200"/>
            <a:ext cx="4790520" cy="3523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3. A IDADE MEDIA</a:t>
            </a:r>
            <a:endParaRPr/>
          </a:p>
        </p:txBody>
      </p:sp>
      <p:pic>
        <p:nvPicPr>
          <p:cNvPr id="167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1424160" y="2372400"/>
            <a:ext cx="9343800" cy="325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3. A IDADE MEDIA</a:t>
            </a:r>
            <a:endParaRPr/>
          </a:p>
        </p:txBody>
      </p:sp>
      <p:sp>
        <p:nvSpPr>
          <p:cNvPr id="16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Font typeface="Arial"/>
              <a:buAutoNum type="arabicPeriod"/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A ALTA IDADE MEDIA (s.V – s.X)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Tras a invasión dos pobos bárbaros créanse diferentes reinos xermánicos no antiguo territorio do Imperio de Occidente.</a:t>
            </a:r>
            <a:endParaRPr/>
          </a:p>
          <a:p>
            <a:pPr>
              <a:lnSpc>
                <a:spcPct val="90000"/>
              </a:lnSpc>
            </a:pPr>
            <a:endParaRPr/>
          </a:p>
        </p:txBody>
      </p:sp>
      <p:pic>
        <p:nvPicPr>
          <p:cNvPr id="170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966040" y="3328560"/>
            <a:ext cx="6259680" cy="3520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 A IDADE MEDIA</a:t>
            </a:r>
            <a:endParaRPr/>
          </a:p>
        </p:txBody>
      </p:sp>
      <p:sp>
        <p:nvSpPr>
          <p:cNvPr id="17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ALTA IDADE MEDIA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Nos reinos xermánicos instáuranse monarquías, primeiro electivas e despois hereditarias.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Na Península Ibérica créase o Reino Visigodo, e na zona galega o Reino Suevo.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Ruralización: decaen as cidades e a maioría da poboación vive no rural.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 economía baséase na agricultura, e as clases máis altas viven do exercicio militar.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pic>
        <p:nvPicPr>
          <p:cNvPr id="174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3714840" y="1825560"/>
            <a:ext cx="47617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176" name="TextShape 2"/>
          <p:cNvSpPr txBox="1"/>
          <p:nvPr/>
        </p:nvSpPr>
        <p:spPr>
          <a:xfrm>
            <a:off x="838080" y="1825560"/>
            <a:ext cx="4521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ALTA IDADE MEDIA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Na zona de Francia, o reino franco evoluciona cara o Imperio Carolixio no s.X, o primeiro reino feudal de Europa, gobernado por Carlomagno.</a:t>
            </a:r>
            <a:endParaRPr/>
          </a:p>
        </p:txBody>
      </p:sp>
      <p:pic>
        <p:nvPicPr>
          <p:cNvPr id="177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527520" y="1685160"/>
            <a:ext cx="4937400" cy="4258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3. A IDADE MEDIA</a:t>
            </a:r>
            <a:endParaRPr/>
          </a:p>
        </p:txBody>
      </p:sp>
      <p:sp>
        <p:nvSpPr>
          <p:cNvPr id="179" name="TextShape 2"/>
          <p:cNvSpPr txBox="1"/>
          <p:nvPr/>
        </p:nvSpPr>
        <p:spPr>
          <a:xfrm>
            <a:off x="838080" y="1825560"/>
            <a:ext cx="425412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Font typeface="Arial"/>
              <a:buAutoNum type="arabicPeriod"/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A ALTA IDADE MEDIA 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O Imperio Romano de Oriente pervive como o </a:t>
            </a:r>
            <a:r>
              <a:rPr lang="gl-ES" sz="2800" b="1">
                <a:solidFill>
                  <a:srgbClr val="000000"/>
                </a:solidFill>
                <a:latin typeface="Calibri"/>
              </a:rPr>
              <a:t>Imperio Bizantino</a:t>
            </a:r>
            <a:r>
              <a:rPr lang="gl-ES" sz="2800">
                <a:solidFill>
                  <a:srgbClr val="000000"/>
                </a:solidFill>
                <a:latin typeface="Calibri"/>
              </a:rPr>
              <a:t>, un estado forte e centralizado, que experimenta unha expansión territorial e cultural importante.</a:t>
            </a:r>
            <a:endParaRPr/>
          </a:p>
        </p:txBody>
      </p:sp>
      <p:pic>
        <p:nvPicPr>
          <p:cNvPr id="180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681520" y="1997640"/>
            <a:ext cx="5572080" cy="4179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18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ALTA IDADE MEDIA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Na Península Arábiga nace unha nova relixión no 622, o Islam, que se expande creando un amplo Imperio.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No ano 711 os musulmáns ocupan a maior parte da Península Ibérica, que pasa a chamarse Al-Andalus. Ocuparán o territorio ata que o último reino musulmán, o de Granada, é conquistado en 1492 polos Reis Católicos.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A PREHISTORIA</a:t>
            </a:r>
            <a:endParaRPr/>
          </a:p>
        </p:txBody>
      </p:sp>
      <p:pic>
        <p:nvPicPr>
          <p:cNvPr id="89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3195000" y="1825560"/>
            <a:ext cx="580140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184" name="TextShape 2"/>
          <p:cNvSpPr txBox="1"/>
          <p:nvPr/>
        </p:nvSpPr>
        <p:spPr>
          <a:xfrm>
            <a:off x="838080" y="183960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ALTA IDADE MEDIA</a:t>
            </a:r>
            <a:endParaRPr/>
          </a:p>
        </p:txBody>
      </p:sp>
      <p:pic>
        <p:nvPicPr>
          <p:cNvPr id="185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733920" y="1690560"/>
            <a:ext cx="7619760" cy="4905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18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ALTA IDADE MEDIA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88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591720" y="1690560"/>
            <a:ext cx="7443720" cy="516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190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PLENA IDADE MEDIA (s.XI – XIII)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Desenvolvemento do feudalismo:</a:t>
            </a:r>
            <a:r>
              <a:rPr lang="gl-ES" sz="2800">
                <a:solidFill>
                  <a:srgbClr val="000000"/>
                </a:solidFill>
                <a:latin typeface="Calibri"/>
              </a:rPr>
              <a:t> sistema político, económico e social dos reinos europeos.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Monarquía feudal: o rei entrégalle terras aos señores a cambio de protección militar e consello político.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Sociedade feudal: organización en base a señores e vasalos.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Economía feudal: os feudos (terras dos señores) son autosuficientes, de base agrícola.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Nas cidades desenvólvense os gremios: asociacións de artesáns.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gl-ES" sz="2400">
                <a:solidFill>
                  <a:srgbClr val="000000"/>
                </a:solidFill>
                <a:latin typeface="Calibri"/>
              </a:rPr>
              <a:t>As ciudades volven rexurdir, e reactívase o comercio, aparecendo así os burgueses.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Na arte desenvólvese o estilo Románico.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192" name="TextShape 2"/>
          <p:cNvSpPr txBox="1"/>
          <p:nvPr/>
        </p:nvSpPr>
        <p:spPr>
          <a:xfrm>
            <a:off x="838080" y="1575720"/>
            <a:ext cx="10515240" cy="46011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PLENA IDADE MEDIA (S.XI – XIII)</a:t>
            </a:r>
            <a:endParaRPr/>
          </a:p>
        </p:txBody>
      </p:sp>
      <p:pic>
        <p:nvPicPr>
          <p:cNvPr id="193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001680" y="2023560"/>
            <a:ext cx="6666480" cy="4723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19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PLENA IDADE MEDIA (s.XI – XIII)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196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55880" y="2506680"/>
            <a:ext cx="6273360" cy="4182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198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PLENA IDADE MEDIA</a:t>
            </a:r>
            <a:endParaRPr/>
          </a:p>
        </p:txBody>
      </p:sp>
      <p:pic>
        <p:nvPicPr>
          <p:cNvPr id="199" name="Imaxe 6"/>
          <p:cNvPicPr/>
          <p:nvPr/>
        </p:nvPicPr>
        <p:blipFill>
          <a:blip r:embed="rId2"/>
          <a:stretch>
            <a:fillRect/>
          </a:stretch>
        </p:blipFill>
        <p:spPr>
          <a:xfrm>
            <a:off x="4164120" y="1371240"/>
            <a:ext cx="7004160" cy="4640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20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PLENA IDADE MEDIA</a:t>
            </a:r>
            <a:endParaRPr/>
          </a:p>
        </p:txBody>
      </p:sp>
      <p:pic>
        <p:nvPicPr>
          <p:cNvPr id="202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06080" y="1737720"/>
            <a:ext cx="7186320" cy="4902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204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BAIXA IDADE MEDIA (s. XIV – XV)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Época de crise económica: malas colleitas, resíntese o comercio.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Crise social: Baixa a poboación.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Forte incidencia das enfermIdades, sobre todo a peste negra (s.XIV)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As monarquías fortalécense, o rei gaña autoridade fronte aos nobres, e pasamos de monarquías feudais a autoritarias (Reis Católicos).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Na arte desenvólvese o estilo Gótico.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206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BAIXA IDADE MEDIA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207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797000" y="1472760"/>
            <a:ext cx="6692760" cy="501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20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BAIXA IDADE MEDIA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210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437360" y="2141640"/>
            <a:ext cx="727380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IDADE ANTIGA (3.500 a.C. – 476 d.C.)</a:t>
            </a:r>
            <a:endParaRPr/>
          </a:p>
        </p:txBody>
      </p:sp>
      <p:sp>
        <p:nvSpPr>
          <p:cNvPr id="9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Font typeface="Arial"/>
              <a:buAutoNum type="arabicPeriod"/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PRIMEIRAS CIVILIZACIÓNS: MESOPOTAMIA E EXIPTO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Aparición da escritura (3.500 a.C.)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Desenvolvemento da vida urbana e o comercio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Xerarquización social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Estados centralizados (reis, leis, impostos…)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gl-ES" sz="2800">
                <a:solidFill>
                  <a:srgbClr val="000000"/>
                </a:solidFill>
                <a:latin typeface="Calibri"/>
              </a:rPr>
              <a:t>Desenvolvemento cultural, artístico e relixioso</a:t>
            </a:r>
            <a:endParaRPr/>
          </a:p>
        </p:txBody>
      </p:sp>
      <p:pic>
        <p:nvPicPr>
          <p:cNvPr id="92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8444880" y="2367000"/>
            <a:ext cx="3095280" cy="3809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212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 u="sng">
                <a:solidFill>
                  <a:srgbClr val="000000"/>
                </a:solidFill>
                <a:latin typeface="Calibri"/>
              </a:rPr>
              <a:t>BAIXA IDADE MEDIA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213" name="Imax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03920" y="2180520"/>
            <a:ext cx="7349400" cy="4131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MEDIA</a:t>
            </a:r>
            <a:endParaRPr/>
          </a:p>
        </p:txBody>
      </p:sp>
      <p:sp>
        <p:nvSpPr>
          <p:cNvPr id="21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gl-ES" sz="2800">
                <a:solidFill>
                  <a:srgbClr val="000000"/>
                </a:solidFill>
                <a:latin typeface="Calibri"/>
              </a:rPr>
              <a:t>A IDADE MEDIA REMATA CO DESCUBRIMENTO DE AMÉRICA POR CRISTÓBAL COLÓN, EN 1492, DANDO COMEZO Á IDADE MODERNA</a:t>
            </a:r>
            <a:endParaRPr/>
          </a:p>
        </p:txBody>
      </p:sp>
      <p:pic>
        <p:nvPicPr>
          <p:cNvPr id="3" name="Imaxe 2" descr="Unha imaxe na que se mostra tecido, en pé, mesa, grupo&#10;&#10;Descrición xerada automaticamente">
            <a:extLst>
              <a:ext uri="{FF2B5EF4-FFF2-40B4-BE49-F238E27FC236}">
                <a16:creationId xmlns:a16="http://schemas.microsoft.com/office/drawing/2014/main" id="{6E43FD5A-6C49-47BE-A4CA-0DD98C55E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897" y="2812475"/>
            <a:ext cx="5214425" cy="4045525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8A1FD-721C-4F76-AD20-BFEA14EAA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F1E0AD-1E00-49D5-B584-4DA13DB426E8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1142723"/>
          </a:xfrm>
        </p:spPr>
        <p:txBody>
          <a:bodyPr/>
          <a:lstStyle/>
          <a:p>
            <a:r>
              <a:rPr lang="es-ES" dirty="0"/>
              <a:t>De 1492 (</a:t>
            </a:r>
            <a:r>
              <a:rPr lang="es-ES" dirty="0" err="1"/>
              <a:t>descubrimento</a:t>
            </a:r>
            <a:r>
              <a:rPr lang="es-ES" dirty="0"/>
              <a:t> de América) a 1789 (Revolución Francesa)</a:t>
            </a:r>
          </a:p>
          <a:p>
            <a:endParaRPr lang="gl-ES" dirty="0"/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B999BDCA-0D48-4BE9-A063-2102A83FB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42" y="2416359"/>
            <a:ext cx="5712460" cy="421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138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F25D01-9391-4D5B-BC69-1E026F96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F9F8B8-7CCA-4F97-AB49-D155A296F5A6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es-ES" dirty="0" err="1"/>
              <a:t>Prodúcense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serie de cambios:</a:t>
            </a:r>
          </a:p>
          <a:p>
            <a:pPr lvl="1"/>
            <a:r>
              <a:rPr lang="es-ES" dirty="0"/>
              <a:t>Demográficos: Aumento da </a:t>
            </a:r>
            <a:r>
              <a:rPr lang="es-ES" dirty="0" err="1"/>
              <a:t>poboación</a:t>
            </a:r>
            <a:endParaRPr lang="es-ES" dirty="0"/>
          </a:p>
          <a:p>
            <a:pPr lvl="1"/>
            <a:r>
              <a:rPr lang="es-ES" dirty="0" err="1"/>
              <a:t>Xeográficos</a:t>
            </a:r>
            <a:r>
              <a:rPr lang="es-ES" dirty="0"/>
              <a:t>: Ampliación do mundo </a:t>
            </a:r>
            <a:r>
              <a:rPr lang="es-ES" dirty="0" err="1"/>
              <a:t>coñecido</a:t>
            </a:r>
            <a:r>
              <a:rPr lang="es-ES" dirty="0"/>
              <a:t>, grandes </a:t>
            </a:r>
            <a:r>
              <a:rPr lang="es-ES" dirty="0" err="1"/>
              <a:t>descubrimentos</a:t>
            </a:r>
            <a:endParaRPr lang="es-ES" dirty="0"/>
          </a:p>
          <a:p>
            <a:pPr lvl="1"/>
            <a:r>
              <a:rPr lang="es-ES" dirty="0"/>
              <a:t>Políticos: da Monarquía Autoritaria (os reis controlan o </a:t>
            </a:r>
            <a:r>
              <a:rPr lang="es-ES" dirty="0" err="1"/>
              <a:t>exército</a:t>
            </a:r>
            <a:r>
              <a:rPr lang="es-ES" dirty="0"/>
              <a:t>, diplomacia e funcionarios) á Monarquía Absoluta (os reis </a:t>
            </a:r>
            <a:r>
              <a:rPr lang="es-ES" dirty="0" err="1"/>
              <a:t>teñen</a:t>
            </a:r>
            <a:r>
              <a:rPr lang="es-ES" dirty="0"/>
              <a:t> todo o poder)</a:t>
            </a:r>
          </a:p>
          <a:p>
            <a:pPr lvl="1"/>
            <a:r>
              <a:rPr lang="es-ES" dirty="0"/>
              <a:t>Económicos: capitalismo inicial, grandes compañías de comercio</a:t>
            </a:r>
          </a:p>
        </p:txBody>
      </p:sp>
    </p:spTree>
    <p:extLst>
      <p:ext uri="{BB962C8B-B14F-4D97-AF65-F5344CB8AC3E}">
        <p14:creationId xmlns:p14="http://schemas.microsoft.com/office/powerpoint/2010/main" val="26642016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5E36E-184A-41F9-B55A-A6FDD7475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D0834F-5D48-46D5-9D52-646E1CFD0CDB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es-ES" dirty="0" err="1"/>
              <a:t>Prodúcense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serie de cambios:</a:t>
            </a:r>
          </a:p>
          <a:p>
            <a:pPr lvl="1"/>
            <a:r>
              <a:rPr lang="es-ES" dirty="0" err="1"/>
              <a:t>Sociais</a:t>
            </a:r>
            <a:r>
              <a:rPr lang="es-ES" dirty="0"/>
              <a:t>: </a:t>
            </a:r>
            <a:r>
              <a:rPr lang="es-ES" dirty="0" err="1"/>
              <a:t>desenvolvemento</a:t>
            </a:r>
            <a:r>
              <a:rPr lang="es-ES" dirty="0"/>
              <a:t> da burguesía (ricos do estamento non </a:t>
            </a:r>
            <a:r>
              <a:rPr lang="es-ES" dirty="0" err="1"/>
              <a:t>privilexiado</a:t>
            </a:r>
            <a:r>
              <a:rPr lang="es-ES" dirty="0"/>
              <a:t>)</a:t>
            </a:r>
          </a:p>
          <a:p>
            <a:pPr lvl="1"/>
            <a:r>
              <a:rPr lang="gl-ES" dirty="0"/>
              <a:t>Ideolóxicos: xurde o Humanismo (antropocentrismo e uso da razón)</a:t>
            </a:r>
          </a:p>
          <a:p>
            <a:pPr lvl="1"/>
            <a:r>
              <a:rPr lang="gl-ES" dirty="0"/>
              <a:t>Relixiosos: Reforma e Contrarreforma</a:t>
            </a:r>
          </a:p>
          <a:p>
            <a:pPr lvl="1"/>
            <a:r>
              <a:rPr lang="gl-ES" dirty="0"/>
              <a:t>Artísticos: Renacemento</a:t>
            </a:r>
          </a:p>
          <a:p>
            <a:pPr lvl="1"/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1504514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64CB5E-0FD7-4F16-B009-95EAD7D6A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3A9631-307D-41BC-88DB-A888A98FE5A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900B2BC1-0E25-42F5-99E8-D179F20D6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536" y="1690560"/>
            <a:ext cx="9558327" cy="401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819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0DF71F-827E-40BC-B584-B9FA39937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61EABD-3052-445F-A7AA-53F189556D41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60ADAEA3-94C8-4916-B77E-4D5D13F38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063" y="1825560"/>
            <a:ext cx="8475274" cy="435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823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83E4AA-A424-4653-8B96-F50FAD878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BB14EF2-8F8E-40FC-8B32-54FC219FDD14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captura de pantalla, texto, diario&#10;&#10;Descrición xerada automaticamente">
            <a:extLst>
              <a:ext uri="{FF2B5EF4-FFF2-40B4-BE49-F238E27FC236}">
                <a16:creationId xmlns:a16="http://schemas.microsoft.com/office/drawing/2014/main" id="{55031B7E-D125-4007-AEB2-A400CEA6F4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286" y="1389183"/>
            <a:ext cx="7085428" cy="531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400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71A2C-22C3-4CFD-A7C3-5BC8E878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101E3F-6FBA-4D15-9163-9B746E3B44FB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mapa&#10;&#10;Descrición xerada automaticamente">
            <a:extLst>
              <a:ext uri="{FF2B5EF4-FFF2-40B4-BE49-F238E27FC236}">
                <a16:creationId xmlns:a16="http://schemas.microsoft.com/office/drawing/2014/main" id="{C7B3F115-5056-4AF9-B733-B3F691845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884" y="1450399"/>
            <a:ext cx="6365631" cy="4726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8970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125B90-F16C-4A7C-AED2-CD21AA3FD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CB5435-6A74-4F69-B81C-3A69164E9E3A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persoa, muller, indumentaria, en pé&#10;&#10;Descrición xerada automaticamente">
            <a:extLst>
              <a:ext uri="{FF2B5EF4-FFF2-40B4-BE49-F238E27FC236}">
                <a16:creationId xmlns:a16="http://schemas.microsoft.com/office/drawing/2014/main" id="{F8B15EDF-4B03-40A4-A43B-6D1F4235F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66" y="1448972"/>
            <a:ext cx="4009468" cy="531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7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94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1688040" y="1460160"/>
            <a:ext cx="8890560" cy="5039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F63481-6AD4-46C4-BB8A-327C2D046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81A266-8D5C-4FFB-8E8A-946C6D23A2FE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5" name="Imaxe 4" descr="Unha imaxe na que se mostra mapa&#10;&#10;Descrición xerada automaticamente">
            <a:extLst>
              <a:ext uri="{FF2B5EF4-FFF2-40B4-BE49-F238E27FC236}">
                <a16:creationId xmlns:a16="http://schemas.microsoft.com/office/drawing/2014/main" id="{81F51869-AACD-417F-9FB1-5F142D6F2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763" y="1435053"/>
            <a:ext cx="9775874" cy="513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601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D59B97-5F51-435E-A714-C1D75D6C0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BC6404-A315-4120-ABEB-ABB6D65D6C54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AB7162B5-934B-4D7A-A4BE-2A6534C70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213" y="1459523"/>
            <a:ext cx="7197969" cy="539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2484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C2938-A176-4EDF-8D2E-B3BF99BD7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4456284-8B81-4339-B1AE-30A55D2D9A20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persoa, muller, sentando, posando&#10;&#10;Descrición xerada automaticamente">
            <a:extLst>
              <a:ext uri="{FF2B5EF4-FFF2-40B4-BE49-F238E27FC236}">
                <a16:creationId xmlns:a16="http://schemas.microsoft.com/office/drawing/2014/main" id="{5A85F26C-FFFE-4B8F-8B2C-91CB7DA64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546" y="1417320"/>
            <a:ext cx="3686907" cy="538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968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F7123-3003-4F96-AFDD-C67F2E9E7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F697F50-91A8-40EA-84D4-416D05DEE273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edificio, torre, reloxo&#10;&#10;Descrición xerada automaticamente">
            <a:extLst>
              <a:ext uri="{FF2B5EF4-FFF2-40B4-BE49-F238E27FC236}">
                <a16:creationId xmlns:a16="http://schemas.microsoft.com/office/drawing/2014/main" id="{C415B0B6-54F3-4DB2-9E46-466D2E6CF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193" y="1413081"/>
            <a:ext cx="7879614" cy="507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204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B54103-B146-4290-9BCE-580876E75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FB3096-C4BA-4D38-BFAE-62FC6D76F061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persoa, interior, muller, edificio&#10;&#10;Descrición xerada automaticamente">
            <a:extLst>
              <a:ext uri="{FF2B5EF4-FFF2-40B4-BE49-F238E27FC236}">
                <a16:creationId xmlns:a16="http://schemas.microsoft.com/office/drawing/2014/main" id="{133E65C1-3C85-41E6-BC4E-82D945041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899" y="1396929"/>
            <a:ext cx="3822023" cy="509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429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5477F-1D5A-4195-9BAF-12AA3B3D6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8A9145-43B9-46AC-9054-7ED55E783AE4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edificio, escultura, sentando, home&#10;&#10;Descrición xerada automaticamente">
            <a:extLst>
              <a:ext uri="{FF2B5EF4-FFF2-40B4-BE49-F238E27FC236}">
                <a16:creationId xmlns:a16="http://schemas.microsoft.com/office/drawing/2014/main" id="{4F25019D-F969-4C74-BC02-2776F48B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323" y="1455440"/>
            <a:ext cx="4853354" cy="48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451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301E4B-22AF-4A7B-AC40-714A96582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DC772B-969E-4E74-B85D-B2A2F05D5148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5" name="Imaxe 4" descr="Unha imaxe na que se mostra interior, mesa, edificio, vidro&#10;&#10;Descrición xerada automaticamente">
            <a:extLst>
              <a:ext uri="{FF2B5EF4-FFF2-40B4-BE49-F238E27FC236}">
                <a16:creationId xmlns:a16="http://schemas.microsoft.com/office/drawing/2014/main" id="{2B50A1CE-453D-442F-B587-0E963E00F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734" y="1613546"/>
            <a:ext cx="9474591" cy="487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3837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71488-5B07-4657-BFB6-850EE6024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EB3FC55-D8B3-4562-9CD1-CC2218554919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>
            <a:extLst>
              <a:ext uri="{FF2B5EF4-FFF2-40B4-BE49-F238E27FC236}">
                <a16:creationId xmlns:a16="http://schemas.microsoft.com/office/drawing/2014/main" id="{4779D930-AA32-497D-B9A8-CFAA60025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188" y="1398224"/>
            <a:ext cx="5398578" cy="534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855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56F097-4826-4266-AB72-6CDF158C3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82C7D9-461C-4312-A306-96BFD6FA371D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persoa, nena, foto, sentando&#10;&#10;Descrición xerada automaticamente">
            <a:extLst>
              <a:ext uri="{FF2B5EF4-FFF2-40B4-BE49-F238E27FC236}">
                <a16:creationId xmlns:a16="http://schemas.microsoft.com/office/drawing/2014/main" id="{01D6A264-7CF8-4AC4-9391-44031B460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788" y="1405441"/>
            <a:ext cx="9024424" cy="508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197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3C055-4E61-4A13-9584-41F8FB228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4. A IDADE MODERNA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876B5D-5A00-48F6-A7CE-4C638CCAD74C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gl-ES" dirty="0"/>
          </a:p>
        </p:txBody>
      </p:sp>
      <p:pic>
        <p:nvPicPr>
          <p:cNvPr id="5" name="Imaxe 4" descr="Unha imaxe na que se mostra edificio, exterior, grande, vello&#10;&#10;Descrición xerada automaticamente">
            <a:extLst>
              <a:ext uri="{FF2B5EF4-FFF2-40B4-BE49-F238E27FC236}">
                <a16:creationId xmlns:a16="http://schemas.microsoft.com/office/drawing/2014/main" id="{2E0BCE54-B703-4037-B276-3D7044F9A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782" y="1387491"/>
            <a:ext cx="3364418" cy="538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21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96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2637720" y="1540080"/>
            <a:ext cx="7068600" cy="4818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98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3193200" y="2023920"/>
            <a:ext cx="5542200" cy="4151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gl-ES" sz="4400">
                <a:solidFill>
                  <a:srgbClr val="000000"/>
                </a:solidFill>
                <a:latin typeface="Calibri Light"/>
              </a:rPr>
              <a:t>2. A IDADE ANTIGA</a:t>
            </a:r>
            <a:endParaRPr/>
          </a:p>
        </p:txBody>
      </p:sp>
      <p:pic>
        <p:nvPicPr>
          <p:cNvPr id="100" name="Marcador de posición de contido 4"/>
          <p:cNvPicPr/>
          <p:nvPr/>
        </p:nvPicPr>
        <p:blipFill>
          <a:blip r:embed="rId2"/>
          <a:stretch>
            <a:fillRect/>
          </a:stretch>
        </p:blipFill>
        <p:spPr>
          <a:xfrm>
            <a:off x="3488760" y="1457280"/>
            <a:ext cx="5204520" cy="509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1217</Words>
  <Application>Microsoft Office PowerPoint</Application>
  <PresentationFormat>Pantalla panorámica</PresentationFormat>
  <Paragraphs>153</Paragraphs>
  <Slides>69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das diapositivas</vt:lpstr>
      </vt:variant>
      <vt:variant>
        <vt:i4>69</vt:i4>
      </vt:variant>
    </vt:vector>
  </HeadingPairs>
  <TitlesOfParts>
    <vt:vector size="75" baseType="lpstr">
      <vt:lpstr>Arial</vt:lpstr>
      <vt:lpstr>Calibri</vt:lpstr>
      <vt:lpstr>Calibri Light</vt:lpstr>
      <vt:lpstr>StarSymbol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4. A IDADE MODERNA</vt:lpstr>
      <vt:lpstr>4. A IDADE MODERNA</vt:lpstr>
      <vt:lpstr>4.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  <vt:lpstr>4. A IDADE MODERNA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guillan.armendariz@gmail.com</cp:lastModifiedBy>
  <cp:revision>3</cp:revision>
  <dcterms:modified xsi:type="dcterms:W3CDTF">2020-10-20T13:37:10Z</dcterms:modified>
</cp:coreProperties>
</file>