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45.xml" ContentType="application/vnd.openxmlformats-officedocument.presentationml.slide+xml"/>
  <Override PartName="/ppt/slides/slide41.xml" ContentType="application/vnd.openxmlformats-officedocument.presentationml.slide+xml"/>
  <Override PartName="/ppt/slides/slide32.xml" ContentType="application/vnd.openxmlformats-officedocument.presentationml.slide+xml"/>
  <Override PartName="/ppt/slides/slide36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34.xml" ContentType="application/vnd.openxmlformats-officedocument.presentationml.slide+xml"/>
  <Override PartName="/ppt/slides/slide2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4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2.xml" ContentType="application/vnd.openxmlformats-officedocument.presentationml.slide+xml"/>
  <Override PartName="/ppt/slides/slide20.xml" ContentType="application/vnd.openxmlformats-officedocument.presentationml.slide+xml"/>
  <Override PartName="/ppt/slides/slide33.xml" ContentType="application/vnd.openxmlformats-officedocument.presentationml.slide+xml"/>
  <Override PartName="/ppt/slides/slide10.xml" ContentType="application/vnd.openxmlformats-officedocument.presentationml.slide+xml"/>
  <Override PartName="/ppt/slides/slide3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40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44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3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2.xml" ContentType="application/vnd.openxmlformats-officedocument.presentationml.slide+xml"/>
  <Override PartName="/docProps/app.xml" ContentType="application/vnd.openxmlformats-officedocument.extended-properties+xml"/>
  <Override PartName="/ppt/slides/slide29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s/slide21.xml" ContentType="application/vnd.openxmlformats-officedocument.presentationml.slide+xml"/>
  <Override PartName="/docProps/core.xml" ContentType="application/vnd.openxmlformats-package.core-properties+xml"/>
  <Override PartName="/ppt/slides/slide19.xml" ContentType="application/vnd.openxmlformats-officedocument.presentationml.slide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slides/slide39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5.xml" ContentType="application/vnd.openxmlformats-officedocument.presentationml.slide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slides/slide38.xml" ContentType="application/vnd.openxmlformats-officedocument.presentationml.slide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49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snapVertSplitter="0">
    <p:restoredLeft sz="34587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pos="2160" orient="horz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notesMaster" Target="notesMasters/notesMaster1.xml"/><Relationship Id="rId50" Type="http://schemas.openxmlformats.org/officeDocument/2006/relationships/presProps" Target="presProps.xml" /><Relationship Id="rId51" Type="http://schemas.openxmlformats.org/officeDocument/2006/relationships/tableStyles" Target="tableStyles.xml" /><Relationship Id="rId52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7878D-4AE6-4DAB-BFE1-90A1DEA57D76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4" name="3 Marcador de imagen de diapositiva"/>
          <p:cNvSpPr>
            <a:spLocks noChangeAspect="1" noGrp="1" noRo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EB968-5E01-44C0-BA8F-E8728DE23D9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ChangeAspect="1" noGrp="1" noRo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EB968-5E01-44C0-BA8F-E8728DE23D95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showMasterSp="0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algn="t" flip="none" sx="50000" sy="50000" tx="0" ty="0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>
              <a:cxnSpLocks/>
            </p:cNvCxnSpPr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showMasterSp="0" type="twoTxTwoObj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showMasterSp="0" type="objTx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showMasterSp="0" type="picTx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algn="t" flip="none" sx="50000" sy="50000" tx="0" ty="0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>
            <a:cxnSpLocks/>
          </p:cNvCxnSpPr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algn="t" flip="none" sx="50000" sy="50000" tx="0" ty="0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>
            <a:cxnSpLocks/>
          </p:cNvCxnSpPr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31A1F448-0E67-4996-975B-FA6239D76F60}" type="datetimeFigureOut">
              <a:rPr lang="es-ES" smtClean="0"/>
              <a:pPr/>
              <a:t>08/03/2019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55AD709-5583-4B22-BA9A-29A00793662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para factura.png"/>
          <p:cNvPicPr>
            <a:picLocks noChangeAspect="1" noGrp="1"/>
          </p:cNvPicPr>
          <p:nvPr>
            <p:ph idx="4294967295"/>
          </p:nvPr>
        </p:nvPicPr>
        <p:blipFill>
          <a:blip r:embed="rId3"/>
          <a:stretch/>
        </p:blipFill>
        <p:spPr>
          <a:xfrm>
            <a:off x="2428860" y="142852"/>
            <a:ext cx="4159250" cy="5026025"/>
          </a:xfrm>
        </p:spPr>
      </p:pic>
      <p:sp>
        <p:nvSpPr>
          <p:cNvPr id="11" name="10 CuadroTexto"/>
          <p:cNvSpPr txBox="1"/>
          <p:nvPr/>
        </p:nvSpPr>
        <p:spPr>
          <a:xfrm>
            <a:off x="5143504" y="5143512"/>
            <a:ext cx="36433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Fran Suarez Tajes </a:t>
            </a:r>
          </a:p>
          <a:p>
            <a:r>
              <a:rPr lang="es-ES" dirty="0" smtClean="0"/>
              <a:t>Abel </a:t>
            </a:r>
            <a:r>
              <a:rPr lang="es-ES" dirty="0" err="1" smtClean="0"/>
              <a:t>Horta</a:t>
            </a:r>
            <a:r>
              <a:rPr lang="es-ES" dirty="0" smtClean="0"/>
              <a:t> </a:t>
            </a:r>
            <a:r>
              <a:rPr lang="es-ES" dirty="0" err="1" smtClean="0"/>
              <a:t>Fernandez</a:t>
            </a:r>
            <a:endParaRPr lang="es-ES" dirty="0" smtClean="0"/>
          </a:p>
          <a:p>
            <a:r>
              <a:rPr lang="es-ES" dirty="0" err="1" smtClean="0"/>
              <a:t>Aaron</a:t>
            </a:r>
            <a:r>
              <a:rPr lang="es-ES" dirty="0" smtClean="0"/>
              <a:t> </a:t>
            </a:r>
            <a:r>
              <a:rPr lang="es-ES" dirty="0" err="1" smtClean="0"/>
              <a:t>Perez</a:t>
            </a:r>
            <a:r>
              <a:rPr lang="es-ES" dirty="0" smtClean="0"/>
              <a:t> </a:t>
            </a:r>
            <a:r>
              <a:rPr lang="es-ES" dirty="0" err="1" smtClean="0"/>
              <a:t>Riomayor</a:t>
            </a:r>
            <a:endParaRPr lang="es-ES" dirty="0" smtClean="0"/>
          </a:p>
          <a:p>
            <a:r>
              <a:rPr lang="es-ES" dirty="0" err="1" smtClean="0"/>
              <a:t>Jose</a:t>
            </a:r>
            <a:r>
              <a:rPr lang="es-ES" dirty="0" smtClean="0"/>
              <a:t> Antonio Lago </a:t>
            </a:r>
            <a:r>
              <a:rPr lang="es-ES" dirty="0" err="1" smtClean="0"/>
              <a:t>Pecori</a:t>
            </a:r>
            <a:endParaRPr lang="es-ES" dirty="0" smtClean="0"/>
          </a:p>
          <a:p>
            <a:r>
              <a:rPr lang="es-ES" dirty="0" err="1" smtClean="0"/>
              <a:t>Jose</a:t>
            </a:r>
            <a:r>
              <a:rPr lang="es-ES" dirty="0" smtClean="0"/>
              <a:t> Manuel </a:t>
            </a:r>
            <a:r>
              <a:rPr lang="es-ES" dirty="0" err="1" smtClean="0"/>
              <a:t>Insua</a:t>
            </a:r>
            <a:r>
              <a:rPr lang="es-ES" dirty="0" smtClean="0"/>
              <a:t> </a:t>
            </a:r>
            <a:r>
              <a:rPr lang="es-ES" dirty="0" err="1" smtClean="0"/>
              <a:t>Portela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TEST DE ENTRADA NO SECTOR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357156" y="1386060"/>
          <a:ext cx="7500992" cy="5116390"/>
        </p:xfrm>
        <a:graphic>
          <a:graphicData uri="http://schemas.openxmlformats.org/drawingml/2006/table">
            <a:tbl>
              <a:tblPr/>
              <a:tblGrid>
                <a:gridCol w="1875248"/>
                <a:gridCol w="1875248"/>
                <a:gridCol w="1875248"/>
                <a:gridCol w="1875248"/>
              </a:tblGrid>
              <a:tr h="299135">
                <a:tc rowSpan="3"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1. Determina el volumen del mercado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latin typeface="Calibri"/>
                        </a:rPr>
                        <a:t>Grande 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3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latin typeface="Calibri"/>
                        </a:rPr>
                        <a:t>Medio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2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382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latin typeface="Calibri"/>
                        </a:rPr>
                        <a:t>Pequeño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rowSpan="3"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2. Estima el crecimiento del mercado en los tres años siguientes.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latin typeface="Calibri"/>
                        </a:rPr>
                        <a:t>Creciendo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3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64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latin typeface="Calibri"/>
                        </a:rPr>
                        <a:t>No habrá cambios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2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latin typeface="Calibri"/>
                        </a:rPr>
                        <a:t>Disminuyendo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rowSpan="3"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3. Analiza la cobertura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latin typeface="Calibri"/>
                        </a:rPr>
                        <a:t>Casi no hay competencia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4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latin typeface="Calibri"/>
                        </a:rPr>
                        <a:t>Capto el mercado parcialmente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3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latin typeface="Calibri"/>
                        </a:rPr>
                        <a:t>Capto el mercado totalmente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1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rowSpan="3"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4. La competencia consta de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latin typeface="Calibri"/>
                        </a:rPr>
                        <a:t>Muchas empresas pequeñas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3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latin typeface="Calibri"/>
                        </a:rPr>
                        <a:t>Algunas empresas medianas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2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latin typeface="Calibri"/>
                        </a:rPr>
                        <a:t>Una empresa grande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1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3829">
                <a:tc rowSpan="3"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5. Conocimiento del sector por alguno de los empresarios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latin typeface="Calibri"/>
                        </a:rPr>
                        <a:t>Conozco bien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3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latin typeface="Calibri"/>
                        </a:rPr>
                        <a:t>Tengo poco conocimiento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1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991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latin typeface="Calibri"/>
                        </a:rPr>
                        <a:t>No conozco el sector</a:t>
                      </a:r>
                    </a:p>
                  </a:txBody>
                  <a:tcPr marL="35339" marR="35339" marT="17670" marB="176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0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3829">
                <a:tc gridSpan="3"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Calibri"/>
                        </a:rPr>
                        <a:t>RESULTADO</a:t>
                      </a: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  <a:latin typeface="Calibri"/>
                        </a:rPr>
                        <a:t>12</a:t>
                      </a: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5339" marR="35339" marT="17670" marB="1767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PROVEEDORES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500034" y="1386993"/>
          <a:ext cx="7572432" cy="2956254"/>
        </p:xfrm>
        <a:graphic>
          <a:graphicData uri="http://schemas.openxmlformats.org/drawingml/2006/table">
            <a:tbl>
              <a:tblPr/>
              <a:tblGrid>
                <a:gridCol w="631036"/>
                <a:gridCol w="631036"/>
                <a:gridCol w="631036"/>
                <a:gridCol w="631036"/>
                <a:gridCol w="631036"/>
                <a:gridCol w="631036"/>
                <a:gridCol w="631036"/>
                <a:gridCol w="631036"/>
                <a:gridCol w="631036"/>
                <a:gridCol w="631036"/>
                <a:gridCol w="631036"/>
                <a:gridCol w="631036"/>
              </a:tblGrid>
              <a:tr h="495920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PROVEEDORES DE MERCANCÍA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CONDICIÓNS DE PAGO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DESCONTOS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TRANSPORTE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FONTES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LISTADO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PRODUCTOS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Ó contado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30 días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60 días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90 días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Por pronto pago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Por volumen de compra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Outros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Tempo Suministro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Coste </a:t>
                      </a:r>
                      <a:r>
                        <a:rPr lang="es-ES" sz="10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incluído</a:t>
                      </a:r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es-ES" sz="10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ou</a:t>
                      </a:r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 non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55920"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Calibri"/>
                        </a:rPr>
                        <a:t>Kilovatio(suministra tambien televés)</a:t>
                      </a: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Calibri"/>
                        </a:rPr>
                        <a:t>Suministros eléctricos domótica e telecomunicacións)</a:t>
                      </a: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Calibri"/>
                        </a:rPr>
                        <a:t>X</a:t>
                      </a: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Calibri"/>
                        </a:rPr>
                        <a:t/>
                      </a:r>
                      <a:br>
                        <a:rPr lang="es-ES" sz="1000" dirty="0">
                          <a:latin typeface="Calibri"/>
                        </a:rPr>
                      </a:br>
                      <a:endParaRPr lang="es-ES" sz="1000" dirty="0"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Calibri"/>
                        </a:rPr>
                        <a:t/>
                      </a:r>
                      <a:br>
                        <a:rPr lang="es-ES" sz="1000" dirty="0">
                          <a:latin typeface="Calibri"/>
                        </a:rPr>
                      </a:br>
                      <a:endParaRPr lang="es-ES" sz="1000" dirty="0"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Calibri"/>
                        </a:rPr>
                        <a:t/>
                      </a:r>
                      <a:br>
                        <a:rPr lang="es-ES" sz="1000" dirty="0">
                          <a:latin typeface="Calibri"/>
                        </a:rPr>
                      </a:br>
                      <a:endParaRPr lang="es-ES" sz="1000" dirty="0"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Calibri"/>
                        </a:rPr>
                        <a:t>X</a:t>
                      </a: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Calibri"/>
                        </a:rPr>
                        <a:t/>
                      </a:r>
                      <a:br>
                        <a:rPr lang="es-ES" sz="1000" dirty="0">
                          <a:latin typeface="Calibri"/>
                        </a:rPr>
                      </a:br>
                      <a:endParaRPr lang="es-ES" sz="1000" dirty="0"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Calibri"/>
                        </a:rPr>
                        <a:t/>
                      </a:r>
                      <a:br>
                        <a:rPr lang="es-ES" sz="1000" dirty="0">
                          <a:latin typeface="Calibri"/>
                        </a:rPr>
                      </a:br>
                      <a:endParaRPr lang="es-ES" sz="1000" dirty="0">
                        <a:latin typeface="Calibri"/>
                      </a:endParaRP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00" dirty="0">
                          <a:latin typeface="Calibri"/>
                        </a:rPr>
                        <a:t>24H no caso de ter stock no </a:t>
                      </a:r>
                      <a:r>
                        <a:rPr lang="es-ES" sz="1000" dirty="0" err="1">
                          <a:latin typeface="Calibri"/>
                        </a:rPr>
                        <a:t>almacen</a:t>
                      </a:r>
                      <a:r>
                        <a:rPr lang="es-ES" sz="1000" dirty="0">
                          <a:latin typeface="Calibri"/>
                        </a:rPr>
                        <a:t> e no caso de productos de </a:t>
                      </a:r>
                      <a:r>
                        <a:rPr lang="es-ES" sz="1000" dirty="0" err="1">
                          <a:latin typeface="Calibri"/>
                        </a:rPr>
                        <a:t>televés</a:t>
                      </a:r>
                      <a:r>
                        <a:rPr lang="es-ES" sz="1000" dirty="0">
                          <a:latin typeface="Calibri"/>
                        </a:rPr>
                        <a:t> en función do tempo que tarden eles en suministrar</a:t>
                      </a: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Calibri"/>
                        </a:rPr>
                        <a:t>Non</a:t>
                      </a:r>
                    </a:p>
                  </a:txBody>
                  <a:tcPr marL="20219" marR="20219" marT="10109" marB="1010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00" dirty="0">
                          <a:latin typeface="Calibri"/>
                        </a:rPr>
                        <a:t/>
                      </a:r>
                      <a:br>
                        <a:rPr lang="es-ES" sz="1000" dirty="0">
                          <a:latin typeface="Calibri"/>
                        </a:rPr>
                      </a:br>
                      <a:endParaRPr lang="es-ES" sz="1000" dirty="0">
                        <a:latin typeface="Calibri"/>
                      </a:endParaRPr>
                    </a:p>
                  </a:txBody>
                  <a:tcPr marL="20219" marR="20219" marT="10109" marB="101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PROVEEDORES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42844" y="1928802"/>
          <a:ext cx="8786880" cy="3786214"/>
        </p:xfrm>
        <a:graphic>
          <a:graphicData uri="http://schemas.openxmlformats.org/drawingml/2006/table">
            <a:tbl>
              <a:tblPr/>
              <a:tblGrid>
                <a:gridCol w="797723"/>
                <a:gridCol w="726287"/>
                <a:gridCol w="726287"/>
                <a:gridCol w="726287"/>
                <a:gridCol w="726287"/>
                <a:gridCol w="726287"/>
                <a:gridCol w="726287"/>
                <a:gridCol w="726287"/>
                <a:gridCol w="726287"/>
                <a:gridCol w="726287"/>
                <a:gridCol w="726287"/>
                <a:gridCol w="726287"/>
              </a:tblGrid>
              <a:tr h="1155626">
                <a:tc>
                  <a:txBody>
                    <a:bodyPr/>
                    <a:lstStyle/>
                    <a:p>
                      <a:pPr algn="ctr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PROVEEDORES DE MAQUINARIA E FERRAMENTA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CONDICIÓNS DE PAGO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DESCONTOS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TRANSPORTE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FONTES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590212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LISTADO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PRODUCTOS 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Ó contado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30 días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60 días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90 días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Por pronto pago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Por volumen de compra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Outros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Tempo Suministro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Coste </a:t>
                      </a:r>
                      <a:r>
                        <a:rPr lang="es-ES" sz="105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incluído</a:t>
                      </a:r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es-ES" sz="105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ou</a:t>
                      </a:r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 non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073221"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Kilovatio 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Medidores de campo polímetros megometros etc. 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X</a:t>
                      </a:r>
                    </a:p>
                  </a:txBody>
                  <a:tcPr marL="21057" marR="21057" marT="10528" marB="105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X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En función do stock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Non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155"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Dosil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>
                          <a:latin typeface="Calibri"/>
                        </a:rPr>
                        <a:t>Destornilladores tixeiras polimetros serras etc.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X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/>
                      </a:r>
                      <a:br>
                        <a:rPr lang="es-ES" sz="1050">
                          <a:latin typeface="Calibri"/>
                        </a:rPr>
                      </a:br>
                      <a:endParaRPr lang="es-ES" sz="105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X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En función dos stock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latin typeface="Calibri"/>
                        </a:rPr>
                        <a:t>Non</a:t>
                      </a: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latin typeface="Calibri"/>
                        </a:rPr>
                        <a:t/>
                      </a:r>
                      <a:br>
                        <a:rPr lang="es-ES" sz="1050" dirty="0">
                          <a:latin typeface="Calibri"/>
                        </a:rPr>
                      </a:br>
                      <a:endParaRPr lang="es-ES" sz="1050" dirty="0">
                        <a:latin typeface="Calibri"/>
                      </a:endParaRPr>
                    </a:p>
                  </a:txBody>
                  <a:tcPr marL="21057" marR="21057" marT="10528" marB="10528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ACREEDORES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642909" y="1397000"/>
          <a:ext cx="7715304" cy="4064000"/>
        </p:xfrm>
        <a:graphic>
          <a:graphicData uri="http://schemas.openxmlformats.org/drawingml/2006/table">
            <a:tbl>
              <a:tblPr/>
              <a:tblGrid>
                <a:gridCol w="1285884"/>
                <a:gridCol w="1285884"/>
                <a:gridCol w="1285884"/>
                <a:gridCol w="1285884"/>
                <a:gridCol w="1285884"/>
                <a:gridCol w="1285884"/>
              </a:tblGrid>
              <a:tr h="508000"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ACREEDORES DE SERVIZO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CONDICIÓNS DE PAGO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SERVIZO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LISTADO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Ó contado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30 días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60 días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90 días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Aluger</a:t>
                      </a:r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 local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Fran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X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Luz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Iberdrola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X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Auga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Espina y delfin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X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Teléfono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Movistar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X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Gas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Seguros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>Seguros ocaso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latin typeface="Calibri"/>
                        </a:rPr>
                        <a:t/>
                      </a:r>
                      <a:br>
                        <a:rPr lang="es-ES" sz="1400">
                          <a:latin typeface="Calibri"/>
                        </a:rPr>
                      </a:br>
                      <a:endParaRPr lang="es-ES" sz="1400"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latin typeface="Calibri"/>
                        </a:rPr>
                        <a:t>X</a:t>
                      </a: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POSICIONAMENTO DA EMPRESA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500168" y="1397000"/>
          <a:ext cx="6572295" cy="4156153"/>
        </p:xfrm>
        <a:graphic>
          <a:graphicData uri="http://schemas.openxmlformats.org/drawingml/2006/table">
            <a:tbl>
              <a:tblPr/>
              <a:tblGrid>
                <a:gridCol w="1314459"/>
                <a:gridCol w="1314459"/>
                <a:gridCol w="1314459"/>
                <a:gridCol w="1314459"/>
                <a:gridCol w="1314459"/>
              </a:tblGrid>
              <a:tr h="265869"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Criterio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A nosa empresa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O Canario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Tino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Pai de Aaron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379813"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Quen ten o mello prezo?</a:t>
                      </a:r>
                      <a:endParaRPr lang="it-IT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5589">
                <a:tc>
                  <a:txBody>
                    <a:bodyPr/>
                    <a:lstStyle/>
                    <a:p>
                      <a:pPr algn="ctr"/>
                      <a:r>
                        <a:rPr lang="pt-BR" sz="105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Máis</a:t>
                      </a:r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pt-BR" sz="105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medios</a:t>
                      </a:r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 de compra (</a:t>
                      </a:r>
                      <a:r>
                        <a:rPr lang="pt-BR" sz="105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webs</a:t>
                      </a:r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, tenda, </a:t>
                      </a:r>
                      <a:r>
                        <a:rPr lang="pt-BR" sz="105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tlf</a:t>
                      </a:r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, comerciais…)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7701">
                <a:tc>
                  <a:txBody>
                    <a:bodyPr/>
                    <a:lstStyle/>
                    <a:p>
                      <a:pPr algn="ctr"/>
                      <a:r>
                        <a:rPr lang="pt-BR" sz="1050" b="1">
                          <a:solidFill>
                            <a:schemeClr val="bg1"/>
                          </a:solidFill>
                          <a:latin typeface="Calibri"/>
                        </a:rPr>
                        <a:t>Máis facilidades de pago (aprazamento, visa…)</a:t>
                      </a:r>
                      <a:endParaRPr lang="pt-BR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757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Maior variedade de productos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95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Máis medios de atención ó cliente (webs, tenda, tlf, comerciais…)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5869">
                <a:tc>
                  <a:txBody>
                    <a:bodyPr/>
                    <a:lstStyle/>
                    <a:p>
                      <a:pPr algn="l"/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571"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latin typeface="Calibri"/>
                        </a:rPr>
                        <a:t/>
                      </a:r>
                      <a:br>
                        <a:rPr lang="es-ES" sz="1050" b="1" dirty="0">
                          <a:latin typeface="Calibri"/>
                        </a:rPr>
                      </a:br>
                      <a:endParaRPr lang="es-ES" sz="1050" dirty="0">
                        <a:latin typeface="Calibri"/>
                      </a:endParaRPr>
                    </a:p>
                  </a:txBody>
                  <a:tcPr marL="37981" marR="37981" marT="18991" marB="18991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37981" marR="37981" marT="18991" marB="1899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POSIBLES CLIENTES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524000" y="1920240"/>
          <a:ext cx="6096000" cy="301752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171450"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Calibri"/>
                        </a:rPr>
                        <a:t>Nº Habitantes (Concello)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Calibri"/>
                        </a:rPr>
                        <a:t>8792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pt-BR">
                          <a:latin typeface="Calibri"/>
                        </a:rPr>
                        <a:t>(-) Habitantes no potenciales (quitar &lt;16 e &gt; 65 anos)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Calibri"/>
                        </a:rPr>
                        <a:t>5222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Calibri"/>
                        </a:rPr>
                        <a:t>(-) Paro rexistrado total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Calibri"/>
                        </a:rPr>
                        <a:t>494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s-ES" b="1">
                          <a:latin typeface="Calibri"/>
                        </a:rPr>
                        <a:t>TOTAL</a:t>
                      </a:r>
                      <a:endParaRPr lang="es-ES"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Calibri"/>
                        </a:rPr>
                        <a:t>3076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/>
                      <a:r>
                        <a:rPr lang="pt-BR">
                          <a:latin typeface="Calibri"/>
                        </a:rPr>
                        <a:t>Nº de empresas da competencia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Calibri"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s-ES" b="1">
                          <a:latin typeface="Calibri"/>
                        </a:rPr>
                        <a:t>CLIENTES POTENCIAIS PARTICULARES</a:t>
                      </a:r>
                      <a:endParaRPr lang="es-ES"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latin typeface="Calibri"/>
                        </a:rPr>
                        <a:t>615,2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ENTIDADES BANCARIAS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749778" y="1361442"/>
          <a:ext cx="5644444" cy="4135116"/>
        </p:xfrm>
        <a:graphic>
          <a:graphicData uri="http://schemas.openxmlformats.org/drawingml/2006/table">
            <a:tbl>
              <a:tblPr/>
              <a:tblGrid>
                <a:gridCol w="2822222"/>
                <a:gridCol w="2822222"/>
              </a:tblGrid>
              <a:tr h="592667">
                <a:tc>
                  <a:txBody>
                    <a:bodyPr/>
                    <a:lstStyle/>
                    <a:p>
                      <a:pPr algn="l"/>
                      <a:r>
                        <a:rPr lang="es-ES" sz="1700" dirty="0">
                          <a:latin typeface="Calibri"/>
                        </a:rPr>
                        <a:t>BBVA</a:t>
                      </a:r>
                    </a:p>
                  </a:txBody>
                  <a:tcPr marL="84667" marR="84667" marT="42333" marB="4233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700">
                          <a:latin typeface="Calibri"/>
                        </a:rPr>
                        <a:t>Porta da Vila, 8 BAJO, 15250, Muros (A Coruña)</a:t>
                      </a:r>
                    </a:p>
                  </a:txBody>
                  <a:tcPr marL="84667" marR="84667" marT="42333" marB="4233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846667">
                <a:tc>
                  <a:txBody>
                    <a:bodyPr/>
                    <a:lstStyle/>
                    <a:p>
                      <a:pPr algn="l"/>
                      <a:r>
                        <a:rPr lang="es-ES" sz="1700" dirty="0">
                          <a:latin typeface="Calibri"/>
                        </a:rPr>
                        <a:t>A BANCA</a:t>
                      </a:r>
                    </a:p>
                  </a:txBody>
                  <a:tcPr marL="84667" marR="84667" marT="42333" marB="4233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700" dirty="0">
                          <a:latin typeface="Calibri"/>
                        </a:rPr>
                        <a:t>Avenida Ribeira de </a:t>
                      </a:r>
                      <a:r>
                        <a:rPr lang="pt-BR" sz="1700" dirty="0" err="1">
                          <a:latin typeface="Calibri"/>
                        </a:rPr>
                        <a:t>Solleiros</a:t>
                      </a:r>
                      <a:r>
                        <a:rPr lang="pt-BR" sz="1700" dirty="0">
                          <a:latin typeface="Calibri"/>
                        </a:rPr>
                        <a:t>, 21, 15240, </a:t>
                      </a:r>
                      <a:r>
                        <a:rPr lang="pt-BR" sz="1700" dirty="0" err="1">
                          <a:latin typeface="Calibri"/>
                        </a:rPr>
                        <a:t>Solleiros</a:t>
                      </a:r>
                      <a:r>
                        <a:rPr lang="pt-BR" sz="1700" dirty="0">
                          <a:latin typeface="Calibri"/>
                        </a:rPr>
                        <a:t>, Muros (A </a:t>
                      </a:r>
                      <a:r>
                        <a:rPr lang="pt-BR" sz="1700" dirty="0" err="1">
                          <a:latin typeface="Calibri"/>
                        </a:rPr>
                        <a:t>Coruña</a:t>
                      </a:r>
                      <a:r>
                        <a:rPr lang="pt-BR" sz="1700" dirty="0">
                          <a:latin typeface="Calibri"/>
                        </a:rPr>
                        <a:t>)</a:t>
                      </a:r>
                    </a:p>
                  </a:txBody>
                  <a:tcPr marL="84667" marR="84667" marT="42333" marB="4233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92667">
                <a:tc>
                  <a:txBody>
                    <a:bodyPr/>
                    <a:lstStyle/>
                    <a:p>
                      <a:pPr algn="l"/>
                      <a:r>
                        <a:rPr lang="es-ES" sz="1700" dirty="0">
                          <a:latin typeface="Calibri"/>
                        </a:rPr>
                        <a:t>SABADELL</a:t>
                      </a:r>
                    </a:p>
                  </a:txBody>
                  <a:tcPr marL="84667" marR="84667" marT="42333" marB="4233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dirty="0">
                          <a:latin typeface="Calibri"/>
                        </a:rPr>
                        <a:t>Av. </a:t>
                      </a:r>
                      <a:r>
                        <a:rPr lang="es-ES" sz="1700" dirty="0" err="1">
                          <a:latin typeface="Calibri"/>
                        </a:rPr>
                        <a:t>Castelao</a:t>
                      </a:r>
                      <a:r>
                        <a:rPr lang="es-ES" sz="1700" dirty="0">
                          <a:latin typeface="Calibri"/>
                        </a:rPr>
                        <a:t>, 15 BAJO, 15250, Muros (A Coruña)</a:t>
                      </a:r>
                    </a:p>
                  </a:txBody>
                  <a:tcPr marL="84667" marR="84667" marT="42333" marB="4233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846667">
                <a:tc>
                  <a:txBody>
                    <a:bodyPr/>
                    <a:lstStyle/>
                    <a:p>
                      <a:pPr algn="l"/>
                      <a:r>
                        <a:rPr lang="es-ES" sz="1700">
                          <a:latin typeface="Calibri"/>
                        </a:rPr>
                        <a:t>SABADELL</a:t>
                      </a:r>
                    </a:p>
                  </a:txBody>
                  <a:tcPr marL="84667" marR="84667" marT="42333" marB="4233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700" dirty="0">
                          <a:latin typeface="Calibri"/>
                        </a:rPr>
                        <a:t>Rueiro Ribeira do Maio, S/N BAJO, 15240, A Ribeira do Maio, Muros (A </a:t>
                      </a:r>
                      <a:r>
                        <a:rPr lang="pt-BR" sz="1700" dirty="0" err="1">
                          <a:latin typeface="Calibri"/>
                        </a:rPr>
                        <a:t>Coruña</a:t>
                      </a:r>
                      <a:r>
                        <a:rPr lang="pt-BR" sz="1700" dirty="0">
                          <a:latin typeface="Calibri"/>
                        </a:rPr>
                        <a:t>)</a:t>
                      </a:r>
                    </a:p>
                  </a:txBody>
                  <a:tcPr marL="84667" marR="84667" marT="42333" marB="4233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92667">
                <a:tc>
                  <a:txBody>
                    <a:bodyPr/>
                    <a:lstStyle/>
                    <a:p>
                      <a:pPr algn="l"/>
                      <a:r>
                        <a:rPr lang="es-ES" sz="1700">
                          <a:latin typeface="Calibri"/>
                        </a:rPr>
                        <a:t>A BANCA</a:t>
                      </a:r>
                    </a:p>
                  </a:txBody>
                  <a:tcPr marL="84667" marR="84667" marT="42333" marB="4233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700" dirty="0">
                          <a:latin typeface="Calibri"/>
                        </a:rPr>
                        <a:t>Pr. Curro da Praza, 3, 15250, Muros (A </a:t>
                      </a:r>
                      <a:r>
                        <a:rPr lang="pt-BR" sz="1700" dirty="0" err="1">
                          <a:latin typeface="Calibri"/>
                        </a:rPr>
                        <a:t>Coruña</a:t>
                      </a:r>
                      <a:r>
                        <a:rPr lang="pt-BR" sz="1700" dirty="0">
                          <a:latin typeface="Calibri"/>
                        </a:rPr>
                        <a:t>)</a:t>
                      </a:r>
                    </a:p>
                  </a:txBody>
                  <a:tcPr marL="84667" marR="84667" marT="42333" marB="4233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92667">
                <a:tc>
                  <a:txBody>
                    <a:bodyPr/>
                    <a:lstStyle/>
                    <a:p>
                      <a:pPr algn="l"/>
                      <a:r>
                        <a:rPr lang="es-ES" sz="1700">
                          <a:latin typeface="Calibri"/>
                        </a:rPr>
                        <a:t>BANCO PASTOR</a:t>
                      </a:r>
                    </a:p>
                  </a:txBody>
                  <a:tcPr marL="84667" marR="84667" marT="42333" marB="4233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700" dirty="0">
                          <a:latin typeface="Calibri"/>
                        </a:rPr>
                        <a:t>Av. </a:t>
                      </a:r>
                      <a:r>
                        <a:rPr lang="pt-BR" sz="1700" dirty="0" err="1">
                          <a:latin typeface="Calibri"/>
                        </a:rPr>
                        <a:t>Castelao</a:t>
                      </a:r>
                      <a:r>
                        <a:rPr lang="pt-BR" sz="1700" dirty="0">
                          <a:latin typeface="Calibri"/>
                        </a:rPr>
                        <a:t>, 91 BAIXO, 15250, Muros (A </a:t>
                      </a:r>
                      <a:r>
                        <a:rPr lang="pt-BR" sz="1700" dirty="0" err="1">
                          <a:latin typeface="Calibri"/>
                        </a:rPr>
                        <a:t>Coruña</a:t>
                      </a:r>
                      <a:r>
                        <a:rPr lang="pt-BR" sz="1700" dirty="0">
                          <a:latin typeface="Calibri"/>
                        </a:rPr>
                        <a:t>)</a:t>
                      </a:r>
                    </a:p>
                  </a:txBody>
                  <a:tcPr marL="84667" marR="84667" marT="42333" marB="4233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INSTITUCIÓNS PÚBLICAS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071538" y="1229875"/>
          <a:ext cx="7143801" cy="4077434"/>
        </p:xfrm>
        <a:graphic>
          <a:graphicData uri="http://schemas.openxmlformats.org/drawingml/2006/table">
            <a:tbl>
              <a:tblPr/>
              <a:tblGrid>
                <a:gridCol w="2381267"/>
                <a:gridCol w="2381267"/>
                <a:gridCol w="2381267"/>
              </a:tblGrid>
              <a:tr h="482169">
                <a:tc>
                  <a:txBody>
                    <a:bodyPr/>
                    <a:lstStyle/>
                    <a:p>
                      <a:pPr algn="l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Hacienda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>
                          <a:latin typeface="Calibri"/>
                        </a:rPr>
                        <a:t>IVA e IRPF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>
                          <a:latin typeface="Calibri"/>
                        </a:rPr>
                        <a:t>Europa, 1 - 15270 - Cee (A Coruña)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5458">
                <a:tc>
                  <a:txBody>
                    <a:bodyPr/>
                    <a:lstStyle/>
                    <a:p>
                      <a:pPr algn="l"/>
                      <a:r>
                        <a:rPr lang="es-ES" sz="14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Seguridade</a:t>
                      </a:r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 Social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>
                          <a:latin typeface="Calibri"/>
                        </a:rPr>
                        <a:t>Cuota autónomos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>
                          <a:latin typeface="Calibri"/>
                        </a:rPr>
                        <a:t>Médico Vicente Fraguela, 13, 15130, Corcubion, La Coruña, España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8814">
                <a:tc>
                  <a:txBody>
                    <a:bodyPr/>
                    <a:lstStyle/>
                    <a:p>
                      <a:pPr algn="l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Concello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>
                          <a:latin typeface="Calibri"/>
                        </a:rPr>
                        <a:t>Para pedir a licencia de apertura e permisos de obra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>
                          <a:latin typeface="Calibri"/>
                        </a:rPr>
                        <a:t>Curro da Plaza s/n - Muros - A Coruña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02102">
                <a:tc>
                  <a:txBody>
                    <a:bodyPr/>
                    <a:lstStyle/>
                    <a:p>
                      <a:pPr algn="l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Xunta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>
                          <a:latin typeface="Calibri"/>
                        </a:rPr>
                        <a:t>Información sobre o secotr e sobre temas importantes para empresarios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>
                          <a:latin typeface="Calibri"/>
                        </a:rPr>
                        <a:t>Edificios Administrativos - San Caetano, s/n - 15704 Santiago de Compostela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5458">
                <a:tc>
                  <a:txBody>
                    <a:bodyPr/>
                    <a:lstStyle/>
                    <a:p>
                      <a:pPr algn="l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Cámara de comercio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>
                          <a:latin typeface="Calibri"/>
                        </a:rPr>
                        <a:t>Asesoramento gratuito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 dirty="0">
                          <a:latin typeface="Calibri"/>
                        </a:rPr>
                        <a:t>San Pedro </a:t>
                      </a:r>
                      <a:r>
                        <a:rPr lang="es-ES" sz="1400" dirty="0" err="1">
                          <a:latin typeface="Calibri"/>
                        </a:rPr>
                        <a:t>Mezonzo</a:t>
                      </a:r>
                      <a:r>
                        <a:rPr lang="es-ES" sz="1400" dirty="0">
                          <a:latin typeface="Calibri"/>
                        </a:rPr>
                        <a:t> 44 bajo 15701 Santiago de Compostela</a:t>
                      </a:r>
                    </a:p>
                  </a:txBody>
                  <a:tcPr marL="68881" marR="68881" marT="34441" marB="344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LOCALIZACIÓN DA EMPRESA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524000" y="2194560"/>
          <a:ext cx="6096000" cy="246888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latin typeface="Calibri"/>
                        </a:rPr>
                        <a:t>Enderezo do local</a:t>
                      </a:r>
                    </a:p>
                  </a:txBody>
                  <a:tcPr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Tamano (local real)</a:t>
                      </a:r>
                    </a:p>
                  </a:txBody>
                  <a:tcPr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rowSpan="5"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Dirección: Campo de Fútbol Lugar: Esteiro Municipio: Muros (A Coruña)</a:t>
                      </a:r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Nº plantas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>
                          <a:latin typeface="Calibri"/>
                        </a:rPr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M2 por planta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140m2</a:t>
                      </a:r>
                    </a:p>
                  </a:txBody>
                  <a:tcPr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Frente x Fondo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10*14</a:t>
                      </a:r>
                    </a:p>
                  </a:txBody>
                  <a:tcPr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Altura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2,80m</a:t>
                      </a:r>
                    </a:p>
                  </a:txBody>
                  <a:tcPr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Nº dependencias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dirty="0">
                          <a:latin typeface="Calibri"/>
                        </a:rPr>
                        <a:t/>
                      </a:r>
                      <a:br>
                        <a:rPr lang="es-ES" dirty="0">
                          <a:latin typeface="Calibri"/>
                        </a:rPr>
                      </a:br>
                      <a:endParaRPr lang="es-ES" dirty="0">
                        <a:latin typeface="Calibri"/>
                      </a:endParaRPr>
                    </a:p>
                  </a:txBody>
                  <a:tcPr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PLANO LOCAL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2071670" y="1714488"/>
            <a:ext cx="5324469" cy="380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 smtClean="0"/>
              <a:t>Presentación da iniciativa empresarial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A idea no </a:t>
            </a:r>
            <a:r>
              <a:rPr lang="es-ES" dirty="0" err="1" smtClean="0"/>
              <a:t>seu</a:t>
            </a:r>
            <a:r>
              <a:rPr lang="es-ES" dirty="0" smtClean="0"/>
              <a:t> contorno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Tramites </a:t>
            </a:r>
            <a:r>
              <a:rPr lang="es-ES" dirty="0" err="1" smtClean="0"/>
              <a:t>legais</a:t>
            </a: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Viabillidade</a:t>
            </a:r>
            <a:r>
              <a:rPr lang="es-ES" dirty="0" smtClean="0"/>
              <a:t> económica</a:t>
            </a:r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INDICE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CRITERIOS DA LOCALIZACIÓN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2996806" y="1397000"/>
          <a:ext cx="3150387" cy="4064001"/>
        </p:xfrm>
        <a:graphic>
          <a:graphicData uri="http://schemas.openxmlformats.org/drawingml/2006/table">
            <a:tbl>
              <a:tblPr/>
              <a:tblGrid>
                <a:gridCol w="1050129"/>
                <a:gridCol w="1050129"/>
                <a:gridCol w="1050129"/>
              </a:tblGrid>
              <a:tr h="330791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>
                          <a:solidFill>
                            <a:schemeClr val="bg1"/>
                          </a:solidFill>
                          <a:latin typeface="Calibri"/>
                        </a:rPr>
                        <a:t>CRITERIOS DE LOCALIZACIÓN</a:t>
                      </a:r>
                      <a:endParaRPr lang="es-ES" sz="9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b="1">
                          <a:solidFill>
                            <a:schemeClr val="bg1"/>
                          </a:solidFill>
                          <a:latin typeface="Calibri"/>
                        </a:rPr>
                        <a:t>Xustifica cun exemplo</a:t>
                      </a:r>
                      <a:endParaRPr lang="es-ES" sz="9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b="1">
                          <a:solidFill>
                            <a:schemeClr val="bg1"/>
                          </a:solidFill>
                          <a:latin typeface="Calibri"/>
                        </a:rPr>
                        <a:t>No cumpre 0 Cumpre 1</a:t>
                      </a:r>
                      <a:endParaRPr lang="pt-BR" sz="9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472558"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solidFill>
                            <a:schemeClr val="bg1"/>
                          </a:solidFill>
                          <a:latin typeface="Calibri"/>
                        </a:rPr>
                        <a:t>Cercanía a clientes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Situado no centro da cidade ou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nunha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zona residencial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472558"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solidFill>
                            <a:schemeClr val="bg1"/>
                          </a:solidFill>
                          <a:latin typeface="Calibri"/>
                        </a:rPr>
                        <a:t>Cercanía </a:t>
                      </a:r>
                      <a:r>
                        <a:rPr lang="es-ES" sz="900" dirty="0" err="1">
                          <a:solidFill>
                            <a:schemeClr val="bg1"/>
                          </a:solidFill>
                          <a:latin typeface="Calibri"/>
                        </a:rPr>
                        <a:t>ás</a:t>
                      </a:r>
                      <a:r>
                        <a:rPr lang="es-ES" sz="900" dirty="0">
                          <a:solidFill>
                            <a:schemeClr val="bg1"/>
                          </a:solidFill>
                          <a:latin typeface="Calibri"/>
                        </a:rPr>
                        <a:t> materias primas (</a:t>
                      </a:r>
                      <a:r>
                        <a:rPr lang="es-ES" sz="900" dirty="0" err="1">
                          <a:solidFill>
                            <a:schemeClr val="bg1"/>
                          </a:solidFill>
                          <a:latin typeface="Calibri"/>
                        </a:rPr>
                        <a:t>mercancias</a:t>
                      </a:r>
                      <a:r>
                        <a:rPr lang="es-ES" sz="900" dirty="0">
                          <a:solidFill>
                            <a:schemeClr val="bg1"/>
                          </a:solidFill>
                          <a:latin typeface="Calibri"/>
                        </a:rPr>
                        <a:t>..)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solidFill>
                            <a:schemeClr val="tx1"/>
                          </a:solidFill>
                          <a:latin typeface="Calibri"/>
                        </a:rPr>
                        <a:t>Estar localizados cerca 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472558"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solidFill>
                            <a:schemeClr val="bg1"/>
                          </a:solidFill>
                          <a:latin typeface="Calibri"/>
                        </a:rPr>
                        <a:t>Cercanía ás vías de comunicación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Fácil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acceso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a autovias e autopistas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614326"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solidFill>
                            <a:schemeClr val="bg1"/>
                          </a:solidFill>
                          <a:latin typeface="Calibri"/>
                        </a:rPr>
                        <a:t>Cercanía a man de obra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que o local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non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este situado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moi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lonxe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da vivenda dos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traballadores</a:t>
                      </a:r>
                      <a:endParaRPr lang="pt-BR" sz="9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472558">
                <a:tc>
                  <a:txBody>
                    <a:bodyPr/>
                    <a:lstStyle/>
                    <a:p>
                      <a:pPr algn="ctr"/>
                      <a:r>
                        <a:rPr lang="pt-BR" sz="900">
                          <a:solidFill>
                            <a:schemeClr val="bg1"/>
                          </a:solidFill>
                          <a:latin typeface="Calibri"/>
                        </a:rPr>
                        <a:t>Vantaxas do local (instalacións novas, espazos amplos…)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Ezpazo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moi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amplo ou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sen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necesidade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de reforma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614326"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solidFill>
                            <a:schemeClr val="bg1"/>
                          </a:solidFill>
                          <a:latin typeface="Calibri"/>
                        </a:rPr>
                        <a:t>Vantaxes economicas (aluguer económico)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>
                          <a:solidFill>
                            <a:schemeClr val="tx1"/>
                          </a:solidFill>
                          <a:latin typeface="Calibri"/>
                        </a:rPr>
                        <a:t>Alquiler barato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614326"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solidFill>
                            <a:schemeClr val="bg1"/>
                          </a:solidFill>
                          <a:latin typeface="Calibri"/>
                        </a:rPr>
                        <a:t>Cercanía a infraestructuras (acceso a internet, luz, agua..)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Ter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quen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suministre</a:t>
                      </a:r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/>
                        </a:rPr>
                        <a:t> luz internet ou </a:t>
                      </a:r>
                      <a:r>
                        <a:rPr lang="pt-BR" sz="900" dirty="0" err="1">
                          <a:solidFill>
                            <a:schemeClr val="tx1"/>
                          </a:solidFill>
                          <a:latin typeface="Calibri"/>
                        </a:rPr>
                        <a:t>auga</a:t>
                      </a:r>
                      <a:endParaRPr lang="pt-BR" sz="9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7256" marR="47256" marT="23628" marB="236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HORARIO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714348" y="1357298"/>
          <a:ext cx="8025808" cy="4064001"/>
        </p:xfrm>
        <a:graphic>
          <a:graphicData uri="http://schemas.openxmlformats.org/drawingml/2006/table">
            <a:tbl>
              <a:tblPr/>
              <a:tblGrid>
                <a:gridCol w="1003226"/>
                <a:gridCol w="1003226"/>
                <a:gridCol w="1003226"/>
                <a:gridCol w="1003226"/>
                <a:gridCol w="1003226"/>
                <a:gridCol w="1003226"/>
                <a:gridCol w="1003226"/>
                <a:gridCol w="1003226"/>
              </a:tblGrid>
              <a:tr h="605277"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Horario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Luns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Martes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Mércores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Xoves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Venres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Sábado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>
                          <a:latin typeface="Calibri"/>
                        </a:rPr>
                        <a:t>domingo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085"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Apertura mañán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8:00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8:00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8:00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8:00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8:00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8:00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es-ES" sz="1700">
                          <a:latin typeface="Calibri"/>
                        </a:rPr>
                        <a:t>guardias</a:t>
                      </a:r>
                    </a:p>
                  </a:txBody>
                  <a:tcPr marL="86468" marR="86468" marT="43234" marB="4323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681"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Peche mañán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14:00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14:00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14:00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14:00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14:00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14:00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864681"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Apertura Tarde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15:00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15:00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15:00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15:00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15:00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guardia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05277"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Peche tarde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19:00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19:00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19:00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19:00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>
                          <a:latin typeface="Calibri"/>
                        </a:rPr>
                        <a:t>19:00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ORGANIGRAMA DA EMPRESA</a:t>
            </a:r>
            <a:endParaRPr lang="es-ES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2219325" y="1905000"/>
            <a:ext cx="47053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CATALOGO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928662" y="1214422"/>
          <a:ext cx="7429551" cy="5166662"/>
        </p:xfrm>
        <a:graphic>
          <a:graphicData uri="http://schemas.openxmlformats.org/drawingml/2006/table">
            <a:tbl>
              <a:tblPr/>
              <a:tblGrid>
                <a:gridCol w="2476517"/>
                <a:gridCol w="2476517"/>
                <a:gridCol w="2476517"/>
              </a:tblGrid>
              <a:tr h="137006"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ESTANCIA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SERVICIOS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PRECIO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</a:tr>
              <a:tr h="95624">
                <a:tc rowSpan="2"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entrada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timbre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115,00 €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130,00 €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rowSpan="2"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Vestíbulo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130,00 €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Arreglar ou instalar enchufe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180,00 €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rowSpan="4"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Salón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130,00 €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Arreglar ou instalar enchufe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180,00 €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Instalar toma de calefacción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200,00 €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Instalar toma de aire acondicionado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200,00 €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rowSpan="3"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Dormitorio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130,00 €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88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Instalar enchufe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/>
                      </a:r>
                      <a:br>
                        <a:rPr lang="es-ES" sz="1000" dirty="0">
                          <a:latin typeface="Liberation Sans"/>
                        </a:rPr>
                      </a:br>
                      <a:r>
                        <a:rPr lang="es-ES" sz="1000" dirty="0" smtClean="0">
                          <a:latin typeface="Liberation Sans"/>
                        </a:rPr>
                        <a:t>180€</a:t>
                      </a:r>
                      <a:endParaRPr lang="es-ES" sz="1000" dirty="0">
                        <a:latin typeface="Liberation Sans"/>
                      </a:endParaRP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toma de calefacción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200,00 €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24">
                <a:tc rowSpan="3"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Baño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Instalar enchufe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180,00 €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130,00 €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Instalar toma de calefacción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200,00 €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24">
                <a:tc rowSpan="3"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Pasillo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enchufe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180,00 €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130,00 €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toma de calefacción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200,00 €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24">
                <a:tc rowSpan="3"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Cociña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enchufe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180,00 €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/>
                      </a:r>
                      <a:br>
                        <a:rPr lang="es-ES" sz="1000" dirty="0">
                          <a:latin typeface="Liberation Sans"/>
                        </a:rPr>
                      </a:br>
                      <a:endParaRPr lang="es-ES" sz="1000" dirty="0">
                        <a:latin typeface="Liberation Sans"/>
                      </a:endParaRP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Instalación de tomas para electrodomésticos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200,00 €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rowSpan="2"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Terraza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130,00 €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2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enchufe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180,00 €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41">
                <a:tc rowSpan="3"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Garaxe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punto de luz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130,00 €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2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enchufe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latin typeface="Liberation Sans"/>
                        </a:rPr>
                        <a:t>180,00 €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latin typeface="Liberation Sans"/>
                        </a:rPr>
                        <a:t>Instalar toma para recarga para vehículo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 smtClean="0">
                          <a:latin typeface="Liberation Sans"/>
                        </a:rPr>
                        <a:t>1000,00 </a:t>
                      </a:r>
                      <a:r>
                        <a:rPr lang="es-ES" sz="1000" dirty="0">
                          <a:latin typeface="Liberation Sans"/>
                        </a:rPr>
                        <a:t>€</a:t>
                      </a:r>
                    </a:p>
                  </a:txBody>
                  <a:tcPr marL="23906" marR="23906" marT="11953" marB="1195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CANAIS DE VENTA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928662" y="1714488"/>
          <a:ext cx="7643865" cy="4064002"/>
        </p:xfrm>
        <a:graphic>
          <a:graphicData uri="http://schemas.openxmlformats.org/drawingml/2006/table">
            <a:tbl>
              <a:tblPr/>
              <a:tblGrid>
                <a:gridCol w="1528773"/>
                <a:gridCol w="1528773"/>
                <a:gridCol w="1528773"/>
                <a:gridCol w="1528773"/>
                <a:gridCol w="1528773"/>
              </a:tblGrid>
              <a:tr h="387048"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CANAIS DE VENDA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CANAL 1 (On line)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CANAL 2 (comercial )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b="1">
                          <a:solidFill>
                            <a:schemeClr val="bg1"/>
                          </a:solidFill>
                          <a:latin typeface="Calibri"/>
                        </a:rPr>
                        <a:t>CANAL 3 (ferias e eventos)</a:t>
                      </a:r>
                      <a:endParaRPr lang="pt-BR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CANAL 4 (Tendas)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CRITERIOS DE VALORACIÓN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puntuación de 1 a 4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puntuación de 1 a 4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puntuación de 1 a 4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puntuación de 1 a 4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8705" marR="38705" marT="19352" marB="1935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387048">
                <a:tc>
                  <a:txBody>
                    <a:bodyPr/>
                    <a:lstStyle/>
                    <a:p>
                      <a:pPr algn="l"/>
                      <a:r>
                        <a:rPr lang="pt-BR" sz="1050" dirty="0">
                          <a:solidFill>
                            <a:schemeClr val="bg1"/>
                          </a:solidFill>
                          <a:latin typeface="Calibri"/>
                        </a:rPr>
                        <a:t>nº clientes os que chegas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distancia xeográfica que abarcas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48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menor custo de venda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/>
                      <a:r>
                        <a:rPr lang="pt-BR" sz="1050">
                          <a:solidFill>
                            <a:schemeClr val="bg1"/>
                          </a:solidFill>
                          <a:latin typeface="Calibri"/>
                        </a:rPr>
                        <a:t>coñecer mellor os hábitos de compra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acceso ao catálogo de productos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048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mellor atención ó cliente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162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poder de negociación de prezos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38705" marR="38705" marT="19352" marB="193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3. TRAMITES LEGAIS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INFORMACION BASICA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571604" y="2000240"/>
          <a:ext cx="6020740" cy="4382352"/>
        </p:xfrm>
        <a:graphic>
          <a:graphicData uri="http://schemas.openxmlformats.org/drawingml/2006/table">
            <a:tbl>
              <a:tblPr/>
              <a:tblGrid>
                <a:gridCol w="2683156"/>
                <a:gridCol w="3337584"/>
              </a:tblGrid>
              <a:tr h="361244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chemeClr val="bg1"/>
                          </a:solidFill>
                          <a:latin typeface="Calibri"/>
                        </a:rPr>
                        <a:t>FORMA XURÍDICA ELIXIDA</a:t>
                      </a:r>
                      <a:endParaRPr lang="es-ES" sz="18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311" marR="90311" marT="45156" marB="451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>
                          <a:latin typeface="Calibri"/>
                        </a:rPr>
                        <a:t>Cooperativa</a:t>
                      </a:r>
                    </a:p>
                  </a:txBody>
                  <a:tcPr marL="90311" marR="90311" marT="45156" marB="451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244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chemeClr val="bg1"/>
                          </a:solidFill>
                          <a:latin typeface="Calibri"/>
                        </a:rPr>
                        <a:t>NOME XURÍDICO</a:t>
                      </a:r>
                      <a:endParaRPr lang="es-ES" sz="18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311" marR="90311" marT="45156" marB="451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>
                          <a:latin typeface="Calibri"/>
                        </a:rPr>
                        <a:t>Electro Mu cop</a:t>
                      </a:r>
                    </a:p>
                  </a:txBody>
                  <a:tcPr marL="90311" marR="90311" marT="45156" marB="451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4044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chemeClr val="bg1"/>
                          </a:solidFill>
                          <a:latin typeface="Calibri"/>
                        </a:rPr>
                        <a:t>NOME E APELIDOS DOS SOCIOS</a:t>
                      </a:r>
                      <a:endParaRPr lang="pt-BR" sz="18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311" marR="90311" marT="45156" marB="451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latin typeface="Calibri"/>
                        </a:rPr>
                        <a:t>Francisco </a:t>
                      </a:r>
                      <a:r>
                        <a:rPr lang="es-ES" sz="1800" dirty="0" err="1">
                          <a:latin typeface="Calibri"/>
                        </a:rPr>
                        <a:t>Jose</a:t>
                      </a:r>
                      <a:r>
                        <a:rPr lang="es-ES" sz="1800" dirty="0">
                          <a:latin typeface="Calibri"/>
                        </a:rPr>
                        <a:t> Suarez Tajes </a:t>
                      </a:r>
                      <a:endParaRPr lang="es-ES" sz="1800" dirty="0" smtClean="0">
                        <a:latin typeface="Calibri"/>
                      </a:endParaRPr>
                    </a:p>
                    <a:p>
                      <a:pPr algn="ctr"/>
                      <a:r>
                        <a:rPr lang="es-ES" sz="1800" dirty="0" err="1" smtClean="0">
                          <a:latin typeface="Calibri"/>
                        </a:rPr>
                        <a:t>Jose</a:t>
                      </a:r>
                      <a:r>
                        <a:rPr lang="es-ES" sz="1800" dirty="0" smtClean="0">
                          <a:latin typeface="Calibri"/>
                        </a:rPr>
                        <a:t> </a:t>
                      </a:r>
                      <a:r>
                        <a:rPr lang="es-ES" sz="1800" dirty="0">
                          <a:latin typeface="Calibri"/>
                        </a:rPr>
                        <a:t>Antonio Lago </a:t>
                      </a:r>
                      <a:r>
                        <a:rPr lang="es-ES" sz="1800" dirty="0" err="1" smtClean="0">
                          <a:latin typeface="Calibri"/>
                        </a:rPr>
                        <a:t>Pecori</a:t>
                      </a:r>
                      <a:endParaRPr lang="es-ES" sz="1800" dirty="0" smtClean="0">
                        <a:latin typeface="Calibri"/>
                      </a:endParaRPr>
                    </a:p>
                    <a:p>
                      <a:pPr algn="ctr"/>
                      <a:r>
                        <a:rPr lang="es-ES" sz="1800" dirty="0" smtClean="0">
                          <a:latin typeface="Calibri"/>
                        </a:rPr>
                        <a:t> </a:t>
                      </a:r>
                      <a:r>
                        <a:rPr lang="es-ES" sz="1800" dirty="0" err="1">
                          <a:latin typeface="Calibri"/>
                        </a:rPr>
                        <a:t>Aaron</a:t>
                      </a:r>
                      <a:r>
                        <a:rPr lang="es-ES" sz="1800" dirty="0">
                          <a:latin typeface="Calibri"/>
                        </a:rPr>
                        <a:t> </a:t>
                      </a:r>
                      <a:r>
                        <a:rPr lang="es-ES" sz="1800" dirty="0" err="1">
                          <a:latin typeface="Calibri"/>
                        </a:rPr>
                        <a:t>Perez</a:t>
                      </a:r>
                      <a:r>
                        <a:rPr lang="es-ES" sz="1800" dirty="0">
                          <a:latin typeface="Calibri"/>
                        </a:rPr>
                        <a:t> </a:t>
                      </a:r>
                      <a:r>
                        <a:rPr lang="es-ES" sz="1800" dirty="0" err="1">
                          <a:latin typeface="Calibri"/>
                        </a:rPr>
                        <a:t>Riomayor</a:t>
                      </a:r>
                      <a:r>
                        <a:rPr lang="es-ES" sz="1800" dirty="0">
                          <a:latin typeface="Calibri"/>
                        </a:rPr>
                        <a:t> </a:t>
                      </a:r>
                      <a:endParaRPr lang="es-ES" sz="1800" dirty="0" smtClean="0">
                        <a:latin typeface="Calibri"/>
                      </a:endParaRPr>
                    </a:p>
                    <a:p>
                      <a:pPr algn="ctr"/>
                      <a:r>
                        <a:rPr lang="es-ES" sz="1800" dirty="0" smtClean="0">
                          <a:latin typeface="Calibri"/>
                        </a:rPr>
                        <a:t>Abel </a:t>
                      </a:r>
                      <a:r>
                        <a:rPr lang="es-ES" sz="1800" dirty="0" err="1">
                          <a:latin typeface="Calibri"/>
                        </a:rPr>
                        <a:t>Horta</a:t>
                      </a:r>
                      <a:r>
                        <a:rPr lang="es-ES" sz="1800" dirty="0">
                          <a:latin typeface="Calibri"/>
                        </a:rPr>
                        <a:t> </a:t>
                      </a:r>
                      <a:r>
                        <a:rPr lang="es-ES" sz="1800" dirty="0" err="1">
                          <a:latin typeface="Calibri"/>
                        </a:rPr>
                        <a:t>Fernandez</a:t>
                      </a:r>
                      <a:r>
                        <a:rPr lang="es-ES" sz="1800" dirty="0">
                          <a:latin typeface="Calibri"/>
                        </a:rPr>
                        <a:t> </a:t>
                      </a:r>
                      <a:endParaRPr lang="es-ES" sz="1800" dirty="0" smtClean="0">
                        <a:latin typeface="Calibri"/>
                      </a:endParaRPr>
                    </a:p>
                    <a:p>
                      <a:pPr algn="ctr"/>
                      <a:r>
                        <a:rPr lang="es-ES" sz="1800" dirty="0" err="1" smtClean="0">
                          <a:latin typeface="Calibri"/>
                        </a:rPr>
                        <a:t>Jose</a:t>
                      </a:r>
                      <a:r>
                        <a:rPr lang="es-ES" sz="1800" dirty="0" smtClean="0">
                          <a:latin typeface="Calibri"/>
                        </a:rPr>
                        <a:t> </a:t>
                      </a:r>
                      <a:r>
                        <a:rPr lang="es-ES" sz="1800" dirty="0">
                          <a:latin typeface="Calibri"/>
                        </a:rPr>
                        <a:t>Manuel </a:t>
                      </a:r>
                      <a:r>
                        <a:rPr lang="es-ES" sz="1800" dirty="0" err="1" smtClean="0">
                          <a:latin typeface="Calibri"/>
                        </a:rPr>
                        <a:t>Insua</a:t>
                      </a:r>
                      <a:r>
                        <a:rPr lang="es-ES" sz="1800" dirty="0" smtClean="0">
                          <a:latin typeface="Calibri"/>
                        </a:rPr>
                        <a:t> </a:t>
                      </a:r>
                      <a:r>
                        <a:rPr lang="es-ES" sz="1800" dirty="0" err="1">
                          <a:latin typeface="Calibri"/>
                        </a:rPr>
                        <a:t>Portela</a:t>
                      </a:r>
                      <a:endParaRPr lang="es-ES" sz="1800" dirty="0">
                        <a:latin typeface="Calibri"/>
                      </a:endParaRPr>
                    </a:p>
                  </a:txBody>
                  <a:tcPr marL="90311" marR="90311" marT="45156" marB="451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178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chemeClr val="bg1"/>
                          </a:solidFill>
                          <a:latin typeface="Calibri"/>
                        </a:rPr>
                        <a:t>CAPITAL SOCIAL PARA A CONSTITUCIÓN</a:t>
                      </a:r>
                      <a:endParaRPr lang="es-ES" sz="18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311" marR="90311" marT="45156" marB="451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>
                          <a:latin typeface="Calibri"/>
                        </a:rPr>
                        <a:t>3000</a:t>
                      </a:r>
                    </a:p>
                  </a:txBody>
                  <a:tcPr marL="90311" marR="90311" marT="45156" marB="451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111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chemeClr val="bg1"/>
                          </a:solidFill>
                          <a:latin typeface="Calibri"/>
                        </a:rPr>
                        <a:t>PORCERTAXE DE PARTICIPACIÓN POR SOCIO</a:t>
                      </a:r>
                      <a:endParaRPr lang="es-ES" sz="18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311" marR="90311" marT="45156" marB="451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>
                          <a:latin typeface="Calibri"/>
                        </a:rPr>
                        <a:t>20,00 %</a:t>
                      </a:r>
                    </a:p>
                  </a:txBody>
                  <a:tcPr marL="90311" marR="90311" marT="45156" marB="451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178"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solidFill>
                            <a:schemeClr val="bg1"/>
                          </a:solidFill>
                          <a:latin typeface="Calibri"/>
                        </a:rPr>
                        <a:t>Nº PARTICIPACIÓNS TOTAIS</a:t>
                      </a:r>
                      <a:endParaRPr lang="es-ES" sz="18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0311" marR="90311" marT="45156" marB="451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latin typeface="Calibri"/>
                        </a:rPr>
                        <a:t>3000</a:t>
                      </a:r>
                    </a:p>
                  </a:txBody>
                  <a:tcPr marL="90311" marR="90311" marT="45156" marB="451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VANTAXES E INCONVINTES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071538" y="1397000"/>
          <a:ext cx="7072364" cy="4259848"/>
        </p:xfrm>
        <a:graphic>
          <a:graphicData uri="http://schemas.openxmlformats.org/drawingml/2006/table">
            <a:tbl>
              <a:tblPr/>
              <a:tblGrid>
                <a:gridCol w="1768091"/>
                <a:gridCol w="1768091"/>
                <a:gridCol w="1768091"/>
                <a:gridCol w="1768091"/>
              </a:tblGrid>
              <a:tr h="422656">
                <a:tc>
                  <a:txBody>
                    <a:bodyPr/>
                    <a:lstStyle/>
                    <a:p>
                      <a:pPr algn="ctr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VANTAXES DA FORMA XURÍDICA ELIXIDA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2512" marR="32512" marT="16256" marB="162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Valoración de 0 a 10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2512" marR="32512" marT="16256" marB="162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INCONVINTES DA FORMA XURÍDICA ELIXIDA</a:t>
                      </a:r>
                      <a:endParaRPr lang="pt-BR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2512" marR="32512" marT="16256" marB="162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Valoración de 0 a 10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2512" marR="32512" marT="16256" marB="162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617728"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latin typeface="Calibri"/>
                        </a:rPr>
                        <a:t>Hay la posibilidad de inscribirse al régimen de la Seguridad Social</a:t>
                      </a:r>
                    </a:p>
                  </a:txBody>
                  <a:tcPr marL="32512" marR="32512" marT="16256" marB="16256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latin typeface="Calibri"/>
                        </a:rPr>
                        <a:t>9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latin typeface="Calibri"/>
                        </a:rPr>
                        <a:t>Lentitud en la toma de decisiones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latin typeface="Calibri"/>
                        </a:rPr>
                        <a:t>6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264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latin typeface="Calibri"/>
                        </a:rPr>
                        <a:t>Alta comunicación entre los socios</a:t>
                      </a:r>
                      <a:endParaRPr lang="es-ES" sz="1050">
                        <a:latin typeface="Calibri"/>
                      </a:endParaRPr>
                    </a:p>
                  </a:txBody>
                  <a:tcPr marL="32512" marR="32512" marT="16256" marB="16256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latin typeface="Calibri"/>
                        </a:rPr>
                        <a:t>7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b="1" dirty="0">
                          <a:latin typeface="Calibri"/>
                        </a:rPr>
                        <a:t>Dificultad para acceder a financiación externa por parte de entidades de crédito</a:t>
                      </a:r>
                      <a:endParaRPr lang="es-ES" sz="1050" dirty="0">
                        <a:latin typeface="Calibri"/>
                      </a:endParaRPr>
                    </a:p>
                  </a:txBody>
                  <a:tcPr marL="32512" marR="32512" marT="16256" marB="162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latin typeface="Calibri"/>
                        </a:rPr>
                        <a:t>6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728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latin typeface="Calibri"/>
                        </a:rPr>
                        <a:t>Toma de decisiones democrática</a:t>
                      </a:r>
                      <a:endParaRPr lang="es-ES" sz="1050">
                        <a:latin typeface="Calibri"/>
                      </a:endParaRPr>
                    </a:p>
                  </a:txBody>
                  <a:tcPr marL="32512" marR="32512" marT="16256" marB="16256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latin typeface="Calibri"/>
                        </a:rPr>
                        <a:t>8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b="1" dirty="0">
                          <a:latin typeface="Calibri"/>
                        </a:rPr>
                        <a:t>No consiguen el favor gubernamental hasta pasados unos años</a:t>
                      </a:r>
                      <a:endParaRPr lang="es-ES" sz="1050" dirty="0">
                        <a:latin typeface="Calibri"/>
                      </a:endParaRPr>
                    </a:p>
                  </a:txBody>
                  <a:tcPr marL="32512" marR="32512" marT="16256" marB="162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latin typeface="Calibri"/>
                        </a:rPr>
                        <a:t>9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192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latin typeface="Calibri"/>
                        </a:rPr>
                        <a:t>Bonificaciones fiscales</a:t>
                      </a:r>
                    </a:p>
                  </a:txBody>
                  <a:tcPr marL="32512" marR="32512" marT="16256" marB="16256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latin typeface="Calibri"/>
                        </a:rPr>
                        <a:t>10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latin typeface="Calibri"/>
                        </a:rPr>
                        <a:t>Límites en la contratación de trabajadores no socios</a:t>
                      </a:r>
                    </a:p>
                  </a:txBody>
                  <a:tcPr marL="32512" marR="32512" marT="16256" marB="162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latin typeface="Calibri"/>
                        </a:rPr>
                        <a:t>7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728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latin typeface="Calibri"/>
                        </a:rPr>
                        <a:t>Hay programes gubernamentales que les facilitan la financiación</a:t>
                      </a:r>
                    </a:p>
                  </a:txBody>
                  <a:tcPr marL="32512" marR="32512" marT="16256" marB="16256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latin typeface="Calibri"/>
                        </a:rPr>
                        <a:t>10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latin typeface="Calibri"/>
                        </a:rPr>
                        <a:t>Dedicación de los beneficios, *</a:t>
                      </a:r>
                    </a:p>
                  </a:txBody>
                  <a:tcPr marL="32512" marR="32512" marT="16256" marB="162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latin typeface="Calibri"/>
                        </a:rPr>
                        <a:t>8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968"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latin typeface="Calibri"/>
                        </a:rPr>
                        <a:t>Responsabilidad limitada</a:t>
                      </a:r>
                    </a:p>
                  </a:txBody>
                  <a:tcPr marL="32512" marR="32512" marT="16256" marB="16256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latin typeface="Calibri"/>
                        </a:rPr>
                        <a:t>9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latin typeface="Calibri"/>
                        </a:rPr>
                        <a:t>Falta de formación de sus miembros</a:t>
                      </a:r>
                      <a:endParaRPr lang="es-ES" sz="1050">
                        <a:latin typeface="Calibri"/>
                      </a:endParaRPr>
                    </a:p>
                  </a:txBody>
                  <a:tcPr marL="32512" marR="32512" marT="16256" marB="1625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latin typeface="Calibri"/>
                        </a:rPr>
                        <a:t>10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584"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Valoración Global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Valoración Global</a:t>
                      </a:r>
                    </a:p>
                  </a:txBody>
                  <a:tcPr marL="32512" marR="32512" marT="16256" marB="16256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32512" marR="32512" marT="16256" marB="1625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TRAMITES PARA A CONSTITUCIÓN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2348197" y="1396999"/>
          <a:ext cx="4447606" cy="4064002"/>
        </p:xfrm>
        <a:graphic>
          <a:graphicData uri="http://schemas.openxmlformats.org/drawingml/2006/table">
            <a:tbl>
              <a:tblPr/>
              <a:tblGrid>
                <a:gridCol w="2223803"/>
                <a:gridCol w="2223803"/>
              </a:tblGrid>
              <a:tr h="466999"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Solicitud del Certificado de Denominación Social</a:t>
                      </a:r>
                    </a:p>
                  </a:txBody>
                  <a:tcPr marL="66714" marR="66714" marT="33357" marB="3335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300">
                          <a:solidFill>
                            <a:schemeClr val="bg1"/>
                          </a:solidFill>
                          <a:latin typeface="Calibri"/>
                        </a:rPr>
                        <a:t>Registro de cooperativas</a:t>
                      </a:r>
                    </a:p>
                  </a:txBody>
                  <a:tcPr marL="66714" marR="66714" marT="33357" marB="3335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30862"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Apertura de Cuenta Bancaria</a:t>
                      </a:r>
                    </a:p>
                  </a:txBody>
                  <a:tcPr marL="66714" marR="66714" marT="33357" marB="3335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300">
                          <a:solidFill>
                            <a:schemeClr val="bg1"/>
                          </a:solidFill>
                          <a:latin typeface="Calibri"/>
                        </a:rPr>
                        <a:t>entidad bancaria</a:t>
                      </a:r>
                    </a:p>
                  </a:txBody>
                  <a:tcPr marL="66714" marR="66714" marT="33357" marB="3335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66999"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Redacción de Estatutos y firma de Escritura de Constitución</a:t>
                      </a:r>
                    </a:p>
                  </a:txBody>
                  <a:tcPr marL="66714" marR="66714" marT="33357" marB="3335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300">
                          <a:solidFill>
                            <a:schemeClr val="bg1"/>
                          </a:solidFill>
                          <a:latin typeface="Calibri"/>
                        </a:rPr>
                        <a:t>En un abogado</a:t>
                      </a:r>
                    </a:p>
                  </a:txBody>
                  <a:tcPr marL="66714" marR="66714" marT="33357" marB="3335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66999"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Pago Impuesto de Transmisiones Patrimoniales</a:t>
                      </a:r>
                    </a:p>
                  </a:txBody>
                  <a:tcPr marL="66714" marR="66714" marT="33357" marB="3335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300">
                          <a:solidFill>
                            <a:schemeClr val="bg1"/>
                          </a:solidFill>
                          <a:latin typeface="Calibri"/>
                        </a:rPr>
                        <a:t>Hacienda</a:t>
                      </a:r>
                    </a:p>
                  </a:txBody>
                  <a:tcPr marL="66714" marR="66714" marT="33357" marB="3335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66999"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Inscripción en el Registro de Cooperativas</a:t>
                      </a:r>
                    </a:p>
                  </a:txBody>
                  <a:tcPr marL="66714" marR="66714" marT="33357" marB="3335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Registro de cooperativas</a:t>
                      </a:r>
                    </a:p>
                  </a:txBody>
                  <a:tcPr marL="66714" marR="66714" marT="33357" marB="3335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667141"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Solicitud CIF, Declaración Censal e Impuesto de Actividades Económicas</a:t>
                      </a:r>
                    </a:p>
                  </a:txBody>
                  <a:tcPr marL="66714" marR="66714" marT="33357" marB="3335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Hacienda</a:t>
                      </a:r>
                    </a:p>
                  </a:txBody>
                  <a:tcPr marL="66714" marR="66714" marT="33357" marB="3335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667141">
                <a:tc>
                  <a:txBody>
                    <a:bodyPr/>
                    <a:lstStyle/>
                    <a:p>
                      <a:pPr algn="l"/>
                      <a:r>
                        <a:rPr lang="es-ES" sz="1300">
                          <a:solidFill>
                            <a:schemeClr val="bg1"/>
                          </a:solidFill>
                          <a:latin typeface="Calibri"/>
                        </a:rPr>
                        <a:t>Alta en el Régimen de Autónomos y/o General de socios y trabajadores</a:t>
                      </a:r>
                    </a:p>
                  </a:txBody>
                  <a:tcPr marL="66714" marR="66714" marT="33357" marB="3335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Hacienda</a:t>
                      </a:r>
                    </a:p>
                  </a:txBody>
                  <a:tcPr marL="66714" marR="66714" marT="33357" marB="3335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30862">
                <a:tc>
                  <a:txBody>
                    <a:bodyPr/>
                    <a:lstStyle/>
                    <a:p>
                      <a:pPr algn="l"/>
                      <a:r>
                        <a:rPr lang="es-ES" sz="1300">
                          <a:solidFill>
                            <a:schemeClr val="bg1"/>
                          </a:solidFill>
                          <a:latin typeface="Calibri"/>
                        </a:rPr>
                        <a:t>Solicitud del Libro de Visitas</a:t>
                      </a:r>
                    </a:p>
                  </a:txBody>
                  <a:tcPr marL="66714" marR="66714" marT="33357" marB="3335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300" dirty="0">
                          <a:solidFill>
                            <a:schemeClr val="bg1"/>
                          </a:solidFill>
                          <a:latin typeface="Calibri"/>
                        </a:rPr>
                        <a:t>Ministerio de trabajo</a:t>
                      </a:r>
                    </a:p>
                  </a:txBody>
                  <a:tcPr marL="66714" marR="66714" marT="33357" marB="3335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4. VIABILIDADE ECONÓMICA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3571900"/>
          </a:xfrm>
        </p:spPr>
        <p:txBody>
          <a:bodyPr>
            <a:normAutofit/>
          </a:bodyPr>
          <a:lstStyle/>
          <a:p>
            <a:r>
              <a:rPr lang="es-ES" dirty="0" smtClean="0"/>
              <a:t>1. PRESENTACIÓN DA INICIATIVA EMPRESARIAL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PRESUPUESTO MAQUETA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428726" y="1396999"/>
          <a:ext cx="6643736" cy="4532335"/>
        </p:xfrm>
        <a:graphic>
          <a:graphicData uri="http://schemas.openxmlformats.org/drawingml/2006/table">
            <a:tbl>
              <a:tblPr/>
              <a:tblGrid>
                <a:gridCol w="1660934"/>
                <a:gridCol w="1660934"/>
                <a:gridCol w="1660934"/>
                <a:gridCol w="1660934"/>
              </a:tblGrid>
              <a:tr h="453233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  <a:latin typeface="Calibri"/>
                        </a:rPr>
                        <a:t>MAQUETA</a:t>
                      </a: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>
                          <a:solidFill>
                            <a:schemeClr val="bg1"/>
                          </a:solidFill>
                          <a:latin typeface="Calibri"/>
                        </a:rPr>
                        <a:t>CANTIDADE</a:t>
                      </a:r>
                      <a:endParaRPr lang="es-ES" sz="11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>
                          <a:solidFill>
                            <a:schemeClr val="bg1"/>
                          </a:solidFill>
                          <a:latin typeface="Calibri"/>
                        </a:rPr>
                        <a:t>Precio por cantidade</a:t>
                      </a:r>
                      <a:endParaRPr lang="es-ES" sz="11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  <a:latin typeface="Calibri"/>
                        </a:rPr>
                        <a:t>TOTAL</a:t>
                      </a: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647475">
                <a:tc>
                  <a:txBody>
                    <a:bodyPr/>
                    <a:lstStyle/>
                    <a:p>
                      <a:pPr algn="l"/>
                      <a:r>
                        <a:rPr lang="pt-BR" sz="1100">
                          <a:solidFill>
                            <a:schemeClr val="bg1"/>
                          </a:solidFill>
                          <a:latin typeface="Calibri"/>
                        </a:rPr>
                        <a:t>Madera (muros, caseta e casa)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8580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0,0001856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1,592448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1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Cables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6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0,224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1,344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1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Pintura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10,5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10,5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33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Transformador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1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Cesped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17,9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17,9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1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Leds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10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10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1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Interruptores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6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0,34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2,04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1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Alimentación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1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Bombillas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10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0,9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9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33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Portalamparas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10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0,7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7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33">
                <a:tc>
                  <a:txBody>
                    <a:bodyPr/>
                    <a:lstStyle/>
                    <a:p>
                      <a:pPr algn="l"/>
                      <a:r>
                        <a:rPr lang="es-ES" sz="1100">
                          <a:solidFill>
                            <a:schemeClr val="bg1"/>
                          </a:solidFill>
                          <a:latin typeface="Calibri"/>
                        </a:rPr>
                        <a:t>Bandeja aluminio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1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>
                          <a:latin typeface="Calibri"/>
                        </a:rPr>
                        <a:t>0</a:t>
                      </a:r>
                    </a:p>
                  </a:txBody>
                  <a:tcPr marL="58057" marR="58057" marT="29029" marB="2902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91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  <a:latin typeface="Calibri"/>
                        </a:rPr>
                        <a:t>TOTAL</a:t>
                      </a:r>
                      <a:endParaRPr lang="es-ES" sz="11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>8588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>38,9641856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  <a:latin typeface="Calibri"/>
                        </a:rPr>
                        <a:t>43,38</a:t>
                      </a:r>
                    </a:p>
                  </a:txBody>
                  <a:tcPr marL="58057" marR="58057" marT="29029" marB="2902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ORZAMENTO DE INVERSION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071536" y="1397000"/>
          <a:ext cx="7286680" cy="4064001"/>
        </p:xfrm>
        <a:graphic>
          <a:graphicData uri="http://schemas.openxmlformats.org/drawingml/2006/table">
            <a:tbl>
              <a:tblPr/>
              <a:tblGrid>
                <a:gridCol w="1821670"/>
                <a:gridCol w="1821670"/>
                <a:gridCol w="1821670"/>
                <a:gridCol w="1821670"/>
              </a:tblGrid>
              <a:tr h="527792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PRESUPOSTO GLOBAL DE INVERSIÓN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EUROS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Anos Consumo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Amortización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algn="l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CONSTITUCIÓN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1929,5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algn="l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ACONDICIONAMENTO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9380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938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1117">
                <a:tc>
                  <a:txBody>
                    <a:bodyPr/>
                    <a:lstStyle/>
                    <a:p>
                      <a:pPr algn="l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TRANSPORTE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5000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1117">
                <a:tc>
                  <a:txBody>
                    <a:bodyPr/>
                    <a:lstStyle/>
                    <a:p>
                      <a:pPr algn="l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MOBILIARIO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19750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3950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44467">
                <a:tc>
                  <a:txBody>
                    <a:bodyPr/>
                    <a:lstStyle/>
                    <a:p>
                      <a:pPr algn="l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EQUIPOS PARA PROCESOS DE INFORMACIÓN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3160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632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27792">
                <a:tc>
                  <a:txBody>
                    <a:bodyPr/>
                    <a:lstStyle/>
                    <a:p>
                      <a:pPr algn="l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APLICACIÓNS INFORMÁTICAS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100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1117">
                <a:tc>
                  <a:txBody>
                    <a:bodyPr/>
                    <a:lstStyle/>
                    <a:p>
                      <a:pPr algn="l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MAQUINARIA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6000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solidFill>
                            <a:schemeClr val="bg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algn="l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FERRAMENTAS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4000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solidFill>
                            <a:schemeClr val="bg1"/>
                          </a:solidFill>
                          <a:latin typeface="Calibri"/>
                        </a:rPr>
                        <a:t>800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1117">
                <a:tc>
                  <a:txBody>
                    <a:bodyPr/>
                    <a:lstStyle/>
                    <a:p>
                      <a:pPr algn="l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OUTRAS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18000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>
                          <a:solidFill>
                            <a:schemeClr val="bg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>
                          <a:solidFill>
                            <a:schemeClr val="bg1"/>
                          </a:solidFill>
                          <a:latin typeface="Calibri"/>
                        </a:rPr>
                        <a:t>18000</a:t>
                      </a: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1117"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TOTAL 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67319,5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>
                          <a:solidFill>
                            <a:schemeClr val="bg1"/>
                          </a:solidFill>
                          <a:latin typeface="Calibri"/>
                        </a:rPr>
                        <a:t>TOTAL</a:t>
                      </a:r>
                      <a:endParaRPr lang="es-ES" sz="10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Calibri"/>
                        </a:rPr>
                        <a:t>25940</a:t>
                      </a:r>
                      <a:endParaRPr lang="es-ES" sz="1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2779" marR="52779" marT="26390" marB="2639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ORZAMENTO DE GASTOS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642911" y="1348509"/>
          <a:ext cx="7500990" cy="4437944"/>
        </p:xfrm>
        <a:graphic>
          <a:graphicData uri="http://schemas.openxmlformats.org/drawingml/2006/table">
            <a:tbl>
              <a:tblPr/>
              <a:tblGrid>
                <a:gridCol w="4158158"/>
                <a:gridCol w="3342832"/>
              </a:tblGrid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GASTOS ANUAIS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>
                          <a:solidFill>
                            <a:schemeClr val="bg1"/>
                          </a:solidFill>
                          <a:latin typeface="Calibri"/>
                        </a:rPr>
                        <a:t>VALOR</a:t>
                      </a:r>
                      <a:endParaRPr lang="es-ES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err="1">
                          <a:solidFill>
                            <a:schemeClr val="bg1"/>
                          </a:solidFill>
                          <a:latin typeface="Calibri"/>
                        </a:rPr>
                        <a:t>Aluger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>
                          <a:solidFill>
                            <a:schemeClr val="bg1"/>
                          </a:solidFill>
                          <a:latin typeface="Calibri"/>
                        </a:rPr>
                        <a:t>4200</a:t>
                      </a:r>
                      <a:endParaRPr lang="es-ES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err="1">
                          <a:solidFill>
                            <a:schemeClr val="bg1"/>
                          </a:solidFill>
                          <a:latin typeface="Calibri"/>
                        </a:rPr>
                        <a:t>Subministracións</a:t>
                      </a:r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>
                          <a:solidFill>
                            <a:schemeClr val="bg1"/>
                          </a:solidFill>
                          <a:latin typeface="Calibri"/>
                        </a:rPr>
                        <a:t>4152</a:t>
                      </a:r>
                      <a:endParaRPr lang="es-ES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Material de oficina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>
                          <a:solidFill>
                            <a:schemeClr val="bg1"/>
                          </a:solidFill>
                          <a:latin typeface="Calibri"/>
                        </a:rPr>
                        <a:t>1200</a:t>
                      </a:r>
                      <a:endParaRPr lang="es-ES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Gastos de </a:t>
                      </a:r>
                      <a:r>
                        <a:rPr lang="es-ES" sz="1500" dirty="0" err="1">
                          <a:solidFill>
                            <a:schemeClr val="bg1"/>
                          </a:solidFill>
                          <a:latin typeface="Calibri"/>
                        </a:rPr>
                        <a:t>persoal</a:t>
                      </a:r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 con S.S.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>
                          <a:solidFill>
                            <a:schemeClr val="bg1"/>
                          </a:solidFill>
                          <a:latin typeface="Calibri"/>
                        </a:rPr>
                        <a:t>76980</a:t>
                      </a:r>
                      <a:endParaRPr lang="es-ES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53508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err="1">
                          <a:solidFill>
                            <a:schemeClr val="bg1"/>
                          </a:solidFill>
                          <a:latin typeface="Calibri"/>
                        </a:rPr>
                        <a:t>Servizos</a:t>
                      </a:r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 de </a:t>
                      </a:r>
                      <a:r>
                        <a:rPr lang="es-ES" sz="1500" dirty="0" err="1">
                          <a:solidFill>
                            <a:schemeClr val="bg1"/>
                          </a:solidFill>
                          <a:latin typeface="Calibri"/>
                        </a:rPr>
                        <a:t>profesionais</a:t>
                      </a:r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es-ES" sz="1500" dirty="0" err="1">
                          <a:solidFill>
                            <a:schemeClr val="bg1"/>
                          </a:solidFill>
                          <a:latin typeface="Calibri"/>
                        </a:rPr>
                        <a:t>independentes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>
                          <a:solidFill>
                            <a:schemeClr val="bg1"/>
                          </a:solidFill>
                          <a:latin typeface="Calibri"/>
                        </a:rPr>
                        <a:t>6420</a:t>
                      </a:r>
                      <a:endParaRPr lang="es-ES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Seguros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1400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Publicidade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900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Outros 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500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Gastos financieiros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75,6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Amortizacións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25940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Mercancía</a:t>
                      </a: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24354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703">
                <a:tc>
                  <a:txBody>
                    <a:bodyPr/>
                    <a:lstStyle/>
                    <a:p>
                      <a:pPr algn="ctr"/>
                      <a:r>
                        <a:rPr lang="es-ES" sz="1500" b="1">
                          <a:solidFill>
                            <a:schemeClr val="bg1"/>
                          </a:solidFill>
                          <a:latin typeface="Calibri"/>
                        </a:rPr>
                        <a:t>TOTAL</a:t>
                      </a:r>
                      <a:endParaRPr lang="es-ES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146121,12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3891" marR="73891" marT="36945" marB="369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ESTIMACIÓN DE INGRESOS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214411" y="1397000"/>
          <a:ext cx="7215240" cy="4063999"/>
        </p:xfrm>
        <a:graphic>
          <a:graphicData uri="http://schemas.openxmlformats.org/drawingml/2006/table">
            <a:tbl>
              <a:tblPr/>
              <a:tblGrid>
                <a:gridCol w="1202540"/>
                <a:gridCol w="1202540"/>
                <a:gridCol w="1202540"/>
                <a:gridCol w="1202540"/>
                <a:gridCol w="1202540"/>
                <a:gridCol w="1202540"/>
              </a:tblGrid>
              <a:tr h="290286">
                <a:tc gridSpan="6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ESTIMACIÓN DE INGRESOS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596571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Gasto total anual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Producto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Prezo</a:t>
                      </a:r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 medio por </a:t>
                      </a:r>
                      <a:r>
                        <a:rPr lang="es-ES" sz="14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servizo</a:t>
                      </a:r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es-ES" sz="14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ou</a:t>
                      </a:r>
                      <a:r>
                        <a:rPr lang="es-ES" sz="1400" b="1" dirty="0">
                          <a:solidFill>
                            <a:schemeClr val="bg1"/>
                          </a:solidFill>
                          <a:latin typeface="Calibri"/>
                        </a:rPr>
                        <a:t> producto</a:t>
                      </a:r>
                      <a:endParaRPr lang="es-ES" sz="14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solidFill>
                            <a:schemeClr val="bg1"/>
                          </a:solidFill>
                          <a:latin typeface="Calibri"/>
                        </a:rPr>
                        <a:t>Cantidade de servizos ou productos</a:t>
                      </a:r>
                      <a:endParaRPr lang="pt-BR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Días de apertura do local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>
                          <a:solidFill>
                            <a:schemeClr val="bg1"/>
                          </a:solidFill>
                          <a:latin typeface="Calibri"/>
                        </a:rPr>
                        <a:t>Ventas diarias</a:t>
                      </a:r>
                      <a:endParaRPr lang="es-ES" sz="14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725714">
                <a:tc rowSpan="3"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bg1"/>
                          </a:solidFill>
                          <a:latin typeface="Calibri"/>
                        </a:rPr>
                        <a:t>146121,12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bg1"/>
                          </a:solidFill>
                          <a:latin typeface="Calibri"/>
                        </a:rPr>
                        <a:t>Produto prezo baixo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bg1"/>
                          </a:solidFill>
                          <a:latin typeface="Calibri"/>
                        </a:rPr>
                        <a:t>115 €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bg1"/>
                          </a:solidFill>
                          <a:latin typeface="Calibri"/>
                        </a:rPr>
                        <a:t>1270,61843478261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bg1"/>
                          </a:solidFill>
                          <a:latin typeface="Calibri"/>
                        </a:rPr>
                        <a:t>362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bg1"/>
                          </a:solidFill>
                          <a:latin typeface="Calibri"/>
                        </a:rPr>
                        <a:t>3,5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2571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bg1"/>
                          </a:solidFill>
                          <a:latin typeface="Calibri"/>
                        </a:rPr>
                        <a:t>Produto prezo medio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bg1"/>
                          </a:solidFill>
                          <a:latin typeface="Calibri"/>
                        </a:rPr>
                        <a:t>350 €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bg1"/>
                          </a:solidFill>
                          <a:latin typeface="Calibri"/>
                        </a:rPr>
                        <a:t>417,488914285714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bg1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2571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bg1"/>
                          </a:solidFill>
                          <a:latin typeface="Calibri"/>
                        </a:rPr>
                        <a:t>Produto prezo alto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bg1"/>
                          </a:solidFill>
                          <a:latin typeface="Calibri"/>
                        </a:rPr>
                        <a:t>1.500 €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>
                          <a:solidFill>
                            <a:schemeClr val="bg1"/>
                          </a:solidFill>
                          <a:latin typeface="Calibri"/>
                        </a:rPr>
                        <a:t>97,41408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solidFill>
                            <a:schemeClr val="bg1"/>
                          </a:solidFill>
                          <a:latin typeface="Calibri"/>
                        </a:rPr>
                        <a:t>0,3</a:t>
                      </a:r>
                    </a:p>
                  </a:txBody>
                  <a:tcPr marL="72571" marR="72571" marT="36286" marB="3628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FINANCIACIÓN DA EMPRESA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571604" y="1500174"/>
          <a:ext cx="5500727" cy="4625345"/>
        </p:xfrm>
        <a:graphic>
          <a:graphicData uri="http://schemas.openxmlformats.org/drawingml/2006/table">
            <a:tbl>
              <a:tblPr/>
              <a:tblGrid>
                <a:gridCol w="1400183"/>
                <a:gridCol w="1025136"/>
                <a:gridCol w="1025136"/>
                <a:gridCol w="1025136"/>
                <a:gridCol w="1025136"/>
              </a:tblGrid>
              <a:tr h="296333"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Fondos propios (30%)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Subvencións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Préstamos (70%)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PRESUPOSTO GLOBAL DE INVERSIÓN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EUROS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96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CONSTITUCIÓN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1929,5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578,85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1350,65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33"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ACONDICIONAMENTO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9380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2814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>6566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TRANSPORTE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5000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1500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>3500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MOBILIARIO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19750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>19750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EQUIPOS PARA PROCESOS DE INFORMACIÓN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3160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948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>2212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APLICACIÓNS INFORMÁTICAS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100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MAQUINARIA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6000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FERRAMENTAS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4000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4000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OUTRAS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18000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tx1"/>
                          </a:solidFill>
                          <a:latin typeface="Calibri"/>
                        </a:rPr>
                        <a:t>18000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33"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TOTAL 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67319,5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5940,85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56378,65</a:t>
                      </a:r>
                    </a:p>
                  </a:txBody>
                  <a:tcPr marL="42333" marR="42333" marT="21167" marB="211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LIQUIDEZ DA EMPRESA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xmlns:a="http://schemas.openxmlformats.org/drawingml/2006/main" noGrp="1"/>
          </p:cNvGraphicFramePr>
          <p:nvPr/>
        </p:nvGraphicFramePr>
        <p:xfrm>
          <a:off x="0" y="1"/>
          <a:ext cx="9143994" cy="6858010"/>
        </p:xfrm>
        <a:graphic>
          <a:graphicData uri="http://schemas.openxmlformats.org/drawingml/2006/table">
            <a:tbl>
              <a:tblPr/>
              <a:tblGrid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  <a:gridCol w="537882"/>
              </a:tblGrid>
              <a:tr h="214607">
                <a:tc gridSpan="2"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Saldo de Tesorería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Periodicidade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Cantidade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Xaneiro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Febreiro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Marzo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Abril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Maio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Xuño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Xullo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Septiembre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Setembro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Outubro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Novembro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Decembro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Total ano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531406">
                <a:tc rowSpan="4">
                  <a:txBody>
                    <a:bodyPr/>
                    <a:lstStyle/>
                    <a:p>
                      <a:pPr algn="ctr"/>
                      <a:r>
                        <a:rPr lang="es-ES" sz="600" dirty="0">
                          <a:solidFill>
                            <a:schemeClr val="tx1"/>
                          </a:solidFill>
                          <a:latin typeface="Calibri"/>
                        </a:rPr>
                        <a:t>ENTRADAS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>
                          <a:solidFill>
                            <a:schemeClr val="tx1"/>
                          </a:solidFill>
                          <a:latin typeface="Calibri"/>
                        </a:rPr>
                        <a:t>Clientes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>
                          <a:solidFill>
                            <a:schemeClr val="tx1"/>
                          </a:solidFill>
                          <a:latin typeface="Calibri"/>
                        </a:rPr>
                        <a:t>Calcular todos os meses en función do saldo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146121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146121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Subvencións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 err="1">
                          <a:solidFill>
                            <a:schemeClr val="tx1"/>
                          </a:solidFill>
                          <a:latin typeface="Calibri"/>
                        </a:rPr>
                        <a:t>Encaixar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Préstamos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 err="1">
                          <a:solidFill>
                            <a:schemeClr val="tx1"/>
                          </a:solidFill>
                          <a:latin typeface="Calibri"/>
                        </a:rPr>
                        <a:t>Xaneiro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56379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56379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56379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31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Fondos propios (incluido capital social)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dirty="0" err="1">
                          <a:solidFill>
                            <a:schemeClr val="tx1"/>
                          </a:solidFill>
                          <a:latin typeface="Calibri"/>
                        </a:rPr>
                        <a:t>Xaneiro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8941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8941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8941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gridSpan="3"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Total entradas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77496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12177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211441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rowSpan="22">
                  <a:txBody>
                    <a:bodyPr/>
                    <a:lstStyle/>
                    <a:p>
                      <a:pPr algn="ctr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SAÍDAS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CONSTITUCIÓN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pt-BR" sz="600">
                          <a:solidFill>
                            <a:schemeClr val="tx1"/>
                          </a:solidFill>
                          <a:latin typeface="Calibri"/>
                        </a:rPr>
                        <a:t>Case todas estas cantidades gastarianse en xaneiro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1930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1930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1930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541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ACONDICIONAMENTO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9380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9380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9380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TRANSPORTE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MOBILIARIO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19750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19750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19750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ORDENADORES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3160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3160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3160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APLICACIÓNS 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MAQUINARIA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6000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6000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6000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FERRAMENTAS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4000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4000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4000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OUTRAS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18000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18000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18000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900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Aluger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Mensual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4200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350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4200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Subministracións 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Mensual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4152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1038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1038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1038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3114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Material de oficina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Encaixar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1200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Salarios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Mensual (comenzo febreiro)</a:t>
                      </a: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60000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55000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Seg.social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16980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1415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15565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3140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Servizos de profesionais independentes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Encaixar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6420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535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5885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900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Seguros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Encaixar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117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1400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Publicidade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Encaixar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900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900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900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Outros 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Encaixar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500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900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Mercancía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Mensual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24354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2029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24354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IVE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Trimestral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7492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1873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1873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1873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5619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IS/IRPF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Trimestral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Cuota préstamo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600">
                          <a:solidFill>
                            <a:schemeClr val="tx1"/>
                          </a:solidFill>
                          <a:latin typeface="Calibri"/>
                        </a:rPr>
                        <a:t>Mensual</a:t>
                      </a: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756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8316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4607">
                <a:tc gridSpan="3"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Total saídas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/>
                      </a:r>
                      <a:b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</a:b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71316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10302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10302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13213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10302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10302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13213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10302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10302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13213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>
                          <a:solidFill>
                            <a:schemeClr val="tx1"/>
                          </a:solidFill>
                          <a:latin typeface="Calibri"/>
                        </a:rPr>
                        <a:t>10302</a:t>
                      </a:r>
                      <a:endParaRPr lang="es-ES" sz="6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10302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600" b="1" dirty="0">
                          <a:solidFill>
                            <a:schemeClr val="tx1"/>
                          </a:solidFill>
                          <a:latin typeface="Calibri"/>
                        </a:rPr>
                        <a:t>193372</a:t>
                      </a:r>
                      <a:endParaRPr lang="es-ES" sz="6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3934" marR="3934" marT="1967" marB="196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CALENDARIO FISCAL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357159" y="1397000"/>
          <a:ext cx="8572559" cy="4321159"/>
        </p:xfrm>
        <a:graphic>
          <a:graphicData uri="http://schemas.openxmlformats.org/drawingml/2006/table">
            <a:tbl>
              <a:tblPr/>
              <a:tblGrid>
                <a:gridCol w="678660"/>
                <a:gridCol w="607223"/>
                <a:gridCol w="607223"/>
                <a:gridCol w="607223"/>
                <a:gridCol w="607223"/>
                <a:gridCol w="607223"/>
                <a:gridCol w="607223"/>
                <a:gridCol w="607223"/>
                <a:gridCol w="607223"/>
                <a:gridCol w="607223"/>
                <a:gridCol w="607223"/>
                <a:gridCol w="607223"/>
                <a:gridCol w="607223"/>
                <a:gridCol w="607223"/>
              </a:tblGrid>
              <a:tr h="1103306">
                <a:tc>
                  <a:txBody>
                    <a:bodyPr/>
                    <a:lstStyle/>
                    <a:p>
                      <a:pPr algn="l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Responsabilidades </a:t>
                      </a:r>
                      <a:r>
                        <a:rPr lang="es-ES" sz="105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cos</a:t>
                      </a:r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 entes públicos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 err="1">
                          <a:solidFill>
                            <a:schemeClr val="bg1"/>
                          </a:solidFill>
                          <a:latin typeface="Calibri"/>
                        </a:rPr>
                        <a:t>Xaneiro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 err="1">
                          <a:solidFill>
                            <a:schemeClr val="bg1"/>
                          </a:solidFill>
                          <a:latin typeface="Calibri"/>
                        </a:rPr>
                        <a:t>Febreiro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Marzo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Abril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 err="1">
                          <a:solidFill>
                            <a:schemeClr val="bg1"/>
                          </a:solidFill>
                          <a:latin typeface="Calibri"/>
                        </a:rPr>
                        <a:t>Maio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Xuño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Xullo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Agosto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Setembro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Outubro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Novembro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Decembro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Xaneiro (do ano seguinte)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953105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Seguros Sociais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6869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IRPF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38732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Imp. Sociedades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6869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IVE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24360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Contabilidade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0788" marR="30788" marT="15394" marB="1539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ESTIMACIÓN DO IVA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524000" y="1645920"/>
          <a:ext cx="6096000" cy="356616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200025">
                <a:tc gridSpan="4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IVE REPERCUTIDO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Ventas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146.121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30685,4352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500">
                <a:tc gridSpan="4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IVE SOPORTADO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bg1"/>
                          </a:solidFill>
                          <a:latin typeface="Calibri"/>
                        </a:rPr>
                        <a:t>Gastos anuais (gastos menos gastos de </a:t>
                      </a:r>
                      <a:r>
                        <a:rPr lang="pt-BR" dirty="0" err="1">
                          <a:solidFill>
                            <a:schemeClr val="bg1"/>
                          </a:solidFill>
                          <a:latin typeface="Calibri"/>
                        </a:rPr>
                        <a:t>persoal</a:t>
                      </a:r>
                      <a:r>
                        <a:rPr lang="pt-BR" dirty="0">
                          <a:solidFill>
                            <a:schemeClr val="bg1"/>
                          </a:solidFill>
                          <a:latin typeface="Calibri"/>
                        </a:rPr>
                        <a:t>, financeiros e </a:t>
                      </a:r>
                      <a:r>
                        <a:rPr lang="pt-BR" dirty="0" err="1">
                          <a:solidFill>
                            <a:schemeClr val="bg1"/>
                          </a:solidFill>
                          <a:latin typeface="Calibri"/>
                        </a:rPr>
                        <a:t>amortización</a:t>
                      </a:r>
                      <a:r>
                        <a:rPr lang="pt-BR" dirty="0">
                          <a:solidFill>
                            <a:schemeClr val="bg1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43126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9056,3592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Inversión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67319,5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14137,095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es-ES" b="1">
                          <a:solidFill>
                            <a:schemeClr val="bg1"/>
                          </a:solidFill>
                          <a:latin typeface="Calibri"/>
                        </a:rPr>
                        <a:t>IVE SOPORTADO-IVE REPERCUTIDO</a:t>
                      </a:r>
                      <a:endParaRPr lang="es-ES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7492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CONTA DE RESULTADOS A 3 ANOS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285852" y="1397000"/>
          <a:ext cx="6072232" cy="4856666"/>
        </p:xfrm>
        <a:graphic>
          <a:graphicData uri="http://schemas.openxmlformats.org/drawingml/2006/table">
            <a:tbl>
              <a:tblPr/>
              <a:tblGrid>
                <a:gridCol w="1518058"/>
                <a:gridCol w="1518058"/>
                <a:gridCol w="1518058"/>
                <a:gridCol w="1518058"/>
              </a:tblGrid>
              <a:tr h="166972"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CONCEPTOS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2019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2021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200"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Ingresos por ventas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146121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160733,232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175345,344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200"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Costes variables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120105,52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132116,072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145327,6792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972">
                <a:tc>
                  <a:txBody>
                    <a:bodyPr/>
                    <a:lstStyle/>
                    <a:p>
                      <a:pPr algn="l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Margen bruto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26015,6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28617,16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30017,6648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972">
                <a:tc>
                  <a:txBody>
                    <a:bodyPr/>
                    <a:lstStyle/>
                    <a:p>
                      <a:pPr algn="l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Costes fijos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25940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25940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25940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200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Resultado de la explotación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75,5999999999913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2677,16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4077,6648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200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Ingresos financieros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180,69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180,69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180,69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200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Gastos financieros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75,6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75,6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75,6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200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Resultado financiero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  <a:latin typeface="Calibri"/>
                        </a:rPr>
                        <a:t>105,09</a:t>
                      </a:r>
                      <a:endParaRPr lang="es-ES" sz="105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105,09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105,09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200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Resultado ordinario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180,69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2782,25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4182,7548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7429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Ingresos extraordinarios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1461,21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1461,21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1461,21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7429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Gastos extraordinarios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243,54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243,54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243,54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7429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Resultado extraordinario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1217,68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1217,67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1217,67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7429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Resultado antes de impuestos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1398,36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3999,92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5400,4248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66972">
                <a:tc>
                  <a:txBody>
                    <a:bodyPr/>
                    <a:lstStyle/>
                    <a:p>
                      <a:pPr algn="l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Impuestos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210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210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210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200">
                <a:tc>
                  <a:txBody>
                    <a:bodyPr/>
                    <a:lstStyle/>
                    <a:p>
                      <a:pPr algn="l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Resultado del ejercicio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>
                          <a:solidFill>
                            <a:schemeClr val="bg1"/>
                          </a:solidFill>
                          <a:latin typeface="Calibri"/>
                        </a:rPr>
                        <a:t>1189</a:t>
                      </a:r>
                      <a:endParaRPr lang="es-ES" sz="105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>
                          <a:solidFill>
                            <a:schemeClr val="bg1"/>
                          </a:solidFill>
                          <a:latin typeface="Calibri"/>
                        </a:rPr>
                        <a:t>3789,92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050" dirty="0">
                          <a:solidFill>
                            <a:schemeClr val="bg1"/>
                          </a:solidFill>
                          <a:latin typeface="Calibri"/>
                        </a:rPr>
                        <a:t>5190,4248</a:t>
                      </a:r>
                    </a:p>
                  </a:txBody>
                  <a:tcPr marL="36286" marR="36286" marT="18143" marB="18143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 smtClean="0"/>
              <a:t>OBXETO E XUSTIFICACIÓN DO NEGOCIO</a:t>
            </a:r>
            <a:endParaRPr lang="es-E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714348" y="1428736"/>
            <a:ext cx="7804174" cy="4973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BALANCE DE SITUACIÓN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ACTIVO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428596" y="1714488"/>
          <a:ext cx="7786746" cy="3518412"/>
        </p:xfrm>
        <a:graphic>
          <a:graphicData uri="http://schemas.openxmlformats.org/drawingml/2006/table">
            <a:tbl>
              <a:tblPr/>
              <a:tblGrid>
                <a:gridCol w="1297791"/>
                <a:gridCol w="1297791"/>
                <a:gridCol w="1297791"/>
                <a:gridCol w="1297791"/>
                <a:gridCol w="1297791"/>
                <a:gridCol w="1297791"/>
              </a:tblGrid>
              <a:tr h="394224">
                <a:tc rowSpan="5"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Calibri"/>
                        </a:rPr>
                        <a:t>ACTIVO</a:t>
                      </a:r>
                      <a:endParaRPr lang="es-ES" sz="12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chemeClr val="bg1"/>
                          </a:solidFill>
                          <a:latin typeface="Calibri"/>
                        </a:rPr>
                        <a:t>ACTIVO FIXO</a:t>
                      </a:r>
                      <a:endParaRPr lang="es-ES" sz="12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chemeClr val="bg1"/>
                          </a:solidFill>
                          <a:latin typeface="Calibri"/>
                        </a:rPr>
                        <a:t>INMOVILIZADO</a:t>
                      </a:r>
                      <a:endParaRPr lang="es-ES" sz="12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bg1"/>
                          </a:solidFill>
                          <a:latin typeface="Calibri"/>
                        </a:rPr>
                        <a:t>67319,5</a:t>
                      </a: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bg1"/>
                          </a:solidFill>
                          <a:latin typeface="Calibri"/>
                        </a:rPr>
                        <a:t>41379,5</a:t>
                      </a: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bg1"/>
                          </a:solidFill>
                          <a:latin typeface="Calibri"/>
                        </a:rPr>
                        <a:t>85262,85</a:t>
                      </a: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4289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chemeClr val="bg1"/>
                          </a:solidFill>
                          <a:latin typeface="Calibri"/>
                        </a:rPr>
                        <a:t>(-) AMORTIZACIÓN</a:t>
                      </a:r>
                      <a:endParaRPr lang="es-ES" sz="12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bg1"/>
                          </a:solidFill>
                          <a:latin typeface="Calibri"/>
                        </a:rPr>
                        <a:t>25940</a:t>
                      </a: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91919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Calibri"/>
                        </a:rPr>
                        <a:t>ACTIVO CIRCULANTE</a:t>
                      </a:r>
                      <a:endParaRPr lang="es-ES" sz="12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Calibri"/>
                        </a:rPr>
                        <a:t>EXISTENCIAS (10% de compra de mercadorías)</a:t>
                      </a:r>
                      <a:endParaRPr lang="es-ES" sz="12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chemeClr val="bg1"/>
                          </a:solidFill>
                          <a:latin typeface="Calibri"/>
                        </a:rPr>
                        <a:t>2435,352</a:t>
                      </a: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ES" sz="1200">
                          <a:solidFill>
                            <a:schemeClr val="bg1"/>
                          </a:solidFill>
                          <a:latin typeface="Calibri"/>
                        </a:rPr>
                        <a:t>43883,35</a:t>
                      </a: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91919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chemeClr val="bg1"/>
                          </a:solidFill>
                          <a:latin typeface="Calibri"/>
                        </a:rPr>
                        <a:t>REALIZABLE (Clientes 16% das vendas)</a:t>
                      </a:r>
                      <a:endParaRPr lang="es-ES" sz="12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chemeClr val="bg1"/>
                          </a:solidFill>
                          <a:latin typeface="Calibri"/>
                        </a:rPr>
                        <a:t>23379,38</a:t>
                      </a: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4289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chemeClr val="bg1"/>
                          </a:solidFill>
                          <a:latin typeface="Calibri"/>
                        </a:rPr>
                        <a:t>DISPONIBLE (caixa e bancos)</a:t>
                      </a:r>
                      <a:endParaRPr lang="es-ES" sz="12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solidFill>
                            <a:schemeClr val="bg1"/>
                          </a:solidFill>
                          <a:latin typeface="Calibri"/>
                        </a:rPr>
                        <a:t>18.069</a:t>
                      </a:r>
                    </a:p>
                  </a:txBody>
                  <a:tcPr marL="59765" marR="59765" marT="29882" marB="2988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PASIVO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785784" y="1373010"/>
          <a:ext cx="7786746" cy="4484882"/>
        </p:xfrm>
        <a:graphic>
          <a:graphicData uri="http://schemas.openxmlformats.org/drawingml/2006/table">
            <a:tbl>
              <a:tblPr/>
              <a:tblGrid>
                <a:gridCol w="1297791"/>
                <a:gridCol w="1297791"/>
                <a:gridCol w="1297791"/>
                <a:gridCol w="1297791"/>
                <a:gridCol w="1297791"/>
                <a:gridCol w="1297791"/>
              </a:tblGrid>
              <a:tr h="1827174">
                <a:tc rowSpan="3"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PASIVO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PASIVO FIXO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NO EXIGIBLE (capital social y beneficios)</a:t>
                      </a:r>
                      <a:endParaRPr lang="es-ES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23246,33</a:t>
                      </a: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79624,98</a:t>
                      </a: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85262,85</a:t>
                      </a: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2885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EXIGIBLE A L/P (</a:t>
                      </a:r>
                      <a:r>
                        <a:rPr lang="pt-BR" sz="1500" b="1" dirty="0" err="1">
                          <a:solidFill>
                            <a:schemeClr val="bg1"/>
                          </a:solidFill>
                          <a:latin typeface="Calibri"/>
                        </a:rPr>
                        <a:t>préstamo</a:t>
                      </a:r>
                      <a:r>
                        <a:rPr lang="pt-BR" sz="1500" b="1" dirty="0">
                          <a:solidFill>
                            <a:schemeClr val="bg1"/>
                          </a:solidFill>
                          <a:latin typeface="Calibri"/>
                        </a:rPr>
                        <a:t> &gt;1 ano)</a:t>
                      </a:r>
                      <a:endParaRPr lang="pt-BR" sz="15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56378,65</a:t>
                      </a: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32885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1">
                          <a:solidFill>
                            <a:schemeClr val="bg1"/>
                          </a:solidFill>
                          <a:latin typeface="Calibri"/>
                        </a:rPr>
                        <a:t>PASIVO CIRCULANTE</a:t>
                      </a:r>
                      <a:endParaRPr lang="es-ES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>
                          <a:solidFill>
                            <a:schemeClr val="bg1"/>
                          </a:solidFill>
                          <a:latin typeface="Calibri"/>
                        </a:rPr>
                        <a:t>EXIGIBLE A C/P (préstamo &lt;1 ano)</a:t>
                      </a:r>
                      <a:endParaRPr lang="pt-BR" sz="15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>
                          <a:solidFill>
                            <a:schemeClr val="bg1"/>
                          </a:solidFill>
                          <a:latin typeface="Calibri"/>
                        </a:rPr>
                        <a:t>5637,865</a:t>
                      </a: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>
                          <a:solidFill>
                            <a:schemeClr val="bg1"/>
                          </a:solidFill>
                          <a:latin typeface="Calibri"/>
                        </a:rPr>
                        <a:t>5637,865</a:t>
                      </a:r>
                    </a:p>
                  </a:txBody>
                  <a:tcPr marL="75259" marR="75259" marT="37630" marB="3763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SELECCIÓN DE IVERSIÓNS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524000" y="2423160"/>
          <a:ext cx="6096000" cy="201168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209550">
                <a:tc gridSpan="2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PLAZO DE RECUPERACIÓN (PAY-BACK) 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Inversión inicial</a:t>
                      </a:r>
                    </a:p>
                  </a:txBody>
                  <a:tcPr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67319,5</a:t>
                      </a:r>
                    </a:p>
                  </a:txBody>
                  <a:tcPr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Beneficio/ano</a:t>
                      </a:r>
                    </a:p>
                  </a:txBody>
                  <a:tcPr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5190</a:t>
                      </a:r>
                    </a:p>
                  </a:txBody>
                  <a:tcPr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Plazo de recuperación (inversión inicial/beneficio ano)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12,97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SOLVENCIA DA EMPRESA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357290" y="1428736"/>
          <a:ext cx="6096000" cy="265176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00025">
                <a:tc gridSpan="3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PUNTO MUERTO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PUNTO MUERTO = Costes fijos/(Precio do producto-coste variable do producto)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COSTES FIXOS (Total inversión)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67.319,50 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PREZO DO PRODUTO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>
                          <a:solidFill>
                            <a:schemeClr val="bg1"/>
                          </a:solidFill>
                          <a:latin typeface="Calibri"/>
                        </a:rPr>
                        <a:t>500,00 </a:t>
                      </a:r>
                      <a:endParaRPr lang="es-ES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COSTE VARIABLE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120.105,52 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>
                          <a:solidFill>
                            <a:schemeClr val="bg1"/>
                          </a:solidFill>
                          <a:latin typeface="Calibri"/>
                        </a:rPr>
                        <a:t>UNIDADES DE PRODUTO</a:t>
                      </a:r>
                      <a:endParaRPr lang="es-ES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815,88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xmlns:a="http://schemas.openxmlformats.org/drawingml/2006/main" noGrp="1"/>
          </p:cNvGraphicFramePr>
          <p:nvPr/>
        </p:nvGraphicFramePr>
        <p:xfrm>
          <a:off x="1357290" y="4071942"/>
          <a:ext cx="6096000" cy="118872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94322">
                <a:tc rowSpan="3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COSTE VARIABLE= Gastos </a:t>
                      </a:r>
                      <a:r>
                        <a:rPr lang="es-ES" b="1" dirty="0" err="1">
                          <a:solidFill>
                            <a:schemeClr val="bg1"/>
                          </a:solidFill>
                          <a:latin typeface="Calibri"/>
                        </a:rPr>
                        <a:t>anuais</a:t>
                      </a:r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/</a:t>
                      </a:r>
                      <a:r>
                        <a:rPr lang="es-ES" b="1" dirty="0" err="1">
                          <a:solidFill>
                            <a:schemeClr val="bg1"/>
                          </a:solidFill>
                          <a:latin typeface="Calibri"/>
                        </a:rPr>
                        <a:t>produtos</a:t>
                      </a:r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 vendidos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>
                          <a:solidFill>
                            <a:schemeClr val="bg1"/>
                          </a:solidFill>
                          <a:latin typeface="Calibri"/>
                        </a:rPr>
                        <a:t>Gastos anuais</a:t>
                      </a:r>
                      <a:endParaRPr lang="es-ES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146121,12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err="1">
                          <a:solidFill>
                            <a:schemeClr val="bg1"/>
                          </a:solidFill>
                          <a:latin typeface="Calibri"/>
                        </a:rPr>
                        <a:t>Produtos</a:t>
                      </a:r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 vendidos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417,49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>
                          <a:solidFill>
                            <a:schemeClr val="bg1"/>
                          </a:solidFill>
                          <a:latin typeface="Calibri"/>
                        </a:rPr>
                        <a:t>Coste variable</a:t>
                      </a:r>
                      <a:endParaRPr lang="es-ES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RENDIBILIDADE DA EMPRESA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1524000" y="2643182"/>
          <a:ext cx="6096000" cy="1563058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4338">
                <a:tc gridSpan="3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RENDABILIDADE DA EMPRESA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  <a:latin typeface="Calibri"/>
                        </a:rPr>
                        <a:t>RENDABILIDADE DA EMPRESA= (Beneficio/Inversión)x100</a:t>
                      </a:r>
                      <a:endParaRPr lang="es-ES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Beneficio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1189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Inversión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67319,5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solidFill>
                            <a:schemeClr val="bg1"/>
                          </a:solidFill>
                          <a:latin typeface="Calibri"/>
                        </a:rPr>
                        <a:t>Rendabilidade (%)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bg1"/>
                          </a:solidFill>
                          <a:latin typeface="Calibri"/>
                        </a:rPr>
                        <a:t>1,77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7158" y="142852"/>
            <a:ext cx="9144000" cy="128588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PRESENTACIÓN DOS EMPRENDEDORES</a:t>
            </a:r>
            <a:endParaRPr lang="es-ES" sz="3200" dirty="0"/>
          </a:p>
        </p:txBody>
      </p:sp>
      <p:graphicFrame>
        <p:nvGraphicFramePr>
          <p:cNvPr id="5" name="4 Tabla"/>
          <p:cNvGraphicFramePr>
            <a:graphicFrameLocks xmlns:a="http://schemas.openxmlformats.org/drawingml/2006/main" noGrp="1"/>
          </p:cNvGraphicFramePr>
          <p:nvPr/>
        </p:nvGraphicFramePr>
        <p:xfrm>
          <a:off x="500032" y="1428736"/>
          <a:ext cx="8215374" cy="4357717"/>
        </p:xfrm>
        <a:graphic>
          <a:graphicData uri="http://schemas.openxmlformats.org/drawingml/2006/table">
            <a:tbl>
              <a:tblPr/>
              <a:tblGrid>
                <a:gridCol w="1369229"/>
                <a:gridCol w="1369229"/>
                <a:gridCol w="1369229"/>
                <a:gridCol w="1369229"/>
                <a:gridCol w="1369229"/>
                <a:gridCol w="1369229"/>
              </a:tblGrid>
              <a:tr h="742409">
                <a:tc rowSpan="3">
                  <a:txBody>
                    <a:bodyPr/>
                    <a:lstStyle/>
                    <a:p>
                      <a:pPr algn="ctr"/>
                      <a:r>
                        <a:rPr lang="es-ES" sz="900" b="1">
                          <a:latin typeface="Calibri"/>
                        </a:rPr>
                        <a:t>DATOS PERSOAIS</a:t>
                      </a:r>
                      <a:endParaRPr lang="es-ES" sz="900">
                        <a:latin typeface="Calibri"/>
                      </a:endParaRPr>
                    </a:p>
                  </a:txBody>
                  <a:tcPr marL="43699" marR="43699" marT="21849" marB="218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>
                          <a:latin typeface="Calibri"/>
                        </a:rPr>
                        <a:t>NOME E APELIDOS DO EMPRENDEDOR</a:t>
                      </a:r>
                    </a:p>
                  </a:txBody>
                  <a:tcPr marL="43699" marR="43699" marT="21849" marB="218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Aaron Perez Riomayor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Jose Antonio Lago Pecori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Abel Horta 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Francisco Jose Suarez Tajes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IDADE</a:t>
                      </a:r>
                    </a:p>
                  </a:txBody>
                  <a:tcPr marL="43699" marR="43699" marT="21849" marB="218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18 años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20 años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22 años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19 años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40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ENDEREZO</a:t>
                      </a:r>
                    </a:p>
                  </a:txBody>
                  <a:tcPr marL="43699" marR="43699" marT="21849" marB="218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As Moas 3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Miñarzo Lira 133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Edifico Valentin portal 6 1 derecha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Badernado 66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0014">
                <a:tc rowSpan="3">
                  <a:txBody>
                    <a:bodyPr/>
                    <a:lstStyle/>
                    <a:p>
                      <a:pPr algn="ctr"/>
                      <a:r>
                        <a:rPr lang="es-ES" sz="900" b="1">
                          <a:latin typeface="Calibri"/>
                        </a:rPr>
                        <a:t>FORMACIÓN ACADÉMICA</a:t>
                      </a:r>
                      <a:endParaRPr lang="es-ES" sz="900">
                        <a:latin typeface="Calibri"/>
                      </a:endParaRPr>
                    </a:p>
                  </a:txBody>
                  <a:tcPr marL="43699" marR="43699" marT="21849" marB="218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TITULACIÓN/S ASOCIADA/S Ó PROXECTO</a:t>
                      </a:r>
                    </a:p>
                  </a:txBody>
                  <a:tcPr marL="43699" marR="43699" marT="21849" marB="218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Ciclo medio instalacións eléctrica e automaticas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Ciclo medio instalacións eléctrica e automaticas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Ciclo medio instalacións eléctrica e automaticas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Ciclo medio instalacións eléctrica e automaticas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61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>
                          <a:latin typeface="Calibri"/>
                        </a:rPr>
                        <a:t>CENTRO/S ONDE REALIZOU OS ESTUDOS</a:t>
                      </a:r>
                    </a:p>
                  </a:txBody>
                  <a:tcPr marL="43699" marR="43699" marT="21849" marB="218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IES Fontexería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IES Fontexería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IES Fontexería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IES Fontexería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2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CONCELLO DO/S CENTRO/S</a:t>
                      </a:r>
                    </a:p>
                  </a:txBody>
                  <a:tcPr marL="43699" marR="43699" marT="21849" marB="218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Muros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Muros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>
                          <a:latin typeface="Calibri"/>
                        </a:rPr>
                        <a:t>Muros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Calibri"/>
                        </a:rPr>
                        <a:t>Muros</a:t>
                      </a:r>
                    </a:p>
                  </a:txBody>
                  <a:tcPr marL="43699" marR="43699" marT="21849" marB="21849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143000"/>
          </a:xfrm>
        </p:spPr>
        <p:txBody>
          <a:bodyPr>
            <a:noAutofit/>
          </a:bodyPr>
          <a:lstStyle/>
          <a:p>
            <a:r>
              <a:rPr lang="es-ES" sz="3200" dirty="0" smtClean="0"/>
              <a:t>PERFIL EMPRENDEDOR DE CADA MIEMBRO</a:t>
            </a:r>
            <a:endParaRPr lang="es-ES" sz="3200" dirty="0"/>
          </a:p>
        </p:txBody>
      </p:sp>
      <p:graphicFrame>
        <p:nvGraphicFramePr>
          <p:cNvPr id="7" name="6 Tabla"/>
          <p:cNvGraphicFramePr>
            <a:graphicFrameLocks xmlns:a="http://schemas.openxmlformats.org/drawingml/2006/main" noGrp="1"/>
          </p:cNvGraphicFramePr>
          <p:nvPr/>
        </p:nvGraphicFramePr>
        <p:xfrm>
          <a:off x="714348" y="1214422"/>
          <a:ext cx="8191536" cy="504921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85884"/>
                <a:gridCol w="5429288"/>
                <a:gridCol w="1476364"/>
              </a:tblGrid>
              <a:tr h="666755">
                <a:tc>
                  <a:txBody>
                    <a:bodyPr/>
                    <a:lstStyle/>
                    <a:p>
                      <a:r>
                        <a:rPr lang="es-ES" dirty="0" smtClean="0"/>
                        <a:t>320-360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s-E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Eres </a:t>
                      </a:r>
                      <a:r>
                        <a:rPr kumimoji="0" lang="es-ES" sz="105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unha</a:t>
                      </a:r>
                      <a:r>
                        <a:rPr kumimoji="0" lang="es-E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persoa</a:t>
                      </a:r>
                      <a:r>
                        <a:rPr kumimoji="0" lang="es-E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independente</a:t>
                      </a:r>
                      <a:r>
                        <a:rPr kumimoji="0" lang="es-E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coa iniciativa e disciplina que necesita un emprendedor con éxito. Cando decide </a:t>
                      </a:r>
                      <a:r>
                        <a:rPr kumimoji="0" lang="es-ES" sz="105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facer</a:t>
                      </a:r>
                      <a:r>
                        <a:rPr kumimoji="0" lang="es-E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algo, non se detén ata que o consigue. Si opta </a:t>
                      </a:r>
                      <a:r>
                        <a:rPr kumimoji="0" lang="es-ES" sz="105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pola</a:t>
                      </a:r>
                      <a:r>
                        <a:rPr kumimoji="0" lang="es-E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autoocupación</a:t>
                      </a:r>
                      <a:r>
                        <a:rPr kumimoji="0" lang="es-E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ten os rasgos de </a:t>
                      </a:r>
                      <a:r>
                        <a:rPr kumimoji="0" lang="es-ES" sz="105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personalidade</a:t>
                      </a:r>
                      <a:r>
                        <a:rPr kumimoji="0" lang="es-E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necesarios para triunfar</a:t>
                      </a:r>
                    </a:p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es-ES" dirty="0" smtClean="0"/>
                        <a:t>280-319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Posee boas actitudes para triunfar no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seu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propio negocio, pero non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deixe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inmediatamente o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seu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traballo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poruqe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obtivera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unha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ocupación alta no test.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Aqueles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destinados a triunfar utilizarán este test para incrementar o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seu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autocoñecemento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ó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mesmo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tempo que se aventuran a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desenrolar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proxecto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emprendedor</a:t>
                      </a:r>
                    </a:p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Fran</a:t>
                      </a:r>
                      <a:r>
                        <a:rPr lang="es-ES" sz="1400" baseline="0" dirty="0" smtClean="0"/>
                        <a:t> e </a:t>
                      </a:r>
                      <a:r>
                        <a:rPr lang="es-ES" sz="1400" baseline="0" dirty="0" err="1" smtClean="0"/>
                        <a:t>Jose</a:t>
                      </a:r>
                      <a:endParaRPr lang="es-ES" sz="1400" dirty="0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es-ES" dirty="0" smtClean="0"/>
                        <a:t>210-279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Tes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potencial. Tómese o tempo necesario para desarrollarse. Lea extensamente,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faga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clases e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fale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con emprendedores con éxito para descubrir que fan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correctamenete</a:t>
                      </a:r>
                      <a:endParaRPr kumimoji="0" lang="es-ES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Abel e </a:t>
                      </a:r>
                      <a:r>
                        <a:rPr lang="es-ES" sz="1400" dirty="0" err="1" smtClean="0"/>
                        <a:t>Aaron</a:t>
                      </a:r>
                      <a:endParaRPr lang="es-ES" sz="1400" dirty="0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es-ES" dirty="0" smtClean="0"/>
                        <a:t>120-209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Procede con precaución. Necesitará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máis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determinación, autodisciplina e confianza para poder sacar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adiante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seu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propio negocio. Considera a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baixa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puntuación do test como un desafío para reforzar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aqueles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elementos da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súa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personalidade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que necesitará para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autoocuparse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con éxito</a:t>
                      </a:r>
                    </a:p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es-ES" dirty="0" smtClean="0"/>
                        <a:t>1-119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Ata que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desenrole a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súa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creatividade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capacidade de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asumir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 risco  e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confianza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 aumente a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súa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determinación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 autodisciplina, o mais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convinte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é que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continúe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traballando</a:t>
                      </a:r>
                      <a:r>
                        <a:rPr kumimoji="0" lang="pt-B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para terceiras </a:t>
                      </a:r>
                      <a:r>
                        <a:rPr kumimoji="0" lang="pt-B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personas</a:t>
                      </a:r>
                      <a:endParaRPr kumimoji="0" lang="pt-BR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es-ES" dirty="0" smtClean="0"/>
                        <a:t>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Levas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unha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vida aburrida, pero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manexable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 probablemente eso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sexa</a:t>
                      </a:r>
                      <a:r>
                        <a:rPr kumimoji="0" lang="es-E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 que </a:t>
                      </a:r>
                      <a:r>
                        <a:rPr kumimoji="0" lang="es-ES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prefires</a:t>
                      </a:r>
                      <a:endParaRPr kumimoji="0" lang="es-ES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INICIATIVA EMPRESARIAL (CANVAS)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xmlns:a="http://schemas.openxmlformats.org/drawingml/2006/main" noGrp="1"/>
          </p:cNvGraphicFramePr>
          <p:nvPr/>
        </p:nvGraphicFramePr>
        <p:xfrm>
          <a:off x="428596" y="1571612"/>
          <a:ext cx="8429652" cy="4487166"/>
        </p:xfrm>
        <a:graphic>
          <a:graphicData uri="http://schemas.openxmlformats.org/drawingml/2006/table">
            <a:tbl>
              <a:tblPr/>
              <a:tblGrid>
                <a:gridCol w="1513014"/>
                <a:gridCol w="1513014"/>
                <a:gridCol w="1188798"/>
                <a:gridCol w="1188798"/>
                <a:gridCol w="1513014"/>
                <a:gridCol w="1513014"/>
              </a:tblGrid>
              <a:tr h="275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Asociados clave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Actividades clave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Proposta de valor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Relación cos clientes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Segmento de clientes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275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Televés.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Instalacións interiores.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Equipo humano amplio, maior celeridade na execución das tareas.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Cercana.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Comercios.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 Kilowatio.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 Instalacións industriais.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 Uso das redes sociais para mellorar a comunicación.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 Particulares.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3. ABM Rexel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3. Instalacións alumbrado.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3. Empresas.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4. Instalacións telecomunicacións.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2.Reparto de tareas específicas con maior especialización..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4. Concello.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3,Crear un servicio de atención ao cliente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5. Subcontratas.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Recursos clave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Canais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Almacén.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Web.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 Furgoneta.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 Whasts App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3. Equipo informático.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3. Teléfono.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4. Maquinaria e ferramenta eléctrtica.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4. Presencial.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5. Título de técnico electricista.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5. Redes sociales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761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Estructura de costos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Vías de ingreso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7619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Salarios </a:t>
                      </a:r>
                      <a:r>
                        <a:rPr lang="es-ES" sz="7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mais</a:t>
                      </a:r>
                      <a:r>
                        <a:rPr lang="es-ES" sz="7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a </a:t>
                      </a:r>
                      <a:r>
                        <a:rPr lang="es-ES" sz="7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seguridade</a:t>
                      </a:r>
                      <a:r>
                        <a:rPr lang="es-ES" sz="7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social.</a:t>
                      </a:r>
                      <a:endParaRPr lang="es-E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1. Prezo por hora de traballo.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7619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 Inversión en maquinaria eléctrica.</a:t>
                      </a:r>
                      <a:endParaRPr lang="es-E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 Repercutir material.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7619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3. Medio de transporte.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3. Diferenciar o volumen de traballo para modificar o prezo.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66681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66681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9523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ES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20" marR="6520" marT="6520" marB="652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1143000"/>
          </a:xfrm>
        </p:spPr>
        <p:txBody>
          <a:bodyPr/>
          <a:lstStyle/>
          <a:p>
            <a:r>
              <a:rPr lang="es-ES" dirty="0" smtClean="0"/>
              <a:t>2. A IDEA NO SEU CONTORNO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ANALISE DO SECTOR NA LOCALIDADE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xmlns:a="http://schemas.openxmlformats.org/drawingml/2006/main" noGrp="1"/>
          </p:cNvGraphicFramePr>
          <p:nvPr/>
        </p:nvGraphicFramePr>
        <p:xfrm>
          <a:off x="5572101" y="2071678"/>
          <a:ext cx="3571899" cy="1737360"/>
        </p:xfrm>
        <a:graphic>
          <a:graphicData uri="http://schemas.openxmlformats.org/drawingml/2006/table">
            <a:tbl>
              <a:tblPr/>
              <a:tblGrid>
                <a:gridCol w="1190633"/>
                <a:gridCol w="1190633"/>
                <a:gridCol w="1190633"/>
              </a:tblGrid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latin typeface="Calibri"/>
                        </a:rPr>
                        <a:t>Ámbito </a:t>
                      </a:r>
                      <a:r>
                        <a:rPr lang="es-ES" b="1" dirty="0" err="1">
                          <a:latin typeface="Calibri"/>
                        </a:rPr>
                        <a:t>xeográfico</a:t>
                      </a:r>
                      <a:r>
                        <a:rPr lang="es-ES" b="1" dirty="0">
                          <a:latin typeface="Calibri"/>
                        </a:rPr>
                        <a:t> da actuación da empresa </a:t>
                      </a:r>
                      <a:endParaRPr lang="es-ES" dirty="0"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b="1">
                          <a:latin typeface="Calibri"/>
                        </a:rPr>
                        <a:t>Comunidade</a:t>
                      </a:r>
                      <a:endParaRPr lang="es-ES"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Galicia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b="1">
                          <a:latin typeface="Calibri"/>
                        </a:rPr>
                        <a:t>Provincia</a:t>
                      </a:r>
                      <a:endParaRPr lang="es-ES"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>
                          <a:latin typeface="Calibri"/>
                        </a:rPr>
                        <a:t>A Coruña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b="1">
                          <a:latin typeface="Calibri"/>
                        </a:rPr>
                        <a:t>Localidade</a:t>
                      </a:r>
                      <a:endParaRPr lang="es-ES"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dirty="0">
                          <a:latin typeface="Calibri"/>
                        </a:rPr>
                        <a:t>Muros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xmlns:a="http://schemas.openxmlformats.org/drawingml/2006/main" noGrp="1"/>
          </p:cNvGraphicFramePr>
          <p:nvPr/>
        </p:nvGraphicFramePr>
        <p:xfrm>
          <a:off x="642910" y="1928802"/>
          <a:ext cx="4714908" cy="4146252"/>
        </p:xfrm>
        <a:graphic>
          <a:graphicData uri="http://schemas.openxmlformats.org/drawingml/2006/table">
            <a:tbl>
              <a:tblPr/>
              <a:tblGrid>
                <a:gridCol w="1571636"/>
                <a:gridCol w="1571636"/>
                <a:gridCol w="1571636"/>
              </a:tblGrid>
              <a:tr h="243111">
                <a:tc rowSpan="3">
                  <a:txBody>
                    <a:bodyPr/>
                    <a:lstStyle/>
                    <a:p>
                      <a:pPr algn="ctr"/>
                      <a:r>
                        <a:rPr lang="es-ES" sz="1700" b="1" dirty="0">
                          <a:latin typeface="Calibri"/>
                        </a:rPr>
                        <a:t>Nº de habitantes en %</a:t>
                      </a:r>
                      <a:endParaRPr lang="es-ES" sz="1700" dirty="0">
                        <a:latin typeface="Calibri"/>
                      </a:endParaRPr>
                    </a:p>
                  </a:txBody>
                  <a:tcPr marL="86468" marR="86468" marT="43234" marB="4323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0-15 anos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>
                          <a:latin typeface="Calibri"/>
                        </a:rPr>
                        <a:t>10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431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16-64 anos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>
                          <a:latin typeface="Calibri"/>
                        </a:rPr>
                        <a:t>59,4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431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&gt; 64 anos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>
                          <a:latin typeface="Calibri"/>
                        </a:rPr>
                        <a:t>30,6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11">
                <a:tc rowSpan="4">
                  <a:txBody>
                    <a:bodyPr/>
                    <a:lstStyle/>
                    <a:p>
                      <a:pPr algn="ctr"/>
                      <a:r>
                        <a:rPr lang="es-ES" sz="1700" b="1">
                          <a:latin typeface="Calibri"/>
                        </a:rPr>
                        <a:t>Paro por actividade en %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Agricultura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7,29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Industria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18,22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Servizos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57,09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Construción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12,35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38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700" b="1">
                          <a:latin typeface="Calibri"/>
                        </a:rPr>
                        <a:t>Renda dispoñible bruta por habitante mensual</a:t>
                      </a:r>
                      <a:endParaRPr lang="pt-BR" sz="1700">
                        <a:latin typeface="Calibri"/>
                      </a:endParaRPr>
                    </a:p>
                  </a:txBody>
                  <a:tcPr marL="86468" marR="86468" marT="43234" marB="4323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11.233,00 €</a:t>
                      </a:r>
                    </a:p>
                  </a:txBody>
                  <a:tcPr marL="86468" marR="86468" marT="43234" marB="4323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11">
                <a:tc rowSpan="3">
                  <a:txBody>
                    <a:bodyPr/>
                    <a:lstStyle/>
                    <a:p>
                      <a:pPr algn="ctr"/>
                      <a:r>
                        <a:rPr lang="pt-BR" sz="1700" b="1">
                          <a:latin typeface="Calibri"/>
                        </a:rPr>
                        <a:t>Nº de empresas por actividade en %</a:t>
                      </a:r>
                      <a:endParaRPr lang="pt-BR" sz="1700">
                        <a:latin typeface="Calibri"/>
                      </a:endParaRPr>
                    </a:p>
                  </a:txBody>
                  <a:tcPr marL="86468" marR="86468" marT="43234" marB="4323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Industria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4,26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Construción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>
                          <a:latin typeface="Calibri"/>
                        </a:rPr>
                        <a:t>14,39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1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700" b="1">
                          <a:latin typeface="Calibri"/>
                        </a:rPr>
                        <a:t>Servizos</a:t>
                      </a:r>
                      <a:endParaRPr lang="es-ES" sz="1700">
                        <a:latin typeface="Calibri"/>
                      </a:endParaRP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>
                          <a:latin typeface="Calibri"/>
                        </a:rPr>
                        <a:t>52,28</a:t>
                      </a:r>
                    </a:p>
                  </a:txBody>
                  <a:tcPr marL="86468" marR="86468" marT="43234" marB="43234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Arial"/>
        <a:cs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Arial"/>
        <a:cs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algn="tl" flip="none" sx="50000" sy="50000" tx="0" ty="0"/>
        </a:blip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198</TotalTime>
  <Pages>0</Pages>
  <Words>2900</Words>
  <Characters>0</Characters>
  <CharactersWithSpaces>0</CharactersWithSpaces>
  <Application>ONLYOFFICE/7.4.0.163</Application>
  <DocSecurity>0</DocSecurity>
  <PresentationFormat>Presentación en pantalla (4:3)</PresentationFormat>
  <Lines>0</Lines>
  <Paragraphs>1536</Paragraphs>
  <Slides>45</Slides>
  <Notes>1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Alumno</dc:creator>
  <cp:keywords/>
  <dc:description/>
  <dc:identifier/>
  <dc:language/>
  <cp:lastModifiedBy>Alumno</cp:lastModifiedBy>
  <cp:revision>20</cp:revision>
  <dcterms:created xsi:type="dcterms:W3CDTF">2019-02-08T08:02:01Z</dcterms:created>
  <dcterms:modified xsi:type="dcterms:W3CDTF">2019-03-08T08:19:46Z</dcterms:modified>
  <cp:category/>
  <cp:contentStatus/>
  <cp:version/>
</cp:coreProperties>
</file>