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2" name="Shape 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9" name="Shape 109"/>
        <p:cNvGrpSpPr/>
        <p:nvPr/>
      </p:nvGrpSpPr>
      <p:grpSpPr>
        <a:xfrm>
          <a:off x="0" y="0"/>
          <a:ext cx="0" cy="0"/>
          <a:chOff x="0" y="0"/>
          <a:chExt cx="0" cy="0"/>
        </a:xfrm>
      </p:grpSpPr>
      <p:sp>
        <p:nvSpPr>
          <p:cNvPr id="110" name="Shape 11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1" name="Shape 11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6" name="Shape 116"/>
        <p:cNvGrpSpPr/>
        <p:nvPr/>
      </p:nvGrpSpPr>
      <p:grpSpPr>
        <a:xfrm>
          <a:off x="0" y="0"/>
          <a:ext cx="0" cy="0"/>
          <a:chOff x="0" y="0"/>
          <a:chExt cx="0" cy="0"/>
        </a:xfrm>
      </p:grpSpPr>
      <p:sp>
        <p:nvSpPr>
          <p:cNvPr id="117" name="Shape 1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8" name="Shape 11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3" name="Shape 123"/>
        <p:cNvGrpSpPr/>
        <p:nvPr/>
      </p:nvGrpSpPr>
      <p:grpSpPr>
        <a:xfrm>
          <a:off x="0" y="0"/>
          <a:ext cx="0" cy="0"/>
          <a:chOff x="0" y="0"/>
          <a:chExt cx="0" cy="0"/>
        </a:xfrm>
      </p:grpSpPr>
      <p:sp>
        <p:nvSpPr>
          <p:cNvPr id="124" name="Shape 12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5" name="Shape 12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 name="Shape 131"/>
        <p:cNvGrpSpPr/>
        <p:nvPr/>
      </p:nvGrpSpPr>
      <p:grpSpPr>
        <a:xfrm>
          <a:off x="0" y="0"/>
          <a:ext cx="0" cy="0"/>
          <a:chOff x="0" y="0"/>
          <a:chExt cx="0" cy="0"/>
        </a:xfrm>
      </p:grpSpPr>
      <p:sp>
        <p:nvSpPr>
          <p:cNvPr id="132" name="Shape 13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3" name="Shape 13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8" name="Shape 138"/>
        <p:cNvGrpSpPr/>
        <p:nvPr/>
      </p:nvGrpSpPr>
      <p:grpSpPr>
        <a:xfrm>
          <a:off x="0" y="0"/>
          <a:ext cx="0" cy="0"/>
          <a:chOff x="0" y="0"/>
          <a:chExt cx="0" cy="0"/>
        </a:xfrm>
      </p:grpSpPr>
      <p:sp>
        <p:nvSpPr>
          <p:cNvPr id="139" name="Shape 13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0" name="Shape 14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115000"/>
              </a:lnSpc>
              <a:spcBef>
                <a:spcPts val="0"/>
              </a:spcBef>
              <a:buClr>
                <a:schemeClr val="dk1"/>
              </a:buClr>
              <a:buSzPct val="100000"/>
              <a:buFont typeface="Arial"/>
              <a:buNone/>
            </a:pPr>
            <a:r>
              <a:t/>
            </a:r>
            <a:endParaRPr>
              <a:solidFill>
                <a:schemeClr val="dk1"/>
              </a:solidFill>
            </a:endParaRPr>
          </a:p>
          <a:p>
            <a:pPr lvl="0" rtl="0">
              <a:lnSpc>
                <a:spcPct val="115000"/>
              </a:lnSpc>
              <a:spcBef>
                <a:spcPts val="0"/>
              </a:spcBef>
              <a:buClr>
                <a:schemeClr val="dk1"/>
              </a:buClr>
              <a:buSzPct val="100000"/>
              <a:buFont typeface="Arial"/>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5" name="Shape 145"/>
        <p:cNvGrpSpPr/>
        <p:nvPr/>
      </p:nvGrpSpPr>
      <p:grpSpPr>
        <a:xfrm>
          <a:off x="0" y="0"/>
          <a:ext cx="0" cy="0"/>
          <a:chOff x="0" y="0"/>
          <a:chExt cx="0" cy="0"/>
        </a:xfrm>
      </p:grpSpPr>
      <p:sp>
        <p:nvSpPr>
          <p:cNvPr id="146" name="Shape 14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7" name="Shape 14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115000"/>
              </a:lnSpc>
              <a:spcBef>
                <a:spcPts val="0"/>
              </a:spcBef>
              <a:buClr>
                <a:schemeClr val="dk1"/>
              </a:buClr>
              <a:buSzPct val="100000"/>
              <a:buFont typeface="Arial"/>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1" name="Shape 151"/>
        <p:cNvGrpSpPr/>
        <p:nvPr/>
      </p:nvGrpSpPr>
      <p:grpSpPr>
        <a:xfrm>
          <a:off x="0" y="0"/>
          <a:ext cx="0" cy="0"/>
          <a:chOff x="0" y="0"/>
          <a:chExt cx="0" cy="0"/>
        </a:xfrm>
      </p:grpSpPr>
      <p:sp>
        <p:nvSpPr>
          <p:cNvPr id="152" name="Shape 15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3" name="Shape 15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115000"/>
              </a:lnSpc>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9" name="Shape 1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6" name="Shape 56"/>
        <p:cNvGrpSpPr/>
        <p:nvPr/>
      </p:nvGrpSpPr>
      <p:grpSpPr>
        <a:xfrm>
          <a:off x="0" y="0"/>
          <a:ext cx="0" cy="0"/>
          <a:chOff x="0" y="0"/>
          <a:chExt cx="0" cy="0"/>
        </a:xfrm>
      </p:grpSpPr>
      <p:sp>
        <p:nvSpPr>
          <p:cNvPr id="57" name="Shape 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8" name="Shape 5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 name="Shape 62"/>
        <p:cNvGrpSpPr/>
        <p:nvPr/>
      </p:nvGrpSpPr>
      <p:grpSpPr>
        <a:xfrm>
          <a:off x="0" y="0"/>
          <a:ext cx="0" cy="0"/>
          <a:chOff x="0" y="0"/>
          <a:chExt cx="0" cy="0"/>
        </a:xfrm>
      </p:grpSpPr>
      <p:sp>
        <p:nvSpPr>
          <p:cNvPr id="63" name="Shape 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4" name="Shape 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a:p>
            <a:pPr lvl="0" rtl="0" algn="ctr">
              <a:lnSpc>
                <a:spcPct val="115000"/>
              </a:lnSpc>
              <a:spcBef>
                <a:spcPts val="0"/>
              </a:spcBef>
              <a:buNone/>
            </a:pPr>
            <a:r>
              <a:t/>
            </a:r>
            <a:endParaRPr sz="1050">
              <a:solidFill>
                <a:srgbClr val="252525"/>
              </a:solidFill>
              <a:highlight>
                <a:srgbClr val="FFFFFF"/>
              </a:highlight>
            </a:endParaRPr>
          </a:p>
          <a:p>
            <a:pPr lvl="0" rtl="0" algn="ctr">
              <a:lnSpc>
                <a:spcPct val="115000"/>
              </a:lnSpc>
              <a:spcBef>
                <a:spcPts val="0"/>
              </a:spcBef>
              <a:buNone/>
            </a:pPr>
            <a:r>
              <a:t/>
            </a:r>
            <a:endParaRPr sz="1050">
              <a:solidFill>
                <a:srgbClr val="252525"/>
              </a:solidFill>
              <a:highlight>
                <a:srgbClr val="FFFFFF"/>
              </a:highlight>
            </a:endParaRPr>
          </a:p>
          <a:p>
            <a:pPr lvl="0" rtl="0" algn="l">
              <a:lnSpc>
                <a:spcPct val="115000"/>
              </a:lnSpc>
              <a:spcBef>
                <a:spcPts val="0"/>
              </a:spcBef>
              <a:buClr>
                <a:schemeClr val="dk1"/>
              </a:buClr>
              <a:buSzPct val="100000"/>
              <a:buFont typeface="Arial"/>
              <a:buNone/>
            </a:pPr>
            <a:r>
              <a:t/>
            </a:r>
            <a:endParaRPr sz="1050">
              <a:solidFill>
                <a:srgbClr val="252525"/>
              </a:solidFill>
              <a:highlight>
                <a:srgbClr val="FFFFFF"/>
              </a:highlight>
            </a:endParaRPr>
          </a:p>
          <a:p>
            <a:pPr lvl="0">
              <a:spcBef>
                <a:spcPts val="0"/>
              </a:spcBef>
              <a:buNone/>
            </a:pPr>
            <a:br>
              <a:rPr lang="en"/>
            </a:b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9" name="Shape 69"/>
        <p:cNvGrpSpPr/>
        <p:nvPr/>
      </p:nvGrpSpPr>
      <p:grpSpPr>
        <a:xfrm>
          <a:off x="0" y="0"/>
          <a:ext cx="0" cy="0"/>
          <a:chOff x="0" y="0"/>
          <a:chExt cx="0" cy="0"/>
        </a:xfrm>
      </p:grpSpPr>
      <p:sp>
        <p:nvSpPr>
          <p:cNvPr id="70" name="Shape 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1" name="Shape 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5" name="Shape 75"/>
        <p:cNvGrpSpPr/>
        <p:nvPr/>
      </p:nvGrpSpPr>
      <p:grpSpPr>
        <a:xfrm>
          <a:off x="0" y="0"/>
          <a:ext cx="0" cy="0"/>
          <a:chOff x="0" y="0"/>
          <a:chExt cx="0" cy="0"/>
        </a:xfrm>
      </p:grpSpPr>
      <p:sp>
        <p:nvSpPr>
          <p:cNvPr id="76" name="Shape 7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7" name="Shape 7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gn="ctr">
              <a:lnSpc>
                <a:spcPct val="115000"/>
              </a:lnSpc>
              <a:spcBef>
                <a:spcPts val="0"/>
              </a:spcBef>
              <a:buClr>
                <a:schemeClr val="dk1"/>
              </a:buClr>
              <a:buSzPct val="100000"/>
              <a:buFont typeface="Arial"/>
              <a:buNone/>
            </a:pPr>
            <a:r>
              <a:t/>
            </a:r>
            <a:endParaRPr sz="1050">
              <a:solidFill>
                <a:srgbClr val="252525"/>
              </a:solidFill>
              <a:highlight>
                <a:srgbClr val="FFFFFF"/>
              </a:highlight>
            </a:endParaRPr>
          </a:p>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1" name="Shape 81"/>
        <p:cNvGrpSpPr/>
        <p:nvPr/>
      </p:nvGrpSpPr>
      <p:grpSpPr>
        <a:xfrm>
          <a:off x="0" y="0"/>
          <a:ext cx="0" cy="0"/>
          <a:chOff x="0" y="0"/>
          <a:chExt cx="0" cy="0"/>
        </a:xfrm>
      </p:grpSpPr>
      <p:sp>
        <p:nvSpPr>
          <p:cNvPr id="82" name="Shape 8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3" name="Shape 8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 name="Shape 88"/>
        <p:cNvGrpSpPr/>
        <p:nvPr/>
      </p:nvGrpSpPr>
      <p:grpSpPr>
        <a:xfrm>
          <a:off x="0" y="0"/>
          <a:ext cx="0" cy="0"/>
          <a:chOff x="0" y="0"/>
          <a:chExt cx="0" cy="0"/>
        </a:xfrm>
      </p:grpSpPr>
      <p:sp>
        <p:nvSpPr>
          <p:cNvPr id="89" name="Shape 8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0" name="Shape 9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 name="Shape 95"/>
        <p:cNvGrpSpPr/>
        <p:nvPr/>
      </p:nvGrpSpPr>
      <p:grpSpPr>
        <a:xfrm>
          <a:off x="0" y="0"/>
          <a:ext cx="0" cy="0"/>
          <a:chOff x="0" y="0"/>
          <a:chExt cx="0" cy="0"/>
        </a:xfrm>
      </p:grpSpPr>
      <p:sp>
        <p:nvSpPr>
          <p:cNvPr id="96" name="Shape 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7" name="Shape 9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 name="Shape 102"/>
        <p:cNvGrpSpPr/>
        <p:nvPr/>
      </p:nvGrpSpPr>
      <p:grpSpPr>
        <a:xfrm>
          <a:off x="0" y="0"/>
          <a:ext cx="0" cy="0"/>
          <a:chOff x="0" y="0"/>
          <a:chExt cx="0" cy="0"/>
        </a:xfrm>
      </p:grpSpPr>
      <p:sp>
        <p:nvSpPr>
          <p:cNvPr id="103" name="Shape 10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4" name="Shape 10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rIns="91425" tIns="91425"/>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p:txBody>
      </p:sp>
      <p:sp>
        <p:nvSpPr>
          <p:cNvPr id="12" name="Shape 1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rIns="91425"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5" name="Shape 1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9" name="Shape 1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4" name="Shape 2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0" name="Shape 4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3" name="Shape 4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www.youtube.com/watch?v=NrmMk1Myrxc" TargetMode="External"/><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hyperlink" Target="http://www.youtube.com/watch?v=gWmRkYsLzB4" TargetMode="Externa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 name="Shape 53"/>
        <p:cNvGrpSpPr/>
        <p:nvPr/>
      </p:nvGrpSpPr>
      <p:grpSpPr>
        <a:xfrm>
          <a:off x="0" y="0"/>
          <a:ext cx="0" cy="0"/>
          <a:chOff x="0" y="0"/>
          <a:chExt cx="0" cy="0"/>
        </a:xfrm>
      </p:grpSpPr>
      <p:sp>
        <p:nvSpPr>
          <p:cNvPr id="54" name="Shape 54"/>
          <p:cNvSpPr txBox="1"/>
          <p:nvPr>
            <p:ph type="ctrTitle"/>
          </p:nvPr>
        </p:nvSpPr>
        <p:spPr>
          <a:xfrm>
            <a:off x="311708" y="744575"/>
            <a:ext cx="8520600" cy="2052600"/>
          </a:xfrm>
          <a:prstGeom prst="rect">
            <a:avLst/>
          </a:prstGeom>
        </p:spPr>
        <p:txBody>
          <a:bodyPr anchorCtr="0" anchor="b" bIns="91425" lIns="91425" rIns="91425" tIns="91425">
            <a:noAutofit/>
          </a:bodyPr>
          <a:lstStyle/>
          <a:p>
            <a:pPr lvl="0">
              <a:spcBef>
                <a:spcPts val="0"/>
              </a:spcBef>
              <a:buNone/>
            </a:pPr>
            <a:r>
              <a:rPr lang="en"/>
              <a:t>Machines, Workers &amp; Change</a:t>
            </a:r>
          </a:p>
        </p:txBody>
      </p:sp>
      <p:sp>
        <p:nvSpPr>
          <p:cNvPr id="55" name="Shape 55"/>
          <p:cNvSpPr txBox="1"/>
          <p:nvPr>
            <p:ph idx="1" type="subTitle"/>
          </p:nvPr>
        </p:nvSpPr>
        <p:spPr>
          <a:xfrm>
            <a:off x="311700" y="2834125"/>
            <a:ext cx="8520600" cy="792600"/>
          </a:xfrm>
          <a:prstGeom prst="rect">
            <a:avLst/>
          </a:prstGeom>
        </p:spPr>
        <p:txBody>
          <a:bodyPr anchorCtr="0" anchor="t" bIns="91425" lIns="91425" rIns="91425" tIns="91425">
            <a:noAutofit/>
          </a:bodyPr>
          <a:lstStyle/>
          <a:p>
            <a:pPr lvl="0">
              <a:spcBef>
                <a:spcPts val="0"/>
              </a:spcBef>
              <a:buNone/>
            </a:pPr>
            <a:r>
              <a:rPr lang="en"/>
              <a:t>Technological and Industrial Revolutions</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2" name="Shape 112"/>
        <p:cNvGrpSpPr/>
        <p:nvPr/>
      </p:nvGrpSpPr>
      <p:grpSpPr>
        <a:xfrm>
          <a:off x="0" y="0"/>
          <a:ext cx="0" cy="0"/>
          <a:chOff x="0" y="0"/>
          <a:chExt cx="0" cy="0"/>
        </a:xfrm>
      </p:grpSpPr>
      <p:sp>
        <p:nvSpPr>
          <p:cNvPr id="113" name="Shape 11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114" name="Shape 114"/>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pic>
        <p:nvPicPr>
          <p:cNvPr id="115" name="Shape 115"/>
          <p:cNvPicPr preferRelativeResize="0"/>
          <p:nvPr/>
        </p:nvPicPr>
        <p:blipFill>
          <a:blip r:embed="rId3">
            <a:alphaModFix/>
          </a:blip>
          <a:stretch>
            <a:fillRect/>
          </a:stretch>
        </p:blipFill>
        <p:spPr>
          <a:xfrm>
            <a:off x="1337074" y="181824"/>
            <a:ext cx="6469850" cy="47798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sp>
        <p:nvSpPr>
          <p:cNvPr id="120" name="Shape 12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121" name="Shape 121"/>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pic>
        <p:nvPicPr>
          <p:cNvPr id="122" name="Shape 122"/>
          <p:cNvPicPr preferRelativeResize="0"/>
          <p:nvPr/>
        </p:nvPicPr>
        <p:blipFill>
          <a:blip r:embed="rId3">
            <a:alphaModFix/>
          </a:blip>
          <a:stretch>
            <a:fillRect/>
          </a:stretch>
        </p:blipFill>
        <p:spPr>
          <a:xfrm>
            <a:off x="1221537" y="343489"/>
            <a:ext cx="6700925" cy="44565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 name="Shape 126"/>
        <p:cNvGrpSpPr/>
        <p:nvPr/>
      </p:nvGrpSpPr>
      <p:grpSpPr>
        <a:xfrm>
          <a:off x="0" y="0"/>
          <a:ext cx="0" cy="0"/>
          <a:chOff x="0" y="0"/>
          <a:chExt cx="0" cy="0"/>
        </a:xfrm>
      </p:grpSpPr>
      <p:sp>
        <p:nvSpPr>
          <p:cNvPr id="127" name="Shape 127"/>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128" name="Shape 128"/>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pic>
        <p:nvPicPr>
          <p:cNvPr id="129" name="Shape 129"/>
          <p:cNvPicPr preferRelativeResize="0"/>
          <p:nvPr/>
        </p:nvPicPr>
        <p:blipFill rotWithShape="1">
          <a:blip r:embed="rId3">
            <a:alphaModFix/>
          </a:blip>
          <a:srcRect b="31731" l="0" r="0" t="0"/>
          <a:stretch/>
        </p:blipFill>
        <p:spPr>
          <a:xfrm>
            <a:off x="0" y="217650"/>
            <a:ext cx="4964000" cy="4351225"/>
          </a:xfrm>
          <a:prstGeom prst="rect">
            <a:avLst/>
          </a:prstGeom>
          <a:noFill/>
          <a:ln>
            <a:noFill/>
          </a:ln>
        </p:spPr>
      </p:pic>
      <p:pic>
        <p:nvPicPr>
          <p:cNvPr id="130" name="Shape 130"/>
          <p:cNvPicPr preferRelativeResize="0"/>
          <p:nvPr/>
        </p:nvPicPr>
        <p:blipFill rotWithShape="1">
          <a:blip r:embed="rId3">
            <a:alphaModFix/>
          </a:blip>
          <a:srcRect b="0" l="0" r="0" t="70796"/>
          <a:stretch/>
        </p:blipFill>
        <p:spPr>
          <a:xfrm>
            <a:off x="4806575" y="1758599"/>
            <a:ext cx="4337424" cy="1626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4" name="Shape 134"/>
        <p:cNvGrpSpPr/>
        <p:nvPr/>
      </p:nvGrpSpPr>
      <p:grpSpPr>
        <a:xfrm>
          <a:off x="0" y="0"/>
          <a:ext cx="0" cy="0"/>
          <a:chOff x="0" y="0"/>
          <a:chExt cx="0" cy="0"/>
        </a:xfrm>
      </p:grpSpPr>
      <p:sp>
        <p:nvSpPr>
          <p:cNvPr id="135" name="Shape 13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136" name="Shape 136"/>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descr="Amazon Go is a new kind of store featuring the world’s most advanced shopping technology. No lines, no checkout – just grab and go! Learn more at http://amazon.com/go" id="137" name="Shape 137" title="Introducing Amazon Go and the world’s most advanced shopping technology">
            <a:hlinkClick r:id="rId3"/>
          </p:cNvPr>
          <p:cNvSpPr/>
          <p:nvPr/>
        </p:nvSpPr>
        <p:spPr>
          <a:xfrm>
            <a:off x="1242275" y="74462"/>
            <a:ext cx="6659450" cy="4994575"/>
          </a:xfrm>
          <a:prstGeom prst="rect">
            <a:avLst/>
          </a:prstGeom>
          <a:blipFill>
            <a:blip r:embed="rId4">
              <a:alphaModFix/>
            </a:blip>
            <a:stretch>
              <a:fillRect/>
            </a:stretch>
          </a:blipFill>
          <a:ln>
            <a:noFill/>
          </a:ln>
        </p:spPr>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1" name="Shape 141"/>
        <p:cNvGrpSpPr/>
        <p:nvPr/>
      </p:nvGrpSpPr>
      <p:grpSpPr>
        <a:xfrm>
          <a:off x="0" y="0"/>
          <a:ext cx="0" cy="0"/>
          <a:chOff x="0" y="0"/>
          <a:chExt cx="0" cy="0"/>
        </a:xfrm>
      </p:grpSpPr>
      <p:sp>
        <p:nvSpPr>
          <p:cNvPr id="142" name="Shape 14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Amazon Go Activity</a:t>
            </a:r>
          </a:p>
        </p:txBody>
      </p:sp>
      <p:sp>
        <p:nvSpPr>
          <p:cNvPr id="143" name="Shape 143"/>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rPr lang="en"/>
              <a:t>Instructions: The phrases below describe the process of shopping in a store using Amazon Go. But the phrases are not in the correct order. Put the phrases in order and write your answer using the letters next to the phrases.</a:t>
            </a:r>
          </a:p>
        </p:txBody>
      </p:sp>
      <p:pic>
        <p:nvPicPr>
          <p:cNvPr descr="Amazon-Go-TA.jpg" id="144" name="Shape 144"/>
          <p:cNvPicPr preferRelativeResize="0"/>
          <p:nvPr/>
        </p:nvPicPr>
        <p:blipFill>
          <a:blip r:embed="rId3">
            <a:alphaModFix/>
          </a:blip>
          <a:stretch>
            <a:fillRect/>
          </a:stretch>
        </p:blipFill>
        <p:spPr>
          <a:xfrm>
            <a:off x="2795137" y="2306375"/>
            <a:ext cx="3553726" cy="26652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Amazon Go Activity Answers</a:t>
            </a:r>
          </a:p>
        </p:txBody>
      </p:sp>
      <p:sp>
        <p:nvSpPr>
          <p:cNvPr id="150" name="Shape 150"/>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rPr lang="en"/>
              <a:t>Possible Answers:</a:t>
            </a:r>
          </a:p>
          <a:p>
            <a:pPr indent="0" lvl="0" marL="457200">
              <a:spcBef>
                <a:spcPts val="0"/>
              </a:spcBef>
              <a:buNone/>
            </a:pPr>
            <a:r>
              <a:rPr lang="en"/>
              <a:t>f, b, d, a, e, g, c</a:t>
            </a:r>
          </a:p>
          <a:p>
            <a:pPr indent="0" lvl="0" marL="457200">
              <a:spcBef>
                <a:spcPts val="0"/>
              </a:spcBef>
              <a:buNone/>
            </a:pPr>
            <a:r>
              <a:rPr lang="en"/>
              <a:t>        OR</a:t>
            </a:r>
          </a:p>
          <a:p>
            <a:pPr indent="-69850" lvl="0" marL="457200" rtl="0">
              <a:spcBef>
                <a:spcPts val="0"/>
              </a:spcBef>
              <a:buClr>
                <a:srgbClr val="000000"/>
              </a:buClr>
              <a:buSzPct val="61111"/>
              <a:buFont typeface="Arial"/>
              <a:buNone/>
            </a:pPr>
            <a:r>
              <a:rPr lang="en"/>
              <a:t>f, b, d, a, c, e, g</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Discussion Questions</a:t>
            </a:r>
          </a:p>
        </p:txBody>
      </p:sp>
      <p:sp>
        <p:nvSpPr>
          <p:cNvPr id="156" name="Shape 156"/>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rPr lang="en"/>
              <a:t>Discuss these questions in groups of 4-5 people. Then write down your answers to the questions. </a:t>
            </a:r>
          </a:p>
          <a:p>
            <a:pPr indent="-228600" lvl="0" marL="457200">
              <a:spcBef>
                <a:spcPts val="0"/>
              </a:spcBef>
              <a:buAutoNum type="arabicPeriod"/>
            </a:pPr>
            <a:r>
              <a:rPr lang="en"/>
              <a:t>Why are machines replacing workers?</a:t>
            </a:r>
          </a:p>
          <a:p>
            <a:pPr indent="-228600" lvl="0" marL="457200">
              <a:spcBef>
                <a:spcPts val="0"/>
              </a:spcBef>
              <a:buAutoNum type="arabicPeriod"/>
            </a:pPr>
            <a:r>
              <a:rPr lang="en"/>
              <a:t>Will machines replace all human workers?</a:t>
            </a:r>
          </a:p>
          <a:p>
            <a:pPr indent="-228600" lvl="0" marL="457200">
              <a:spcBef>
                <a:spcPts val="0"/>
              </a:spcBef>
              <a:buAutoNum type="arabicPeriod"/>
            </a:pPr>
            <a:r>
              <a:rPr lang="en"/>
              <a:t>Where can machines replace human workers? Give examples.</a:t>
            </a:r>
          </a:p>
          <a:p>
            <a:pPr indent="-228600" lvl="0" marL="457200">
              <a:spcBef>
                <a:spcPts val="0"/>
              </a:spcBef>
              <a:buAutoNum type="arabicPeriod"/>
            </a:pPr>
            <a:r>
              <a:rPr lang="en"/>
              <a:t>Are there jobs where machines can’t replace human workers? Give examples.</a:t>
            </a:r>
          </a:p>
          <a:p>
            <a:pPr indent="-228600" lvl="0" marL="457200">
              <a:spcBef>
                <a:spcPts val="0"/>
              </a:spcBef>
              <a:buAutoNum type="arabicPeriod"/>
            </a:pPr>
            <a:r>
              <a:rPr lang="en"/>
              <a:t>What happens to society when machines replace workers?</a:t>
            </a:r>
          </a:p>
          <a:p>
            <a:pPr indent="-228600" lvl="0" marL="457200">
              <a:spcBef>
                <a:spcPts val="0"/>
              </a:spcBef>
              <a:buAutoNum type="arabicPeriod"/>
            </a:pPr>
            <a:r>
              <a:rPr lang="en"/>
              <a:t>What is an example of a job that will not exist in the future due to technology that is being developed now?</a:t>
            </a:r>
          </a:p>
          <a:p>
            <a:pPr lvl="0" rtl="0">
              <a:spcBef>
                <a:spcPts val="0"/>
              </a:spcBef>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sp>
        <p:nvSpPr>
          <p:cNvPr id="161" name="Shape 16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Invention Activity</a:t>
            </a:r>
          </a:p>
        </p:txBody>
      </p:sp>
      <p:sp>
        <p:nvSpPr>
          <p:cNvPr id="162" name="Shape 162"/>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rPr lang="en"/>
              <a:t>In your small groups, design a new invention to do a job that is currently done by human workers. Include drawings and details about how your invention works. When you are finish prepare to tell the class about your group’s invention.</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9" name="Shape 59"/>
        <p:cNvGrpSpPr/>
        <p:nvPr/>
      </p:nvGrpSpPr>
      <p:grpSpPr>
        <a:xfrm>
          <a:off x="0" y="0"/>
          <a:ext cx="0" cy="0"/>
          <a:chOff x="0" y="0"/>
          <a:chExt cx="0" cy="0"/>
        </a:xfrm>
      </p:grpSpPr>
      <p:sp>
        <p:nvSpPr>
          <p:cNvPr id="60" name="Shape 6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descr="Machine learning isn't just for simple tasks like assessing credit risk and sorting mail anymore -- today, it's capable of far more complex applications, like grading essays and diagnosing diseases. With these advances comes an uneasy question: Will a robot do your job in the future?  TEDTalks is a daily video podcast of the best talks and performances from the TED Conference, where the world's leading thinkers and doers give the talk of their lives in 18 minutes (or less). Look for talks on Technology, Entertainment and Design -- plus science, business, global issues, the arts and much more. Find closed captions and translated subtitles in many languages at http://www.ted.com/translate  Follow TED news on Twitter: http://www.twitter.com/tednews Like TED on Facebook: https://www.facebook.com/TED  Subscribe to our channel: http://www.youtube.com/user/TEDtalksDirector" id="61" name="Shape 61" title="The jobs we'll lose to machines -- and the ones we won't | Anthony Goldbloom">
            <a:hlinkClick r:id="rId3"/>
          </p:cNvPr>
          <p:cNvSpPr/>
          <p:nvPr/>
        </p:nvSpPr>
        <p:spPr>
          <a:xfrm>
            <a:off x="967200" y="-131850"/>
            <a:ext cx="7209600" cy="5407199"/>
          </a:xfrm>
          <a:prstGeom prst="rect">
            <a:avLst/>
          </a:prstGeom>
          <a:blipFill>
            <a:blip r:embed="rId4">
              <a:alphaModFix/>
            </a:blip>
            <a:stretch>
              <a:fillRect/>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 name="Shape 65"/>
        <p:cNvGrpSpPr/>
        <p:nvPr/>
      </p:nvGrpSpPr>
      <p:grpSpPr>
        <a:xfrm>
          <a:off x="0" y="0"/>
          <a:ext cx="0" cy="0"/>
          <a:chOff x="0" y="0"/>
          <a:chExt cx="0" cy="0"/>
        </a:xfrm>
      </p:grpSpPr>
      <p:sp>
        <p:nvSpPr>
          <p:cNvPr id="66" name="Shape 6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Luddites</a:t>
            </a:r>
          </a:p>
        </p:txBody>
      </p:sp>
      <p:sp>
        <p:nvSpPr>
          <p:cNvPr id="67" name="Shape 67"/>
          <p:cNvSpPr txBox="1"/>
          <p:nvPr>
            <p:ph idx="1" type="body"/>
          </p:nvPr>
        </p:nvSpPr>
        <p:spPr>
          <a:xfrm>
            <a:off x="311700" y="1152475"/>
            <a:ext cx="5129700" cy="3416400"/>
          </a:xfrm>
          <a:prstGeom prst="rect">
            <a:avLst/>
          </a:prstGeom>
        </p:spPr>
        <p:txBody>
          <a:bodyPr anchorCtr="0" anchor="t" bIns="91425" lIns="91425" rIns="91425" tIns="91425">
            <a:noAutofit/>
          </a:bodyPr>
          <a:lstStyle/>
          <a:p>
            <a:pPr indent="-228600" lvl="0" marL="457200">
              <a:spcBef>
                <a:spcPts val="0"/>
              </a:spcBef>
            </a:pPr>
            <a:r>
              <a:rPr lang="en"/>
              <a:t>The Luddites were English textile workers and weavers that protested modern machines to protest during the early 1800’s.</a:t>
            </a:r>
          </a:p>
          <a:p>
            <a:pPr indent="-228600" lvl="0" marL="457200">
              <a:spcBef>
                <a:spcPts val="0"/>
              </a:spcBef>
            </a:pPr>
            <a:r>
              <a:rPr lang="en"/>
              <a:t>The Luddites started in Nottingham, England and they spread around the country. The largest protest lasted from 1811-1816.</a:t>
            </a:r>
          </a:p>
          <a:p>
            <a:pPr indent="-228600" lvl="0" marL="457200">
              <a:spcBef>
                <a:spcPts val="0"/>
              </a:spcBef>
            </a:pPr>
            <a:r>
              <a:rPr lang="en"/>
              <a:t>The protests were stopped by the military.</a:t>
            </a:r>
          </a:p>
          <a:p>
            <a:pPr lvl="0">
              <a:spcBef>
                <a:spcPts val="0"/>
              </a:spcBef>
              <a:buNone/>
            </a:pPr>
            <a:r>
              <a:t/>
            </a:r>
            <a:endParaRPr/>
          </a:p>
        </p:txBody>
      </p:sp>
      <p:pic>
        <p:nvPicPr>
          <p:cNvPr id="68" name="Shape 68"/>
          <p:cNvPicPr preferRelativeResize="0"/>
          <p:nvPr/>
        </p:nvPicPr>
        <p:blipFill>
          <a:blip r:embed="rId3">
            <a:alphaModFix/>
          </a:blip>
          <a:stretch>
            <a:fillRect/>
          </a:stretch>
        </p:blipFill>
        <p:spPr>
          <a:xfrm>
            <a:off x="5811400" y="1152475"/>
            <a:ext cx="2009775" cy="30099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 name="Shape 72"/>
        <p:cNvGrpSpPr/>
        <p:nvPr/>
      </p:nvGrpSpPr>
      <p:grpSpPr>
        <a:xfrm>
          <a:off x="0" y="0"/>
          <a:ext cx="0" cy="0"/>
          <a:chOff x="0" y="0"/>
          <a:chExt cx="0" cy="0"/>
        </a:xfrm>
      </p:grpSpPr>
      <p:sp>
        <p:nvSpPr>
          <p:cNvPr id="73" name="Shape 7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Luddites and the Industrial Revolution</a:t>
            </a:r>
          </a:p>
        </p:txBody>
      </p:sp>
      <p:sp>
        <p:nvSpPr>
          <p:cNvPr id="74" name="Shape 74"/>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228600" lvl="0" marL="457200">
              <a:spcBef>
                <a:spcPts val="0"/>
              </a:spcBef>
            </a:pPr>
            <a:r>
              <a:rPr lang="en"/>
              <a:t>The Luddites represented the English working-class’ anger about the Industrial Revolution.</a:t>
            </a:r>
          </a:p>
          <a:p>
            <a:pPr indent="-228600" lvl="0" marL="457200">
              <a:spcBef>
                <a:spcPts val="0"/>
              </a:spcBef>
            </a:pPr>
            <a:r>
              <a:rPr lang="en"/>
              <a:t>The Luddites protested against the increasing popularity of automated textile machines because the machines took their jobs.</a:t>
            </a:r>
          </a:p>
          <a:p>
            <a:pPr indent="-228600" lvl="0" marL="457200">
              <a:spcBef>
                <a:spcPts val="0"/>
              </a:spcBef>
            </a:pPr>
            <a:r>
              <a:rPr lang="en"/>
              <a:t>Cheaper and less skilled workers could now do the same jobs the textile workers used to do by using the new machines.</a:t>
            </a:r>
          </a:p>
          <a:p>
            <a:pPr indent="-228600" lvl="0" marL="457200">
              <a:spcBef>
                <a:spcPts val="0"/>
              </a:spcBef>
            </a:pPr>
            <a:r>
              <a:rPr lang="en"/>
              <a:t>Other groups of workers were angry about the changes caused by the Industrial Revolution.</a:t>
            </a:r>
          </a:p>
          <a:p>
            <a:pPr lvl="0">
              <a:spcBef>
                <a:spcPts val="0"/>
              </a:spcBef>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8" name="Shape 78"/>
        <p:cNvGrpSpPr/>
        <p:nvPr/>
      </p:nvGrpSpPr>
      <p:grpSpPr>
        <a:xfrm>
          <a:off x="0" y="0"/>
          <a:ext cx="0" cy="0"/>
          <a:chOff x="0" y="0"/>
          <a:chExt cx="0" cy="0"/>
        </a:xfrm>
      </p:grpSpPr>
      <p:sp>
        <p:nvSpPr>
          <p:cNvPr id="79" name="Shape 7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Neo-Luddism</a:t>
            </a:r>
          </a:p>
        </p:txBody>
      </p:sp>
      <p:sp>
        <p:nvSpPr>
          <p:cNvPr id="80" name="Shape 80"/>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228600" lvl="0" marL="457200">
              <a:spcBef>
                <a:spcPts val="0"/>
              </a:spcBef>
            </a:pPr>
            <a:r>
              <a:rPr lang="en"/>
              <a:t>Neo-Luddism is a movement started by people in 1996.</a:t>
            </a:r>
          </a:p>
          <a:p>
            <a:pPr indent="-228600" lvl="0" marL="457200">
              <a:spcBef>
                <a:spcPts val="0"/>
              </a:spcBef>
            </a:pPr>
            <a:r>
              <a:rPr lang="en"/>
              <a:t>Like the first Luddites, the Neo-Luddites are against new technology. </a:t>
            </a:r>
          </a:p>
          <a:p>
            <a:pPr indent="-228600" lvl="0" marL="457200">
              <a:spcBef>
                <a:spcPts val="0"/>
              </a:spcBef>
            </a:pPr>
            <a:r>
              <a:rPr lang="en"/>
              <a:t>However they are against the technology of the computer age.</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 name="Shape 84"/>
        <p:cNvGrpSpPr/>
        <p:nvPr/>
      </p:nvGrpSpPr>
      <p:grpSpPr>
        <a:xfrm>
          <a:off x="0" y="0"/>
          <a:ext cx="0" cy="0"/>
          <a:chOff x="0" y="0"/>
          <a:chExt cx="0" cy="0"/>
        </a:xfrm>
      </p:grpSpPr>
      <p:sp>
        <p:nvSpPr>
          <p:cNvPr id="85" name="Shape 8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Homestead Strike 1892</a:t>
            </a:r>
          </a:p>
        </p:txBody>
      </p:sp>
      <p:sp>
        <p:nvSpPr>
          <p:cNvPr id="86" name="Shape 86"/>
          <p:cNvSpPr txBox="1"/>
          <p:nvPr>
            <p:ph idx="1" type="body"/>
          </p:nvPr>
        </p:nvSpPr>
        <p:spPr>
          <a:xfrm>
            <a:off x="4788375" y="1152475"/>
            <a:ext cx="4044000" cy="3416400"/>
          </a:xfrm>
          <a:prstGeom prst="rect">
            <a:avLst/>
          </a:prstGeom>
        </p:spPr>
        <p:txBody>
          <a:bodyPr anchorCtr="0" anchor="t" bIns="91425" lIns="91425" rIns="91425" tIns="91425">
            <a:noAutofit/>
          </a:bodyPr>
          <a:lstStyle/>
          <a:p>
            <a:pPr indent="-228600" lvl="0" marL="457200">
              <a:spcBef>
                <a:spcPts val="0"/>
              </a:spcBef>
            </a:pPr>
            <a:r>
              <a:rPr lang="en"/>
              <a:t>The Homestead Steel Workers went on strike against the Carnegie Steel Company in Pennsylvania, USA.</a:t>
            </a:r>
          </a:p>
          <a:p>
            <a:pPr indent="-228600" lvl="0" marL="457200">
              <a:spcBef>
                <a:spcPts val="0"/>
              </a:spcBef>
            </a:pPr>
            <a:r>
              <a:rPr lang="en"/>
              <a:t>The strike was stopped using violent force.</a:t>
            </a:r>
          </a:p>
          <a:p>
            <a:pPr indent="-228600" lvl="0" marL="457200">
              <a:spcBef>
                <a:spcPts val="0"/>
              </a:spcBef>
            </a:pPr>
            <a:r>
              <a:rPr lang="en"/>
              <a:t>The Union did not succeed in improving the lives of the workers.</a:t>
            </a:r>
          </a:p>
        </p:txBody>
      </p:sp>
      <p:pic>
        <p:nvPicPr>
          <p:cNvPr id="87" name="Shape 87"/>
          <p:cNvPicPr preferRelativeResize="0"/>
          <p:nvPr/>
        </p:nvPicPr>
        <p:blipFill>
          <a:blip r:embed="rId3">
            <a:alphaModFix/>
          </a:blip>
          <a:stretch>
            <a:fillRect/>
          </a:stretch>
        </p:blipFill>
        <p:spPr>
          <a:xfrm>
            <a:off x="378025" y="1433875"/>
            <a:ext cx="3997949" cy="22757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Pullman Strike 1894</a:t>
            </a:r>
          </a:p>
        </p:txBody>
      </p:sp>
      <p:sp>
        <p:nvSpPr>
          <p:cNvPr id="93" name="Shape 93"/>
          <p:cNvSpPr txBox="1"/>
          <p:nvPr>
            <p:ph idx="1" type="body"/>
          </p:nvPr>
        </p:nvSpPr>
        <p:spPr>
          <a:xfrm>
            <a:off x="311700" y="1152475"/>
            <a:ext cx="4854600" cy="3416400"/>
          </a:xfrm>
          <a:prstGeom prst="rect">
            <a:avLst/>
          </a:prstGeom>
        </p:spPr>
        <p:txBody>
          <a:bodyPr anchorCtr="0" anchor="t" bIns="91425" lIns="91425" rIns="91425" tIns="91425">
            <a:noAutofit/>
          </a:bodyPr>
          <a:lstStyle/>
          <a:p>
            <a:pPr indent="-228600" lvl="0" marL="457200">
              <a:spcBef>
                <a:spcPts val="0"/>
              </a:spcBef>
            </a:pPr>
            <a:r>
              <a:rPr lang="en"/>
              <a:t>The workers of the Pullman factory formed a union and went on strike because the Pullman company decreased their wages.</a:t>
            </a:r>
          </a:p>
          <a:p>
            <a:pPr indent="-228600" lvl="0" marL="457200">
              <a:spcBef>
                <a:spcPts val="0"/>
              </a:spcBef>
            </a:pPr>
            <a:r>
              <a:rPr lang="en"/>
              <a:t>The strike stopped most of the country’s train traffic. </a:t>
            </a:r>
          </a:p>
          <a:p>
            <a:pPr indent="-228600" lvl="0" marL="457200">
              <a:spcBef>
                <a:spcPts val="0"/>
              </a:spcBef>
            </a:pPr>
            <a:r>
              <a:rPr lang="en"/>
              <a:t>Police stopped the strike using violence and the workers’ union ended with the strike.</a:t>
            </a:r>
          </a:p>
        </p:txBody>
      </p:sp>
      <p:pic>
        <p:nvPicPr>
          <p:cNvPr id="94" name="Shape 94"/>
          <p:cNvPicPr preferRelativeResize="0"/>
          <p:nvPr/>
        </p:nvPicPr>
        <p:blipFill>
          <a:blip r:embed="rId3">
            <a:alphaModFix/>
          </a:blip>
          <a:stretch>
            <a:fillRect/>
          </a:stretch>
        </p:blipFill>
        <p:spPr>
          <a:xfrm>
            <a:off x="5267974" y="1857697"/>
            <a:ext cx="3564324" cy="20059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 name="Shape 98"/>
        <p:cNvGrpSpPr/>
        <p:nvPr/>
      </p:nvGrpSpPr>
      <p:grpSpPr>
        <a:xfrm>
          <a:off x="0" y="0"/>
          <a:ext cx="0" cy="0"/>
          <a:chOff x="0" y="0"/>
          <a:chExt cx="0" cy="0"/>
        </a:xfrm>
      </p:grpSpPr>
      <p:sp>
        <p:nvSpPr>
          <p:cNvPr id="99" name="Shape 9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100" name="Shape 100"/>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pic>
        <p:nvPicPr>
          <p:cNvPr id="101" name="Shape 101"/>
          <p:cNvPicPr preferRelativeResize="0"/>
          <p:nvPr/>
        </p:nvPicPr>
        <p:blipFill>
          <a:blip r:embed="rId3">
            <a:alphaModFix/>
          </a:blip>
          <a:stretch>
            <a:fillRect/>
          </a:stretch>
        </p:blipFill>
        <p:spPr>
          <a:xfrm>
            <a:off x="870775" y="0"/>
            <a:ext cx="7402449" cy="1085454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 name="Shape 105"/>
        <p:cNvGrpSpPr/>
        <p:nvPr/>
      </p:nvGrpSpPr>
      <p:grpSpPr>
        <a:xfrm>
          <a:off x="0" y="0"/>
          <a:ext cx="0" cy="0"/>
          <a:chOff x="0" y="0"/>
          <a:chExt cx="0" cy="0"/>
        </a:xfrm>
      </p:grpSpPr>
      <p:sp>
        <p:nvSpPr>
          <p:cNvPr id="106" name="Shape 10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107" name="Shape 107"/>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pic>
        <p:nvPicPr>
          <p:cNvPr id="108" name="Shape 108"/>
          <p:cNvPicPr preferRelativeResize="0"/>
          <p:nvPr/>
        </p:nvPicPr>
        <p:blipFill>
          <a:blip r:embed="rId3">
            <a:alphaModFix/>
          </a:blip>
          <a:stretch>
            <a:fillRect/>
          </a:stretch>
        </p:blipFill>
        <p:spPr>
          <a:xfrm>
            <a:off x="870775" y="-4913550"/>
            <a:ext cx="7402449" cy="1085454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