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56" r:id="rId8"/>
    <p:sldId id="257" r:id="rId9"/>
    <p:sldId id="264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Rectángulo redondeado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0" name="19 Subtítulo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BF9A0D-47F9-4038-89B5-B4D1110020C6}" type="datetimeFigureOut">
              <a:rPr lang="es-ES" smtClean="0"/>
              <a:pPr/>
              <a:t>21/04/2020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6B0C31-93A7-48A6-95D3-17CF36844DE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BF9A0D-47F9-4038-89B5-B4D1110020C6}" type="datetimeFigureOut">
              <a:rPr lang="es-ES" smtClean="0"/>
              <a:pPr/>
              <a:t>21/04/2020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6B0C31-93A7-48A6-95D3-17CF36844DE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BF9A0D-47F9-4038-89B5-B4D1110020C6}" type="datetimeFigureOut">
              <a:rPr lang="es-ES" smtClean="0"/>
              <a:pPr/>
              <a:t>21/04/2020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6B0C31-93A7-48A6-95D3-17CF36844DE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BF9A0D-47F9-4038-89B5-B4D1110020C6}" type="datetimeFigureOut">
              <a:rPr lang="es-ES" smtClean="0"/>
              <a:pPr/>
              <a:t>21/04/2020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6B0C31-93A7-48A6-95D3-17CF36844DE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 redondeado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BF9A0D-47F9-4038-89B5-B4D1110020C6}" type="datetimeFigureOut">
              <a:rPr lang="es-ES" smtClean="0"/>
              <a:pPr/>
              <a:t>21/04/2020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6B0C31-93A7-48A6-95D3-17CF36844DE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BF9A0D-47F9-4038-89B5-B4D1110020C6}" type="datetimeFigureOut">
              <a:rPr lang="es-ES" smtClean="0"/>
              <a:pPr/>
              <a:t>21/04/2020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6B0C31-93A7-48A6-95D3-17CF36844DE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BF9A0D-47F9-4038-89B5-B4D1110020C6}" type="datetimeFigureOut">
              <a:rPr lang="es-ES" smtClean="0"/>
              <a:pPr/>
              <a:t>21/04/2020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6B0C31-93A7-48A6-95D3-17CF36844DE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BF9A0D-47F9-4038-89B5-B4D1110020C6}" type="datetimeFigureOut">
              <a:rPr lang="es-ES" smtClean="0"/>
              <a:pPr/>
              <a:t>21/04/2020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6B0C31-93A7-48A6-95D3-17CF36844DE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BF9A0D-47F9-4038-89B5-B4D1110020C6}" type="datetimeFigureOut">
              <a:rPr lang="es-ES" smtClean="0"/>
              <a:pPr/>
              <a:t>21/04/2020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6B0C31-93A7-48A6-95D3-17CF36844DE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BF9A0D-47F9-4038-89B5-B4D1110020C6}" type="datetimeFigureOut">
              <a:rPr lang="es-ES" smtClean="0"/>
              <a:pPr/>
              <a:t>21/04/2020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6B0C31-93A7-48A6-95D3-17CF36844DE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dondear rectángulo de esquina sencilla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BF9A0D-47F9-4038-89B5-B4D1110020C6}" type="datetimeFigureOut">
              <a:rPr lang="es-ES" smtClean="0"/>
              <a:pPr/>
              <a:t>21/04/2020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6B0C31-93A7-48A6-95D3-17CF36844DE4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 redondeado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Marcador de título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FBF9A0D-47F9-4038-89B5-B4D1110020C6}" type="datetimeFigureOut">
              <a:rPr lang="es-ES" smtClean="0"/>
              <a:pPr/>
              <a:t>21/04/2020</a:t>
            </a:fld>
            <a:endParaRPr lang="es-ES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96B0C31-93A7-48A6-95D3-17CF36844DE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285728"/>
            <a:ext cx="857256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 </a:t>
            </a:r>
            <a:r>
              <a:rPr lang="es-ES" b="1" dirty="0" smtClean="0">
                <a:solidFill>
                  <a:srgbClr val="FF0000"/>
                </a:solidFill>
              </a:rPr>
              <a:t>TEMA 19 </a:t>
            </a:r>
          </a:p>
          <a:p>
            <a:r>
              <a:rPr lang="es-ES" b="1" dirty="0" smtClean="0">
                <a:solidFill>
                  <a:srgbClr val="FF0000"/>
                </a:solidFill>
              </a:rPr>
              <a:t>O FRANQUISMO: CARACTERÍSTICAS E INSTITUCIONALIZACIÓN</a:t>
            </a:r>
            <a:endParaRPr lang="es-ES" b="1" dirty="0">
              <a:solidFill>
                <a:srgbClr val="FF0000"/>
              </a:solidFill>
            </a:endParaRPr>
          </a:p>
        </p:txBody>
      </p:sp>
      <p:pic>
        <p:nvPicPr>
          <p:cNvPr id="3" name="2 Imagen" descr="bases franquism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071546"/>
            <a:ext cx="8143932" cy="513496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1200px-Bandera_FE_JONS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214422"/>
            <a:ext cx="1738194" cy="1158796"/>
          </a:xfrm>
          <a:prstGeom prst="rect">
            <a:avLst/>
          </a:prstGeom>
        </p:spPr>
      </p:pic>
      <p:pic>
        <p:nvPicPr>
          <p:cNvPr id="5" name="4 Imagen" descr="1200px-Flag_of_Cross_of_Burgundy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43306" y="1214422"/>
            <a:ext cx="1638883" cy="1092589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428597" y="2357429"/>
            <a:ext cx="2214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       FALANXE </a:t>
            </a:r>
          </a:p>
          <a:p>
            <a:r>
              <a:rPr lang="es-ES" sz="1600" dirty="0" smtClean="0"/>
              <a:t>(FE DE LAS JONS)</a:t>
            </a:r>
            <a:endParaRPr lang="es-ES" sz="1600" dirty="0"/>
          </a:p>
        </p:txBody>
      </p:sp>
      <p:sp>
        <p:nvSpPr>
          <p:cNvPr id="7" name="6 CuadroTexto"/>
          <p:cNvSpPr txBox="1"/>
          <p:nvPr/>
        </p:nvSpPr>
        <p:spPr>
          <a:xfrm>
            <a:off x="2786050" y="2357430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             CARLISTAS </a:t>
            </a:r>
          </a:p>
          <a:p>
            <a:r>
              <a:rPr lang="es-ES" sz="1600" dirty="0" smtClean="0"/>
              <a:t>(COMUNIÓN TRADICIONALISTA)</a:t>
            </a:r>
            <a:endParaRPr lang="es-ES" sz="1600" dirty="0"/>
          </a:p>
        </p:txBody>
      </p:sp>
      <p:sp>
        <p:nvSpPr>
          <p:cNvPr id="8" name="7 CuadroTexto"/>
          <p:cNvSpPr txBox="1"/>
          <p:nvPr/>
        </p:nvSpPr>
        <p:spPr>
          <a:xfrm>
            <a:off x="2571736" y="1357298"/>
            <a:ext cx="3361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 smtClean="0"/>
              <a:t>+</a:t>
            </a:r>
            <a:endParaRPr lang="es-ES" sz="7200" dirty="0"/>
          </a:p>
        </p:txBody>
      </p:sp>
      <p:sp>
        <p:nvSpPr>
          <p:cNvPr id="9" name="8 CuadroTexto"/>
          <p:cNvSpPr txBox="1"/>
          <p:nvPr/>
        </p:nvSpPr>
        <p:spPr>
          <a:xfrm>
            <a:off x="6215074" y="1000108"/>
            <a:ext cx="274786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  FET DE LAS JONS</a:t>
            </a:r>
          </a:p>
          <a:p>
            <a:r>
              <a:rPr lang="es-ES" dirty="0" smtClean="0"/>
              <a:t>(Falange Española </a:t>
            </a:r>
          </a:p>
          <a:p>
            <a:r>
              <a:rPr lang="es-ES" dirty="0" smtClean="0"/>
              <a:t>Tradicionalista de las</a:t>
            </a:r>
          </a:p>
          <a:p>
            <a:r>
              <a:rPr lang="es-ES" dirty="0" smtClean="0"/>
              <a:t>Juntas de Ofensiva</a:t>
            </a:r>
          </a:p>
          <a:p>
            <a:r>
              <a:rPr lang="es-ES" dirty="0" smtClean="0"/>
              <a:t>Nacional Sindicalista)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5429256" y="1285860"/>
            <a:ext cx="5000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 smtClean="0"/>
              <a:t>=</a:t>
            </a:r>
            <a:endParaRPr lang="es-ES" sz="72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715140" y="3071810"/>
            <a:ext cx="1714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Alias “</a:t>
            </a:r>
            <a:r>
              <a:rPr lang="es-ES" dirty="0" err="1" smtClean="0"/>
              <a:t>Movemento</a:t>
            </a:r>
            <a:r>
              <a:rPr lang="es-ES" dirty="0" smtClean="0"/>
              <a:t> Nacional” </a:t>
            </a:r>
            <a:r>
              <a:rPr lang="es-ES" dirty="0" err="1" smtClean="0"/>
              <a:t>dende</a:t>
            </a:r>
            <a:r>
              <a:rPr lang="es-ES" dirty="0" smtClean="0"/>
              <a:t>  1943</a:t>
            </a:r>
            <a:endParaRPr lang="es-ES" dirty="0"/>
          </a:p>
        </p:txBody>
      </p:sp>
      <p:sp>
        <p:nvSpPr>
          <p:cNvPr id="12" name="11 Flecha abajo"/>
          <p:cNvSpPr/>
          <p:nvPr/>
        </p:nvSpPr>
        <p:spPr>
          <a:xfrm>
            <a:off x="7072330" y="2500306"/>
            <a:ext cx="500066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CuadroTexto"/>
          <p:cNvSpPr txBox="1"/>
          <p:nvPr/>
        </p:nvSpPr>
        <p:spPr>
          <a:xfrm>
            <a:off x="2214546" y="214290"/>
            <a:ext cx="500066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b="1" dirty="0" smtClean="0"/>
              <a:t>DECRETO DE UNIFICACIÓN DE 1937</a:t>
            </a:r>
            <a:endParaRPr lang="es-ES" b="1" dirty="0"/>
          </a:p>
        </p:txBody>
      </p:sp>
      <p:sp>
        <p:nvSpPr>
          <p:cNvPr id="14" name="13 Flecha abajo"/>
          <p:cNvSpPr/>
          <p:nvPr/>
        </p:nvSpPr>
        <p:spPr>
          <a:xfrm>
            <a:off x="1142976" y="2928934"/>
            <a:ext cx="500066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Flecha abajo"/>
          <p:cNvSpPr/>
          <p:nvPr/>
        </p:nvSpPr>
        <p:spPr>
          <a:xfrm>
            <a:off x="4214810" y="2928934"/>
            <a:ext cx="500066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15 Imagen" descr="330px-Manuel_Fal_Cond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00429" y="3571876"/>
            <a:ext cx="2331655" cy="1785950"/>
          </a:xfrm>
          <a:prstGeom prst="rect">
            <a:avLst/>
          </a:prstGeom>
        </p:spPr>
      </p:pic>
      <p:sp>
        <p:nvSpPr>
          <p:cNvPr id="17" name="16 CuadroTexto"/>
          <p:cNvSpPr txBox="1"/>
          <p:nvPr/>
        </p:nvSpPr>
        <p:spPr>
          <a:xfrm>
            <a:off x="3071802" y="5429264"/>
            <a:ext cx="3286148" cy="11079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600" dirty="0" err="1" smtClean="0"/>
              <a:t>Fal</a:t>
            </a:r>
            <a:r>
              <a:rPr lang="es-ES" sz="1600" dirty="0" smtClean="0"/>
              <a:t> Conde. </a:t>
            </a:r>
            <a:r>
              <a:rPr lang="es-ES" sz="1600" dirty="0" err="1" smtClean="0"/>
              <a:t>Xefe</a:t>
            </a:r>
            <a:r>
              <a:rPr lang="es-ES" sz="1600" dirty="0" smtClean="0"/>
              <a:t> dos tradicionalistas. Represaliado por resistirse ó Decreto de Unificación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18" name="17 Imagen" descr="hedill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3571876"/>
            <a:ext cx="1299755" cy="1612949"/>
          </a:xfrm>
          <a:prstGeom prst="rect">
            <a:avLst/>
          </a:prstGeom>
        </p:spPr>
      </p:pic>
      <p:sp>
        <p:nvSpPr>
          <p:cNvPr id="19" name="18 CuadroTexto"/>
          <p:cNvSpPr txBox="1"/>
          <p:nvPr/>
        </p:nvSpPr>
        <p:spPr>
          <a:xfrm>
            <a:off x="214282" y="5214950"/>
            <a:ext cx="2714644" cy="13234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600" dirty="0" err="1" smtClean="0"/>
              <a:t>Hedilla</a:t>
            </a:r>
            <a:r>
              <a:rPr lang="es-ES" sz="1600" dirty="0" smtClean="0"/>
              <a:t>. </a:t>
            </a:r>
            <a:r>
              <a:rPr lang="es-ES" sz="1600" dirty="0" err="1" smtClean="0"/>
              <a:t>Xefe</a:t>
            </a:r>
            <a:r>
              <a:rPr lang="es-ES" sz="1600" dirty="0" smtClean="0"/>
              <a:t> da </a:t>
            </a:r>
            <a:r>
              <a:rPr lang="es-ES" sz="1600" dirty="0" err="1" smtClean="0"/>
              <a:t>Falanxe</a:t>
            </a:r>
            <a:r>
              <a:rPr lang="es-ES" sz="1600" dirty="0" smtClean="0"/>
              <a:t> </a:t>
            </a:r>
            <a:r>
              <a:rPr lang="es-ES" sz="1600" dirty="0" err="1" smtClean="0"/>
              <a:t>trala</a:t>
            </a:r>
            <a:r>
              <a:rPr lang="es-ES" sz="1600" dirty="0" smtClean="0"/>
              <a:t> </a:t>
            </a:r>
            <a:r>
              <a:rPr lang="es-ES" sz="1600" dirty="0" err="1" smtClean="0"/>
              <a:t>morte</a:t>
            </a:r>
            <a:r>
              <a:rPr lang="es-ES" sz="1600" dirty="0" smtClean="0"/>
              <a:t> de José Antonio. Represaliado por resistirse ó Decreto de Unificación.</a:t>
            </a:r>
            <a:endParaRPr lang="es-E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1200px-Opus_Dei_cross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14290"/>
            <a:ext cx="1500198" cy="1500198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2428860" y="357166"/>
            <a:ext cx="5643602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O Opus Dei “A Obra de Deus” </a:t>
            </a:r>
            <a:r>
              <a:rPr lang="es-ES" dirty="0" err="1" smtClean="0"/>
              <a:t>ou</a:t>
            </a:r>
            <a:r>
              <a:rPr lang="es-ES" dirty="0" smtClean="0"/>
              <a:t> simplemente a “Obra” </a:t>
            </a:r>
            <a:r>
              <a:rPr lang="es-ES" dirty="0" err="1" smtClean="0"/>
              <a:t>vai</a:t>
            </a:r>
            <a:r>
              <a:rPr lang="es-ES" dirty="0" smtClean="0"/>
              <a:t> ter especial protagonismo no segundo franquismo, a etapa de </a:t>
            </a:r>
            <a:r>
              <a:rPr lang="es-ES" dirty="0" err="1" smtClean="0"/>
              <a:t>desenvolvemento</a:t>
            </a:r>
            <a:r>
              <a:rPr lang="es-ES" dirty="0" smtClean="0"/>
              <a:t> económico (1959-75).</a:t>
            </a:r>
            <a:endParaRPr lang="es-ES" dirty="0"/>
          </a:p>
        </p:txBody>
      </p:sp>
      <p:pic>
        <p:nvPicPr>
          <p:cNvPr id="5" name="4 Imagen" descr="Juan_de_Borbón._NL-HaNA_2.24.01.09_0_901-40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86316" y="4071942"/>
            <a:ext cx="1865371" cy="250033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357158" y="5072074"/>
            <a:ext cx="6429420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Os monárquicos, encabezados por Juan de Borbón, </a:t>
            </a:r>
            <a:r>
              <a:rPr lang="es-ES" dirty="0" err="1" smtClean="0"/>
              <a:t>apoiaran</a:t>
            </a:r>
            <a:r>
              <a:rPr lang="es-ES" dirty="0" smtClean="0"/>
              <a:t> a Franco </a:t>
            </a:r>
            <a:r>
              <a:rPr lang="es-ES" dirty="0" err="1" smtClean="0"/>
              <a:t>nun</a:t>
            </a:r>
            <a:r>
              <a:rPr lang="es-ES" dirty="0" smtClean="0"/>
              <a:t> </a:t>
            </a:r>
            <a:r>
              <a:rPr lang="es-ES" dirty="0" err="1" smtClean="0"/>
              <a:t>primeiro</a:t>
            </a:r>
            <a:r>
              <a:rPr lang="es-ES" dirty="0" smtClean="0"/>
              <a:t> momento </a:t>
            </a:r>
            <a:r>
              <a:rPr lang="es-ES" dirty="0" err="1" smtClean="0"/>
              <a:t>agardando</a:t>
            </a:r>
            <a:r>
              <a:rPr lang="es-ES" dirty="0" smtClean="0"/>
              <a:t> que </a:t>
            </a:r>
            <a:r>
              <a:rPr lang="es-ES" dirty="0" err="1" smtClean="0"/>
              <a:t>lle</a:t>
            </a:r>
            <a:r>
              <a:rPr lang="es-ES" dirty="0" smtClean="0"/>
              <a:t> </a:t>
            </a:r>
            <a:r>
              <a:rPr lang="es-ES" dirty="0" err="1" smtClean="0"/>
              <a:t>devolvan</a:t>
            </a:r>
            <a:r>
              <a:rPr lang="es-ES" dirty="0" smtClean="0"/>
              <a:t> a </a:t>
            </a:r>
            <a:r>
              <a:rPr lang="es-ES" dirty="0" err="1" smtClean="0"/>
              <a:t>xefatura</a:t>
            </a:r>
            <a:r>
              <a:rPr lang="es-ES" dirty="0" smtClean="0"/>
              <a:t> do Estado á familia. </a:t>
            </a:r>
            <a:r>
              <a:rPr lang="es-ES" dirty="0" err="1" smtClean="0"/>
              <a:t>Máis</a:t>
            </a:r>
            <a:r>
              <a:rPr lang="es-ES" dirty="0" smtClean="0"/>
              <a:t> </a:t>
            </a:r>
            <a:r>
              <a:rPr lang="es-ES" dirty="0" err="1" smtClean="0"/>
              <a:t>adiante</a:t>
            </a:r>
            <a:r>
              <a:rPr lang="es-ES" dirty="0" smtClean="0"/>
              <a:t> </a:t>
            </a:r>
            <a:r>
              <a:rPr lang="es-ES" dirty="0" err="1" smtClean="0"/>
              <a:t>haberá</a:t>
            </a:r>
            <a:r>
              <a:rPr lang="es-ES" dirty="0" smtClean="0"/>
              <a:t> </a:t>
            </a:r>
            <a:r>
              <a:rPr lang="es-ES" dirty="0" err="1" smtClean="0"/>
              <a:t>desavinzas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7" name="6 Imagen" descr="franquismo-iglesia-homosexualida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1785926"/>
            <a:ext cx="3643338" cy="2066532"/>
          </a:xfrm>
          <a:prstGeom prst="rect">
            <a:avLst/>
          </a:prstGeom>
        </p:spPr>
      </p:pic>
      <p:pic>
        <p:nvPicPr>
          <p:cNvPr id="8" name="7 Imagen" descr="pali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4876" y="2071678"/>
            <a:ext cx="3714776" cy="1857388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428596" y="4000504"/>
            <a:ext cx="6286544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A </a:t>
            </a:r>
            <a:r>
              <a:rPr lang="es-ES" dirty="0" err="1" smtClean="0"/>
              <a:t>Igrexa</a:t>
            </a:r>
            <a:r>
              <a:rPr lang="es-ES" dirty="0" smtClean="0"/>
              <a:t> católica </a:t>
            </a:r>
            <a:r>
              <a:rPr lang="es-ES" dirty="0" err="1" smtClean="0"/>
              <a:t>foi</a:t>
            </a:r>
            <a:r>
              <a:rPr lang="es-ES" dirty="0" smtClean="0"/>
              <a:t> un dos grandes </a:t>
            </a:r>
            <a:r>
              <a:rPr lang="es-ES" dirty="0" err="1" smtClean="0"/>
              <a:t>apoios</a:t>
            </a:r>
            <a:r>
              <a:rPr lang="es-ES" dirty="0" smtClean="0"/>
              <a:t> de Franco</a:t>
            </a: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cartilla sindic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807" y="142852"/>
            <a:ext cx="6042095" cy="4000528"/>
          </a:xfrm>
          <a:prstGeom prst="rect">
            <a:avLst/>
          </a:prstGeom>
        </p:spPr>
      </p:pic>
      <p:pic>
        <p:nvPicPr>
          <p:cNvPr id="7" name="6 Imagen" descr="Placa25estepon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132" y="4196958"/>
            <a:ext cx="3262335" cy="2446751"/>
          </a:xfrm>
          <a:prstGeom prst="rect">
            <a:avLst/>
          </a:prstGeom>
        </p:spPr>
      </p:pic>
      <p:pic>
        <p:nvPicPr>
          <p:cNvPr id="8" name="7 Imagen" descr="200px-Sindicato_Vertical_logo,_early_version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15140" y="500042"/>
            <a:ext cx="1703158" cy="2571768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6286512" y="3214686"/>
            <a:ext cx="2571768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OSE (Organización Sindical Española)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785786" y="4786322"/>
            <a:ext cx="4357718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O sistema sindical vertical engloba, como o </a:t>
            </a:r>
            <a:r>
              <a:rPr lang="es-ES" dirty="0" err="1" smtClean="0"/>
              <a:t>seu</a:t>
            </a:r>
            <a:r>
              <a:rPr lang="es-ES" dirty="0" smtClean="0"/>
              <a:t> </a:t>
            </a:r>
            <a:r>
              <a:rPr lang="es-ES" dirty="0" err="1" smtClean="0"/>
              <a:t>nome</a:t>
            </a:r>
            <a:r>
              <a:rPr lang="es-ES" dirty="0" smtClean="0"/>
              <a:t> indica, </a:t>
            </a:r>
            <a:r>
              <a:rPr lang="es-ES" dirty="0" err="1" smtClean="0"/>
              <a:t>dende</a:t>
            </a:r>
            <a:r>
              <a:rPr lang="es-ES" dirty="0" smtClean="0"/>
              <a:t> as alturas ata a base; </a:t>
            </a:r>
            <a:r>
              <a:rPr lang="es-ES" dirty="0" err="1" smtClean="0"/>
              <a:t>patróns</a:t>
            </a:r>
            <a:r>
              <a:rPr lang="es-ES" dirty="0" smtClean="0"/>
              <a:t> e </a:t>
            </a:r>
            <a:r>
              <a:rPr lang="es-ES" dirty="0" err="1" smtClean="0"/>
              <a:t>traballadores</a:t>
            </a:r>
            <a:r>
              <a:rPr lang="es-ES" dirty="0" smtClean="0"/>
              <a:t> </a:t>
            </a:r>
            <a:r>
              <a:rPr lang="es-ES" dirty="0" err="1" smtClean="0"/>
              <a:t>xuntiños</a:t>
            </a:r>
            <a:r>
              <a:rPr lang="es-ES" dirty="0" smtClean="0"/>
              <a:t> da </a:t>
            </a:r>
            <a:r>
              <a:rPr lang="es-ES" dirty="0" err="1" smtClean="0"/>
              <a:t>man</a:t>
            </a:r>
            <a:r>
              <a:rPr lang="es-ES" dirty="0" smtClean="0"/>
              <a:t>. </a:t>
            </a:r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ranco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286100"/>
            <a:ext cx="9144000" cy="3571900"/>
          </a:xfrm>
          <a:prstGeom prst="rect">
            <a:avLst/>
          </a:prstGeom>
        </p:spPr>
      </p:pic>
      <p:pic>
        <p:nvPicPr>
          <p:cNvPr id="3" name="2 Imagen" descr="hitfra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643438" cy="2168443"/>
          </a:xfrm>
          <a:prstGeom prst="rect">
            <a:avLst/>
          </a:prstGeom>
        </p:spPr>
      </p:pic>
      <p:pic>
        <p:nvPicPr>
          <p:cNvPr id="4" name="3 Imagen" descr="musso franc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36543" y="0"/>
            <a:ext cx="4507457" cy="2143116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0" y="2428868"/>
            <a:ext cx="9144000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Caudillo, Duce, </a:t>
            </a:r>
            <a:r>
              <a:rPr lang="es-ES" dirty="0" err="1" smtClean="0"/>
              <a:t>Führer</a:t>
            </a:r>
            <a:r>
              <a:rPr lang="es-ES" dirty="0" smtClean="0"/>
              <a:t>… Todopoderosos que </a:t>
            </a:r>
            <a:r>
              <a:rPr lang="es-ES" dirty="0" err="1" smtClean="0"/>
              <a:t>só</a:t>
            </a:r>
            <a:r>
              <a:rPr lang="es-ES" dirty="0" smtClean="0"/>
              <a:t> </a:t>
            </a:r>
            <a:r>
              <a:rPr lang="es-ES" dirty="0" err="1" smtClean="0"/>
              <a:t>respostan</a:t>
            </a:r>
            <a:r>
              <a:rPr lang="es-ES" dirty="0" smtClean="0"/>
              <a:t> ante deus e a Historia.</a:t>
            </a:r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aralsolbi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14290"/>
            <a:ext cx="4123087" cy="2571768"/>
          </a:xfrm>
          <a:prstGeom prst="rect">
            <a:avLst/>
          </a:prstGeom>
        </p:spPr>
      </p:pic>
      <p:pic>
        <p:nvPicPr>
          <p:cNvPr id="3" name="2 Imagen" descr="escola franquist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52684" y="142852"/>
            <a:ext cx="3781193" cy="2571768"/>
          </a:xfrm>
          <a:prstGeom prst="rect">
            <a:avLst/>
          </a:prstGeom>
        </p:spPr>
      </p:pic>
      <p:pic>
        <p:nvPicPr>
          <p:cNvPr id="4" name="3 Imagen" descr="la-escuela-franquista-adoctrinamiento-y-legitimacin-5-6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2778592"/>
            <a:ext cx="5214974" cy="3915318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5929322" y="3214686"/>
            <a:ext cx="2428892" cy="258532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Franco </a:t>
            </a:r>
            <a:r>
              <a:rPr lang="es-ES" dirty="0" err="1" smtClean="0"/>
              <a:t>naceu</a:t>
            </a:r>
            <a:r>
              <a:rPr lang="es-ES" dirty="0" smtClean="0"/>
              <a:t> en El Ferrol del Caudillo.</a:t>
            </a:r>
          </a:p>
          <a:p>
            <a:pPr algn="ctr"/>
            <a:r>
              <a:rPr lang="es-ES" dirty="0" err="1" smtClean="0"/>
              <a:t>Crucifixo</a:t>
            </a:r>
            <a:r>
              <a:rPr lang="es-ES" dirty="0" smtClean="0"/>
              <a:t>, retrato de Franco e de José Antonio. </a:t>
            </a:r>
            <a:r>
              <a:rPr lang="es-ES" dirty="0" err="1" smtClean="0"/>
              <a:t>Bandeira</a:t>
            </a:r>
            <a:r>
              <a:rPr lang="es-ES" dirty="0" smtClean="0"/>
              <a:t> e </a:t>
            </a:r>
            <a:r>
              <a:rPr lang="es-ES" dirty="0" err="1" smtClean="0"/>
              <a:t>saúdo</a:t>
            </a:r>
            <a:r>
              <a:rPr lang="es-ES" dirty="0" smtClean="0"/>
              <a:t> fascista. </a:t>
            </a:r>
            <a:r>
              <a:rPr lang="es-ES" dirty="0" err="1" smtClean="0"/>
              <a:t>Cantaríase</a:t>
            </a:r>
            <a:r>
              <a:rPr lang="es-ES" dirty="0" smtClean="0"/>
              <a:t> o Cara ó sol.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42844" y="285728"/>
            <a:ext cx="4572000" cy="63709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S" sz="1700" b="1" cap="all" dirty="0"/>
              <a:t>LA MUJER IDEAL DE PILAR PRIMO DE </a:t>
            </a:r>
            <a:r>
              <a:rPr lang="es-ES" sz="1700" b="1" cap="all" dirty="0" smtClean="0"/>
              <a:t>RIVERA</a:t>
            </a:r>
          </a:p>
          <a:p>
            <a:endParaRPr lang="es-ES" sz="1700" b="1" cap="all" dirty="0"/>
          </a:p>
          <a:p>
            <a:pPr>
              <a:buFontTx/>
              <a:buChar char="-"/>
            </a:pPr>
            <a:r>
              <a:rPr lang="es-ES" sz="1700" dirty="0" smtClean="0"/>
              <a:t>"</a:t>
            </a:r>
            <a:r>
              <a:rPr lang="es-ES" sz="1700" dirty="0"/>
              <a:t>Gracias a Falange, </a:t>
            </a:r>
            <a:r>
              <a:rPr lang="es-ES" sz="1700" b="1" dirty="0"/>
              <a:t>las mujeres van a ser más limpias,</a:t>
            </a:r>
            <a:r>
              <a:rPr lang="es-ES" sz="1700" dirty="0"/>
              <a:t> los niños más sanos, los pueblos más alegres y las casas más claras</a:t>
            </a:r>
            <a:r>
              <a:rPr lang="es-ES" sz="1700" dirty="0" smtClean="0"/>
              <a:t>".</a:t>
            </a:r>
          </a:p>
          <a:p>
            <a:pPr>
              <a:buFontTx/>
              <a:buChar char="-"/>
            </a:pPr>
            <a:endParaRPr lang="es-ES" sz="1700" dirty="0"/>
          </a:p>
          <a:p>
            <a:pPr>
              <a:buFontTx/>
              <a:buChar char="-"/>
            </a:pPr>
            <a:r>
              <a:rPr lang="es-ES" sz="1700" dirty="0" smtClean="0"/>
              <a:t>"</a:t>
            </a:r>
            <a:r>
              <a:rPr lang="es-ES" sz="1700" dirty="0"/>
              <a:t>Todos los días deberíamos de dar gracias a Dios por habernos privado a la mayoría de las mujeres del don de la palabra, porque si lo tuviéramos, quién sabe si caeríamos en la vanidad de exhibirlo en las plazas</a:t>
            </a:r>
            <a:r>
              <a:rPr lang="es-ES" sz="1700" dirty="0" smtClean="0"/>
              <a:t>".</a:t>
            </a:r>
          </a:p>
          <a:p>
            <a:pPr>
              <a:buFontTx/>
              <a:buChar char="-"/>
            </a:pPr>
            <a:endParaRPr lang="es-ES" sz="1700" dirty="0"/>
          </a:p>
          <a:p>
            <a:pPr>
              <a:buFontTx/>
              <a:buChar char="-"/>
            </a:pPr>
            <a:r>
              <a:rPr lang="es-ES" sz="1700" dirty="0" smtClean="0"/>
              <a:t>"</a:t>
            </a:r>
            <a:r>
              <a:rPr lang="es-ES" sz="1700" b="1" dirty="0"/>
              <a:t>Las mujeres nunca descubren nada</a:t>
            </a:r>
            <a:r>
              <a:rPr lang="es-ES" sz="1700" dirty="0"/>
              <a:t>; les falta el talento creador reservado por Dios para inteligencias varoniles</a:t>
            </a:r>
            <a:r>
              <a:rPr lang="es-ES" sz="1700" dirty="0" smtClean="0"/>
              <a:t>".</a:t>
            </a:r>
          </a:p>
          <a:p>
            <a:pPr>
              <a:buFontTx/>
              <a:buChar char="-"/>
            </a:pPr>
            <a:endParaRPr lang="es-ES" sz="1700" dirty="0"/>
          </a:p>
          <a:p>
            <a:r>
              <a:rPr lang="es-ES" sz="1700" dirty="0"/>
              <a:t>- </a:t>
            </a:r>
            <a:r>
              <a:rPr lang="es-ES" sz="1700" b="1" dirty="0"/>
              <a:t>"La vida de toda mujer,</a:t>
            </a:r>
            <a:r>
              <a:rPr lang="es-ES" sz="1700" dirty="0"/>
              <a:t> a pesar de cuanto ella quiera simular -o disimular- </a:t>
            </a:r>
            <a:r>
              <a:rPr lang="es-ES" sz="1700" b="1" dirty="0"/>
              <a:t>no es más que un eterno deseo de encontrar a quien someterse".</a:t>
            </a:r>
            <a:endParaRPr lang="es-ES" sz="1700" dirty="0"/>
          </a:p>
        </p:txBody>
      </p:sp>
      <p:sp>
        <p:nvSpPr>
          <p:cNvPr id="11266" name="AutoShape 2" descr="C:\Users\usuario\Documents\actividades confinamento\seccion femenina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1268" name="Picture 4" descr="Niñas, firmes! | Blog Mujeres | EL PAÍ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6925" y="571480"/>
            <a:ext cx="4375577" cy="2857520"/>
          </a:xfrm>
          <a:prstGeom prst="rect">
            <a:avLst/>
          </a:prstGeom>
          <a:noFill/>
        </p:spPr>
      </p:pic>
      <p:pic>
        <p:nvPicPr>
          <p:cNvPr id="11270" name="Picture 6" descr="Sección Femenina. La mujer dentro del franquism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3214686"/>
            <a:ext cx="2786082" cy="3402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referendum-en-epoca-franquist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7" y="285728"/>
            <a:ext cx="4365655" cy="3143272"/>
          </a:xfrm>
          <a:prstGeom prst="rect">
            <a:avLst/>
          </a:prstGeom>
        </p:spPr>
      </p:pic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3286116" y="3286124"/>
          <a:ext cx="5572164" cy="3403733"/>
        </p:xfrm>
        <a:graphic>
          <a:graphicData uri="http://schemas.openxmlformats.org/drawingml/2006/table">
            <a:tbl>
              <a:tblPr/>
              <a:tblGrid>
                <a:gridCol w="1857388"/>
                <a:gridCol w="1857388"/>
                <a:gridCol w="1857388"/>
              </a:tblGrid>
              <a:tr h="386213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Elección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/>
                        <a:t>Votos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/>
                        <a:t>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</a:tr>
              <a:tr h="325530"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A favor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/>
                        <a:t>18.130.612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/>
                        <a:t>95.86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325530"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En contra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/>
                        <a:t>342.338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/>
                        <a:t>1.81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569677"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Votos en blanco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440.687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/>
                        <a:t>2.33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325530">
                <a:tc>
                  <a:txBody>
                    <a:bodyPr/>
                    <a:lstStyle/>
                    <a:p>
                      <a:pPr algn="l"/>
                      <a:r>
                        <a:rPr lang="es-ES" b="1"/>
                        <a:t>Total</a:t>
                      </a:r>
                      <a:endParaRPr lang="es-ES"/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1"/>
                        <a:t>18.913.637</a:t>
                      </a:r>
                      <a:endParaRPr lang="es-ES"/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1"/>
                        <a:t>100</a:t>
                      </a:r>
                      <a:endParaRPr lang="es-ES"/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813824"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Votantes registrados/ participación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/>
                        <a:t>21.301.540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88.79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325530">
                <a:tc gridSpan="3">
                  <a:txBody>
                    <a:bodyPr/>
                    <a:lstStyle/>
                    <a:p>
                      <a:pPr algn="l"/>
                      <a:r>
                        <a:rPr lang="es-ES" dirty="0"/>
                        <a:t>Fuente: </a:t>
                      </a:r>
                      <a:r>
                        <a:rPr lang="es-ES" dirty="0" err="1"/>
                        <a:t>Nohlen</a:t>
                      </a:r>
                      <a:r>
                        <a:rPr lang="es-ES" dirty="0"/>
                        <a:t> &amp; </a:t>
                      </a:r>
                      <a:r>
                        <a:rPr lang="es-ES" dirty="0" err="1"/>
                        <a:t>Stöver</a:t>
                      </a:r>
                      <a:endParaRPr lang="es-ES" dirty="0"/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5000628" y="2643182"/>
            <a:ext cx="35719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Referendum</a:t>
            </a:r>
            <a:r>
              <a:rPr lang="es-ES" dirty="0" smtClean="0"/>
              <a:t> sobre a </a:t>
            </a:r>
            <a:r>
              <a:rPr lang="es-ES" dirty="0" err="1" smtClean="0"/>
              <a:t>Lei</a:t>
            </a:r>
            <a:r>
              <a:rPr lang="es-ES" dirty="0" smtClean="0"/>
              <a:t> Orgánica do Estado 1966</a:t>
            </a:r>
            <a:endParaRPr lang="es-ES" dirty="0"/>
          </a:p>
        </p:txBody>
      </p:sp>
      <p:pic>
        <p:nvPicPr>
          <p:cNvPr id="14338" name="Picture 2" descr="https://upload.wikimedia.org/wikipedia/commons/thumb/a/a7/Spanish_1966_national_referendum_poster.jpg/180px-Spanish_1966_national_referendum_post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357562"/>
            <a:ext cx="2571768" cy="33290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descar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19" y="357166"/>
            <a:ext cx="4900647" cy="3500462"/>
          </a:xfrm>
          <a:prstGeom prst="rect">
            <a:avLst/>
          </a:prstGeom>
        </p:spPr>
      </p:pic>
      <p:pic>
        <p:nvPicPr>
          <p:cNvPr id="4" name="3 Imagen" descr="suare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9058" y="3357562"/>
            <a:ext cx="4876800" cy="31623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5643570" y="1285860"/>
            <a:ext cx="2928958" cy="92333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Camisa azul. Chaqueta branca. O </a:t>
            </a:r>
            <a:r>
              <a:rPr lang="es-ES" dirty="0" err="1" smtClean="0"/>
              <a:t>Movemento</a:t>
            </a:r>
            <a:r>
              <a:rPr lang="es-ES" dirty="0" smtClean="0"/>
              <a:t> se </a:t>
            </a:r>
            <a:r>
              <a:rPr lang="es-ES" dirty="0" err="1" smtClean="0"/>
              <a:t>demostra</a:t>
            </a:r>
            <a:r>
              <a:rPr lang="es-ES" dirty="0" smtClean="0"/>
              <a:t> </a:t>
            </a:r>
            <a:r>
              <a:rPr lang="es-ES" dirty="0" err="1" smtClean="0"/>
              <a:t>vestindo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6" name="5 Imagen" descr="1960_elecciones_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4071942"/>
            <a:ext cx="3714808" cy="214314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o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143</TotalTime>
  <Words>300</Words>
  <Application>Microsoft Office PowerPoint</Application>
  <PresentationFormat>Presentación en pantalla (4:3)</PresentationFormat>
  <Paragraphs>55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Aspecto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</vt:vector>
  </TitlesOfParts>
  <Company>http://www.centor.mx.gd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Centor</dc:creator>
  <cp:lastModifiedBy>Centor</cp:lastModifiedBy>
  <cp:revision>16</cp:revision>
  <dcterms:created xsi:type="dcterms:W3CDTF">2020-04-21T15:57:29Z</dcterms:created>
  <dcterms:modified xsi:type="dcterms:W3CDTF">2020-04-21T18:52:45Z</dcterms:modified>
</cp:coreProperties>
</file>