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4" r:id="rId9"/>
    <p:sldId id="265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5" autoAdjust="0"/>
    <p:restoredTop sz="94660"/>
  </p:normalViewPr>
  <p:slideViewPr>
    <p:cSldViewPr>
      <p:cViewPr varScale="1">
        <p:scale>
          <a:sx n="65" d="100"/>
          <a:sy n="65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317F-5130-4490-96CE-2815775A9C55}" type="datetimeFigureOut">
              <a:rPr lang="es-ES" smtClean="0"/>
              <a:t>22/11/2020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317F-5130-4490-96CE-2815775A9C55}" type="datetimeFigureOut">
              <a:rPr lang="es-ES" smtClean="0"/>
              <a:t>22/11/2020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317F-5130-4490-96CE-2815775A9C55}" type="datetimeFigureOut">
              <a:rPr lang="es-ES" smtClean="0"/>
              <a:t>22/11/2020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317F-5130-4490-96CE-2815775A9C55}" type="datetimeFigureOut">
              <a:rPr lang="es-ES" smtClean="0"/>
              <a:t>22/11/2020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317F-5130-4490-96CE-2815775A9C55}" type="datetimeFigureOut">
              <a:rPr lang="es-ES" smtClean="0"/>
              <a:t>22/11/2020</a:t>
            </a:fld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317F-5130-4490-96CE-2815775A9C55}" type="datetimeFigureOut">
              <a:rPr lang="es-ES" smtClean="0"/>
              <a:t>22/11/2020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317F-5130-4490-96CE-2815775A9C55}" type="datetimeFigureOut">
              <a:rPr lang="es-ES" smtClean="0"/>
              <a:t>22/11/2020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317F-5130-4490-96CE-2815775A9C55}" type="datetimeFigureOut">
              <a:rPr lang="es-ES" smtClean="0"/>
              <a:t>22/11/2020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317F-5130-4490-96CE-2815775A9C55}" type="datetimeFigureOut">
              <a:rPr lang="es-ES" smtClean="0"/>
              <a:t>22/11/2020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317F-5130-4490-96CE-2815775A9C55}" type="datetimeFigureOut">
              <a:rPr lang="es-ES" smtClean="0"/>
              <a:t>22/11/2020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317F-5130-4490-96CE-2815775A9C55}" type="datetimeFigureOut">
              <a:rPr lang="es-ES" smtClean="0"/>
              <a:t>22/11/2020</a:t>
            </a:fld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460317F-5130-4490-96CE-2815775A9C55}" type="datetimeFigureOut">
              <a:rPr lang="es-ES" smtClean="0"/>
              <a:t>22/11/2020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google.es/url?sa=i&amp;url=https://pt.quizur.com/trivia/o-quanto-voce-sabe-sobre-a-idade-media-u2r&amp;psig=AOvVaw1xVM6pPlY2oA3zNw4wM2Rw&amp;ust=1573403132145000&amp;source=images&amp;cd=vfe&amp;ved=0CAIQjRxqFwoTCPiCy8_F3eUCFQAAAAAdAAAAABAD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Resultado de imagen de idade media&quot;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316481"/>
            <a:ext cx="8380164" cy="6136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b="1" dirty="0" smtClean="0"/>
              <a:t>    A LINGUA GALEGA NA IDADE MEDIA</a:t>
            </a:r>
            <a:endParaRPr lang="es-ES" b="1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FFFFFF"/>
                </a:solidFill>
              </a:rPr>
              <a:t>    HISTORIA DA LINGUA (I)</a:t>
            </a:r>
            <a:endParaRPr lang="es-ES" b="1" dirty="0">
              <a:solidFill>
                <a:srgbClr val="FFFFFF"/>
              </a:solidFill>
            </a:endParaRPr>
          </a:p>
        </p:txBody>
      </p:sp>
      <p:sp>
        <p:nvSpPr>
          <p:cNvPr id="4" name="AutoShape 2" descr="Resultado de imagen de idade medi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628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49188" y="1556792"/>
            <a:ext cx="8229600" cy="5112568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- Nace no </a:t>
            </a:r>
            <a:r>
              <a:rPr lang="gl-ES" u="sng" dirty="0" smtClean="0">
                <a:latin typeface="Times New Roman" pitchFamily="18" charset="0"/>
                <a:cs typeface="Times New Roman" pitchFamily="18" charset="0"/>
              </a:rPr>
              <a:t>século </a:t>
            </a:r>
            <a:r>
              <a:rPr lang="gl-ES" u="sng" dirty="0" smtClean="0">
                <a:latin typeface="Times New Roman" pitchFamily="18" charset="0"/>
                <a:cs typeface="Times New Roman" pitchFamily="18" charset="0"/>
              </a:rPr>
              <a:t>IX</a:t>
            </a:r>
            <a:r>
              <a:rPr lang="gl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como consecuencia da evolución do latín vulgar na zona noroeste da Península Ibérica.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- É a lingua do territorio da </a:t>
            </a:r>
            <a:r>
              <a:rPr lang="gl-ES" u="sng" dirty="0" smtClean="0">
                <a:latin typeface="Times New Roman" pitchFamily="18" charset="0"/>
                <a:cs typeface="Times New Roman" pitchFamily="18" charset="0"/>
              </a:rPr>
              <a:t>Gallaecia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, que comprendía o que hoxe é Galicia, Portugal ata Coimbra e parte de Asturias e 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Castela León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sz="2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gl-ES" sz="2800" dirty="0" err="1" smtClean="0">
                <a:latin typeface="Times New Roman" pitchFamily="18" charset="0"/>
                <a:cs typeface="Times New Roman" pitchFamily="18" charset="0"/>
              </a:rPr>
              <a:t>Galego-portugués</a:t>
            </a:r>
            <a:endParaRPr lang="gl-E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249867"/>
            <a:ext cx="2880320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6579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ES" sz="2800" dirty="0" smtClean="0">
                <a:latin typeface="Times New Roman" pitchFamily="18" charset="0"/>
                <a:cs typeface="Times New Roman" pitchFamily="18" charset="0"/>
              </a:rPr>
              <a:t>. Períodos</a:t>
            </a:r>
            <a:endParaRPr lang="es-E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just">
              <a:buNone/>
            </a:pP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u="sng" dirty="0" smtClean="0">
                <a:latin typeface="Times New Roman" pitchFamily="18" charset="0"/>
                <a:cs typeface="Times New Roman" pitchFamily="18" charset="0"/>
              </a:rPr>
              <a:t>Período preliterario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séculos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IX-XII): o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galego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-portugués é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unha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lingua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exclusivamente oral,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unicamente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existen documentos escritos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nun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latín deturpado no que se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insiren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palabras en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galego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-portugués.</a:t>
            </a:r>
          </a:p>
          <a:p>
            <a:pPr marL="114300" indent="0" algn="just">
              <a:buNone/>
            </a:pP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u="sng" dirty="0" smtClean="0">
                <a:latin typeface="Times New Roman" pitchFamily="18" charset="0"/>
                <a:cs typeface="Times New Roman" pitchFamily="18" charset="0"/>
              </a:rPr>
              <a:t>Período </a:t>
            </a:r>
            <a:r>
              <a:rPr lang="es-ES" u="sng" dirty="0" err="1" smtClean="0">
                <a:latin typeface="Times New Roman" pitchFamily="18" charset="0"/>
                <a:cs typeface="Times New Roman" pitchFamily="18" charset="0"/>
              </a:rPr>
              <a:t>trobadoresco</a:t>
            </a:r>
            <a:r>
              <a:rPr lang="es-E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(1200-1350): momento de esplendor da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escola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lírica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galego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-portuguesa e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unidade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lingüística a un e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outro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lado do río Miño.</a:t>
            </a:r>
          </a:p>
          <a:p>
            <a:pPr marL="114300" indent="0" algn="just">
              <a:buNone/>
            </a:pP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u="sng" dirty="0" smtClean="0">
                <a:latin typeface="Times New Roman" pitchFamily="18" charset="0"/>
                <a:cs typeface="Times New Roman" pitchFamily="18" charset="0"/>
              </a:rPr>
              <a:t>Período </a:t>
            </a:r>
            <a:r>
              <a:rPr lang="es-ES" u="sng" dirty="0" err="1" smtClean="0">
                <a:latin typeface="Times New Roman" pitchFamily="18" charset="0"/>
                <a:cs typeface="Times New Roman" pitchFamily="18" charset="0"/>
              </a:rPr>
              <a:t>postrobadoresco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(1350-1500):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comezan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xurdir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diferenzas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entre a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maneira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falar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norte do Miño e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sur.</a:t>
            </a:r>
            <a:endParaRPr lang="es-E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89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sz="2800" dirty="0" smtClean="0">
                <a:latin typeface="Times New Roman" pitchFamily="18" charset="0"/>
                <a:cs typeface="Times New Roman" pitchFamily="18" charset="0"/>
              </a:rPr>
              <a:t>2.1. Período preliterario</a:t>
            </a:r>
            <a:endParaRPr lang="gl-E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just">
              <a:buNone/>
            </a:pPr>
            <a:endParaRPr lang="es-E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endParaRPr lang="es-ES" sz="2800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sz="2800" u="sng" dirty="0" smtClean="0">
                <a:latin typeface="Times New Roman" pitchFamily="18" charset="0"/>
                <a:cs typeface="Times New Roman" pitchFamily="18" charset="0"/>
              </a:rPr>
              <a:t>Ata </a:t>
            </a:r>
            <a:r>
              <a:rPr lang="gl-ES" sz="2800" u="sng" dirty="0" smtClean="0">
                <a:latin typeface="Times New Roman" pitchFamily="18" charset="0"/>
                <a:cs typeface="Times New Roman" pitchFamily="18" charset="0"/>
              </a:rPr>
              <a:t>o século XII</a:t>
            </a:r>
            <a:r>
              <a:rPr lang="gl-ES" sz="2800" dirty="0" smtClean="0">
                <a:latin typeface="Times New Roman" pitchFamily="18" charset="0"/>
                <a:cs typeface="Times New Roman" pitchFamily="18" charset="0"/>
              </a:rPr>
              <a:t>, o </a:t>
            </a:r>
            <a:r>
              <a:rPr lang="gl-ES" sz="2800" dirty="0" err="1" smtClean="0">
                <a:latin typeface="Times New Roman" pitchFamily="18" charset="0"/>
                <a:cs typeface="Times New Roman" pitchFamily="18" charset="0"/>
              </a:rPr>
              <a:t>galego-portugués</a:t>
            </a:r>
            <a:r>
              <a:rPr lang="gl-E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gl-ES" sz="2800" dirty="0" smtClean="0">
                <a:latin typeface="Times New Roman" pitchFamily="18" charset="0"/>
                <a:cs typeface="Times New Roman" pitchFamily="18" charset="0"/>
              </a:rPr>
              <a:t>vai ser empregado unicamente na </a:t>
            </a:r>
            <a:r>
              <a:rPr lang="gl-ES" sz="2800" b="1" dirty="0" smtClean="0">
                <a:latin typeface="Times New Roman" pitchFamily="18" charset="0"/>
                <a:cs typeface="Times New Roman" pitchFamily="18" charset="0"/>
              </a:rPr>
              <a:t>oralidade</a:t>
            </a:r>
            <a:r>
              <a:rPr lang="gl-ES" sz="2800" dirty="0" smtClean="0">
                <a:latin typeface="Times New Roman" pitchFamily="18" charset="0"/>
                <a:cs typeface="Times New Roman" pitchFamily="18" charset="0"/>
              </a:rPr>
              <a:t>, o latín mantívose ata este momento como idioma da escrita (lingua literaria, relixiosa e administrativa).</a:t>
            </a:r>
          </a:p>
          <a:p>
            <a:pPr marL="114300" indent="0" algn="just">
              <a:buNone/>
            </a:pPr>
            <a:endParaRPr lang="gl-E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115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sz="2800" dirty="0" smtClean="0">
                <a:latin typeface="Times New Roman" pitchFamily="18" charset="0"/>
                <a:cs typeface="Times New Roman" pitchFamily="18" charset="0"/>
              </a:rPr>
              <a:t>2.2. acontecementos importantes no Período trobadoresco</a:t>
            </a:r>
            <a:endParaRPr lang="es-E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52600"/>
            <a:ext cx="8507288" cy="4844752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es-ES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sz="2200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s-ES" sz="2200" dirty="0" smtClean="0">
                <a:latin typeface="Times New Roman" pitchFamily="18" charset="0"/>
                <a:cs typeface="Times New Roman" pitchFamily="18" charset="0"/>
              </a:rPr>
              <a:t> no </a:t>
            </a:r>
            <a:r>
              <a:rPr lang="es-ES" sz="2200" dirty="0" err="1" smtClean="0">
                <a:latin typeface="Times New Roman" pitchFamily="18" charset="0"/>
                <a:cs typeface="Times New Roman" pitchFamily="18" charset="0"/>
              </a:rPr>
              <a:t>século</a:t>
            </a:r>
            <a:r>
              <a:rPr lang="es-ES" sz="2200" dirty="0" smtClean="0">
                <a:latin typeface="Times New Roman" pitchFamily="18" charset="0"/>
                <a:cs typeface="Times New Roman" pitchFamily="18" charset="0"/>
              </a:rPr>
              <a:t> XI, </a:t>
            </a:r>
            <a:r>
              <a:rPr lang="gl-ES" sz="2200" dirty="0">
                <a:latin typeface="Times New Roman" pitchFamily="18" charset="0"/>
                <a:cs typeface="Times New Roman" pitchFamily="18" charset="0"/>
              </a:rPr>
              <a:t>Galiza convértese nun dos polos relixiosos e culturais máis importantes da Península Ibérica e do occidente 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europeo </a:t>
            </a:r>
            <a:r>
              <a:rPr lang="gl-ES" sz="2200" dirty="0">
                <a:latin typeface="Times New Roman" pitchFamily="18" charset="0"/>
                <a:cs typeface="Times New Roman" pitchFamily="18" charset="0"/>
              </a:rPr>
              <a:t>grazas ao </a:t>
            </a:r>
            <a:r>
              <a:rPr lang="gl-ES" sz="2200" u="sng" dirty="0">
                <a:latin typeface="Times New Roman" pitchFamily="18" charset="0"/>
                <a:cs typeface="Times New Roman" pitchFamily="18" charset="0"/>
              </a:rPr>
              <a:t>Camiño de </a:t>
            </a:r>
            <a:r>
              <a:rPr lang="gl-ES" sz="2200" u="sng" dirty="0" smtClean="0">
                <a:latin typeface="Times New Roman" pitchFamily="18" charset="0"/>
                <a:cs typeface="Times New Roman" pitchFamily="18" charset="0"/>
              </a:rPr>
              <a:t>Santiago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14300" indent="0" algn="just">
              <a:buNone/>
            </a:pPr>
            <a:endParaRPr lang="gl-ES" sz="2200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- Coñecemos co nome de </a:t>
            </a:r>
            <a:r>
              <a:rPr lang="gl-ES" sz="2200" u="sng" dirty="0" smtClean="0">
                <a:latin typeface="Times New Roman" pitchFamily="18" charset="0"/>
                <a:cs typeface="Times New Roman" pitchFamily="18" charset="0"/>
              </a:rPr>
              <a:t>Era Compostelá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 (séculos XII e XIII) ao período en que Compostela medra como cidade desde o punto de vista económico (crecemento da artesanía e do comercio) e tamén cultural, pois 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a través d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o Camiño establécese unha ponte cultural entre Galiza e o resto de Europa. Consecuencia disto é:</a:t>
            </a:r>
          </a:p>
          <a:p>
            <a:pPr lvl="1" algn="just"/>
            <a:r>
              <a:rPr lang="gl-ES" sz="2200" b="1" dirty="0" smtClean="0">
                <a:latin typeface="Times New Roman" pitchFamily="18" charset="0"/>
                <a:cs typeface="Times New Roman" pitchFamily="18" charset="0"/>
              </a:rPr>
              <a:t>A literatura medieval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/>
            <a:r>
              <a:rPr lang="gl-ES" sz="2200" b="1" dirty="0" smtClean="0">
                <a:latin typeface="Times New Roman" pitchFamily="18" charset="0"/>
                <a:cs typeface="Times New Roman" pitchFamily="18" charset="0"/>
              </a:rPr>
              <a:t>A arte románica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gl-E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358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latin typeface="Times New Roman" pitchFamily="18" charset="0"/>
                <a:cs typeface="Times New Roman" pitchFamily="18" charset="0"/>
              </a:rPr>
              <a:t>2.2.1. panorama político no período </a:t>
            </a:r>
            <a:r>
              <a:rPr lang="es-ES" sz="2800" dirty="0" err="1" smtClean="0">
                <a:latin typeface="Times New Roman" pitchFamily="18" charset="0"/>
                <a:cs typeface="Times New Roman" pitchFamily="18" charset="0"/>
              </a:rPr>
              <a:t>trobadoresco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373563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gl-ES" u="sng" dirty="0" smtClean="0">
                <a:latin typeface="Times New Roman" pitchFamily="18" charset="0"/>
                <a:cs typeface="Times New Roman" pitchFamily="18" charset="0"/>
              </a:rPr>
              <a:t>1128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prodúcese unha </a:t>
            </a:r>
            <a:r>
              <a:rPr lang="gl-ES" b="1" dirty="0" smtClean="0">
                <a:latin typeface="Times New Roman" pitchFamily="18" charset="0"/>
                <a:cs typeface="Times New Roman" pitchFamily="18" charset="0"/>
              </a:rPr>
              <a:t>separación administrativa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, non cultural nin lingüística entre Galiza e Portugal.</a:t>
            </a: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gl-ES" u="sng" dirty="0" smtClean="0">
                <a:latin typeface="Times New Roman" pitchFamily="18" charset="0"/>
                <a:cs typeface="Times New Roman" pitchFamily="18" charset="0"/>
              </a:rPr>
              <a:t>Mediados do século XIII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algn="just"/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Galiza pasa a depender da </a:t>
            </a:r>
            <a:r>
              <a:rPr lang="gl-ES" sz="2400" u="sng" dirty="0" smtClean="0">
                <a:latin typeface="Times New Roman" pitchFamily="18" charset="0"/>
                <a:cs typeface="Times New Roman" pitchFamily="18" charset="0"/>
              </a:rPr>
              <a:t>coroa de Castela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/>
            <a:r>
              <a:rPr lang="gl-ES" sz="2400" u="sng" dirty="0" smtClean="0">
                <a:latin typeface="Times New Roman" pitchFamily="18" charset="0"/>
                <a:cs typeface="Times New Roman" pitchFamily="18" charset="0"/>
              </a:rPr>
              <a:t>Unificación das coroas </a:t>
            </a:r>
            <a:r>
              <a:rPr lang="gl-ES" sz="2400" u="sng" dirty="0" err="1" smtClean="0">
                <a:latin typeface="Times New Roman" pitchFamily="18" charset="0"/>
                <a:cs typeface="Times New Roman" pitchFamily="18" charset="0"/>
              </a:rPr>
              <a:t>noroccidentais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 (Galiza, León e Castela) con Fernando III en 1230.</a:t>
            </a:r>
          </a:p>
          <a:p>
            <a:pPr lvl="1" algn="just"/>
            <a:r>
              <a:rPr lang="gl-ES" sz="2400" u="sng" dirty="0" smtClean="0">
                <a:latin typeface="Times New Roman" pitchFamily="18" charset="0"/>
                <a:cs typeface="Times New Roman" pitchFamily="18" charset="0"/>
              </a:rPr>
              <a:t>Mantemento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 da unificación con Afonso X a partir de 1252.</a:t>
            </a:r>
          </a:p>
          <a:p>
            <a:pPr marL="411480" lvl="1" indent="0" algn="just">
              <a:buNone/>
            </a:pPr>
            <a:endParaRPr lang="gl-E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2" algn="just">
              <a:buFont typeface="Wingdings" pitchFamily="2" charset="2"/>
              <a:buChar char="Ø"/>
            </a:pP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 O panorama anterior faille perder moito poder político á nobreza galega.</a:t>
            </a:r>
            <a:endParaRPr lang="gl-E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981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2800" dirty="0" smtClean="0">
                <a:latin typeface="Times New Roman" pitchFamily="18" charset="0"/>
                <a:cs typeface="Times New Roman" pitchFamily="18" charset="0"/>
              </a:rPr>
              <a:t>2.2.2. panorama </a:t>
            </a:r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lingüístico e </a:t>
            </a:r>
            <a:r>
              <a:rPr lang="es-ES" sz="2800" dirty="0" smtClean="0">
                <a:latin typeface="Times New Roman" pitchFamily="18" charset="0"/>
                <a:cs typeface="Times New Roman" pitchFamily="18" charset="0"/>
              </a:rPr>
              <a:t>cultural no </a:t>
            </a:r>
            <a:r>
              <a:rPr lang="gl-ES" sz="2800" dirty="0" smtClean="0">
                <a:latin typeface="Times New Roman" pitchFamily="18" charset="0"/>
                <a:cs typeface="Times New Roman" pitchFamily="18" charset="0"/>
              </a:rPr>
              <a:t>Período trobadoresco</a:t>
            </a:r>
            <a:r>
              <a:rPr lang="es-E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s-ES" sz="2800" dirty="0">
                <a:latin typeface="Times New Roman" pitchFamily="18" charset="0"/>
                <a:cs typeface="Times New Roman" pitchFamily="18" charset="0"/>
              </a:rPr>
            </a:b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44752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gl-ES" dirty="0" err="1" smtClean="0">
                <a:latin typeface="Times New Roman" pitchFamily="18" charset="0"/>
                <a:cs typeface="Times New Roman" pitchFamily="18" charset="0"/>
              </a:rPr>
              <a:t>galego-portugués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 goza dun momento de grande </a:t>
            </a:r>
            <a:r>
              <a:rPr lang="gl-ES" u="sng" dirty="0" smtClean="0">
                <a:latin typeface="Times New Roman" pitchFamily="18" charset="0"/>
                <a:cs typeface="Times New Roman" pitchFamily="18" charset="0"/>
              </a:rPr>
              <a:t>esplendor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algn="just"/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Convértese 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gl-ES" sz="2400" b="1" dirty="0" smtClean="0">
                <a:latin typeface="Times New Roman" pitchFamily="18" charset="0"/>
                <a:cs typeface="Times New Roman" pitchFamily="18" charset="0"/>
              </a:rPr>
              <a:t>lingua peninsular da lírica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 (cantigas de amor, amigo, escarnio e maldicir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1" algn="just"/>
            <a:r>
              <a:rPr lang="gl-ES" sz="2400" dirty="0">
                <a:latin typeface="Times New Roman" pitchFamily="18" charset="0"/>
                <a:cs typeface="Times New Roman" pitchFamily="18" charset="0"/>
              </a:rPr>
              <a:t>Emprégase en todos os ámbitos: </a:t>
            </a:r>
            <a:r>
              <a:rPr lang="gl-ES" sz="2400" b="1" dirty="0">
                <a:latin typeface="Times New Roman" pitchFamily="18" charset="0"/>
                <a:cs typeface="Times New Roman" pitchFamily="18" charset="0"/>
              </a:rPr>
              <a:t>lingua de identidade, familiar, institucional e </a:t>
            </a:r>
            <a:r>
              <a:rPr lang="gl-ES" sz="2400" b="1" dirty="0" smtClean="0">
                <a:latin typeface="Times New Roman" pitchFamily="18" charset="0"/>
                <a:cs typeface="Times New Roman" pitchFamily="18" charset="0"/>
              </a:rPr>
              <a:t>cultural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, polo tanto, é un idioma plenamente normalizado. O </a:t>
            </a:r>
            <a:r>
              <a:rPr lang="gl-ES" sz="2400" dirty="0">
                <a:latin typeface="Times New Roman" pitchFamily="18" charset="0"/>
                <a:cs typeface="Times New Roman" pitchFamily="18" charset="0"/>
              </a:rPr>
              <a:t>latín vai conservar a función de lingua internacional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/>
            <a:r>
              <a:rPr lang="gl-ES" sz="2400" dirty="0">
                <a:latin typeface="Times New Roman" pitchFamily="18" charset="0"/>
                <a:cs typeface="Times New Roman" pitchFamily="18" charset="0"/>
              </a:rPr>
              <a:t>Vaise empregar en </a:t>
            </a:r>
            <a:r>
              <a:rPr lang="gl-ES" sz="2400" b="1" dirty="0">
                <a:latin typeface="Times New Roman" pitchFamily="18" charset="0"/>
                <a:cs typeface="Times New Roman" pitchFamily="18" charset="0"/>
              </a:rPr>
              <a:t>documentos de carácter público e privado</a:t>
            </a:r>
            <a:r>
              <a:rPr lang="gl-ES" sz="2400" dirty="0">
                <a:latin typeface="Times New Roman" pitchFamily="18" charset="0"/>
                <a:cs typeface="Times New Roman" pitchFamily="18" charset="0"/>
              </a:rPr>
              <a:t> (testamentos, denuncias...).</a:t>
            </a:r>
          </a:p>
          <a:p>
            <a:pPr lvl="1" algn="just"/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Aparecen </a:t>
            </a:r>
            <a:r>
              <a:rPr lang="gl-ES" sz="2400" dirty="0">
                <a:latin typeface="Times New Roman" pitchFamily="18" charset="0"/>
                <a:cs typeface="Times New Roman" pitchFamily="18" charset="0"/>
              </a:rPr>
              <a:t>as primeiras obras en </a:t>
            </a:r>
            <a:r>
              <a:rPr lang="gl-ES" sz="2400" b="1" dirty="0">
                <a:latin typeface="Times New Roman" pitchFamily="18" charset="0"/>
                <a:cs typeface="Times New Roman" pitchFamily="18" charset="0"/>
              </a:rPr>
              <a:t>prosa literaria e historiográfica</a:t>
            </a:r>
            <a:r>
              <a:rPr lang="gl-E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/>
            <a:endParaRPr lang="gl-ES" sz="2400" dirty="0">
              <a:latin typeface="Times New Roman" pitchFamily="18" charset="0"/>
              <a:cs typeface="Times New Roman" pitchFamily="18" charset="0"/>
            </a:endParaRPr>
          </a:p>
          <a:p>
            <a:pPr marL="411480" lvl="1" indent="0" algn="just">
              <a:buNone/>
            </a:pPr>
            <a:endParaRPr lang="gl-ES" sz="2400" dirty="0">
              <a:latin typeface="Times New Roman" pitchFamily="18" charset="0"/>
              <a:cs typeface="Times New Roman" pitchFamily="18" charset="0"/>
            </a:endParaRPr>
          </a:p>
          <a:p>
            <a:pPr marL="411480" lvl="1" indent="0" algn="just">
              <a:buNone/>
            </a:pPr>
            <a:endParaRPr lang="gl-ES" sz="24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gl-ES" sz="24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gl-E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gl-ES" sz="2400" dirty="0">
              <a:latin typeface="Times New Roman" pitchFamily="18" charset="0"/>
              <a:cs typeface="Times New Roman" pitchFamily="18" charset="0"/>
            </a:endParaRPr>
          </a:p>
          <a:p>
            <a:pPr marL="411480" lvl="1" indent="0" algn="just">
              <a:buNone/>
            </a:pPr>
            <a:endParaRPr lang="gl-E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gl-E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11480" lvl="1" indent="0" algn="just">
              <a:buNone/>
            </a:pPr>
            <a:endParaRPr lang="gl-E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142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20428"/>
          </a:xfrm>
        </p:spPr>
        <p:txBody>
          <a:bodyPr>
            <a:normAutofit/>
          </a:bodyPr>
          <a:lstStyle/>
          <a:p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2.2.3. textos 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máis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antigos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conservados en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galego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-portugués</a:t>
            </a:r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Datados 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gl-ES" u="sng" dirty="0" smtClean="0">
                <a:latin typeface="Times New Roman" pitchFamily="18" charset="0"/>
                <a:cs typeface="Times New Roman" pitchFamily="18" charset="0"/>
              </a:rPr>
              <a:t>finais do século XII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Tx/>
              <a:buChar char="-"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gl-ES" sz="2400" i="1" dirty="0" smtClean="0">
                <a:latin typeface="Times New Roman" pitchFamily="18" charset="0"/>
                <a:cs typeface="Times New Roman" pitchFamily="18" charset="0"/>
              </a:rPr>
              <a:t>Pacto de </a:t>
            </a:r>
            <a:r>
              <a:rPr lang="gl-ES" sz="2400" i="1" dirty="0" err="1" smtClean="0">
                <a:latin typeface="Times New Roman" pitchFamily="18" charset="0"/>
                <a:cs typeface="Times New Roman" pitchFamily="18" charset="0"/>
              </a:rPr>
              <a:t>Gomes</a:t>
            </a:r>
            <a:r>
              <a:rPr lang="gl-ES" sz="2400" i="1" dirty="0" smtClean="0">
                <a:latin typeface="Times New Roman" pitchFamily="18" charset="0"/>
                <a:cs typeface="Times New Roman" pitchFamily="18" charset="0"/>
              </a:rPr>
              <a:t> Pais e Ramiro Pais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/>
            <a:r>
              <a:rPr lang="gl-ES" sz="2400" i="1" dirty="0" smtClean="0">
                <a:latin typeface="Times New Roman" pitchFamily="18" charset="0"/>
                <a:cs typeface="Times New Roman" pitchFamily="18" charset="0"/>
              </a:rPr>
              <a:t>Noticia de Fiadores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/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Cantiga </a:t>
            </a:r>
            <a:r>
              <a:rPr lang="gl-ES" sz="2400" dirty="0" err="1" smtClean="0">
                <a:latin typeface="Times New Roman" pitchFamily="18" charset="0"/>
                <a:cs typeface="Times New Roman" pitchFamily="18" charset="0"/>
              </a:rPr>
              <a:t>«Ora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gl-ES" sz="2400" dirty="0" err="1" smtClean="0">
                <a:latin typeface="Times New Roman" pitchFamily="18" charset="0"/>
                <a:cs typeface="Times New Roman" pitchFamily="18" charset="0"/>
              </a:rPr>
              <a:t>faz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gl-ES" sz="2400" dirty="0" err="1" smtClean="0">
                <a:latin typeface="Times New Roman" pitchFamily="18" charset="0"/>
                <a:cs typeface="Times New Roman" pitchFamily="18" charset="0"/>
              </a:rPr>
              <a:t>ost’o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gl-ES" sz="2400" dirty="0" err="1" smtClean="0">
                <a:latin typeface="Times New Roman" pitchFamily="18" charset="0"/>
                <a:cs typeface="Times New Roman" pitchFamily="18" charset="0"/>
              </a:rPr>
              <a:t>senhor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gl-ES" sz="2400" dirty="0" err="1" smtClean="0">
                <a:latin typeface="Times New Roman" pitchFamily="18" charset="0"/>
                <a:cs typeface="Times New Roman" pitchFamily="18" charset="0"/>
              </a:rPr>
              <a:t>Navarra»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gl-ES" sz="2400" dirty="0" err="1" smtClean="0">
                <a:latin typeface="Times New Roman" pitchFamily="18" charset="0"/>
                <a:cs typeface="Times New Roman" pitchFamily="18" charset="0"/>
              </a:rPr>
              <a:t>Joan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gl-ES" sz="2400" dirty="0" err="1" smtClean="0">
                <a:latin typeface="Times New Roman" pitchFamily="18" charset="0"/>
                <a:cs typeface="Times New Roman" pitchFamily="18" charset="0"/>
              </a:rPr>
              <a:t>Soarez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gl-ES" sz="2400" dirty="0" err="1" smtClean="0">
                <a:latin typeface="Times New Roman" pitchFamily="18" charset="0"/>
                <a:cs typeface="Times New Roman" pitchFamily="18" charset="0"/>
              </a:rPr>
              <a:t>Paiva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/>
            <a:r>
              <a:rPr lang="gl-ES" sz="2400" i="1" dirty="0" smtClean="0">
                <a:latin typeface="Times New Roman" pitchFamily="18" charset="0"/>
                <a:cs typeface="Times New Roman" pitchFamily="18" charset="0"/>
              </a:rPr>
              <a:t>Noticia de Torto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/>
            <a:r>
              <a:rPr lang="gl-ES" sz="2400" i="1" dirty="0" smtClean="0">
                <a:latin typeface="Times New Roman" pitchFamily="18" charset="0"/>
                <a:cs typeface="Times New Roman" pitchFamily="18" charset="0"/>
              </a:rPr>
              <a:t>Testamento de Afonso II de Portugal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4608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latin typeface="Times New Roman" pitchFamily="18" charset="0"/>
                <a:cs typeface="Times New Roman" pitchFamily="18" charset="0"/>
              </a:rPr>
              <a:t>2.3. panorama político e lingüístico no Período </a:t>
            </a:r>
            <a:r>
              <a:rPr lang="es-ES" sz="2800" dirty="0" err="1" smtClean="0">
                <a:latin typeface="Times New Roman" pitchFamily="18" charset="0"/>
                <a:cs typeface="Times New Roman" pitchFamily="18" charset="0"/>
              </a:rPr>
              <a:t>postrobadoresco</a:t>
            </a:r>
            <a:endParaRPr lang="es-E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72743"/>
          </a:xfrm>
        </p:spPr>
        <p:txBody>
          <a:bodyPr>
            <a:normAutofit lnSpcReduction="10000"/>
          </a:bodyPr>
          <a:lstStyle/>
          <a:p>
            <a:pPr marL="114300" indent="0" algn="just">
              <a:buNone/>
            </a:pP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gl-ES" sz="2200" u="sng" dirty="0" smtClean="0">
                <a:latin typeface="Times New Roman" pitchFamily="18" charset="0"/>
                <a:cs typeface="Times New Roman" pitchFamily="18" charset="0"/>
              </a:rPr>
              <a:t>Século XIV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algn="just"/>
            <a:r>
              <a:rPr lang="gl-ES" sz="2200" b="1" dirty="0" smtClean="0">
                <a:latin typeface="Times New Roman" pitchFamily="18" charset="0"/>
                <a:cs typeface="Times New Roman" pitchFamily="18" charset="0"/>
              </a:rPr>
              <a:t>Guerra </a:t>
            </a:r>
            <a:r>
              <a:rPr lang="gl-ES" sz="2200" b="1" dirty="0" smtClean="0">
                <a:latin typeface="Times New Roman" pitchFamily="18" charset="0"/>
                <a:cs typeface="Times New Roman" pitchFamily="18" charset="0"/>
              </a:rPr>
              <a:t>de sucesión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 pola coroa de Castela entre </a:t>
            </a:r>
            <a:r>
              <a:rPr lang="gl-ES" sz="2200" b="1" dirty="0" smtClean="0">
                <a:latin typeface="Times New Roman" pitchFamily="18" charset="0"/>
                <a:cs typeface="Times New Roman" pitchFamily="18" charset="0"/>
              </a:rPr>
              <a:t>Pedro I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gl-ES" sz="2200" b="1" dirty="0" smtClean="0">
                <a:latin typeface="Times New Roman" pitchFamily="18" charset="0"/>
                <a:cs typeface="Times New Roman" pitchFamily="18" charset="0"/>
              </a:rPr>
              <a:t>Henrique de </a:t>
            </a:r>
            <a:r>
              <a:rPr lang="gl-ES" sz="2200" b="1" dirty="0" err="1" smtClean="0">
                <a:latin typeface="Times New Roman" pitchFamily="18" charset="0"/>
                <a:cs typeface="Times New Roman" pitchFamily="18" charset="0"/>
              </a:rPr>
              <a:t>Trastámara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gl-ES" sz="2200" dirty="0">
              <a:latin typeface="Times New Roman" pitchFamily="18" charset="0"/>
              <a:cs typeface="Times New Roman" pitchFamily="18" charset="0"/>
            </a:endParaRPr>
          </a:p>
          <a:p>
            <a:pPr lvl="2" algn="just">
              <a:buFont typeface="Wingdings" pitchFamily="2" charset="2"/>
              <a:buChar char="q"/>
            </a:pP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Este 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último resulta vencedor e trae para Galiza membros da aristocracia castelá que teñen como lingua o 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castelán.</a:t>
            </a:r>
          </a:p>
          <a:p>
            <a:pPr marL="114300" indent="0" algn="just">
              <a:buNone/>
            </a:pPr>
            <a:r>
              <a:rPr lang="gl-ES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gl-ES" sz="2200" u="sng" dirty="0">
                <a:latin typeface="Times New Roman" pitchFamily="18" charset="0"/>
                <a:cs typeface="Times New Roman" pitchFamily="18" charset="0"/>
              </a:rPr>
              <a:t>Século XV</a:t>
            </a:r>
            <a:r>
              <a:rPr lang="gl-ES" sz="2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algn="just"/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Novo </a:t>
            </a:r>
            <a:r>
              <a:rPr lang="gl-ES" sz="2200" b="1" dirty="0">
                <a:latin typeface="Times New Roman" pitchFamily="18" charset="0"/>
                <a:cs typeface="Times New Roman" pitchFamily="18" charset="0"/>
              </a:rPr>
              <a:t>conflito sucesorio </a:t>
            </a:r>
            <a:r>
              <a:rPr lang="gl-ES" sz="2200" dirty="0">
                <a:latin typeface="Times New Roman" pitchFamily="18" charset="0"/>
                <a:cs typeface="Times New Roman" pitchFamily="18" charset="0"/>
              </a:rPr>
              <a:t>entre </a:t>
            </a:r>
            <a:r>
              <a:rPr lang="gl-ES" sz="2200" b="1" dirty="0">
                <a:latin typeface="Times New Roman" pitchFamily="18" charset="0"/>
                <a:cs typeface="Times New Roman" pitchFamily="18" charset="0"/>
              </a:rPr>
              <a:t>Xoana a </a:t>
            </a:r>
            <a:r>
              <a:rPr lang="gl-ES" sz="2200" b="1" dirty="0" err="1">
                <a:latin typeface="Times New Roman" pitchFamily="18" charset="0"/>
                <a:cs typeface="Times New Roman" pitchFamily="18" charset="0"/>
              </a:rPr>
              <a:t>Beltranexa</a:t>
            </a:r>
            <a:r>
              <a:rPr lang="gl-E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gl-ES" sz="2200" dirty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gl-ES" sz="2200" b="1" dirty="0" err="1">
                <a:latin typeface="Times New Roman" pitchFamily="18" charset="0"/>
                <a:cs typeface="Times New Roman" pitchFamily="18" charset="0"/>
              </a:rPr>
              <a:t>Isabel</a:t>
            </a:r>
            <a:r>
              <a:rPr lang="gl-ES" sz="2200" b="1" dirty="0">
                <a:latin typeface="Times New Roman" pitchFamily="18" charset="0"/>
                <a:cs typeface="Times New Roman" pitchFamily="18" charset="0"/>
              </a:rPr>
              <a:t> a Católica</a:t>
            </a:r>
            <a:r>
              <a:rPr lang="gl-ES" sz="2200" dirty="0">
                <a:latin typeface="Times New Roman" pitchFamily="18" charset="0"/>
                <a:cs typeface="Times New Roman" pitchFamily="18" charset="0"/>
              </a:rPr>
              <a:t>. Esta última é a vencedora e da súa vitoria derívase o seguinte:</a:t>
            </a:r>
          </a:p>
          <a:p>
            <a:pPr lvl="2" algn="just">
              <a:buFont typeface="Wingdings" pitchFamily="2" charset="2"/>
              <a:buChar char="q"/>
            </a:pP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gl-ES" sz="2200" dirty="0">
                <a:latin typeface="Times New Roman" pitchFamily="18" charset="0"/>
                <a:cs typeface="Times New Roman" pitchFamily="18" charset="0"/>
              </a:rPr>
              <a:t>Ocupación de Galiza sometendo a nobreza e introducindo clase dirixente foránea que fala castelán.</a:t>
            </a:r>
          </a:p>
          <a:p>
            <a:pPr lvl="2" algn="just">
              <a:buFont typeface="Wingdings" pitchFamily="2" charset="2"/>
              <a:buChar char="q"/>
            </a:pPr>
            <a:r>
              <a:rPr lang="gl-ES" sz="2200" dirty="0">
                <a:latin typeface="Times New Roman" pitchFamily="18" charset="0"/>
                <a:cs typeface="Times New Roman" pitchFamily="18" charset="0"/>
              </a:rPr>
              <a:t> Imposición do uso obrigatorio do castelán en todos os documentos, que supón o abandono paulatino do galego como idioma oficial da escrita.</a:t>
            </a:r>
          </a:p>
          <a:p>
            <a:pPr marL="114300" indent="0">
              <a:buNone/>
            </a:pPr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gl-E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08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ticario">
  <a:themeElements>
    <a:clrScheme name="Boticari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Boticario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oticari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273</TotalTime>
  <Words>628</Words>
  <Application>Microsoft Office PowerPoint</Application>
  <PresentationFormat>Presentación en pantalla (4:3)</PresentationFormat>
  <Paragraphs>61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Boticario</vt:lpstr>
      <vt:lpstr>    HISTORIA DA LINGUA (I)</vt:lpstr>
      <vt:lpstr>1. Galego-portugués</vt:lpstr>
      <vt:lpstr>2. Períodos</vt:lpstr>
      <vt:lpstr>2.1. Período preliterario</vt:lpstr>
      <vt:lpstr>2.2. acontecementos importantes no Período trobadoresco</vt:lpstr>
      <vt:lpstr>2.2.1. panorama político no período trobadoresco</vt:lpstr>
      <vt:lpstr>2.2.2. panorama lingüístico e cultural no Período trobadoresco </vt:lpstr>
      <vt:lpstr>2.2.3. textos máis antigos conservados en galego-portugués</vt:lpstr>
      <vt:lpstr>2.3. panorama político e lingüístico no Período postrobadoresco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HISTORIA DA LINGUA (I)</dc:title>
  <dc:creator>Usuario</dc:creator>
  <cp:lastModifiedBy>Usuario</cp:lastModifiedBy>
  <cp:revision>24</cp:revision>
  <dcterms:created xsi:type="dcterms:W3CDTF">2019-11-09T16:07:06Z</dcterms:created>
  <dcterms:modified xsi:type="dcterms:W3CDTF">2020-11-22T19:16:18Z</dcterms:modified>
</cp:coreProperties>
</file>