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</p:sldIdLst>
  <p:sldSz cx="12192000" cy="6858000"/>
  <p:notesSz cx="7559675" cy="10691813"/>
  <p:defaultTextStyle>
    <a:defPPr>
      <a:defRPr lang="gl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71" Type="http://schemas.openxmlformats.org/officeDocument/2006/relationships/slide" Target="slides/slide6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37" name="Imaxe 36"/>
          <p:cNvPicPr/>
          <p:nvPr/>
        </p:nvPicPr>
        <p:blipFill>
          <a:blip r:embed="rId2"/>
          <a:stretch>
            <a:fillRect/>
          </a:stretch>
        </p:blipFill>
        <p:spPr>
          <a:xfrm>
            <a:off x="3368880" y="1825560"/>
            <a:ext cx="5452920" cy="4350960"/>
          </a:xfrm>
          <a:prstGeom prst="rect">
            <a:avLst/>
          </a:prstGeom>
          <a:ln>
            <a:noFill/>
          </a:ln>
        </p:spPr>
      </p:pic>
      <p:pic>
        <p:nvPicPr>
          <p:cNvPr id="38" name="Imaxe 37"/>
          <p:cNvPicPr/>
          <p:nvPr/>
        </p:nvPicPr>
        <p:blipFill>
          <a:blip r:embed="rId2"/>
          <a:stretch>
            <a:fillRect/>
          </a:stretch>
        </p:blipFill>
        <p:spPr>
          <a:xfrm>
            <a:off x="3368880" y="1825560"/>
            <a:ext cx="5452920" cy="4350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45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1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0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4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1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1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2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76" name="Imaxe 75"/>
          <p:cNvPicPr/>
          <p:nvPr/>
        </p:nvPicPr>
        <p:blipFill>
          <a:blip r:embed="rId2"/>
          <a:stretch>
            <a:fillRect/>
          </a:stretch>
        </p:blipFill>
        <p:spPr>
          <a:xfrm>
            <a:off x="3368880" y="1825560"/>
            <a:ext cx="5452920" cy="4350960"/>
          </a:xfrm>
          <a:prstGeom prst="rect">
            <a:avLst/>
          </a:prstGeom>
          <a:ln>
            <a:noFill/>
          </a:ln>
        </p:spPr>
      </p:pic>
      <p:pic>
        <p:nvPicPr>
          <p:cNvPr id="77" name="Imaxe 76"/>
          <p:cNvPicPr/>
          <p:nvPr/>
        </p:nvPicPr>
        <p:blipFill>
          <a:blip r:embed="rId2"/>
          <a:stretch>
            <a:fillRect/>
          </a:stretch>
        </p:blipFill>
        <p:spPr>
          <a:xfrm>
            <a:off x="3368880" y="1825560"/>
            <a:ext cx="5452920" cy="4350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4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anchor="b"/>
          <a:lstStyle/>
          <a:p>
            <a:pPr algn="ctr">
              <a:lnSpc>
                <a:spcPct val="100000"/>
              </a:lnSpc>
            </a:pPr>
            <a:r>
              <a:rPr lang="gl-ES" sz="6000">
                <a:solidFill>
                  <a:srgbClr val="000000"/>
                </a:solidFill>
                <a:latin typeface="Calibri Light"/>
              </a:rPr>
              <a:t>Prema para editar o formato de texto do títuloPreme para editar o estilo de título do padrón</a:t>
            </a:r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gl-ES" sz="1200">
                <a:solidFill>
                  <a:srgbClr val="8B8B8B"/>
                </a:solidFill>
                <a:latin typeface="Calibri"/>
              </a:rPr>
              <a:t>8/10/20</a:t>
            </a:r>
            <a:endParaRPr/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839EB966-8217-46EE-BD58-FC1E9EFA18DB}" type="slidenum">
              <a:rPr lang="gl-ES" sz="1200">
                <a:solidFill>
                  <a:srgbClr val="8B8B8B"/>
                </a:solidFill>
                <a:latin typeface="Calibri"/>
              </a:rPr>
              <a:t>‹#›</a:t>
            </a:fld>
            <a:endParaRPr/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692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gl-ES" sz="2800">
                <a:latin typeface="Calibri"/>
              </a:rPr>
              <a:t>Prema para editar o formato de texto do esquema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gl-ES" sz="2000">
                <a:latin typeface="Calibri"/>
              </a:rPr>
              <a:t>Segundo nivel do esquema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gl-ES">
                <a:latin typeface="Calibri"/>
              </a:rPr>
              <a:t>Terceiro nivel do esquema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gl-ES">
                <a:latin typeface="Calibri"/>
              </a:rPr>
              <a:t>Cuarto nivel do esquema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gl-ES" sz="2000">
                <a:latin typeface="Calibri"/>
              </a:rPr>
              <a:t>Quinto nivel do esquema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gl-ES" sz="2000">
                <a:latin typeface="Calibri"/>
              </a:rPr>
              <a:t>Sexto nivel do esquema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gl-ES" sz="2000">
                <a:latin typeface="Calibri"/>
              </a:rPr>
              <a:t>Sétimo nivel do esquema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gl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gl-ES" sz="4400">
                <a:solidFill>
                  <a:srgbClr val="000000"/>
                </a:solidFill>
                <a:latin typeface="Calibri Light"/>
              </a:rPr>
              <a:t>Prema para editar o formato de texto do títuloPreme para editar o estilo de título do padrón</a:t>
            </a:r>
            <a:endParaRPr/>
          </a:p>
        </p:txBody>
      </p:sp>
      <p:sp>
        <p:nvSpPr>
          <p:cNvPr id="4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/>
          <a:lstStyle/>
          <a:p>
            <a:pPr>
              <a:buSzPct val="45000"/>
              <a:buFont typeface="StarSymbol"/>
              <a:buChar char=""/>
            </a:pPr>
            <a:r>
              <a:rPr lang="gl-ES" sz="2800">
                <a:solidFill>
                  <a:srgbClr val="000000"/>
                </a:solidFill>
                <a:latin typeface="Calibri"/>
              </a:rPr>
              <a:t>Prema para editar o formato de texto do esquema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gl-ES" sz="2800">
                <a:solidFill>
                  <a:srgbClr val="000000"/>
                </a:solidFill>
                <a:latin typeface="Calibri"/>
              </a:rPr>
              <a:t>Segundo nivel do esquema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gl-ES" sz="2800">
                <a:solidFill>
                  <a:srgbClr val="000000"/>
                </a:solidFill>
                <a:latin typeface="Calibri"/>
              </a:rPr>
              <a:t>Terceiro nivel do esquema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gl-ES" sz="2800">
                <a:solidFill>
                  <a:srgbClr val="000000"/>
                </a:solidFill>
                <a:latin typeface="Calibri"/>
              </a:rPr>
              <a:t>Cuarto nivel do esquema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gl-ES" sz="2800">
                <a:solidFill>
                  <a:srgbClr val="000000"/>
                </a:solidFill>
                <a:latin typeface="Calibri"/>
              </a:rPr>
              <a:t>Quinto nivel do esquema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gl-ES" sz="2800">
                <a:solidFill>
                  <a:srgbClr val="000000"/>
                </a:solidFill>
                <a:latin typeface="Calibri"/>
              </a:rPr>
              <a:t>Sexto nivel do esquema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gl-ES" sz="2800">
                <a:solidFill>
                  <a:srgbClr val="000000"/>
                </a:solidFill>
                <a:latin typeface="Calibri"/>
              </a:rPr>
              <a:t>Sétimo nivel do esquemaPreme para editar estilos do texto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•"/>
            </a:pPr>
            <a:r>
              <a:rPr lang="gl-ES" sz="2400">
                <a:solidFill>
                  <a:srgbClr val="000000"/>
                </a:solidFill>
                <a:latin typeface="Calibri"/>
              </a:rPr>
              <a:t>Segundo nivel</a:t>
            </a:r>
            <a:endParaRPr/>
          </a:p>
          <a:p>
            <a:pPr lvl="2">
              <a:lnSpc>
                <a:spcPct val="100000"/>
              </a:lnSpc>
              <a:buFont typeface="Arial"/>
              <a:buChar char="•"/>
            </a:pPr>
            <a:r>
              <a:rPr lang="gl-ES" sz="2000">
                <a:solidFill>
                  <a:srgbClr val="000000"/>
                </a:solidFill>
                <a:latin typeface="Calibri"/>
              </a:rPr>
              <a:t>Terceiro nivel</a:t>
            </a:r>
            <a:endParaRPr/>
          </a:p>
          <a:p>
            <a:pPr lvl="3">
              <a:lnSpc>
                <a:spcPct val="100000"/>
              </a:lnSpc>
              <a:buFont typeface="Arial"/>
              <a:buChar char="•"/>
            </a:pPr>
            <a:r>
              <a:rPr lang="gl-ES">
                <a:solidFill>
                  <a:srgbClr val="000000"/>
                </a:solidFill>
                <a:latin typeface="Calibri"/>
              </a:rPr>
              <a:t>Cuarto nivel</a:t>
            </a:r>
            <a:endParaRPr/>
          </a:p>
          <a:p>
            <a:pPr lvl="4">
              <a:lnSpc>
                <a:spcPct val="100000"/>
              </a:lnSpc>
              <a:buFont typeface="Arial"/>
              <a:buChar char="•"/>
            </a:pPr>
            <a:r>
              <a:rPr lang="gl-ES">
                <a:solidFill>
                  <a:srgbClr val="000000"/>
                </a:solidFill>
                <a:latin typeface="Calibri"/>
              </a:rPr>
              <a:t>Quinto nivel</a:t>
            </a:r>
            <a:endParaRPr/>
          </a:p>
        </p:txBody>
      </p:sp>
      <p:sp>
        <p:nvSpPr>
          <p:cNvPr id="41" name="PlaceHolder 3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gl-ES" sz="1200">
                <a:solidFill>
                  <a:srgbClr val="8B8B8B"/>
                </a:solidFill>
                <a:latin typeface="Calibri"/>
              </a:rPr>
              <a:t>8/10/20</a:t>
            </a:r>
            <a:endParaRPr/>
          </a:p>
        </p:txBody>
      </p:sp>
      <p:sp>
        <p:nvSpPr>
          <p:cNvPr id="42" name="PlaceHolder 4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43" name="PlaceHolder 5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76FC404E-6573-4007-8B63-654D75324486}" type="slidenum">
              <a:rPr lang="gl-ES" sz="1200">
                <a:solidFill>
                  <a:srgbClr val="8B8B8B"/>
                </a:solidFill>
                <a:latin typeface="Calibri"/>
              </a:rPr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gl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CustomShape 1"/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solidFill>
            <a:srgbClr val="644A46"/>
          </a:solidFill>
          <a:ln w="12600">
            <a:noFill/>
          </a:ln>
        </p:spPr>
      </p:sp>
      <p:sp>
        <p:nvSpPr>
          <p:cNvPr id="79" name="CustomShape 2"/>
          <p:cNvSpPr/>
          <p:nvPr/>
        </p:nvSpPr>
        <p:spPr>
          <a:xfrm>
            <a:off x="243720" y="256680"/>
            <a:ext cx="11703960" cy="6364800"/>
          </a:xfrm>
          <a:prstGeom prst="rect">
            <a:avLst/>
          </a:prstGeom>
          <a:solidFill>
            <a:srgbClr val="FFFFFF"/>
          </a:solidFill>
          <a:ln w="12600">
            <a:noFill/>
          </a:ln>
        </p:spPr>
      </p:sp>
      <p:sp>
        <p:nvSpPr>
          <p:cNvPr id="80" name="Line 3"/>
          <p:cNvSpPr/>
          <p:nvPr/>
        </p:nvSpPr>
        <p:spPr>
          <a:xfrm>
            <a:off x="2895480" y="5767920"/>
            <a:ext cx="6400800" cy="0"/>
          </a:xfrm>
          <a:prstGeom prst="line">
            <a:avLst/>
          </a:prstGeom>
          <a:ln w="6480">
            <a:solidFill>
              <a:srgbClr val="644A46"/>
            </a:solidFill>
            <a:miter/>
          </a:ln>
        </p:spPr>
      </p:sp>
      <p:sp>
        <p:nvSpPr>
          <p:cNvPr id="81" name="TextShape 4"/>
          <p:cNvSpPr txBox="1"/>
          <p:nvPr/>
        </p:nvSpPr>
        <p:spPr>
          <a:xfrm>
            <a:off x="1109880" y="4277520"/>
            <a:ext cx="9966600" cy="1559880"/>
          </a:xfrm>
          <a:prstGeom prst="rect">
            <a:avLst/>
          </a:prstGeom>
        </p:spPr>
        <p:txBody>
          <a:bodyPr anchor="b"/>
          <a:lstStyle/>
          <a:p>
            <a:pPr algn="ctr">
              <a:lnSpc>
                <a:spcPct val="100000"/>
              </a:lnSpc>
            </a:pPr>
            <a:r>
              <a:rPr lang="gl-ES" sz="5800">
                <a:solidFill>
                  <a:srgbClr val="644A46"/>
                </a:solidFill>
                <a:latin typeface="Calibri Light"/>
              </a:rPr>
              <a:t>AS ETAPAS DA HISTORIA</a:t>
            </a:r>
            <a:endParaRPr/>
          </a:p>
        </p:txBody>
      </p:sp>
      <p:sp>
        <p:nvSpPr>
          <p:cNvPr id="82" name="TextShape 5"/>
          <p:cNvSpPr txBox="1"/>
          <p:nvPr/>
        </p:nvSpPr>
        <p:spPr>
          <a:xfrm>
            <a:off x="1709640" y="5799600"/>
            <a:ext cx="8767440" cy="440640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r>
              <a:rPr lang="gl-ES" sz="500">
                <a:solidFill>
                  <a:srgbClr val="644A46"/>
                </a:solidFill>
                <a:latin typeface="Calibri"/>
              </a:rPr>
              <a:t>ESA</a:t>
            </a:r>
            <a:endParaRPr/>
          </a:p>
        </p:txBody>
      </p:sp>
      <p:pic>
        <p:nvPicPr>
          <p:cNvPr id="83" name="Imaxe 4"/>
          <p:cNvPicPr/>
          <p:nvPr/>
        </p:nvPicPr>
        <p:blipFill>
          <a:blip r:embed="rId2"/>
          <a:srcRect t="589144" b="1042588"/>
          <a:stretch>
            <a:fillRect/>
          </a:stretch>
        </p:blipFill>
        <p:spPr>
          <a:xfrm>
            <a:off x="243720" y="256680"/>
            <a:ext cx="11703960" cy="37638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gl-ES" sz="4400">
                <a:solidFill>
                  <a:srgbClr val="000000"/>
                </a:solidFill>
                <a:latin typeface="Calibri Light"/>
              </a:rPr>
              <a:t>2. A IDADE ANTIGA</a:t>
            </a:r>
            <a:endParaRPr/>
          </a:p>
        </p:txBody>
      </p:sp>
      <p:pic>
        <p:nvPicPr>
          <p:cNvPr id="102" name="Marcador de posición de contido 4"/>
          <p:cNvPicPr/>
          <p:nvPr/>
        </p:nvPicPr>
        <p:blipFill>
          <a:blip r:embed="rId2"/>
          <a:stretch>
            <a:fillRect/>
          </a:stretch>
        </p:blipFill>
        <p:spPr>
          <a:xfrm>
            <a:off x="2286000" y="1969200"/>
            <a:ext cx="7619760" cy="40636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gl-ES" sz="4400">
                <a:solidFill>
                  <a:srgbClr val="000000"/>
                </a:solidFill>
                <a:latin typeface="Calibri Light"/>
              </a:rPr>
              <a:t>2. A IDADE ANTIGA</a:t>
            </a:r>
            <a:endParaRPr/>
          </a:p>
        </p:txBody>
      </p:sp>
      <p:pic>
        <p:nvPicPr>
          <p:cNvPr id="104" name="Marcador de posición de contido 4"/>
          <p:cNvPicPr/>
          <p:nvPr/>
        </p:nvPicPr>
        <p:blipFill>
          <a:blip r:embed="rId2"/>
          <a:stretch>
            <a:fillRect/>
          </a:stretch>
        </p:blipFill>
        <p:spPr>
          <a:xfrm>
            <a:off x="2831400" y="1825560"/>
            <a:ext cx="6528960" cy="4350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gl-ES" sz="4400">
                <a:solidFill>
                  <a:srgbClr val="000000"/>
                </a:solidFill>
                <a:latin typeface="Calibri Light"/>
              </a:rPr>
              <a:t>2. A IDADE ANTIGA</a:t>
            </a:r>
            <a:endParaRPr/>
          </a:p>
        </p:txBody>
      </p:sp>
      <p:pic>
        <p:nvPicPr>
          <p:cNvPr id="106" name="Marcador de posición de contido 4"/>
          <p:cNvPicPr/>
          <p:nvPr/>
        </p:nvPicPr>
        <p:blipFill>
          <a:blip r:embed="rId2"/>
          <a:stretch>
            <a:fillRect/>
          </a:stretch>
        </p:blipFill>
        <p:spPr>
          <a:xfrm>
            <a:off x="540360" y="1853640"/>
            <a:ext cx="6552720" cy="4350960"/>
          </a:xfrm>
          <a:prstGeom prst="rect">
            <a:avLst/>
          </a:prstGeom>
          <a:ln>
            <a:noFill/>
          </a:ln>
        </p:spPr>
      </p:pic>
      <p:pic>
        <p:nvPicPr>
          <p:cNvPr id="107" name="Imaxe 6"/>
          <p:cNvPicPr/>
          <p:nvPr/>
        </p:nvPicPr>
        <p:blipFill>
          <a:blip r:embed="rId3"/>
          <a:stretch>
            <a:fillRect/>
          </a:stretch>
        </p:blipFill>
        <p:spPr>
          <a:xfrm>
            <a:off x="7542360" y="1690560"/>
            <a:ext cx="3810960" cy="2854440"/>
          </a:xfrm>
          <a:prstGeom prst="rect">
            <a:avLst/>
          </a:prstGeom>
          <a:ln>
            <a:noFill/>
          </a:ln>
        </p:spPr>
      </p:pic>
      <p:pic>
        <p:nvPicPr>
          <p:cNvPr id="108" name="Imaxe 8"/>
          <p:cNvPicPr/>
          <p:nvPr/>
        </p:nvPicPr>
        <p:blipFill>
          <a:blip r:embed="rId4"/>
          <a:stretch>
            <a:fillRect/>
          </a:stretch>
        </p:blipFill>
        <p:spPr>
          <a:xfrm>
            <a:off x="7688880" y="4025520"/>
            <a:ext cx="3962520" cy="28321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Imaxe 4"/>
          <p:cNvPicPr/>
          <p:nvPr/>
        </p:nvPicPr>
        <p:blipFill>
          <a:blip r:embed="rId2"/>
          <a:stretch>
            <a:fillRect/>
          </a:stretch>
        </p:blipFill>
        <p:spPr>
          <a:xfrm>
            <a:off x="1812960" y="1690560"/>
            <a:ext cx="8565480" cy="4419720"/>
          </a:xfrm>
          <a:prstGeom prst="rect">
            <a:avLst/>
          </a:prstGeom>
          <a:ln>
            <a:noFill/>
          </a:ln>
        </p:spPr>
      </p:pic>
      <p:sp>
        <p:nvSpPr>
          <p:cNvPr id="110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gl-ES" sz="4400">
                <a:solidFill>
                  <a:srgbClr val="000000"/>
                </a:solidFill>
                <a:latin typeface="Calibri Light"/>
              </a:rPr>
              <a:t>2. A IDADE ANTIGA</a:t>
            </a:r>
            <a:endParaRPr/>
          </a:p>
        </p:txBody>
      </p:sp>
      <p:sp>
        <p:nvSpPr>
          <p:cNvPr id="111" name="TextShape 2"/>
          <p:cNvSpPr txBox="1"/>
          <p:nvPr/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gl-ES" sz="2800" u="sng">
                <a:solidFill>
                  <a:srgbClr val="000000"/>
                </a:solidFill>
                <a:latin typeface="Calibri"/>
              </a:rPr>
              <a:t>2. GRECIA (s.VIII – IV a.C.)</a:t>
            </a:r>
            <a:endParaRPr/>
          </a:p>
          <a:p>
            <a:pPr>
              <a:lnSpc>
                <a:spcPct val="90000"/>
              </a:lnSpc>
            </a:pPr>
            <a:endParaRPr/>
          </a:p>
          <a:p>
            <a:pPr>
              <a:lnSpc>
                <a:spcPct val="90000"/>
              </a:lnSpc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gl-ES" sz="4400">
                <a:solidFill>
                  <a:srgbClr val="000000"/>
                </a:solidFill>
                <a:latin typeface="Calibri Light"/>
              </a:rPr>
              <a:t>2. A IDADE ANTIGA</a:t>
            </a:r>
            <a:endParaRPr/>
          </a:p>
        </p:txBody>
      </p:sp>
      <p:sp>
        <p:nvSpPr>
          <p:cNvPr id="113" name="TextShape 2"/>
          <p:cNvSpPr txBox="1"/>
          <p:nvPr/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buFont typeface="Arial"/>
              <a:buChar char="•"/>
            </a:pPr>
            <a:r>
              <a:rPr lang="gl-ES" sz="2800">
                <a:solidFill>
                  <a:srgbClr val="000000"/>
                </a:solidFill>
                <a:latin typeface="Calibri"/>
              </a:rPr>
              <a:t>GRECIA</a:t>
            </a:r>
            <a:endParaRPr/>
          </a:p>
        </p:txBody>
      </p:sp>
      <p:pic>
        <p:nvPicPr>
          <p:cNvPr id="114" name="Imaxe 4"/>
          <p:cNvPicPr/>
          <p:nvPr/>
        </p:nvPicPr>
        <p:blipFill>
          <a:blip r:embed="rId2"/>
          <a:stretch>
            <a:fillRect/>
          </a:stretch>
        </p:blipFill>
        <p:spPr>
          <a:xfrm>
            <a:off x="3308760" y="1536840"/>
            <a:ext cx="6953040" cy="52668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gl-ES" sz="4400">
                <a:solidFill>
                  <a:srgbClr val="000000"/>
                </a:solidFill>
                <a:latin typeface="Calibri Light"/>
              </a:rPr>
              <a:t>2. A IDADE ANTIGA</a:t>
            </a:r>
            <a:endParaRPr/>
          </a:p>
        </p:txBody>
      </p:sp>
      <p:sp>
        <p:nvSpPr>
          <p:cNvPr id="116" name="TextShape 2"/>
          <p:cNvSpPr txBox="1"/>
          <p:nvPr/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gl-ES" sz="2800" u="sng">
                <a:solidFill>
                  <a:srgbClr val="000000"/>
                </a:solidFill>
                <a:latin typeface="Calibri"/>
              </a:rPr>
              <a:t>GRECIA (S.VIII – S.IV a.C.)</a:t>
            </a:r>
            <a:endParaRPr/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gl-ES" sz="2800">
                <a:solidFill>
                  <a:srgbClr val="000000"/>
                </a:solidFill>
                <a:latin typeface="Calibri"/>
              </a:rPr>
              <a:t>Organizada en </a:t>
            </a:r>
            <a:r>
              <a:rPr lang="gl-ES" sz="2800" b="1">
                <a:solidFill>
                  <a:srgbClr val="000000"/>
                </a:solidFill>
                <a:latin typeface="Calibri"/>
              </a:rPr>
              <a:t>polis</a:t>
            </a:r>
            <a:r>
              <a:rPr lang="gl-ES" sz="2800">
                <a:solidFill>
                  <a:srgbClr val="000000"/>
                </a:solidFill>
                <a:latin typeface="Calibri"/>
              </a:rPr>
              <a:t> (cidades). Eran independentes, pero compartían lingua e cultura.</a:t>
            </a:r>
            <a:endParaRPr/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gl-ES" sz="2800">
                <a:solidFill>
                  <a:srgbClr val="000000"/>
                </a:solidFill>
                <a:latin typeface="Calibri"/>
              </a:rPr>
              <a:t>As principais polis eran: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•"/>
            </a:pPr>
            <a:r>
              <a:rPr lang="gl-ES" sz="2400">
                <a:solidFill>
                  <a:srgbClr val="000000"/>
                </a:solidFill>
                <a:latin typeface="Calibri"/>
              </a:rPr>
              <a:t>Esparta: destaca polo seu poderoso exército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•"/>
            </a:pPr>
            <a:r>
              <a:rPr lang="gl-ES" sz="2400">
                <a:solidFill>
                  <a:srgbClr val="000000"/>
                </a:solidFill>
                <a:latin typeface="Calibri"/>
              </a:rPr>
              <a:t>Atenas: destaca pola organización social e a súa arte.</a:t>
            </a:r>
            <a:endParaRPr/>
          </a:p>
          <a:p>
            <a:pPr lvl="2">
              <a:lnSpc>
                <a:spcPct val="100000"/>
              </a:lnSpc>
              <a:buFont typeface="Arial"/>
              <a:buChar char="•"/>
            </a:pPr>
            <a:r>
              <a:rPr lang="gl-ES" sz="2000">
                <a:solidFill>
                  <a:srgbClr val="000000"/>
                </a:solidFill>
                <a:latin typeface="Calibri"/>
              </a:rPr>
              <a:t>Organización social: cidadáns e non cidadáns</a:t>
            </a:r>
            <a:endParaRPr/>
          </a:p>
          <a:p>
            <a:pPr lvl="2">
              <a:lnSpc>
                <a:spcPct val="100000"/>
              </a:lnSpc>
              <a:buFont typeface="Arial"/>
              <a:buChar char="•"/>
            </a:pPr>
            <a:r>
              <a:rPr lang="gl-ES" sz="2000">
                <a:solidFill>
                  <a:srgbClr val="000000"/>
                </a:solidFill>
                <a:latin typeface="Calibri"/>
              </a:rPr>
              <a:t>Goberno democrático</a:t>
            </a:r>
            <a:endParaRPr/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gl-ES" sz="2800">
                <a:solidFill>
                  <a:srgbClr val="000000"/>
                </a:solidFill>
                <a:latin typeface="Calibri"/>
              </a:rPr>
              <a:t>A cultura grega: gran desenvolvemento na ciencia, a arte (arquitectura e escultura), relixión, literatura e deporte.</a:t>
            </a:r>
            <a:endParaRPr/>
          </a:p>
          <a:p>
            <a:pPr>
              <a:lnSpc>
                <a:spcPct val="90000"/>
              </a:lnSpc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gl-ES" sz="4400">
                <a:solidFill>
                  <a:srgbClr val="000000"/>
                </a:solidFill>
                <a:latin typeface="Calibri Light"/>
              </a:rPr>
              <a:t>2. A IDADE ANTIGA</a:t>
            </a:r>
            <a:endParaRPr/>
          </a:p>
        </p:txBody>
      </p:sp>
      <p:sp>
        <p:nvSpPr>
          <p:cNvPr id="118" name="TextShape 2"/>
          <p:cNvSpPr txBox="1"/>
          <p:nvPr/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gl-ES" sz="2800" u="sng">
                <a:solidFill>
                  <a:srgbClr val="000000"/>
                </a:solidFill>
                <a:latin typeface="Calibri"/>
              </a:rPr>
              <a:t>GRECIA</a:t>
            </a:r>
            <a:endParaRPr/>
          </a:p>
        </p:txBody>
      </p:sp>
      <p:pic>
        <p:nvPicPr>
          <p:cNvPr id="119" name="Imaxe 4"/>
          <p:cNvPicPr/>
          <p:nvPr/>
        </p:nvPicPr>
        <p:blipFill>
          <a:blip r:embed="rId2"/>
          <a:stretch>
            <a:fillRect/>
          </a:stretch>
        </p:blipFill>
        <p:spPr>
          <a:xfrm>
            <a:off x="2974680" y="2031840"/>
            <a:ext cx="6242040" cy="41450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gl-ES" sz="4400">
                <a:solidFill>
                  <a:srgbClr val="000000"/>
                </a:solidFill>
                <a:latin typeface="Calibri Light"/>
              </a:rPr>
              <a:t>2. A IDADE ANTIGA</a:t>
            </a:r>
            <a:endParaRPr/>
          </a:p>
        </p:txBody>
      </p:sp>
      <p:sp>
        <p:nvSpPr>
          <p:cNvPr id="121" name="TextShape 2"/>
          <p:cNvSpPr txBox="1"/>
          <p:nvPr/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gl-ES" sz="2800" u="sng">
                <a:solidFill>
                  <a:srgbClr val="000000"/>
                </a:solidFill>
                <a:latin typeface="Calibri"/>
              </a:rPr>
              <a:t>GRECIA</a:t>
            </a:r>
            <a:endParaRPr/>
          </a:p>
        </p:txBody>
      </p:sp>
      <p:pic>
        <p:nvPicPr>
          <p:cNvPr id="122" name="Imaxe 4"/>
          <p:cNvPicPr/>
          <p:nvPr/>
        </p:nvPicPr>
        <p:blipFill>
          <a:blip r:embed="rId2"/>
          <a:stretch>
            <a:fillRect/>
          </a:stretch>
        </p:blipFill>
        <p:spPr>
          <a:xfrm>
            <a:off x="2476440" y="1825560"/>
            <a:ext cx="7238520" cy="4762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gl-ES" sz="4400">
                <a:solidFill>
                  <a:srgbClr val="000000"/>
                </a:solidFill>
                <a:latin typeface="Calibri Light"/>
              </a:rPr>
              <a:t>2. A IDADE ANTIGA</a:t>
            </a:r>
            <a:endParaRPr/>
          </a:p>
        </p:txBody>
      </p:sp>
      <p:sp>
        <p:nvSpPr>
          <p:cNvPr id="124" name="TextShape 2"/>
          <p:cNvSpPr txBox="1"/>
          <p:nvPr/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gl-ES" sz="2800" u="sng">
                <a:solidFill>
                  <a:srgbClr val="000000"/>
                </a:solidFill>
                <a:latin typeface="Calibri"/>
              </a:rPr>
              <a:t>GRECIA</a:t>
            </a:r>
            <a:endParaRPr/>
          </a:p>
        </p:txBody>
      </p:sp>
      <p:pic>
        <p:nvPicPr>
          <p:cNvPr id="125" name="Imaxe 4"/>
          <p:cNvPicPr/>
          <p:nvPr/>
        </p:nvPicPr>
        <p:blipFill>
          <a:blip r:embed="rId2"/>
          <a:stretch>
            <a:fillRect/>
          </a:stretch>
        </p:blipFill>
        <p:spPr>
          <a:xfrm>
            <a:off x="2549160" y="1690560"/>
            <a:ext cx="8804520" cy="49521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gl-ES" sz="4400">
                <a:solidFill>
                  <a:srgbClr val="000000"/>
                </a:solidFill>
                <a:latin typeface="Calibri Light"/>
              </a:rPr>
              <a:t>2. A IDADE ANTIGA</a:t>
            </a:r>
            <a:endParaRPr/>
          </a:p>
        </p:txBody>
      </p:sp>
      <p:sp>
        <p:nvSpPr>
          <p:cNvPr id="127" name="TextShape 2"/>
          <p:cNvSpPr txBox="1"/>
          <p:nvPr/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gl-ES" sz="2800" u="sng">
                <a:solidFill>
                  <a:srgbClr val="000000"/>
                </a:solidFill>
                <a:latin typeface="Calibri"/>
              </a:rPr>
              <a:t>GRECIA</a:t>
            </a:r>
            <a:endParaRPr/>
          </a:p>
        </p:txBody>
      </p:sp>
      <p:pic>
        <p:nvPicPr>
          <p:cNvPr id="128" name="Imaxe 4"/>
          <p:cNvPicPr/>
          <p:nvPr/>
        </p:nvPicPr>
        <p:blipFill>
          <a:blip r:embed="rId2"/>
          <a:stretch>
            <a:fillRect/>
          </a:stretch>
        </p:blipFill>
        <p:spPr>
          <a:xfrm>
            <a:off x="2363400" y="1825560"/>
            <a:ext cx="8406720" cy="46375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extShape 1"/>
          <p:cNvSpPr txBox="1"/>
          <p:nvPr/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85" name="TextShape 2"/>
          <p:cNvSpPr txBox="1"/>
          <p:nvPr/>
        </p:nvSpPr>
        <p:spPr>
          <a:xfrm>
            <a:off x="609480" y="1604520"/>
            <a:ext cx="10972440" cy="3976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gl-ES" sz="4400">
                <a:solidFill>
                  <a:srgbClr val="000000"/>
                </a:solidFill>
                <a:latin typeface="Calibri Light"/>
              </a:rPr>
              <a:t>2. A IDADE ANTIGA</a:t>
            </a:r>
            <a:endParaRPr/>
          </a:p>
        </p:txBody>
      </p:sp>
      <p:sp>
        <p:nvSpPr>
          <p:cNvPr id="130" name="TextShape 2"/>
          <p:cNvSpPr txBox="1"/>
          <p:nvPr/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gl-ES" sz="2800" u="sng">
                <a:solidFill>
                  <a:srgbClr val="000000"/>
                </a:solidFill>
                <a:latin typeface="Calibri"/>
              </a:rPr>
              <a:t>GRECIA</a:t>
            </a:r>
            <a:endParaRPr/>
          </a:p>
        </p:txBody>
      </p:sp>
      <p:pic>
        <p:nvPicPr>
          <p:cNvPr id="131" name="Imaxe 4"/>
          <p:cNvPicPr/>
          <p:nvPr/>
        </p:nvPicPr>
        <p:blipFill>
          <a:blip r:embed="rId2"/>
          <a:stretch>
            <a:fillRect/>
          </a:stretch>
        </p:blipFill>
        <p:spPr>
          <a:xfrm>
            <a:off x="2773800" y="1825560"/>
            <a:ext cx="8191080" cy="44287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gl-ES" sz="4400">
                <a:solidFill>
                  <a:srgbClr val="000000"/>
                </a:solidFill>
                <a:latin typeface="Calibri Light"/>
              </a:rPr>
              <a:t>2. A IDADE ANTIGA</a:t>
            </a:r>
            <a:endParaRPr/>
          </a:p>
        </p:txBody>
      </p:sp>
      <p:sp>
        <p:nvSpPr>
          <p:cNvPr id="133" name="TextShape 2"/>
          <p:cNvSpPr txBox="1"/>
          <p:nvPr/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gl-ES" sz="2800" u="sng">
                <a:solidFill>
                  <a:srgbClr val="000000"/>
                </a:solidFill>
                <a:latin typeface="Calibri"/>
              </a:rPr>
              <a:t>GRECIA</a:t>
            </a:r>
            <a:endParaRPr/>
          </a:p>
        </p:txBody>
      </p:sp>
      <p:pic>
        <p:nvPicPr>
          <p:cNvPr id="134" name="Imaxe 6"/>
          <p:cNvPicPr/>
          <p:nvPr/>
        </p:nvPicPr>
        <p:blipFill>
          <a:blip r:embed="rId2"/>
          <a:stretch>
            <a:fillRect/>
          </a:stretch>
        </p:blipFill>
        <p:spPr>
          <a:xfrm>
            <a:off x="5212080" y="1825560"/>
            <a:ext cx="5790960" cy="3200040"/>
          </a:xfrm>
          <a:prstGeom prst="rect">
            <a:avLst/>
          </a:prstGeom>
          <a:ln>
            <a:noFill/>
          </a:ln>
        </p:spPr>
      </p:pic>
      <p:pic>
        <p:nvPicPr>
          <p:cNvPr id="135" name="Imaxe 10"/>
          <p:cNvPicPr/>
          <p:nvPr/>
        </p:nvPicPr>
        <p:blipFill>
          <a:blip r:embed="rId3"/>
          <a:stretch>
            <a:fillRect/>
          </a:stretch>
        </p:blipFill>
        <p:spPr>
          <a:xfrm>
            <a:off x="358200" y="2389320"/>
            <a:ext cx="4739760" cy="3349800"/>
          </a:xfrm>
          <a:prstGeom prst="rect">
            <a:avLst/>
          </a:prstGeom>
          <a:ln>
            <a:noFill/>
          </a:ln>
        </p:spPr>
      </p:pic>
      <p:pic>
        <p:nvPicPr>
          <p:cNvPr id="136" name="Imaxe 4"/>
          <p:cNvPicPr/>
          <p:nvPr/>
        </p:nvPicPr>
        <p:blipFill>
          <a:blip r:embed="rId4"/>
          <a:stretch>
            <a:fillRect/>
          </a:stretch>
        </p:blipFill>
        <p:spPr>
          <a:xfrm>
            <a:off x="5098320" y="4431240"/>
            <a:ext cx="3382920" cy="2340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gl-ES" sz="4400">
                <a:solidFill>
                  <a:srgbClr val="000000"/>
                </a:solidFill>
                <a:latin typeface="Calibri Light"/>
              </a:rPr>
              <a:t>2. A IDADE ANTIGA</a:t>
            </a:r>
            <a:endParaRPr/>
          </a:p>
        </p:txBody>
      </p:sp>
      <p:pic>
        <p:nvPicPr>
          <p:cNvPr id="138" name="Marcador de posición de contido 4"/>
          <p:cNvPicPr/>
          <p:nvPr/>
        </p:nvPicPr>
        <p:blipFill>
          <a:blip r:embed="rId2"/>
          <a:stretch>
            <a:fillRect/>
          </a:stretch>
        </p:blipFill>
        <p:spPr>
          <a:xfrm>
            <a:off x="1659960" y="1551960"/>
            <a:ext cx="8791920" cy="49428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gl-ES" sz="4400">
                <a:solidFill>
                  <a:srgbClr val="000000"/>
                </a:solidFill>
                <a:latin typeface="Calibri Light"/>
              </a:rPr>
              <a:t>2. A IDADE ANTIGA</a:t>
            </a:r>
            <a:endParaRPr/>
          </a:p>
        </p:txBody>
      </p:sp>
      <p:pic>
        <p:nvPicPr>
          <p:cNvPr id="140" name="Marcador de posición de contido 4"/>
          <p:cNvPicPr/>
          <p:nvPr/>
        </p:nvPicPr>
        <p:blipFill>
          <a:blip r:embed="rId2"/>
          <a:stretch>
            <a:fillRect/>
          </a:stretch>
        </p:blipFill>
        <p:spPr>
          <a:xfrm>
            <a:off x="1839240" y="1690560"/>
            <a:ext cx="8287920" cy="4350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gl-ES" sz="4400">
                <a:solidFill>
                  <a:srgbClr val="000000"/>
                </a:solidFill>
                <a:latin typeface="Calibri Light"/>
              </a:rPr>
              <a:t>2. A IDADE ANTIGA</a:t>
            </a:r>
            <a:endParaRPr/>
          </a:p>
        </p:txBody>
      </p:sp>
      <p:pic>
        <p:nvPicPr>
          <p:cNvPr id="142" name="Marcador de posición de contido 4"/>
          <p:cNvPicPr/>
          <p:nvPr/>
        </p:nvPicPr>
        <p:blipFill>
          <a:blip r:embed="rId2"/>
          <a:stretch>
            <a:fillRect/>
          </a:stretch>
        </p:blipFill>
        <p:spPr>
          <a:xfrm>
            <a:off x="4290480" y="1518480"/>
            <a:ext cx="3460320" cy="51904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gl-ES" sz="4400">
                <a:solidFill>
                  <a:srgbClr val="000000"/>
                </a:solidFill>
                <a:latin typeface="Calibri Light"/>
              </a:rPr>
              <a:t>2. A IDADE ANTIGA</a:t>
            </a:r>
            <a:endParaRPr/>
          </a:p>
        </p:txBody>
      </p:sp>
      <p:pic>
        <p:nvPicPr>
          <p:cNvPr id="144" name="Marcador de posición de contido 4"/>
          <p:cNvPicPr/>
          <p:nvPr/>
        </p:nvPicPr>
        <p:blipFill>
          <a:blip r:embed="rId2"/>
          <a:stretch>
            <a:fillRect/>
          </a:stretch>
        </p:blipFill>
        <p:spPr>
          <a:xfrm>
            <a:off x="3516840" y="1531800"/>
            <a:ext cx="5148360" cy="49471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gl-ES" sz="4400">
                <a:solidFill>
                  <a:srgbClr val="000000"/>
                </a:solidFill>
                <a:latin typeface="Calibri Light"/>
              </a:rPr>
              <a:t>2. A IDADE ANTIGA</a:t>
            </a:r>
            <a:endParaRPr/>
          </a:p>
        </p:txBody>
      </p:sp>
      <p:sp>
        <p:nvSpPr>
          <p:cNvPr id="146" name="TextShape 2"/>
          <p:cNvSpPr txBox="1"/>
          <p:nvPr/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gl-ES" sz="2800" u="sng">
                <a:solidFill>
                  <a:srgbClr val="000000"/>
                </a:solidFill>
                <a:latin typeface="Calibri"/>
              </a:rPr>
              <a:t>ROMA (753 a.C. – 476 d.C.)</a:t>
            </a:r>
            <a:endParaRPr/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gl-ES" sz="2800">
                <a:solidFill>
                  <a:srgbClr val="000000"/>
                </a:solidFill>
                <a:latin typeface="Calibri"/>
              </a:rPr>
              <a:t>A civilización xurde en Roma (Península Itálica) e expándese por todo o Mediterráneo.</a:t>
            </a:r>
            <a:endParaRPr/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gl-ES" sz="2800">
                <a:solidFill>
                  <a:srgbClr val="000000"/>
                </a:solidFill>
                <a:latin typeface="Calibri"/>
              </a:rPr>
              <a:t>Primeiro foi unha monarquía, despois unha república, e no 27 a.C. convírtese nun Imperio.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•"/>
            </a:pPr>
            <a:r>
              <a:rPr lang="gl-ES" sz="2400">
                <a:solidFill>
                  <a:srgbClr val="000000"/>
                </a:solidFill>
                <a:latin typeface="Calibri"/>
              </a:rPr>
              <a:t>Imperio: dirixido por un emperador, dividido en provincias gobernadas por gobernadores.</a:t>
            </a:r>
            <a:endParaRPr/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gl-ES" sz="2800">
                <a:solidFill>
                  <a:srgbClr val="000000"/>
                </a:solidFill>
                <a:latin typeface="Calibri"/>
              </a:rPr>
              <a:t>Sociedade dividida en patricios, plebeos e escravos.</a:t>
            </a:r>
            <a:endParaRPr/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gl-ES" sz="2800">
                <a:solidFill>
                  <a:srgbClr val="000000"/>
                </a:solidFill>
                <a:latin typeface="Calibri"/>
              </a:rPr>
              <a:t>Cultura romana: destaca pola relixión, a vida urbana e a arquitectura e enxeñería.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gl-ES" sz="4400">
                <a:solidFill>
                  <a:srgbClr val="000000"/>
                </a:solidFill>
                <a:latin typeface="Calibri Light"/>
              </a:rPr>
              <a:t>2. A IDADE ANTIGA</a:t>
            </a:r>
            <a:endParaRPr/>
          </a:p>
        </p:txBody>
      </p:sp>
      <p:sp>
        <p:nvSpPr>
          <p:cNvPr id="148" name="TextShape 2"/>
          <p:cNvSpPr txBox="1"/>
          <p:nvPr/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gl-ES" sz="2800">
                <a:solidFill>
                  <a:srgbClr val="000000"/>
                </a:solidFill>
                <a:latin typeface="Calibri"/>
              </a:rPr>
              <a:t>ROMA (753 a.C. – 476 d.C.)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pic>
        <p:nvPicPr>
          <p:cNvPr id="149" name="Imaxe 4"/>
          <p:cNvPicPr/>
          <p:nvPr/>
        </p:nvPicPr>
        <p:blipFill>
          <a:blip r:embed="rId2"/>
          <a:stretch>
            <a:fillRect/>
          </a:stretch>
        </p:blipFill>
        <p:spPr>
          <a:xfrm>
            <a:off x="7581960" y="1414440"/>
            <a:ext cx="3432600" cy="5173560"/>
          </a:xfrm>
          <a:prstGeom prst="rect">
            <a:avLst/>
          </a:prstGeom>
          <a:ln>
            <a:noFill/>
          </a:ln>
        </p:spPr>
      </p:pic>
      <p:pic>
        <p:nvPicPr>
          <p:cNvPr id="150" name="Imaxe 6"/>
          <p:cNvPicPr/>
          <p:nvPr/>
        </p:nvPicPr>
        <p:blipFill>
          <a:blip r:embed="rId3"/>
          <a:stretch>
            <a:fillRect/>
          </a:stretch>
        </p:blipFill>
        <p:spPr>
          <a:xfrm>
            <a:off x="463680" y="2341440"/>
            <a:ext cx="6359040" cy="42462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gl-ES" sz="4400">
                <a:solidFill>
                  <a:srgbClr val="000000"/>
                </a:solidFill>
                <a:latin typeface="Calibri Light"/>
              </a:rPr>
              <a:t>2. A IDADE ANTIGA</a:t>
            </a:r>
            <a:endParaRPr/>
          </a:p>
        </p:txBody>
      </p:sp>
      <p:sp>
        <p:nvSpPr>
          <p:cNvPr id="152" name="TextShape 2"/>
          <p:cNvSpPr txBox="1"/>
          <p:nvPr/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gl-ES" sz="2800">
                <a:solidFill>
                  <a:srgbClr val="000000"/>
                </a:solidFill>
                <a:latin typeface="Calibri"/>
              </a:rPr>
              <a:t>ROMA</a:t>
            </a:r>
            <a:endParaRPr/>
          </a:p>
        </p:txBody>
      </p:sp>
      <p:pic>
        <p:nvPicPr>
          <p:cNvPr id="153" name="Imaxe 4"/>
          <p:cNvPicPr/>
          <p:nvPr/>
        </p:nvPicPr>
        <p:blipFill>
          <a:blip r:embed="rId2"/>
          <a:stretch>
            <a:fillRect/>
          </a:stretch>
        </p:blipFill>
        <p:spPr>
          <a:xfrm>
            <a:off x="2707560" y="1460520"/>
            <a:ext cx="7350480" cy="5032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gl-ES" sz="4400">
                <a:solidFill>
                  <a:srgbClr val="000000"/>
                </a:solidFill>
                <a:latin typeface="Calibri Light"/>
              </a:rPr>
              <a:t>2. A IDADE ANTIGA</a:t>
            </a:r>
            <a:endParaRPr/>
          </a:p>
        </p:txBody>
      </p:sp>
      <p:pic>
        <p:nvPicPr>
          <p:cNvPr id="155" name="Marcador de posición de contido 4"/>
          <p:cNvPicPr/>
          <p:nvPr/>
        </p:nvPicPr>
        <p:blipFill>
          <a:blip r:embed="rId2"/>
          <a:stretch>
            <a:fillRect/>
          </a:stretch>
        </p:blipFill>
        <p:spPr>
          <a:xfrm>
            <a:off x="838080" y="1690560"/>
            <a:ext cx="6076440" cy="3419280"/>
          </a:xfrm>
          <a:prstGeom prst="rect">
            <a:avLst/>
          </a:prstGeom>
          <a:ln>
            <a:noFill/>
          </a:ln>
        </p:spPr>
      </p:pic>
      <p:pic>
        <p:nvPicPr>
          <p:cNvPr id="156" name="Imaxe 6"/>
          <p:cNvPicPr/>
          <p:nvPr/>
        </p:nvPicPr>
        <p:blipFill>
          <a:blip r:embed="rId3"/>
          <a:stretch>
            <a:fillRect/>
          </a:stretch>
        </p:blipFill>
        <p:spPr>
          <a:xfrm>
            <a:off x="6800760" y="3235680"/>
            <a:ext cx="4856400" cy="27313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gl-ES" sz="4400">
                <a:solidFill>
                  <a:srgbClr val="000000"/>
                </a:solidFill>
                <a:latin typeface="Calibri Light"/>
              </a:rPr>
              <a:t>1. A PREHISTORIA</a:t>
            </a:r>
            <a:endParaRPr/>
          </a:p>
        </p:txBody>
      </p:sp>
      <p:pic>
        <p:nvPicPr>
          <p:cNvPr id="87" name="Marcador de posición de contido 4"/>
          <p:cNvPicPr/>
          <p:nvPr/>
        </p:nvPicPr>
        <p:blipFill>
          <a:blip r:embed="rId2"/>
          <a:stretch>
            <a:fillRect/>
          </a:stretch>
        </p:blipFill>
        <p:spPr>
          <a:xfrm>
            <a:off x="838080" y="2352600"/>
            <a:ext cx="10515240" cy="32972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gl-ES" sz="4400">
                <a:solidFill>
                  <a:srgbClr val="000000"/>
                </a:solidFill>
                <a:latin typeface="Calibri Light"/>
              </a:rPr>
              <a:t>2. A IDADE ANTIGA</a:t>
            </a:r>
            <a:endParaRPr/>
          </a:p>
        </p:txBody>
      </p:sp>
      <p:sp>
        <p:nvSpPr>
          <p:cNvPr id="158" name="TextShape 2"/>
          <p:cNvSpPr txBox="1"/>
          <p:nvPr/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gl-ES" sz="2800">
                <a:solidFill>
                  <a:srgbClr val="000000"/>
                </a:solidFill>
                <a:latin typeface="Calibri"/>
              </a:rPr>
              <a:t>ROMA</a:t>
            </a:r>
            <a:endParaRPr/>
          </a:p>
        </p:txBody>
      </p:sp>
      <p:pic>
        <p:nvPicPr>
          <p:cNvPr id="159" name="Imaxe 4"/>
          <p:cNvPicPr/>
          <p:nvPr/>
        </p:nvPicPr>
        <p:blipFill>
          <a:blip r:embed="rId2"/>
          <a:stretch>
            <a:fillRect/>
          </a:stretch>
        </p:blipFill>
        <p:spPr>
          <a:xfrm>
            <a:off x="2630520" y="1690560"/>
            <a:ext cx="8496360" cy="4248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gl-ES" sz="4400">
                <a:solidFill>
                  <a:srgbClr val="000000"/>
                </a:solidFill>
                <a:latin typeface="Calibri Light"/>
              </a:rPr>
              <a:t>2. A IDADE ANTIGA</a:t>
            </a:r>
            <a:endParaRPr/>
          </a:p>
        </p:txBody>
      </p:sp>
      <p:sp>
        <p:nvSpPr>
          <p:cNvPr id="161" name="TextShape 2"/>
          <p:cNvSpPr txBox="1"/>
          <p:nvPr/>
        </p:nvSpPr>
        <p:spPr>
          <a:xfrm>
            <a:off x="838080" y="1825560"/>
            <a:ext cx="4957200" cy="435096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buFont typeface="Arial"/>
              <a:buChar char="•"/>
            </a:pPr>
            <a:r>
              <a:rPr lang="gl-ES" sz="2800">
                <a:solidFill>
                  <a:srgbClr val="000000"/>
                </a:solidFill>
                <a:latin typeface="Calibri"/>
              </a:rPr>
              <a:t>No ano 395, tras a morte do emperador Teodosio, o Imperio divídese entre o Imperio Romano de Occidente e o Imperio Romano de Oriente (ou Imperio Bizantino).</a:t>
            </a:r>
            <a:endParaRPr/>
          </a:p>
        </p:txBody>
      </p:sp>
      <p:pic>
        <p:nvPicPr>
          <p:cNvPr id="162" name="Imaxe 4"/>
          <p:cNvPicPr/>
          <p:nvPr/>
        </p:nvPicPr>
        <p:blipFill>
          <a:blip r:embed="rId2"/>
          <a:stretch>
            <a:fillRect/>
          </a:stretch>
        </p:blipFill>
        <p:spPr>
          <a:xfrm>
            <a:off x="5976360" y="1825560"/>
            <a:ext cx="5503680" cy="38376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gl-ES" sz="4400">
                <a:solidFill>
                  <a:srgbClr val="000000"/>
                </a:solidFill>
                <a:latin typeface="Calibri Light"/>
              </a:rPr>
              <a:t>2. A IDADE ANTIGA</a:t>
            </a:r>
            <a:endParaRPr/>
          </a:p>
        </p:txBody>
      </p:sp>
      <p:sp>
        <p:nvSpPr>
          <p:cNvPr id="164" name="TextShape 2"/>
          <p:cNvSpPr txBox="1"/>
          <p:nvPr/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buFont typeface="Arial"/>
              <a:buChar char="•"/>
            </a:pPr>
            <a:r>
              <a:rPr lang="gl-ES" sz="2800">
                <a:solidFill>
                  <a:srgbClr val="000000"/>
                </a:solidFill>
                <a:latin typeface="Calibri"/>
              </a:rPr>
              <a:t>A caída do Imperio romano  de Occidente pola presión dos pobos bárbaros leva ao fin da Idade Antiga, e o comezo da Idade Media, no ano 476 d.C.</a:t>
            </a:r>
            <a:endParaRPr/>
          </a:p>
        </p:txBody>
      </p:sp>
      <p:pic>
        <p:nvPicPr>
          <p:cNvPr id="165" name="Imaxe 4"/>
          <p:cNvPicPr/>
          <p:nvPr/>
        </p:nvPicPr>
        <p:blipFill>
          <a:blip r:embed="rId2"/>
          <a:stretch>
            <a:fillRect/>
          </a:stretch>
        </p:blipFill>
        <p:spPr>
          <a:xfrm>
            <a:off x="3700440" y="2788200"/>
            <a:ext cx="4790520" cy="35233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gl-ES" sz="4400">
                <a:solidFill>
                  <a:srgbClr val="000000"/>
                </a:solidFill>
                <a:latin typeface="Calibri Light"/>
              </a:rPr>
              <a:t>3. A IDADE MEDIA</a:t>
            </a:r>
            <a:endParaRPr/>
          </a:p>
        </p:txBody>
      </p:sp>
      <p:pic>
        <p:nvPicPr>
          <p:cNvPr id="167" name="Marcador de posición de contido 4"/>
          <p:cNvPicPr/>
          <p:nvPr/>
        </p:nvPicPr>
        <p:blipFill>
          <a:blip r:embed="rId2"/>
          <a:stretch>
            <a:fillRect/>
          </a:stretch>
        </p:blipFill>
        <p:spPr>
          <a:xfrm>
            <a:off x="1424160" y="2372400"/>
            <a:ext cx="9343800" cy="325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gl-ES" sz="4400">
                <a:solidFill>
                  <a:srgbClr val="000000"/>
                </a:solidFill>
                <a:latin typeface="Calibri Light"/>
              </a:rPr>
              <a:t>3. A IDADE MEDIA</a:t>
            </a:r>
            <a:endParaRPr/>
          </a:p>
        </p:txBody>
      </p:sp>
      <p:sp>
        <p:nvSpPr>
          <p:cNvPr id="169" name="TextShape 2"/>
          <p:cNvSpPr txBox="1"/>
          <p:nvPr/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buFont typeface="Arial"/>
              <a:buAutoNum type="arabicPeriod"/>
            </a:pPr>
            <a:r>
              <a:rPr lang="gl-ES" sz="2800" u="sng">
                <a:solidFill>
                  <a:srgbClr val="000000"/>
                </a:solidFill>
                <a:latin typeface="Calibri"/>
              </a:rPr>
              <a:t>A ALTA IDADE MEDIA (s.V – s.X)</a:t>
            </a:r>
            <a:endParaRPr/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gl-ES" sz="2800">
                <a:solidFill>
                  <a:srgbClr val="000000"/>
                </a:solidFill>
                <a:latin typeface="Calibri"/>
              </a:rPr>
              <a:t>Tras a invasión dos pobos bárbaros créanse diferentes reinos xermánicos no antiguo territorio do Imperio de Occidente.</a:t>
            </a:r>
            <a:endParaRPr/>
          </a:p>
          <a:p>
            <a:pPr>
              <a:lnSpc>
                <a:spcPct val="90000"/>
              </a:lnSpc>
            </a:pPr>
            <a:endParaRPr/>
          </a:p>
        </p:txBody>
      </p:sp>
      <p:pic>
        <p:nvPicPr>
          <p:cNvPr id="170" name="Imaxe 4"/>
          <p:cNvPicPr/>
          <p:nvPr/>
        </p:nvPicPr>
        <p:blipFill>
          <a:blip r:embed="rId2"/>
          <a:stretch>
            <a:fillRect/>
          </a:stretch>
        </p:blipFill>
        <p:spPr>
          <a:xfrm>
            <a:off x="2966040" y="3328560"/>
            <a:ext cx="6259680" cy="35208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gl-ES" sz="4400">
                <a:solidFill>
                  <a:srgbClr val="000000"/>
                </a:solidFill>
                <a:latin typeface="Calibri Light"/>
              </a:rPr>
              <a:t>2.  A IDADE MEDIA</a:t>
            </a:r>
            <a:endParaRPr/>
          </a:p>
        </p:txBody>
      </p:sp>
      <p:sp>
        <p:nvSpPr>
          <p:cNvPr id="172" name="TextShape 2"/>
          <p:cNvSpPr txBox="1"/>
          <p:nvPr/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gl-ES" sz="2800" u="sng">
                <a:solidFill>
                  <a:srgbClr val="000000"/>
                </a:solidFill>
                <a:latin typeface="Calibri"/>
              </a:rPr>
              <a:t>ALTA IDADE MEDIA</a:t>
            </a:r>
            <a:endParaRPr/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gl-ES" sz="2800">
                <a:solidFill>
                  <a:srgbClr val="000000"/>
                </a:solidFill>
                <a:latin typeface="Calibri"/>
              </a:rPr>
              <a:t>Nos reinos xermánicos instáuranse monarquías, primeiro electivas e despois hereditarias.</a:t>
            </a:r>
            <a:endParaRPr/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gl-ES" sz="2800">
                <a:solidFill>
                  <a:srgbClr val="000000"/>
                </a:solidFill>
                <a:latin typeface="Calibri"/>
              </a:rPr>
              <a:t>Na Península Ibérica créase o Reino Visigodo, e na zona galega o Reino Suevo.</a:t>
            </a:r>
            <a:endParaRPr/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gl-ES" sz="2800">
                <a:solidFill>
                  <a:srgbClr val="000000"/>
                </a:solidFill>
                <a:latin typeface="Calibri"/>
              </a:rPr>
              <a:t>Ruralización: decaen as cidades e a maioría da poboación vive no rural.</a:t>
            </a:r>
            <a:endParaRPr/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gl-ES" sz="2800">
                <a:solidFill>
                  <a:srgbClr val="000000"/>
                </a:solidFill>
                <a:latin typeface="Calibri"/>
              </a:rPr>
              <a:t>A economía baséase na agricultura, e as clases máis altas viven do exercicio militar.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gl-ES" sz="4400">
                <a:solidFill>
                  <a:srgbClr val="000000"/>
                </a:solidFill>
                <a:latin typeface="Calibri Light"/>
              </a:rPr>
              <a:t>2. A IDADE MEDIA</a:t>
            </a:r>
            <a:endParaRPr/>
          </a:p>
        </p:txBody>
      </p:sp>
      <p:pic>
        <p:nvPicPr>
          <p:cNvPr id="174" name="Marcador de posición de contido 4"/>
          <p:cNvPicPr/>
          <p:nvPr/>
        </p:nvPicPr>
        <p:blipFill>
          <a:blip r:embed="rId2"/>
          <a:stretch>
            <a:fillRect/>
          </a:stretch>
        </p:blipFill>
        <p:spPr>
          <a:xfrm>
            <a:off x="3714840" y="1825560"/>
            <a:ext cx="4761720" cy="4350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gl-ES" sz="4400">
                <a:solidFill>
                  <a:srgbClr val="000000"/>
                </a:solidFill>
                <a:latin typeface="Calibri Light"/>
              </a:rPr>
              <a:t>2. A IDADE MEDIA</a:t>
            </a:r>
            <a:endParaRPr/>
          </a:p>
        </p:txBody>
      </p:sp>
      <p:sp>
        <p:nvSpPr>
          <p:cNvPr id="176" name="TextShape 2"/>
          <p:cNvSpPr txBox="1"/>
          <p:nvPr/>
        </p:nvSpPr>
        <p:spPr>
          <a:xfrm>
            <a:off x="838080" y="1825560"/>
            <a:ext cx="4521240" cy="435096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gl-ES" sz="2800" u="sng">
                <a:solidFill>
                  <a:srgbClr val="000000"/>
                </a:solidFill>
                <a:latin typeface="Calibri"/>
              </a:rPr>
              <a:t>ALTA IDADE MEDIA</a:t>
            </a:r>
            <a:endParaRPr/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gl-ES" sz="2800">
                <a:solidFill>
                  <a:srgbClr val="000000"/>
                </a:solidFill>
                <a:latin typeface="Calibri"/>
              </a:rPr>
              <a:t>Na zona de Francia, o reino franco evoluciona cara o Imperio Carolixio no s.X, o primeiro reino feudal de Europa, gobernado por Carlomagno.</a:t>
            </a:r>
            <a:endParaRPr/>
          </a:p>
        </p:txBody>
      </p:sp>
      <p:pic>
        <p:nvPicPr>
          <p:cNvPr id="177" name="Imaxe 4"/>
          <p:cNvPicPr/>
          <p:nvPr/>
        </p:nvPicPr>
        <p:blipFill>
          <a:blip r:embed="rId2"/>
          <a:stretch>
            <a:fillRect/>
          </a:stretch>
        </p:blipFill>
        <p:spPr>
          <a:xfrm>
            <a:off x="6527520" y="1685160"/>
            <a:ext cx="4937400" cy="4258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gl-ES" sz="4400">
                <a:solidFill>
                  <a:srgbClr val="000000"/>
                </a:solidFill>
                <a:latin typeface="Calibri Light"/>
              </a:rPr>
              <a:t>3. A IDADE MEDIA</a:t>
            </a:r>
            <a:endParaRPr/>
          </a:p>
        </p:txBody>
      </p:sp>
      <p:sp>
        <p:nvSpPr>
          <p:cNvPr id="179" name="TextShape 2"/>
          <p:cNvSpPr txBox="1"/>
          <p:nvPr/>
        </p:nvSpPr>
        <p:spPr>
          <a:xfrm>
            <a:off x="838080" y="1825560"/>
            <a:ext cx="4254120" cy="435096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buFont typeface="Arial"/>
              <a:buAutoNum type="arabicPeriod"/>
            </a:pPr>
            <a:r>
              <a:rPr lang="gl-ES" sz="2800" u="sng">
                <a:solidFill>
                  <a:srgbClr val="000000"/>
                </a:solidFill>
                <a:latin typeface="Calibri"/>
              </a:rPr>
              <a:t>A ALTA IDADE MEDIA </a:t>
            </a:r>
            <a:endParaRPr/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gl-ES" sz="2800">
                <a:solidFill>
                  <a:srgbClr val="000000"/>
                </a:solidFill>
                <a:latin typeface="Calibri"/>
              </a:rPr>
              <a:t>O Imperio Romano de Oriente pervive como o </a:t>
            </a:r>
            <a:r>
              <a:rPr lang="gl-ES" sz="2800" b="1">
                <a:solidFill>
                  <a:srgbClr val="000000"/>
                </a:solidFill>
                <a:latin typeface="Calibri"/>
              </a:rPr>
              <a:t>Imperio Bizantino</a:t>
            </a:r>
            <a:r>
              <a:rPr lang="gl-ES" sz="2800">
                <a:solidFill>
                  <a:srgbClr val="000000"/>
                </a:solidFill>
                <a:latin typeface="Calibri"/>
              </a:rPr>
              <a:t>, un estado forte e centralizado, que experimenta unha expansión territorial e cultural importante.</a:t>
            </a:r>
            <a:endParaRPr/>
          </a:p>
        </p:txBody>
      </p:sp>
      <p:pic>
        <p:nvPicPr>
          <p:cNvPr id="180" name="Imaxe 4"/>
          <p:cNvPicPr/>
          <p:nvPr/>
        </p:nvPicPr>
        <p:blipFill>
          <a:blip r:embed="rId2"/>
          <a:stretch>
            <a:fillRect/>
          </a:stretch>
        </p:blipFill>
        <p:spPr>
          <a:xfrm>
            <a:off x="5681520" y="1997640"/>
            <a:ext cx="5572080" cy="41792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gl-ES" sz="4400">
                <a:solidFill>
                  <a:srgbClr val="000000"/>
                </a:solidFill>
                <a:latin typeface="Calibri Light"/>
              </a:rPr>
              <a:t>2. A IDADE MEDIA</a:t>
            </a:r>
            <a:endParaRPr/>
          </a:p>
        </p:txBody>
      </p:sp>
      <p:sp>
        <p:nvSpPr>
          <p:cNvPr id="182" name="TextShape 2"/>
          <p:cNvSpPr txBox="1"/>
          <p:nvPr/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gl-ES" sz="2800" u="sng">
                <a:solidFill>
                  <a:srgbClr val="000000"/>
                </a:solidFill>
                <a:latin typeface="Calibri"/>
              </a:rPr>
              <a:t>ALTA IDADE MEDIA</a:t>
            </a:r>
            <a:endParaRPr/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gl-ES" sz="2800">
                <a:solidFill>
                  <a:srgbClr val="000000"/>
                </a:solidFill>
                <a:latin typeface="Calibri"/>
              </a:rPr>
              <a:t>Na Península Arábiga nace unha nova relixión no 622, o Islam, que se expande creando un amplo Imperio.</a:t>
            </a:r>
            <a:endParaRPr/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gl-ES" sz="2800">
                <a:solidFill>
                  <a:srgbClr val="000000"/>
                </a:solidFill>
                <a:latin typeface="Calibri"/>
              </a:rPr>
              <a:t>No ano 711 os musulmáns ocupan a maior parte da Península Ibérica, que pasa a chamarse Al-Andalus. Ocuparán o territorio ata que o último reino musulmán, o de Granada, é conquistado en 1492 polos Reis Católicos.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gl-ES" sz="4400">
                <a:solidFill>
                  <a:srgbClr val="000000"/>
                </a:solidFill>
                <a:latin typeface="Calibri Light"/>
              </a:rPr>
              <a:t>A PREHISTORIA</a:t>
            </a:r>
            <a:endParaRPr/>
          </a:p>
        </p:txBody>
      </p:sp>
      <p:pic>
        <p:nvPicPr>
          <p:cNvPr id="89" name="Marcador de posición de contido 4"/>
          <p:cNvPicPr/>
          <p:nvPr/>
        </p:nvPicPr>
        <p:blipFill>
          <a:blip r:embed="rId2"/>
          <a:stretch>
            <a:fillRect/>
          </a:stretch>
        </p:blipFill>
        <p:spPr>
          <a:xfrm>
            <a:off x="3195000" y="1825560"/>
            <a:ext cx="5801400" cy="4350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gl-ES" sz="4400">
                <a:solidFill>
                  <a:srgbClr val="000000"/>
                </a:solidFill>
                <a:latin typeface="Calibri Light"/>
              </a:rPr>
              <a:t>2. A IDADE MEDIA</a:t>
            </a:r>
            <a:endParaRPr/>
          </a:p>
        </p:txBody>
      </p:sp>
      <p:sp>
        <p:nvSpPr>
          <p:cNvPr id="184" name="TextShape 2"/>
          <p:cNvSpPr txBox="1"/>
          <p:nvPr/>
        </p:nvSpPr>
        <p:spPr>
          <a:xfrm>
            <a:off x="838080" y="1839600"/>
            <a:ext cx="10515240" cy="435096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gl-ES" sz="2800">
                <a:solidFill>
                  <a:srgbClr val="000000"/>
                </a:solidFill>
                <a:latin typeface="Calibri"/>
              </a:rPr>
              <a:t>ALTA IDADE MEDIA</a:t>
            </a:r>
            <a:endParaRPr/>
          </a:p>
        </p:txBody>
      </p:sp>
      <p:pic>
        <p:nvPicPr>
          <p:cNvPr id="185" name="Imaxe 4"/>
          <p:cNvPicPr/>
          <p:nvPr/>
        </p:nvPicPr>
        <p:blipFill>
          <a:blip r:embed="rId2"/>
          <a:stretch>
            <a:fillRect/>
          </a:stretch>
        </p:blipFill>
        <p:spPr>
          <a:xfrm>
            <a:off x="3733920" y="1690560"/>
            <a:ext cx="7619760" cy="4905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gl-ES" sz="4400">
                <a:solidFill>
                  <a:srgbClr val="000000"/>
                </a:solidFill>
                <a:latin typeface="Calibri Light"/>
              </a:rPr>
              <a:t>2. A IDADE MEDIA</a:t>
            </a:r>
            <a:endParaRPr/>
          </a:p>
        </p:txBody>
      </p:sp>
      <p:sp>
        <p:nvSpPr>
          <p:cNvPr id="187" name="TextShape 2"/>
          <p:cNvSpPr txBox="1"/>
          <p:nvPr/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gl-ES" sz="2800" u="sng">
                <a:solidFill>
                  <a:srgbClr val="000000"/>
                </a:solidFill>
                <a:latin typeface="Calibri"/>
              </a:rPr>
              <a:t>ALTA IDADE MEDIA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pic>
        <p:nvPicPr>
          <p:cNvPr id="188" name="Imaxe 4"/>
          <p:cNvPicPr/>
          <p:nvPr/>
        </p:nvPicPr>
        <p:blipFill>
          <a:blip r:embed="rId2"/>
          <a:stretch>
            <a:fillRect/>
          </a:stretch>
        </p:blipFill>
        <p:spPr>
          <a:xfrm>
            <a:off x="3591720" y="1690560"/>
            <a:ext cx="7443720" cy="5167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gl-ES" sz="4400">
                <a:solidFill>
                  <a:srgbClr val="000000"/>
                </a:solidFill>
                <a:latin typeface="Calibri Light"/>
              </a:rPr>
              <a:t>2. A IDADE MEDIA</a:t>
            </a:r>
            <a:endParaRPr/>
          </a:p>
        </p:txBody>
      </p:sp>
      <p:sp>
        <p:nvSpPr>
          <p:cNvPr id="190" name="TextShape 2"/>
          <p:cNvSpPr txBox="1"/>
          <p:nvPr/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gl-ES" sz="2800" u="sng">
                <a:solidFill>
                  <a:srgbClr val="000000"/>
                </a:solidFill>
                <a:latin typeface="Calibri"/>
              </a:rPr>
              <a:t>PLENA IDADE MEDIA (s.XI – XIII)</a:t>
            </a:r>
            <a:endParaRPr/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gl-ES" sz="2800" u="sng">
                <a:solidFill>
                  <a:srgbClr val="000000"/>
                </a:solidFill>
                <a:latin typeface="Calibri"/>
              </a:rPr>
              <a:t>Desenvolvemento do feudalismo:</a:t>
            </a:r>
            <a:r>
              <a:rPr lang="gl-ES" sz="2800">
                <a:solidFill>
                  <a:srgbClr val="000000"/>
                </a:solidFill>
                <a:latin typeface="Calibri"/>
              </a:rPr>
              <a:t> sistema político, económico e social dos reinos europeos.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•"/>
            </a:pPr>
            <a:r>
              <a:rPr lang="gl-ES" sz="2400">
                <a:solidFill>
                  <a:srgbClr val="000000"/>
                </a:solidFill>
                <a:latin typeface="Calibri"/>
              </a:rPr>
              <a:t>Monarquía feudal: o rei entrégalle terras aos señores a cambio de protección militar e consello político.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•"/>
            </a:pPr>
            <a:r>
              <a:rPr lang="gl-ES" sz="2400">
                <a:solidFill>
                  <a:srgbClr val="000000"/>
                </a:solidFill>
                <a:latin typeface="Calibri"/>
              </a:rPr>
              <a:t>Sociedade feudal: organización en base a señores e vasalos.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•"/>
            </a:pPr>
            <a:r>
              <a:rPr lang="gl-ES" sz="2400">
                <a:solidFill>
                  <a:srgbClr val="000000"/>
                </a:solidFill>
                <a:latin typeface="Calibri"/>
              </a:rPr>
              <a:t>Economía feudal: os feudos (terras dos señores) son autosuficientes, de base agrícola.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•"/>
            </a:pPr>
            <a:r>
              <a:rPr lang="gl-ES" sz="2400">
                <a:solidFill>
                  <a:srgbClr val="000000"/>
                </a:solidFill>
                <a:latin typeface="Calibri"/>
              </a:rPr>
              <a:t>Nas cidades desenvólvense os gremios: asociacións de artesáns.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•"/>
            </a:pPr>
            <a:r>
              <a:rPr lang="gl-ES" sz="2400">
                <a:solidFill>
                  <a:srgbClr val="000000"/>
                </a:solidFill>
                <a:latin typeface="Calibri"/>
              </a:rPr>
              <a:t>As ciudades volven rexurdir, e reactívase o comercio, aparecendo así os burgueses.</a:t>
            </a:r>
            <a:endParaRPr/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gl-ES" sz="2800">
                <a:solidFill>
                  <a:srgbClr val="000000"/>
                </a:solidFill>
                <a:latin typeface="Calibri"/>
              </a:rPr>
              <a:t>Na arte desenvólvese o estilo Románico.</a:t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gl-ES" sz="4400">
                <a:solidFill>
                  <a:srgbClr val="000000"/>
                </a:solidFill>
                <a:latin typeface="Calibri Light"/>
              </a:rPr>
              <a:t>2. A IDADE MEDIA</a:t>
            </a:r>
            <a:endParaRPr/>
          </a:p>
        </p:txBody>
      </p:sp>
      <p:sp>
        <p:nvSpPr>
          <p:cNvPr id="192" name="TextShape 2"/>
          <p:cNvSpPr txBox="1"/>
          <p:nvPr/>
        </p:nvSpPr>
        <p:spPr>
          <a:xfrm>
            <a:off x="838080" y="1575720"/>
            <a:ext cx="10515240" cy="460116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gl-ES" sz="2800" u="sng">
                <a:solidFill>
                  <a:srgbClr val="000000"/>
                </a:solidFill>
                <a:latin typeface="Calibri"/>
              </a:rPr>
              <a:t>PLENA IDADE MEDIA (S.XI – XIII)</a:t>
            </a:r>
            <a:endParaRPr/>
          </a:p>
        </p:txBody>
      </p:sp>
      <p:pic>
        <p:nvPicPr>
          <p:cNvPr id="193" name="Imaxe 4"/>
          <p:cNvPicPr/>
          <p:nvPr/>
        </p:nvPicPr>
        <p:blipFill>
          <a:blip r:embed="rId2"/>
          <a:stretch>
            <a:fillRect/>
          </a:stretch>
        </p:blipFill>
        <p:spPr>
          <a:xfrm>
            <a:off x="3001680" y="2023560"/>
            <a:ext cx="6666480" cy="4723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gl-ES" sz="4400">
                <a:solidFill>
                  <a:srgbClr val="000000"/>
                </a:solidFill>
                <a:latin typeface="Calibri Light"/>
              </a:rPr>
              <a:t>2. A IDADE MEDIA</a:t>
            </a:r>
            <a:endParaRPr/>
          </a:p>
        </p:txBody>
      </p:sp>
      <p:sp>
        <p:nvSpPr>
          <p:cNvPr id="195" name="TextShape 2"/>
          <p:cNvSpPr txBox="1"/>
          <p:nvPr/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gl-ES" sz="2800" u="sng">
                <a:solidFill>
                  <a:srgbClr val="000000"/>
                </a:solidFill>
                <a:latin typeface="Calibri"/>
              </a:rPr>
              <a:t>PLENA IDADE MEDIA (s.XI – XIII)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pic>
        <p:nvPicPr>
          <p:cNvPr id="196" name="Imaxe 4"/>
          <p:cNvPicPr/>
          <p:nvPr/>
        </p:nvPicPr>
        <p:blipFill>
          <a:blip r:embed="rId2"/>
          <a:stretch>
            <a:fillRect/>
          </a:stretch>
        </p:blipFill>
        <p:spPr>
          <a:xfrm>
            <a:off x="2855880" y="2506680"/>
            <a:ext cx="6273360" cy="41821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gl-ES" sz="4400">
                <a:solidFill>
                  <a:srgbClr val="000000"/>
                </a:solidFill>
                <a:latin typeface="Calibri Light"/>
              </a:rPr>
              <a:t>2. A IDADE MEDIA</a:t>
            </a:r>
            <a:endParaRPr/>
          </a:p>
        </p:txBody>
      </p:sp>
      <p:sp>
        <p:nvSpPr>
          <p:cNvPr id="198" name="TextShape 2"/>
          <p:cNvSpPr txBox="1"/>
          <p:nvPr/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gl-ES" sz="2800" u="sng">
                <a:solidFill>
                  <a:srgbClr val="000000"/>
                </a:solidFill>
                <a:latin typeface="Calibri"/>
              </a:rPr>
              <a:t>PLENA IDADE MEDIA</a:t>
            </a:r>
            <a:endParaRPr/>
          </a:p>
        </p:txBody>
      </p:sp>
      <p:pic>
        <p:nvPicPr>
          <p:cNvPr id="199" name="Imaxe 6"/>
          <p:cNvPicPr/>
          <p:nvPr/>
        </p:nvPicPr>
        <p:blipFill>
          <a:blip r:embed="rId2"/>
          <a:stretch>
            <a:fillRect/>
          </a:stretch>
        </p:blipFill>
        <p:spPr>
          <a:xfrm>
            <a:off x="4164120" y="1371240"/>
            <a:ext cx="7004160" cy="46400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gl-ES" sz="4400">
                <a:solidFill>
                  <a:srgbClr val="000000"/>
                </a:solidFill>
                <a:latin typeface="Calibri Light"/>
              </a:rPr>
              <a:t>2. A IDADE MEDIA</a:t>
            </a:r>
            <a:endParaRPr/>
          </a:p>
        </p:txBody>
      </p:sp>
      <p:sp>
        <p:nvSpPr>
          <p:cNvPr id="201" name="TextShape 2"/>
          <p:cNvSpPr txBox="1"/>
          <p:nvPr/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gl-ES" sz="2800" u="sng">
                <a:solidFill>
                  <a:srgbClr val="000000"/>
                </a:solidFill>
                <a:latin typeface="Calibri"/>
              </a:rPr>
              <a:t>PLENA IDADE MEDIA</a:t>
            </a:r>
            <a:endParaRPr/>
          </a:p>
        </p:txBody>
      </p:sp>
      <p:pic>
        <p:nvPicPr>
          <p:cNvPr id="202" name="Imaxe 4"/>
          <p:cNvPicPr/>
          <p:nvPr/>
        </p:nvPicPr>
        <p:blipFill>
          <a:blip r:embed="rId2"/>
          <a:stretch>
            <a:fillRect/>
          </a:stretch>
        </p:blipFill>
        <p:spPr>
          <a:xfrm>
            <a:off x="4006080" y="1737720"/>
            <a:ext cx="7186320" cy="49021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gl-ES" sz="4400">
                <a:solidFill>
                  <a:srgbClr val="000000"/>
                </a:solidFill>
                <a:latin typeface="Calibri Light"/>
              </a:rPr>
              <a:t>2. A IDADE MEDIA</a:t>
            </a:r>
            <a:endParaRPr/>
          </a:p>
        </p:txBody>
      </p:sp>
      <p:sp>
        <p:nvSpPr>
          <p:cNvPr id="204" name="TextShape 2"/>
          <p:cNvSpPr txBox="1"/>
          <p:nvPr/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gl-ES" sz="2800" u="sng">
                <a:solidFill>
                  <a:srgbClr val="000000"/>
                </a:solidFill>
                <a:latin typeface="Calibri"/>
              </a:rPr>
              <a:t>BAIXA IDADE MEDIA (s. XIV – XV)</a:t>
            </a:r>
            <a:endParaRPr/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gl-ES" sz="2800">
                <a:solidFill>
                  <a:srgbClr val="000000"/>
                </a:solidFill>
                <a:latin typeface="Calibri"/>
              </a:rPr>
              <a:t>Época de crise económica: malas colleitas, resíntese o comercio.</a:t>
            </a:r>
            <a:endParaRPr/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gl-ES" sz="2800">
                <a:solidFill>
                  <a:srgbClr val="000000"/>
                </a:solidFill>
                <a:latin typeface="Calibri"/>
              </a:rPr>
              <a:t>Crise social: Baixa a poboación.</a:t>
            </a:r>
            <a:endParaRPr/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gl-ES" sz="2800">
                <a:solidFill>
                  <a:srgbClr val="000000"/>
                </a:solidFill>
                <a:latin typeface="Calibri"/>
              </a:rPr>
              <a:t>Forte incidencia das enfermIdades, sobre todo a peste negra (s.XIV)</a:t>
            </a:r>
            <a:endParaRPr/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gl-ES" sz="2800">
                <a:solidFill>
                  <a:srgbClr val="000000"/>
                </a:solidFill>
                <a:latin typeface="Calibri"/>
              </a:rPr>
              <a:t>As monarquías fortalécense, o rei gaña autoridade fronte aos nobres, e pasamos de monarquías feudais a autoritarias (Reis Católicos).</a:t>
            </a:r>
            <a:endParaRPr/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gl-ES" sz="2800">
                <a:solidFill>
                  <a:srgbClr val="000000"/>
                </a:solidFill>
                <a:latin typeface="Calibri"/>
              </a:rPr>
              <a:t>Na arte desenvólvese o estilo Gótico.</a:t>
            </a:r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gl-ES" sz="4400">
                <a:solidFill>
                  <a:srgbClr val="000000"/>
                </a:solidFill>
                <a:latin typeface="Calibri Light"/>
              </a:rPr>
              <a:t>2. A IDADE MEDIA</a:t>
            </a:r>
            <a:endParaRPr/>
          </a:p>
        </p:txBody>
      </p:sp>
      <p:sp>
        <p:nvSpPr>
          <p:cNvPr id="206" name="TextShape 2"/>
          <p:cNvSpPr txBox="1"/>
          <p:nvPr/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gl-ES" sz="2800" u="sng">
                <a:solidFill>
                  <a:srgbClr val="000000"/>
                </a:solidFill>
                <a:latin typeface="Calibri"/>
              </a:rPr>
              <a:t>BAIXA IDADE MEDIA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pic>
        <p:nvPicPr>
          <p:cNvPr id="207" name="Imaxe 4"/>
          <p:cNvPicPr/>
          <p:nvPr/>
        </p:nvPicPr>
        <p:blipFill>
          <a:blip r:embed="rId2"/>
          <a:stretch>
            <a:fillRect/>
          </a:stretch>
        </p:blipFill>
        <p:spPr>
          <a:xfrm>
            <a:off x="4797000" y="1472760"/>
            <a:ext cx="6692760" cy="50194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gl-ES" sz="4400">
                <a:solidFill>
                  <a:srgbClr val="000000"/>
                </a:solidFill>
                <a:latin typeface="Calibri Light"/>
              </a:rPr>
              <a:t>2. A IDADE MEDIA</a:t>
            </a:r>
            <a:endParaRPr/>
          </a:p>
        </p:txBody>
      </p:sp>
      <p:sp>
        <p:nvSpPr>
          <p:cNvPr id="209" name="TextShape 2"/>
          <p:cNvSpPr txBox="1"/>
          <p:nvPr/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gl-ES" sz="2800" u="sng">
                <a:solidFill>
                  <a:srgbClr val="000000"/>
                </a:solidFill>
                <a:latin typeface="Calibri"/>
              </a:rPr>
              <a:t>BAIXA IDADE MEDIA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pic>
        <p:nvPicPr>
          <p:cNvPr id="210" name="Imaxe 4"/>
          <p:cNvPicPr/>
          <p:nvPr/>
        </p:nvPicPr>
        <p:blipFill>
          <a:blip r:embed="rId2"/>
          <a:stretch>
            <a:fillRect/>
          </a:stretch>
        </p:blipFill>
        <p:spPr>
          <a:xfrm>
            <a:off x="4437360" y="2141640"/>
            <a:ext cx="7273800" cy="4350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gl-ES" sz="4400">
                <a:solidFill>
                  <a:srgbClr val="000000"/>
                </a:solidFill>
                <a:latin typeface="Calibri Light"/>
              </a:rPr>
              <a:t>2. IDADE ANTIGA (3.500 a.C. – 476 d.C.)</a:t>
            </a:r>
            <a:endParaRPr/>
          </a:p>
        </p:txBody>
      </p:sp>
      <p:sp>
        <p:nvSpPr>
          <p:cNvPr id="91" name="TextShape 2"/>
          <p:cNvSpPr txBox="1"/>
          <p:nvPr/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buFont typeface="Arial"/>
              <a:buAutoNum type="arabicPeriod"/>
            </a:pPr>
            <a:r>
              <a:rPr lang="gl-ES" sz="2800" u="sng">
                <a:solidFill>
                  <a:srgbClr val="000000"/>
                </a:solidFill>
                <a:latin typeface="Calibri"/>
              </a:rPr>
              <a:t>PRIMEIRAS CIVILIZACIÓNS: MESOPOTAMIA E EXIPTO</a:t>
            </a:r>
            <a:endParaRPr/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gl-ES" sz="2800">
                <a:solidFill>
                  <a:srgbClr val="000000"/>
                </a:solidFill>
                <a:latin typeface="Calibri"/>
              </a:rPr>
              <a:t>Aparición da escritura (3.500 a.C.)</a:t>
            </a:r>
            <a:endParaRPr/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gl-ES" sz="2800">
                <a:solidFill>
                  <a:srgbClr val="000000"/>
                </a:solidFill>
                <a:latin typeface="Calibri"/>
              </a:rPr>
              <a:t>Desenvolvemento da vida urbana e o comercio</a:t>
            </a:r>
            <a:endParaRPr/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gl-ES" sz="2800">
                <a:solidFill>
                  <a:srgbClr val="000000"/>
                </a:solidFill>
                <a:latin typeface="Calibri"/>
              </a:rPr>
              <a:t>Xerarquización social</a:t>
            </a:r>
            <a:endParaRPr/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gl-ES" sz="2800">
                <a:solidFill>
                  <a:srgbClr val="000000"/>
                </a:solidFill>
                <a:latin typeface="Calibri"/>
              </a:rPr>
              <a:t>Estados centralizados (reis, leis, impostos…)</a:t>
            </a:r>
            <a:endParaRPr/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gl-ES" sz="2800">
                <a:solidFill>
                  <a:srgbClr val="000000"/>
                </a:solidFill>
                <a:latin typeface="Calibri"/>
              </a:rPr>
              <a:t>Desenvolvemento cultural, artístico e relixioso</a:t>
            </a:r>
            <a:endParaRPr/>
          </a:p>
        </p:txBody>
      </p:sp>
      <p:pic>
        <p:nvPicPr>
          <p:cNvPr id="92" name="Imaxe 4"/>
          <p:cNvPicPr/>
          <p:nvPr/>
        </p:nvPicPr>
        <p:blipFill>
          <a:blip r:embed="rId2"/>
          <a:stretch>
            <a:fillRect/>
          </a:stretch>
        </p:blipFill>
        <p:spPr>
          <a:xfrm>
            <a:off x="8444880" y="2367000"/>
            <a:ext cx="3095280" cy="38095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gl-ES" sz="4400">
                <a:solidFill>
                  <a:srgbClr val="000000"/>
                </a:solidFill>
                <a:latin typeface="Calibri Light"/>
              </a:rPr>
              <a:t>2. A IDADE MEDIA</a:t>
            </a:r>
            <a:endParaRPr/>
          </a:p>
        </p:txBody>
      </p:sp>
      <p:sp>
        <p:nvSpPr>
          <p:cNvPr id="212" name="TextShape 2"/>
          <p:cNvSpPr txBox="1"/>
          <p:nvPr/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gl-ES" sz="2800" u="sng">
                <a:solidFill>
                  <a:srgbClr val="000000"/>
                </a:solidFill>
                <a:latin typeface="Calibri"/>
              </a:rPr>
              <a:t>BAIXA IDADE MEDIA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pic>
        <p:nvPicPr>
          <p:cNvPr id="213" name="Imaxe 4"/>
          <p:cNvPicPr/>
          <p:nvPr/>
        </p:nvPicPr>
        <p:blipFill>
          <a:blip r:embed="rId2"/>
          <a:stretch>
            <a:fillRect/>
          </a:stretch>
        </p:blipFill>
        <p:spPr>
          <a:xfrm>
            <a:off x="4003920" y="2180520"/>
            <a:ext cx="7349400" cy="4131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gl-ES" sz="4400">
                <a:solidFill>
                  <a:srgbClr val="000000"/>
                </a:solidFill>
                <a:latin typeface="Calibri Light"/>
              </a:rPr>
              <a:t>2. A IDADE MEDIA</a:t>
            </a:r>
            <a:endParaRPr/>
          </a:p>
        </p:txBody>
      </p:sp>
      <p:sp>
        <p:nvSpPr>
          <p:cNvPr id="215" name="TextShape 2"/>
          <p:cNvSpPr txBox="1"/>
          <p:nvPr/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gl-ES" sz="2800">
                <a:solidFill>
                  <a:srgbClr val="000000"/>
                </a:solidFill>
                <a:latin typeface="Calibri"/>
              </a:rPr>
              <a:t>A IDADE MEDIA REMATA CO DESCUBRIMENTO DE AMÉRICA POR CRISTÓBAL COLÓN, EN 1492, DANDO COMEZO Á IDADE MODERNA</a:t>
            </a:r>
            <a:endParaRPr/>
          </a:p>
        </p:txBody>
      </p:sp>
      <p:pic>
        <p:nvPicPr>
          <p:cNvPr id="3" name="Imaxe 2" descr="Unha imaxe na que se mostra tecido, en pé, mesa, grupo&#10;&#10;Descrición xerada automaticamente">
            <a:extLst>
              <a:ext uri="{FF2B5EF4-FFF2-40B4-BE49-F238E27FC236}">
                <a16:creationId xmlns:a16="http://schemas.microsoft.com/office/drawing/2014/main" id="{6E43FD5A-6C49-47BE-A4CA-0DD98C55E2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897" y="2812475"/>
            <a:ext cx="5214425" cy="4045525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28A1FD-721C-4F76-AD20-BFEA14EAA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/>
              <a:t>4. A IDADE MODERNA</a:t>
            </a:r>
            <a:endParaRPr lang="gl-ES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5F1E0AD-1E00-49D5-B584-4DA13DB426E8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1142723"/>
          </a:xfrm>
        </p:spPr>
        <p:txBody>
          <a:bodyPr/>
          <a:lstStyle/>
          <a:p>
            <a:r>
              <a:rPr lang="es-ES" dirty="0"/>
              <a:t>De 1492 (</a:t>
            </a:r>
            <a:r>
              <a:rPr lang="es-ES" dirty="0" err="1"/>
              <a:t>descubrimento</a:t>
            </a:r>
            <a:r>
              <a:rPr lang="es-ES" dirty="0"/>
              <a:t> de América) a 1789 (Revolución Francesa)</a:t>
            </a:r>
          </a:p>
          <a:p>
            <a:endParaRPr lang="gl-ES" dirty="0"/>
          </a:p>
        </p:txBody>
      </p:sp>
      <p:pic>
        <p:nvPicPr>
          <p:cNvPr id="5" name="Imaxe 4">
            <a:extLst>
              <a:ext uri="{FF2B5EF4-FFF2-40B4-BE49-F238E27FC236}">
                <a16:creationId xmlns:a16="http://schemas.microsoft.com/office/drawing/2014/main" id="{B999BDCA-0D48-4BE9-A063-2102A83FB1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442" y="2416359"/>
            <a:ext cx="5712460" cy="421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71383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F25D01-9391-4D5B-BC69-1E026F96D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/>
              <a:t>4. A IDADE MODERNA</a:t>
            </a:r>
            <a:endParaRPr lang="gl-ES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1F9F8B8-7CCA-4F97-AB49-D155A296F5A6}"/>
              </a:ext>
            </a:extLst>
          </p:cNvPr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r>
              <a:rPr lang="es-ES" dirty="0" err="1"/>
              <a:t>Prodúcense</a:t>
            </a:r>
            <a:r>
              <a:rPr lang="es-ES" dirty="0"/>
              <a:t> </a:t>
            </a:r>
            <a:r>
              <a:rPr lang="es-ES" dirty="0" err="1"/>
              <a:t>unha</a:t>
            </a:r>
            <a:r>
              <a:rPr lang="es-ES" dirty="0"/>
              <a:t> serie de cambios:</a:t>
            </a:r>
          </a:p>
          <a:p>
            <a:pPr lvl="1"/>
            <a:r>
              <a:rPr lang="es-ES" dirty="0"/>
              <a:t>Demográficos: Aumento da </a:t>
            </a:r>
            <a:r>
              <a:rPr lang="es-ES" dirty="0" err="1"/>
              <a:t>poboación</a:t>
            </a:r>
            <a:endParaRPr lang="es-ES" dirty="0"/>
          </a:p>
          <a:p>
            <a:pPr lvl="1"/>
            <a:r>
              <a:rPr lang="es-ES" dirty="0" err="1"/>
              <a:t>Xeográficos</a:t>
            </a:r>
            <a:r>
              <a:rPr lang="es-ES" dirty="0"/>
              <a:t>: Ampliación do mundo </a:t>
            </a:r>
            <a:r>
              <a:rPr lang="es-ES" dirty="0" err="1"/>
              <a:t>coñecido</a:t>
            </a:r>
            <a:r>
              <a:rPr lang="es-ES" dirty="0"/>
              <a:t>, grandes </a:t>
            </a:r>
            <a:r>
              <a:rPr lang="es-ES" dirty="0" err="1"/>
              <a:t>descubrimentos</a:t>
            </a:r>
            <a:endParaRPr lang="es-ES" dirty="0"/>
          </a:p>
          <a:p>
            <a:pPr lvl="1"/>
            <a:r>
              <a:rPr lang="es-ES" dirty="0"/>
              <a:t>Políticos: da Monarquía Autoritaria (os reis controlan o </a:t>
            </a:r>
            <a:r>
              <a:rPr lang="es-ES" dirty="0" err="1"/>
              <a:t>exército</a:t>
            </a:r>
            <a:r>
              <a:rPr lang="es-ES" dirty="0"/>
              <a:t>, diplomacia e funcionarios) á Monarquía Absoluta (os reis </a:t>
            </a:r>
            <a:r>
              <a:rPr lang="es-ES" dirty="0" err="1"/>
              <a:t>teñen</a:t>
            </a:r>
            <a:r>
              <a:rPr lang="es-ES" dirty="0"/>
              <a:t> todo o poder)</a:t>
            </a:r>
          </a:p>
          <a:p>
            <a:pPr lvl="1"/>
            <a:r>
              <a:rPr lang="es-ES" dirty="0"/>
              <a:t>Económicos: capitalismo inicial, grandes compañías de comercio</a:t>
            </a:r>
          </a:p>
        </p:txBody>
      </p:sp>
    </p:spTree>
    <p:extLst>
      <p:ext uri="{BB962C8B-B14F-4D97-AF65-F5344CB8AC3E}">
        <p14:creationId xmlns:p14="http://schemas.microsoft.com/office/powerpoint/2010/main" val="266420169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D5E36E-184A-41F9-B55A-A6FDD7475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/>
              <a:t>4. IDADE MODERNA</a:t>
            </a:r>
            <a:endParaRPr lang="gl-ES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CD0834F-5D48-46D5-9D52-646E1CFD0CDB}"/>
              </a:ext>
            </a:extLst>
          </p:cNvPr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r>
              <a:rPr lang="es-ES" dirty="0" err="1"/>
              <a:t>Prodúcense</a:t>
            </a:r>
            <a:r>
              <a:rPr lang="es-ES" dirty="0"/>
              <a:t> </a:t>
            </a:r>
            <a:r>
              <a:rPr lang="es-ES" dirty="0" err="1"/>
              <a:t>unha</a:t>
            </a:r>
            <a:r>
              <a:rPr lang="es-ES" dirty="0"/>
              <a:t> serie de cambios:</a:t>
            </a:r>
          </a:p>
          <a:p>
            <a:pPr lvl="1"/>
            <a:r>
              <a:rPr lang="es-ES" dirty="0" err="1"/>
              <a:t>Sociais</a:t>
            </a:r>
            <a:r>
              <a:rPr lang="es-ES" dirty="0"/>
              <a:t>: </a:t>
            </a:r>
            <a:r>
              <a:rPr lang="es-ES" dirty="0" err="1"/>
              <a:t>desenvolvemento</a:t>
            </a:r>
            <a:r>
              <a:rPr lang="es-ES" dirty="0"/>
              <a:t> da burguesía (ricos do estamento non </a:t>
            </a:r>
            <a:r>
              <a:rPr lang="es-ES" dirty="0" err="1"/>
              <a:t>privilexiado</a:t>
            </a:r>
            <a:r>
              <a:rPr lang="es-ES" dirty="0"/>
              <a:t>)</a:t>
            </a:r>
          </a:p>
          <a:p>
            <a:pPr lvl="1"/>
            <a:r>
              <a:rPr lang="gl-ES" dirty="0"/>
              <a:t>Ideolóxicos: xurde o Humanismo (antropocentrismo e uso da razón)</a:t>
            </a:r>
          </a:p>
          <a:p>
            <a:pPr lvl="1"/>
            <a:r>
              <a:rPr lang="gl-ES" dirty="0"/>
              <a:t>Relixiosos: Reforma e Contrarreforma</a:t>
            </a:r>
          </a:p>
          <a:p>
            <a:pPr lvl="1"/>
            <a:r>
              <a:rPr lang="gl-ES" dirty="0"/>
              <a:t>Artísticos: Renacemento</a:t>
            </a:r>
          </a:p>
          <a:p>
            <a:pPr lvl="1"/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115045148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64CB5E-0FD7-4F16-B009-95EAD7D6A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/>
              <a:t>4. A IDADE MODERNA</a:t>
            </a:r>
            <a:endParaRPr lang="gl-ES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83A9631-307D-41BC-88DB-A888A98FE5AD}"/>
              </a:ext>
            </a:extLst>
          </p:cNvPr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gl-ES"/>
          </a:p>
        </p:txBody>
      </p:sp>
      <p:pic>
        <p:nvPicPr>
          <p:cNvPr id="5" name="Imaxe 4">
            <a:extLst>
              <a:ext uri="{FF2B5EF4-FFF2-40B4-BE49-F238E27FC236}">
                <a16:creationId xmlns:a16="http://schemas.microsoft.com/office/drawing/2014/main" id="{900B2BC1-0E25-42F5-99E8-D179F20D60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536" y="1690560"/>
            <a:ext cx="9558327" cy="4014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38190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0DF71F-827E-40BC-B584-B9FA39937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/>
              <a:t>4. A IDADE MODERNA</a:t>
            </a:r>
            <a:endParaRPr lang="gl-ES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261EABD-3052-445F-A7AA-53F189556D41}"/>
              </a:ext>
            </a:extLst>
          </p:cNvPr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gl-ES"/>
          </a:p>
        </p:txBody>
      </p:sp>
      <p:pic>
        <p:nvPicPr>
          <p:cNvPr id="5" name="Imaxe 4">
            <a:extLst>
              <a:ext uri="{FF2B5EF4-FFF2-40B4-BE49-F238E27FC236}">
                <a16:creationId xmlns:a16="http://schemas.microsoft.com/office/drawing/2014/main" id="{60ADAEA3-94C8-4916-B77E-4D5D13F384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063" y="1825560"/>
            <a:ext cx="8475274" cy="435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08235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83E4AA-A424-4653-8B96-F50FAD878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/>
              <a:t>4. A IDADE MODERNA</a:t>
            </a:r>
            <a:endParaRPr lang="gl-ES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BB14EF2-8F8E-40FC-8B32-54FC219FDD14}"/>
              </a:ext>
            </a:extLst>
          </p:cNvPr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gl-ES" dirty="0"/>
          </a:p>
        </p:txBody>
      </p:sp>
      <p:pic>
        <p:nvPicPr>
          <p:cNvPr id="5" name="Imaxe 4" descr="Unha imaxe na que se mostra captura de pantalla, texto, diario&#10;&#10;Descrición xerada automaticamente">
            <a:extLst>
              <a:ext uri="{FF2B5EF4-FFF2-40B4-BE49-F238E27FC236}">
                <a16:creationId xmlns:a16="http://schemas.microsoft.com/office/drawing/2014/main" id="{55031B7E-D125-4007-AEB2-A400CEA6F4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286" y="1389183"/>
            <a:ext cx="7085428" cy="531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84001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F71A2C-22C3-4CFD-A7C3-5BC8E8788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/>
              <a:t>4. A IDADE MODERNA</a:t>
            </a:r>
            <a:endParaRPr lang="gl-ES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8101E3F-6FBA-4D15-9163-9B746E3B44FB}"/>
              </a:ext>
            </a:extLst>
          </p:cNvPr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gl-ES" dirty="0"/>
          </a:p>
        </p:txBody>
      </p:sp>
      <p:pic>
        <p:nvPicPr>
          <p:cNvPr id="5" name="Imaxe 4" descr="Unha imaxe na que se mostra mapa&#10;&#10;Descrición xerada automaticamente">
            <a:extLst>
              <a:ext uri="{FF2B5EF4-FFF2-40B4-BE49-F238E27FC236}">
                <a16:creationId xmlns:a16="http://schemas.microsoft.com/office/drawing/2014/main" id="{C7B3F115-5056-4AF9-B733-B3F691845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884" y="1450399"/>
            <a:ext cx="6365631" cy="4726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89705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125B90-F16C-4A7C-AED2-CD21AA3FD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/>
              <a:t>4. A IDADE MODERNA</a:t>
            </a:r>
            <a:endParaRPr lang="gl-ES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3CB5435-6A74-4F69-B81C-3A69164E9E3A}"/>
              </a:ext>
            </a:extLst>
          </p:cNvPr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gl-ES" dirty="0"/>
          </a:p>
        </p:txBody>
      </p:sp>
      <p:pic>
        <p:nvPicPr>
          <p:cNvPr id="5" name="Imaxe 4" descr="Unha imaxe na que se mostra persoa, muller, indumentaria, en pé&#10;&#10;Descrición xerada automaticamente">
            <a:extLst>
              <a:ext uri="{FF2B5EF4-FFF2-40B4-BE49-F238E27FC236}">
                <a16:creationId xmlns:a16="http://schemas.microsoft.com/office/drawing/2014/main" id="{F8B15EDF-4B03-40A4-A43B-6D1F4235FB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266" y="1448972"/>
            <a:ext cx="4009468" cy="5310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7720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gl-ES" sz="4400">
                <a:solidFill>
                  <a:srgbClr val="000000"/>
                </a:solidFill>
                <a:latin typeface="Calibri Light"/>
              </a:rPr>
              <a:t>2. A IDADE ANTIGA</a:t>
            </a:r>
            <a:endParaRPr/>
          </a:p>
        </p:txBody>
      </p:sp>
      <p:pic>
        <p:nvPicPr>
          <p:cNvPr id="94" name="Marcador de posición de contido 4"/>
          <p:cNvPicPr/>
          <p:nvPr/>
        </p:nvPicPr>
        <p:blipFill>
          <a:blip r:embed="rId2"/>
          <a:stretch>
            <a:fillRect/>
          </a:stretch>
        </p:blipFill>
        <p:spPr>
          <a:xfrm>
            <a:off x="1688040" y="1460160"/>
            <a:ext cx="8890560" cy="5039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F63481-6AD4-46C4-BB8A-327C2D046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/>
              <a:t>4. A IDADE MODERNA</a:t>
            </a:r>
            <a:endParaRPr lang="gl-ES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A81A266-8D5C-4FFB-8E8A-946C6D23A2FE}"/>
              </a:ext>
            </a:extLst>
          </p:cNvPr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gl-ES"/>
          </a:p>
        </p:txBody>
      </p:sp>
      <p:pic>
        <p:nvPicPr>
          <p:cNvPr id="5" name="Imaxe 4" descr="Unha imaxe na que se mostra mapa&#10;&#10;Descrición xerada automaticamente">
            <a:extLst>
              <a:ext uri="{FF2B5EF4-FFF2-40B4-BE49-F238E27FC236}">
                <a16:creationId xmlns:a16="http://schemas.microsoft.com/office/drawing/2014/main" id="{81F51869-AACD-417F-9FB1-5F142D6F28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763" y="1435053"/>
            <a:ext cx="9775874" cy="5132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56013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D59B97-5F51-435E-A714-C1D75D6C0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/>
              <a:t>4. A IDADE MODERNA</a:t>
            </a:r>
            <a:endParaRPr lang="gl-ES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DBC6404-A315-4120-ABEB-ABB6D65D6C54}"/>
              </a:ext>
            </a:extLst>
          </p:cNvPr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gl-ES" dirty="0"/>
          </a:p>
        </p:txBody>
      </p:sp>
      <p:pic>
        <p:nvPicPr>
          <p:cNvPr id="5" name="Imaxe 4">
            <a:extLst>
              <a:ext uri="{FF2B5EF4-FFF2-40B4-BE49-F238E27FC236}">
                <a16:creationId xmlns:a16="http://schemas.microsoft.com/office/drawing/2014/main" id="{AB7162B5-934B-4D7A-A4BE-2A6534C707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213" y="1459523"/>
            <a:ext cx="7197969" cy="5398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24840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6C2938-A176-4EDF-8D2E-B3BF99BD7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/>
              <a:t>4. A IDADE MODERNA</a:t>
            </a:r>
            <a:endParaRPr lang="gl-ES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4456284-8B81-4339-B1AE-30A55D2D9A20}"/>
              </a:ext>
            </a:extLst>
          </p:cNvPr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gl-ES" dirty="0"/>
          </a:p>
        </p:txBody>
      </p:sp>
      <p:pic>
        <p:nvPicPr>
          <p:cNvPr id="5" name="Imaxe 4" descr="Unha imaxe na que se mostra persoa, muller, sentando, posando&#10;&#10;Descrición xerada automaticamente">
            <a:extLst>
              <a:ext uri="{FF2B5EF4-FFF2-40B4-BE49-F238E27FC236}">
                <a16:creationId xmlns:a16="http://schemas.microsoft.com/office/drawing/2014/main" id="{5A85F26C-FFFE-4B8F-8B2C-91CB7DA64A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546" y="1417320"/>
            <a:ext cx="3686907" cy="5380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29685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EF7123-3003-4F96-AFDD-C67F2E9E7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/>
              <a:t>4. A IDADE MODERNA</a:t>
            </a:r>
            <a:endParaRPr lang="gl-ES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F697F50-91A8-40EA-84D4-416D05DEE273}"/>
              </a:ext>
            </a:extLst>
          </p:cNvPr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gl-ES" dirty="0"/>
          </a:p>
        </p:txBody>
      </p:sp>
      <p:pic>
        <p:nvPicPr>
          <p:cNvPr id="5" name="Imaxe 4" descr="Unha imaxe na que se mostra edificio, torre, reloxo&#10;&#10;Descrición xerada automaticamente">
            <a:extLst>
              <a:ext uri="{FF2B5EF4-FFF2-40B4-BE49-F238E27FC236}">
                <a16:creationId xmlns:a16="http://schemas.microsoft.com/office/drawing/2014/main" id="{C415B0B6-54F3-4DB2-9E46-466D2E6CFB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193" y="1413081"/>
            <a:ext cx="7879614" cy="5079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22047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B54103-B146-4290-9BCE-580876E75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/>
              <a:t>4. A IDADE MODERNA</a:t>
            </a:r>
            <a:endParaRPr lang="gl-ES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1FB3096-C4BA-4D38-BFAE-62FC6D76F061}"/>
              </a:ext>
            </a:extLst>
          </p:cNvPr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gl-ES" dirty="0"/>
          </a:p>
        </p:txBody>
      </p:sp>
      <p:pic>
        <p:nvPicPr>
          <p:cNvPr id="5" name="Imaxe 4" descr="Unha imaxe na que se mostra persoa, interior, muller, edificio&#10;&#10;Descrición xerada automaticamente">
            <a:extLst>
              <a:ext uri="{FF2B5EF4-FFF2-40B4-BE49-F238E27FC236}">
                <a16:creationId xmlns:a16="http://schemas.microsoft.com/office/drawing/2014/main" id="{133E65C1-3C85-41E6-BC4E-82D9450416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899" y="1396929"/>
            <a:ext cx="3822023" cy="5096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34290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35477F-1D5A-4195-9BAF-12AA3B3D6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/>
              <a:t>4. A IDADE MODERNA</a:t>
            </a:r>
            <a:endParaRPr lang="gl-ES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F8A9145-43B9-46AC-9054-7ED55E783AE4}"/>
              </a:ext>
            </a:extLst>
          </p:cNvPr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gl-ES" dirty="0"/>
          </a:p>
        </p:txBody>
      </p:sp>
      <p:pic>
        <p:nvPicPr>
          <p:cNvPr id="5" name="Imaxe 4" descr="Unha imaxe na que se mostra edificio, escultura, sentando, home&#10;&#10;Descrición xerada automaticamente">
            <a:extLst>
              <a:ext uri="{FF2B5EF4-FFF2-40B4-BE49-F238E27FC236}">
                <a16:creationId xmlns:a16="http://schemas.microsoft.com/office/drawing/2014/main" id="{4F25019D-F969-4C74-BC02-2776F48BCA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323" y="1455440"/>
            <a:ext cx="4853354" cy="487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34513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301E4B-22AF-4A7B-AC40-714A96582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/>
              <a:t>4. A IDADE MODERNA</a:t>
            </a:r>
            <a:endParaRPr lang="gl-ES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0DC772B-969E-4E74-B85D-B2A2F05D5148}"/>
              </a:ext>
            </a:extLst>
          </p:cNvPr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gl-ES"/>
          </a:p>
        </p:txBody>
      </p:sp>
      <p:pic>
        <p:nvPicPr>
          <p:cNvPr id="5" name="Imaxe 4" descr="Unha imaxe na que se mostra interior, mesa, edificio, vidro&#10;&#10;Descrición xerada automaticamente">
            <a:extLst>
              <a:ext uri="{FF2B5EF4-FFF2-40B4-BE49-F238E27FC236}">
                <a16:creationId xmlns:a16="http://schemas.microsoft.com/office/drawing/2014/main" id="{2B50A1CE-453D-442F-B587-0E963E00FC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734" y="1613546"/>
            <a:ext cx="9474591" cy="4879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38375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E71488-5B07-4657-BFB6-850EE6024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/>
              <a:t>4. A IDADE MODERNA</a:t>
            </a:r>
            <a:endParaRPr lang="gl-ES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EB3FC55-D8B3-4562-9CD1-CC2218554919}"/>
              </a:ext>
            </a:extLst>
          </p:cNvPr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gl-ES" dirty="0"/>
          </a:p>
        </p:txBody>
      </p:sp>
      <p:pic>
        <p:nvPicPr>
          <p:cNvPr id="5" name="Imaxe 4">
            <a:extLst>
              <a:ext uri="{FF2B5EF4-FFF2-40B4-BE49-F238E27FC236}">
                <a16:creationId xmlns:a16="http://schemas.microsoft.com/office/drawing/2014/main" id="{4779D930-AA32-497D-B9A8-CFAA600250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188" y="1398224"/>
            <a:ext cx="5398578" cy="5347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28553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56F097-4826-4266-AB72-6CDF158C3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/>
              <a:t>4. A IDADE MODERNA</a:t>
            </a:r>
            <a:endParaRPr lang="gl-ES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782C7D9-461C-4312-A306-96BFD6FA371D}"/>
              </a:ext>
            </a:extLst>
          </p:cNvPr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gl-ES" dirty="0"/>
          </a:p>
        </p:txBody>
      </p:sp>
      <p:pic>
        <p:nvPicPr>
          <p:cNvPr id="5" name="Imaxe 4" descr="Unha imaxe na que se mostra persoa, nena, foto, sentando&#10;&#10;Descrición xerada automaticamente">
            <a:extLst>
              <a:ext uri="{FF2B5EF4-FFF2-40B4-BE49-F238E27FC236}">
                <a16:creationId xmlns:a16="http://schemas.microsoft.com/office/drawing/2014/main" id="{01D6A264-7CF8-4AC4-9391-44031B460F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788" y="1405441"/>
            <a:ext cx="9024424" cy="508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21974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D3C055-4E61-4A13-9584-41F8FB228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/>
              <a:t>4. A IDADE MODERNA</a:t>
            </a:r>
            <a:endParaRPr lang="gl-ES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6876B5D-5A00-48F6-A7CE-4C638CCAD74C}"/>
              </a:ext>
            </a:extLst>
          </p:cNvPr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gl-ES" dirty="0"/>
          </a:p>
        </p:txBody>
      </p:sp>
      <p:pic>
        <p:nvPicPr>
          <p:cNvPr id="5" name="Imaxe 4" descr="Unha imaxe na que se mostra edificio, exterior, grande, vello&#10;&#10;Descrición xerada automaticamente">
            <a:extLst>
              <a:ext uri="{FF2B5EF4-FFF2-40B4-BE49-F238E27FC236}">
                <a16:creationId xmlns:a16="http://schemas.microsoft.com/office/drawing/2014/main" id="{2E0BCE54-B703-4037-B276-3D7044F9AF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782" y="1387491"/>
            <a:ext cx="3364418" cy="5383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8211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gl-ES" sz="4400">
                <a:solidFill>
                  <a:srgbClr val="000000"/>
                </a:solidFill>
                <a:latin typeface="Calibri Light"/>
              </a:rPr>
              <a:t>2. A IDADE ANTIGA</a:t>
            </a:r>
            <a:endParaRPr/>
          </a:p>
        </p:txBody>
      </p:sp>
      <p:pic>
        <p:nvPicPr>
          <p:cNvPr id="96" name="Marcador de posición de contido 4"/>
          <p:cNvPicPr/>
          <p:nvPr/>
        </p:nvPicPr>
        <p:blipFill>
          <a:blip r:embed="rId2"/>
          <a:stretch>
            <a:fillRect/>
          </a:stretch>
        </p:blipFill>
        <p:spPr>
          <a:xfrm>
            <a:off x="2637720" y="1540080"/>
            <a:ext cx="7068600" cy="48182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gl-ES" sz="4400">
                <a:solidFill>
                  <a:srgbClr val="000000"/>
                </a:solidFill>
                <a:latin typeface="Calibri Light"/>
              </a:rPr>
              <a:t>2. A IDADE ANTIGA</a:t>
            </a:r>
            <a:endParaRPr/>
          </a:p>
        </p:txBody>
      </p:sp>
      <p:pic>
        <p:nvPicPr>
          <p:cNvPr id="98" name="Marcador de posición de contido 4"/>
          <p:cNvPicPr/>
          <p:nvPr/>
        </p:nvPicPr>
        <p:blipFill>
          <a:blip r:embed="rId2"/>
          <a:stretch>
            <a:fillRect/>
          </a:stretch>
        </p:blipFill>
        <p:spPr>
          <a:xfrm>
            <a:off x="3193200" y="2023920"/>
            <a:ext cx="5542200" cy="41511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gl-ES" sz="4400">
                <a:solidFill>
                  <a:srgbClr val="000000"/>
                </a:solidFill>
                <a:latin typeface="Calibri Light"/>
              </a:rPr>
              <a:t>2. A IDADE ANTIGA</a:t>
            </a:r>
            <a:endParaRPr/>
          </a:p>
        </p:txBody>
      </p:sp>
      <p:pic>
        <p:nvPicPr>
          <p:cNvPr id="100" name="Marcador de posición de contido 4"/>
          <p:cNvPicPr/>
          <p:nvPr/>
        </p:nvPicPr>
        <p:blipFill>
          <a:blip r:embed="rId2"/>
          <a:stretch>
            <a:fillRect/>
          </a:stretch>
        </p:blipFill>
        <p:spPr>
          <a:xfrm>
            <a:off x="3488760" y="1457280"/>
            <a:ext cx="5204520" cy="50968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1217</Words>
  <Application>Microsoft Office PowerPoint</Application>
  <PresentationFormat>Pantalla panorámica</PresentationFormat>
  <Paragraphs>153</Paragraphs>
  <Slides>69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4</vt:i4>
      </vt:variant>
      <vt:variant>
        <vt:lpstr>Tema</vt:lpstr>
      </vt:variant>
      <vt:variant>
        <vt:i4>2</vt:i4>
      </vt:variant>
      <vt:variant>
        <vt:lpstr>Títulos das diapositivas</vt:lpstr>
      </vt:variant>
      <vt:variant>
        <vt:i4>69</vt:i4>
      </vt:variant>
    </vt:vector>
  </HeadingPairs>
  <TitlesOfParts>
    <vt:vector size="75" baseType="lpstr">
      <vt:lpstr>Arial</vt:lpstr>
      <vt:lpstr>Calibri</vt:lpstr>
      <vt:lpstr>Calibri Light</vt:lpstr>
      <vt:lpstr>StarSymbol</vt:lpstr>
      <vt:lpstr>Office Theme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4. A IDADE MODERNA</vt:lpstr>
      <vt:lpstr>4. A IDADE MODERNA</vt:lpstr>
      <vt:lpstr>4. IDADE MODERNA</vt:lpstr>
      <vt:lpstr>4. A IDADE MODERNA</vt:lpstr>
      <vt:lpstr>4. A IDADE MODERNA</vt:lpstr>
      <vt:lpstr>4. A IDADE MODERNA</vt:lpstr>
      <vt:lpstr>4. A IDADE MODERNA</vt:lpstr>
      <vt:lpstr>4. A IDADE MODERNA</vt:lpstr>
      <vt:lpstr>4. A IDADE MODERNA</vt:lpstr>
      <vt:lpstr>4. A IDADE MODERNA</vt:lpstr>
      <vt:lpstr>4. A IDADE MODERNA</vt:lpstr>
      <vt:lpstr>4. A IDADE MODERNA</vt:lpstr>
      <vt:lpstr>4. A IDADE MODERNA</vt:lpstr>
      <vt:lpstr>4. A IDADE MODERNA</vt:lpstr>
      <vt:lpstr>4. A IDADE MODERNA</vt:lpstr>
      <vt:lpstr>4. A IDADE MODERNA</vt:lpstr>
      <vt:lpstr>4. A IDADE MODERNA</vt:lpstr>
      <vt:lpstr>4. A IDADE MODERNA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cp:lastModifiedBy>guillan.armendariz@gmail.com</cp:lastModifiedBy>
  <cp:revision>3</cp:revision>
  <dcterms:modified xsi:type="dcterms:W3CDTF">2020-10-20T13:37:10Z</dcterms:modified>
</cp:coreProperties>
</file>