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85" r:id="rId3"/>
    <p:sldId id="263" r:id="rId4"/>
    <p:sldId id="286" r:id="rId5"/>
    <p:sldId id="289" r:id="rId6"/>
    <p:sldId id="292" r:id="rId7"/>
    <p:sldId id="287" r:id="rId8"/>
    <p:sldId id="288" r:id="rId9"/>
    <p:sldId id="291" r:id="rId10"/>
    <p:sldId id="293" r:id="rId11"/>
    <p:sldId id="290" r:id="rId12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5" autoAdjust="0"/>
    <p:restoredTop sz="94660"/>
  </p:normalViewPr>
  <p:slideViewPr>
    <p:cSldViewPr snapToGrid="0">
      <p:cViewPr varScale="1">
        <p:scale>
          <a:sx n="85" d="100"/>
          <a:sy n="85" d="100"/>
        </p:scale>
        <p:origin x="48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A4828C-B928-8F6E-3F3A-626A9DDB26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1A53E23-8791-86E2-B070-A814B30881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9D911B4-8743-CDFA-109C-F983CD251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04557-A4A5-49C7-9D5B-1FFAD21E14A9}" type="datetimeFigureOut">
              <a:rPr lang="es-ES" smtClean="0"/>
              <a:t>08/11/2024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D475B06-2326-FA84-E6D7-BB9D87260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7DDBFE6-5080-B6A6-2548-BAB7EDB41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94F77-E23A-47A7-B37E-6C94E015F3C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788583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4C3331-8E01-4E50-0D08-58B9E3D8A6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278E769-E00B-F6B9-E2FE-68E125CA18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E440697-8695-767E-EBD6-C1A15ECEA0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04557-A4A5-49C7-9D5B-1FFAD21E14A9}" type="datetimeFigureOut">
              <a:rPr lang="es-ES" smtClean="0"/>
              <a:t>08/11/2024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826A8B-1A55-1139-9849-29016EA9A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4593D41-8B32-3CCE-FF54-2F851F7F8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94F77-E23A-47A7-B37E-6C94E015F3C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6763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254E66F-069B-C28D-C8B1-72BC20C4AD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EF1E020-BA41-F5FE-4B30-AF4E0BADC4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5238869-D2B6-5723-5EA1-F146D1266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04557-A4A5-49C7-9D5B-1FFAD21E14A9}" type="datetimeFigureOut">
              <a:rPr lang="es-ES" smtClean="0"/>
              <a:t>08/11/2024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F92DFCF-6661-8BC4-39E2-579DFB43E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4430B00-D0FC-9C76-544F-7180E2794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94F77-E23A-47A7-B37E-6C94E015F3C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43668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D34D6D-F55E-0D3C-E064-9922765844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ED46080-14E1-EB6A-0761-75992CA1C1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75CB80E-1675-99DD-342E-0085327647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04557-A4A5-49C7-9D5B-1FFAD21E14A9}" type="datetimeFigureOut">
              <a:rPr lang="es-ES" smtClean="0"/>
              <a:t>08/11/2024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5E726A9-CF43-EF36-5BCB-9BC63817A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5EA6D64-4EE9-0B04-E3FD-6AD51EAB6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94F77-E23A-47A7-B37E-6C94E015F3C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77462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022444-193E-7CAB-18DC-A95ACB80C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B4FAC05-688B-294C-D0C3-EA9EE51B65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C672845-7CF6-2E75-5E15-D2CE6F9575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04557-A4A5-49C7-9D5B-1FFAD21E14A9}" type="datetimeFigureOut">
              <a:rPr lang="es-ES" smtClean="0"/>
              <a:t>08/11/2024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87AAB9F-C184-98AB-A7D7-AA7AE6A63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A452C60-B605-D15B-D140-3DD5D45A4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94F77-E23A-47A7-B37E-6C94E015F3C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27882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B30901-AF64-7BE7-0D07-1A01E0EE7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9D70567-408D-4068-2F77-2C0C2F6CDA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777DC8C-13CA-4DB1-4FE1-D6307DCFAF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8339BAA-F2C5-8730-542D-09EB3CA1B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04557-A4A5-49C7-9D5B-1FFAD21E14A9}" type="datetimeFigureOut">
              <a:rPr lang="es-ES" smtClean="0"/>
              <a:t>08/11/2024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50FAA13-EDB8-9E1F-105F-4EDE761FC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3E66D6A-5F56-FD24-9BA5-4E0ECED45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94F77-E23A-47A7-B37E-6C94E015F3C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11227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76C41B-C979-3EBA-8426-46393E5E81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2B49310-E606-669B-2067-5257EB60F5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E69D87A-8CF4-7C67-4786-58C516BF99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3596C18-55FE-B8FF-09FC-201C940868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9DC0B01-86A7-4729-4390-1C53548253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73EBC13-F3CA-40B6-0456-E4AF264FD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04557-A4A5-49C7-9D5B-1FFAD21E14A9}" type="datetimeFigureOut">
              <a:rPr lang="es-ES" smtClean="0"/>
              <a:t>08/11/2024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99EB4FC-57E1-0B9B-12C9-D19947964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47C449C-A6EF-0CE0-C600-DDB069315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94F77-E23A-47A7-B37E-6C94E015F3C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41252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A01195-4A18-7AF3-5E30-C3A038A1F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C92ED56-5ECD-82B5-D39B-FB585C755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04557-A4A5-49C7-9D5B-1FFAD21E14A9}" type="datetimeFigureOut">
              <a:rPr lang="es-ES" smtClean="0"/>
              <a:t>08/11/2024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9786D89-1E90-773C-BD41-E064BA995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CAC09FB-9E13-3D84-8718-B2A6D0DA8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94F77-E23A-47A7-B37E-6C94E015F3C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73553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C32FC82-455B-9AAF-9C8D-316375EAC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04557-A4A5-49C7-9D5B-1FFAD21E14A9}" type="datetimeFigureOut">
              <a:rPr lang="es-ES" smtClean="0"/>
              <a:t>08/11/2024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A6174AB-621E-9E1F-7DB2-027D7AD7F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F0F97E8-B528-8945-0D66-0A2CA3495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94F77-E23A-47A7-B37E-6C94E015F3C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20361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676968-AA0C-CC91-8E08-712A38DEF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C1D117-A69B-3214-1523-BC84166E51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2889978-40A5-616B-D3F9-2C62652C5A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ECE3135-3C7C-ED40-CB87-2B0A5F4AF6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04557-A4A5-49C7-9D5B-1FFAD21E14A9}" type="datetimeFigureOut">
              <a:rPr lang="es-ES" smtClean="0"/>
              <a:t>08/11/2024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5C5E81C-1F31-FBBF-8E8B-481A7AD1C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40ACECA-DE9C-C723-8D65-0D04FD1D4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94F77-E23A-47A7-B37E-6C94E015F3C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90362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5655BB-0EDD-0FFC-45C4-3BC1A44B0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31E87FE0-545F-46F3-A883-82F082C59E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87F6149-D491-E346-BC9D-60FCED21CB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4E0385D-6943-C828-42FC-070036630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04557-A4A5-49C7-9D5B-1FFAD21E14A9}" type="datetimeFigureOut">
              <a:rPr lang="es-ES" smtClean="0"/>
              <a:t>08/11/2024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524955C-0F6B-D2B9-6705-297956161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D196515-306F-C24E-1E17-6E6C62D03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94F77-E23A-47A7-B37E-6C94E015F3C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4626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E724035-8EF9-312A-C499-31A290DAE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2775933-CB2B-F7C1-35A8-0713AEDA0C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606DCEE-5144-C0CB-904B-1308D6BA4E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204557-A4A5-49C7-9D5B-1FFAD21E14A9}" type="datetimeFigureOut">
              <a:rPr lang="es-ES" smtClean="0"/>
              <a:t>08/11/2024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DC23165-EAE1-4A12-8B63-B6A492579C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F87565B-3D89-67EC-2DF4-082AB9A733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B94F77-E23A-47A7-B37E-6C94E015F3C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6796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etcher.balena.io/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BA4FEBCF-71DF-E3F8-1F2F-6485F9CE4BCA}"/>
              </a:ext>
            </a:extLst>
          </p:cNvPr>
          <p:cNvSpPr txBox="1">
            <a:spLocks/>
          </p:cNvSpPr>
          <p:nvPr/>
        </p:nvSpPr>
        <p:spPr>
          <a:xfrm>
            <a:off x="2118641" y="395731"/>
            <a:ext cx="9144000" cy="363772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200" b="1">
                <a:latin typeface="Arial" panose="020B0604020202020204" pitchFamily="34" charset="0"/>
                <a:cs typeface="Arial" panose="020B0604020202020204" pitchFamily="34" charset="0"/>
              </a:rPr>
              <a:t>TEMA 2</a:t>
            </a:r>
          </a:p>
          <a:p>
            <a:endParaRPr lang="es-ES" sz="32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32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32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3200" b="1">
                <a:latin typeface="Arial" panose="020B0604020202020204" pitchFamily="34" charset="0"/>
                <a:cs typeface="Arial" panose="020B0604020202020204" pitchFamily="34" charset="0"/>
              </a:rPr>
              <a:t>O SOFTWARE DUN SISTEMA INFORMÁTICO</a:t>
            </a:r>
            <a:endParaRPr lang="es-E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29452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5B0A8C-EDF5-E417-51A6-5527EF2C4D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5A95E6-A066-DBE2-28ED-4544374ED112}"/>
              </a:ext>
            </a:extLst>
          </p:cNvPr>
          <p:cNvSpPr txBox="1">
            <a:spLocks/>
          </p:cNvSpPr>
          <p:nvPr/>
        </p:nvSpPr>
        <p:spPr>
          <a:xfrm>
            <a:off x="196344" y="438912"/>
            <a:ext cx="11522562" cy="31841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2000" b="1">
                <a:latin typeface="Arial" panose="020B0604020202020204" pitchFamily="34" charset="0"/>
                <a:cs typeface="Arial" panose="020B0604020202020204" pitchFamily="34" charset="0"/>
              </a:rPr>
              <a:t>CREAR PARTICIÓN NO DISCO DURO PARA O NOVO SO A INSTALAR EN DUAL BOOT</a:t>
            </a:r>
            <a:endParaRPr lang="es-E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ítulo 1">
            <a:extLst>
              <a:ext uri="{FF2B5EF4-FFF2-40B4-BE49-F238E27FC236}">
                <a16:creationId xmlns:a16="http://schemas.microsoft.com/office/drawing/2014/main" id="{15EB31F7-B9C8-7B53-0D3A-39786DF525FD}"/>
              </a:ext>
            </a:extLst>
          </p:cNvPr>
          <p:cNvSpPr txBox="1">
            <a:spLocks/>
          </p:cNvSpPr>
          <p:nvPr/>
        </p:nvSpPr>
        <p:spPr>
          <a:xfrm>
            <a:off x="151465" y="1402993"/>
            <a:ext cx="6260555" cy="109898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s-ES" sz="19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PASO 1: Descargar imaxe ISO do SO</a:t>
            </a:r>
          </a:p>
          <a:p>
            <a:pPr>
              <a:lnSpc>
                <a:spcPct val="150000"/>
              </a:lnSpc>
            </a:pPr>
            <a:r>
              <a:rPr lang="es-ES" sz="16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https://www.linuxliteos.com/download.php</a:t>
            </a:r>
            <a:endParaRPr lang="es-ES" sz="1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ítulo 1">
            <a:extLst>
              <a:ext uri="{FF2B5EF4-FFF2-40B4-BE49-F238E27FC236}">
                <a16:creationId xmlns:a16="http://schemas.microsoft.com/office/drawing/2014/main" id="{8237FC7C-E872-E5BA-C0E6-65C0229D3586}"/>
              </a:ext>
            </a:extLst>
          </p:cNvPr>
          <p:cNvSpPr txBox="1">
            <a:spLocks/>
          </p:cNvSpPr>
          <p:nvPr/>
        </p:nvSpPr>
        <p:spPr>
          <a:xfrm>
            <a:off x="6148358" y="1229626"/>
            <a:ext cx="5963551" cy="1098984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s-ES" sz="1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PASO 2: Descargar aplicación para crear USB booteable</a:t>
            </a:r>
          </a:p>
          <a:p>
            <a:pPr>
              <a:lnSpc>
                <a:spcPct val="150000"/>
              </a:lnSpc>
            </a:pPr>
            <a:r>
              <a:rPr lang="es-ES" sz="16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https://etcher.balena.io/</a:t>
            </a:r>
            <a:endParaRPr lang="es-ES" sz="16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s-ES" sz="16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(para Windows tamén podería ser Rufus)</a:t>
            </a:r>
            <a:endParaRPr lang="es-ES" sz="1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ítulo 1">
            <a:extLst>
              <a:ext uri="{FF2B5EF4-FFF2-40B4-BE49-F238E27FC236}">
                <a16:creationId xmlns:a16="http://schemas.microsoft.com/office/drawing/2014/main" id="{653BB10F-56DD-8937-9D71-9E60D42E5E55}"/>
              </a:ext>
            </a:extLst>
          </p:cNvPr>
          <p:cNvSpPr txBox="1">
            <a:spLocks/>
          </p:cNvSpPr>
          <p:nvPr/>
        </p:nvSpPr>
        <p:spPr>
          <a:xfrm>
            <a:off x="6148358" y="2322778"/>
            <a:ext cx="5351765" cy="82993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s-ES" sz="1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PASO 3: Ter disponible un USB baleiro</a:t>
            </a:r>
          </a:p>
          <a:p>
            <a:pPr>
              <a:lnSpc>
                <a:spcPct val="150000"/>
              </a:lnSpc>
            </a:pPr>
            <a:r>
              <a:rPr lang="es-ES" sz="16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ten algo gardado, ímolo perder porque se formatea</a:t>
            </a:r>
          </a:p>
          <a:p>
            <a:pPr>
              <a:lnSpc>
                <a:spcPct val="150000"/>
              </a:lnSpc>
            </a:pPr>
            <a:endParaRPr lang="es-ES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090046BE-6DCA-6A4C-E2BA-D16BA0B38379}"/>
              </a:ext>
            </a:extLst>
          </p:cNvPr>
          <p:cNvSpPr txBox="1">
            <a:spLocks/>
          </p:cNvSpPr>
          <p:nvPr/>
        </p:nvSpPr>
        <p:spPr>
          <a:xfrm>
            <a:off x="80090" y="718460"/>
            <a:ext cx="11915774" cy="76937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s-ES" sz="1600" b="1">
                <a:latin typeface="Arial" panose="020B0604020202020204" pitchFamily="34" charset="0"/>
                <a:cs typeface="Arial" panose="020B0604020202020204" pitchFamily="34" charset="0"/>
              </a:rPr>
              <a:t>2. Configurar a BIOS (BOOT MENÚ) para que ao encender o equipo arranque dende a unidade extraíble (USB, p.ex.) onde temos a imaxe do SO.</a:t>
            </a:r>
            <a:endParaRPr lang="es-E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1FEE780E-6C3B-9F09-DF0E-2CC8F0E72F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464" y="2296346"/>
            <a:ext cx="4981583" cy="3158661"/>
          </a:xfrm>
          <a:prstGeom prst="rect">
            <a:avLst/>
          </a:prstGeom>
        </p:spPr>
      </p:pic>
      <p:sp>
        <p:nvSpPr>
          <p:cNvPr id="11" name="Título 1">
            <a:extLst>
              <a:ext uri="{FF2B5EF4-FFF2-40B4-BE49-F238E27FC236}">
                <a16:creationId xmlns:a16="http://schemas.microsoft.com/office/drawing/2014/main" id="{DE478314-16C9-C9D3-0C52-0784E7802E4B}"/>
              </a:ext>
            </a:extLst>
          </p:cNvPr>
          <p:cNvSpPr txBox="1">
            <a:spLocks/>
          </p:cNvSpPr>
          <p:nvPr/>
        </p:nvSpPr>
        <p:spPr>
          <a:xfrm>
            <a:off x="6148359" y="3262702"/>
            <a:ext cx="5312496" cy="277906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s-ES" sz="1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PASO 4: Modificar no boot menú, que o PC arranque dende o usb.</a:t>
            </a:r>
          </a:p>
          <a:p>
            <a:pPr>
              <a:lnSpc>
                <a:spcPct val="150000"/>
              </a:lnSpc>
            </a:pPr>
            <a:r>
              <a:rPr lang="es-ES" sz="16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Iniciarase o proceso de instalación do SO no PC. </a:t>
            </a:r>
          </a:p>
          <a:p>
            <a:pPr>
              <a:lnSpc>
                <a:spcPct val="150000"/>
              </a:lnSpc>
            </a:pPr>
            <a:r>
              <a:rPr lang="es-ES" sz="16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 en conta, que se temos varios SO instalados no PC, podemos elixir no arranque un ou outro. E o que elixamos usará todos os recursos de hardware dispoñibles no sistema. 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B0593899-2022-7E3E-2E3A-9BE69607D840}"/>
              </a:ext>
            </a:extLst>
          </p:cNvPr>
          <p:cNvSpPr txBox="1">
            <a:spLocks/>
          </p:cNvSpPr>
          <p:nvPr/>
        </p:nvSpPr>
        <p:spPr>
          <a:xfrm>
            <a:off x="80090" y="6039903"/>
            <a:ext cx="12111910" cy="76937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s-ES" sz="1600" b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Ollo! Co USB booteable, podemos arrancar o ordenador con un SO diferente (o da imaxe iso que empregramos para bootealo) e probalo, aínda que para un uso completo sería preciso instalalo no PC (opción que nos da ao arrancar). Coidado con empregar a partición creada para tal fin.</a:t>
            </a:r>
          </a:p>
        </p:txBody>
      </p:sp>
    </p:spTree>
    <p:extLst>
      <p:ext uri="{BB962C8B-B14F-4D97-AF65-F5344CB8AC3E}">
        <p14:creationId xmlns:p14="http://schemas.microsoft.com/office/powerpoint/2010/main" val="5332293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3C62E7-99A8-8F74-10C0-FB0375C1FE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207653-5E50-97BB-2449-DCB04D4CA8A0}"/>
              </a:ext>
            </a:extLst>
          </p:cNvPr>
          <p:cNvSpPr txBox="1">
            <a:spLocks/>
          </p:cNvSpPr>
          <p:nvPr/>
        </p:nvSpPr>
        <p:spPr>
          <a:xfrm>
            <a:off x="196344" y="438912"/>
            <a:ext cx="11500122" cy="58103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s-ES" sz="2000" b="1">
                <a:latin typeface="Arial" panose="020B0604020202020204" pitchFamily="34" charset="0"/>
                <a:cs typeface="Arial" panose="020B0604020202020204" pitchFamily="34" charset="0"/>
              </a:rPr>
              <a:t>OUTRA OPCIÓN CON MENOS RISCO É CREAR UNHA MÁQUINA VIRTUAL NA QUE DESCARGAMOS UNHA IMAXE ISO DO SO</a:t>
            </a:r>
            <a:endParaRPr lang="es-E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ítulo 1">
            <a:extLst>
              <a:ext uri="{FF2B5EF4-FFF2-40B4-BE49-F238E27FC236}">
                <a16:creationId xmlns:a16="http://schemas.microsoft.com/office/drawing/2014/main" id="{630CB03B-3612-0AEF-708F-B2ABDA8DB668}"/>
              </a:ext>
            </a:extLst>
          </p:cNvPr>
          <p:cNvSpPr txBox="1">
            <a:spLocks/>
          </p:cNvSpPr>
          <p:nvPr/>
        </p:nvSpPr>
        <p:spPr>
          <a:xfrm>
            <a:off x="235613" y="1438938"/>
            <a:ext cx="11578660" cy="5090888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s-ES" sz="16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Desta maneira podemos probar un SO dentro doutro, ou empregar aplicacións deseñadas para un determinado SO, que non é o que temos instalado no noso equipo.</a:t>
            </a:r>
          </a:p>
          <a:p>
            <a:pPr>
              <a:lnSpc>
                <a:spcPct val="150000"/>
              </a:lnSpc>
            </a:pPr>
            <a:r>
              <a:rPr lang="es-ES" sz="16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diferenza principal cun DUAL BOOT, é que neste caso os recursos de hardware do SO virtual están acotados aos que se prescriban ao crear a máquina virtual. No caso de dual boot, o SO elixido no arranque fai uso de todos os recursos RAM e de tarxeta gráfica do equipo.</a:t>
            </a:r>
          </a:p>
          <a:p>
            <a:pPr>
              <a:lnSpc>
                <a:spcPct val="150000"/>
              </a:lnSpc>
            </a:pPr>
            <a:r>
              <a:rPr lang="es-ES" sz="16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Outra ventaxa importante das máquinas virtuais é que se garda nunha carpeta, polo que podemos tela accesible dende calquera outro pc, co único requisito de que dispoña da aplicación de virtualización instalada.</a:t>
            </a:r>
          </a:p>
          <a:p>
            <a:pPr>
              <a:lnSpc>
                <a:spcPct val="150000"/>
              </a:lnSpc>
            </a:pPr>
            <a:endParaRPr lang="es-ES" sz="16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s-ES" sz="16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crear unha máquina virtual, precisamos dun software específico. Por exemplo </a:t>
            </a:r>
            <a:r>
              <a:rPr lang="es-ES" sz="16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Virtual Box</a:t>
            </a:r>
            <a:r>
              <a:rPr lang="es-ES" sz="16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que é gratuito e open source.</a:t>
            </a:r>
          </a:p>
          <a:p>
            <a:pPr>
              <a:lnSpc>
                <a:spcPct val="150000"/>
              </a:lnSpc>
            </a:pPr>
            <a:endParaRPr lang="es-ES" sz="16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s-ES" sz="16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1º paso é descargar Virtual Box</a:t>
            </a:r>
          </a:p>
          <a:p>
            <a:pPr>
              <a:lnSpc>
                <a:spcPct val="150000"/>
              </a:lnSpc>
            </a:pPr>
            <a:r>
              <a:rPr lang="es-ES" sz="16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paralelo descargar ou ter disponible a imaxe .iso do SO que queremos virtualizar.</a:t>
            </a:r>
          </a:p>
          <a:p>
            <a:pPr>
              <a:lnSpc>
                <a:spcPct val="150000"/>
              </a:lnSpc>
            </a:pPr>
            <a:r>
              <a:rPr lang="es-ES" sz="16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 seguintes pasos descríbense na tarefa 3.</a:t>
            </a:r>
          </a:p>
          <a:p>
            <a:pPr>
              <a:lnSpc>
                <a:spcPct val="150000"/>
              </a:lnSpc>
            </a:pPr>
            <a:r>
              <a:rPr lang="es-ES" sz="16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ES" sz="1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19428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15425E-1AA6-D830-4BFE-C8B157D201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6A2AF2-7B2D-A4BE-AA2F-82D54ADFDF91}"/>
              </a:ext>
            </a:extLst>
          </p:cNvPr>
          <p:cNvSpPr txBox="1">
            <a:spLocks/>
          </p:cNvSpPr>
          <p:nvPr/>
        </p:nvSpPr>
        <p:spPr>
          <a:xfrm>
            <a:off x="1524000" y="92801"/>
            <a:ext cx="9144000" cy="36353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2400" b="1">
                <a:latin typeface="Arial" panose="020B0604020202020204" pitchFamily="34" charset="0"/>
                <a:cs typeface="Arial" panose="020B0604020202020204" pitchFamily="34" charset="0"/>
              </a:rPr>
              <a:t>CLASIFICACIÓN DE TIPOS DE SOFTWARE</a:t>
            </a:r>
            <a:endParaRPr lang="es-E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0DAED9A4-8E77-9DC9-590B-449D55925B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976" y="1523941"/>
            <a:ext cx="4076700" cy="2800350"/>
          </a:xfrm>
          <a:prstGeom prst="rect">
            <a:avLst/>
          </a:prstGeom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id="{AA4245CE-1088-0BAB-284C-9E71488DE4C6}"/>
              </a:ext>
            </a:extLst>
          </p:cNvPr>
          <p:cNvSpPr txBox="1">
            <a:spLocks/>
          </p:cNvSpPr>
          <p:nvPr/>
        </p:nvSpPr>
        <p:spPr>
          <a:xfrm>
            <a:off x="4584316" y="2878470"/>
            <a:ext cx="6647632" cy="43543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200">
                <a:latin typeface="Arial" panose="020B0604020202020204" pitchFamily="34" charset="0"/>
                <a:cs typeface="Arial" panose="020B0604020202020204" pitchFamily="34" charset="0"/>
              </a:rPr>
              <a:t>Permite que o usuario cree novas maneiras de interactuar co sistema, novos códigos: Compiladores, Depuradores</a:t>
            </a:r>
            <a:endParaRPr lang="es-E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507EAA1E-CA46-CC10-36D2-258C8BCA4DA6}"/>
              </a:ext>
            </a:extLst>
          </p:cNvPr>
          <p:cNvSpPr txBox="1">
            <a:spLocks/>
          </p:cNvSpPr>
          <p:nvPr/>
        </p:nvSpPr>
        <p:spPr>
          <a:xfrm>
            <a:off x="4584316" y="3747559"/>
            <a:ext cx="6647632" cy="43543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200">
                <a:latin typeface="Arial" panose="020B0604020202020204" pitchFamily="34" charset="0"/>
                <a:cs typeface="Arial" panose="020B0604020202020204" pitchFamily="34" charset="0"/>
              </a:rPr>
              <a:t>Permiten ao usuario realizar tarefas específicas: Follas de cálculo, Programas de deseño..</a:t>
            </a:r>
            <a:endParaRPr lang="es-E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EA352902-88C6-3343-020C-666122769883}"/>
              </a:ext>
            </a:extLst>
          </p:cNvPr>
          <p:cNvSpPr txBox="1">
            <a:spLocks/>
          </p:cNvSpPr>
          <p:nvPr/>
        </p:nvSpPr>
        <p:spPr>
          <a:xfrm>
            <a:off x="1345421" y="1090284"/>
            <a:ext cx="9144000" cy="36353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600" b="1">
                <a:latin typeface="Arial" panose="020B0604020202020204" pitchFamily="34" charset="0"/>
                <a:cs typeface="Arial" panose="020B0604020202020204" pitchFamily="34" charset="0"/>
              </a:rPr>
              <a:t>En base a súa dispoñibilidade:</a:t>
            </a:r>
            <a:endParaRPr lang="es-E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72501D5A-F8E7-532C-E606-2344143E154E}"/>
              </a:ext>
            </a:extLst>
          </p:cNvPr>
          <p:cNvSpPr txBox="1">
            <a:spLocks/>
          </p:cNvSpPr>
          <p:nvPr/>
        </p:nvSpPr>
        <p:spPr>
          <a:xfrm>
            <a:off x="3166656" y="1682701"/>
            <a:ext cx="6763160" cy="703311"/>
          </a:xfrm>
          <a:prstGeom prst="rect">
            <a:avLst/>
          </a:prstGeom>
          <a:solidFill>
            <a:schemeClr val="accent4"/>
          </a:solidFill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s-ES" sz="1400" b="1">
                <a:latin typeface="Arial" panose="020B0604020202020204" pitchFamily="34" charset="0"/>
                <a:cs typeface="Arial" panose="020B0604020202020204" pitchFamily="34" charset="0"/>
              </a:rPr>
              <a:t>SOFTWARE PROPIETARIO: Hai que pagar unha licenza para poder usalo</a:t>
            </a:r>
            <a:endParaRPr lang="es-E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5D8B8530-7C91-C71D-9FDB-F54EC1AFF55C}"/>
              </a:ext>
            </a:extLst>
          </p:cNvPr>
          <p:cNvSpPr txBox="1">
            <a:spLocks/>
          </p:cNvSpPr>
          <p:nvPr/>
        </p:nvSpPr>
        <p:spPr>
          <a:xfrm>
            <a:off x="3133314" y="2627640"/>
            <a:ext cx="7534685" cy="703311"/>
          </a:xfrm>
          <a:prstGeom prst="rect">
            <a:avLst/>
          </a:prstGeom>
          <a:solidFill>
            <a:schemeClr val="accent4"/>
          </a:solidFill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s-ES" sz="1400" b="1">
                <a:latin typeface="Arial" panose="020B0604020202020204" pitchFamily="34" charset="0"/>
                <a:cs typeface="Arial" panose="020B0604020202020204" pitchFamily="34" charset="0"/>
              </a:rPr>
              <a:t>SOFTWARE LIBRE DE CÓDIGO ABERTO / OPEN SOURCE / GPL: Linux</a:t>
            </a:r>
            <a:endParaRPr lang="es-E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C65C7578-9853-5928-F458-DD6767E886C3}"/>
              </a:ext>
            </a:extLst>
          </p:cNvPr>
          <p:cNvSpPr txBox="1">
            <a:spLocks/>
          </p:cNvSpPr>
          <p:nvPr/>
        </p:nvSpPr>
        <p:spPr>
          <a:xfrm>
            <a:off x="3133313" y="3620980"/>
            <a:ext cx="8133275" cy="703311"/>
          </a:xfrm>
          <a:prstGeom prst="rect">
            <a:avLst/>
          </a:prstGeom>
          <a:solidFill>
            <a:schemeClr val="accent4"/>
          </a:solidFill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s-ES" sz="1400" b="1">
                <a:latin typeface="Arial" panose="020B0604020202020204" pitchFamily="34" charset="0"/>
                <a:cs typeface="Arial" panose="020B0604020202020204" pitchFamily="34" charset="0"/>
              </a:rPr>
              <a:t>SOFTWARE LIBRE / FREEWARE / BSD. É gratis o seu uso, pero non é de código abto: Virtual Box</a:t>
            </a:r>
            <a:endParaRPr lang="es-E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79593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5D5D06-E9F8-50BD-E5D0-B3FC58DABB7E}"/>
              </a:ext>
            </a:extLst>
          </p:cNvPr>
          <p:cNvSpPr txBox="1">
            <a:spLocks/>
          </p:cNvSpPr>
          <p:nvPr/>
        </p:nvSpPr>
        <p:spPr>
          <a:xfrm>
            <a:off x="1524000" y="92801"/>
            <a:ext cx="9144000" cy="36353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2400" b="1">
                <a:latin typeface="Arial" panose="020B0604020202020204" pitchFamily="34" charset="0"/>
                <a:cs typeface="Arial" panose="020B0604020202020204" pitchFamily="34" charset="0"/>
              </a:rPr>
              <a:t>Outra CLASIFICACIÓN DOS TIPOS DE SOFTWARE</a:t>
            </a:r>
            <a:endParaRPr lang="es-E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B4899341-B197-5160-402A-4183CC352D5B}"/>
              </a:ext>
            </a:extLst>
          </p:cNvPr>
          <p:cNvSpPr txBox="1">
            <a:spLocks/>
          </p:cNvSpPr>
          <p:nvPr/>
        </p:nvSpPr>
        <p:spPr>
          <a:xfrm>
            <a:off x="4628098" y="1791665"/>
            <a:ext cx="6647632" cy="43543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200">
                <a:latin typeface="Arial" panose="020B0604020202020204" pitchFamily="34" charset="0"/>
                <a:cs typeface="Arial" panose="020B0604020202020204" pitchFamily="34" charset="0"/>
              </a:rPr>
              <a:t>Axuda ao usuario a interactuar co hardware do sistema informático: SO, Controladores / Drivers</a:t>
            </a:r>
            <a:endParaRPr lang="es-E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A17925D2-89AA-5C73-4684-132E544FB5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976" y="1523941"/>
            <a:ext cx="4076700" cy="2800350"/>
          </a:xfrm>
          <a:prstGeom prst="rect">
            <a:avLst/>
          </a:prstGeom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id="{5FDF54CD-E220-799C-F48A-C26B2C39124A}"/>
              </a:ext>
            </a:extLst>
          </p:cNvPr>
          <p:cNvSpPr txBox="1">
            <a:spLocks/>
          </p:cNvSpPr>
          <p:nvPr/>
        </p:nvSpPr>
        <p:spPr>
          <a:xfrm>
            <a:off x="4584316" y="2878470"/>
            <a:ext cx="6647632" cy="43543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200">
                <a:latin typeface="Arial" panose="020B0604020202020204" pitchFamily="34" charset="0"/>
                <a:cs typeface="Arial" panose="020B0604020202020204" pitchFamily="34" charset="0"/>
              </a:rPr>
              <a:t>Permite que o usuario cree novas maneiras de interactuar co sistema, novos códigos: Compiladores, Depuradores</a:t>
            </a:r>
            <a:endParaRPr lang="es-E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1C2AEA5A-3EFE-1EC6-8564-AFE46FBC5BCA}"/>
              </a:ext>
            </a:extLst>
          </p:cNvPr>
          <p:cNvSpPr txBox="1">
            <a:spLocks/>
          </p:cNvSpPr>
          <p:nvPr/>
        </p:nvSpPr>
        <p:spPr>
          <a:xfrm>
            <a:off x="4584316" y="3747559"/>
            <a:ext cx="6647632" cy="43543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200">
                <a:latin typeface="Arial" panose="020B0604020202020204" pitchFamily="34" charset="0"/>
                <a:cs typeface="Arial" panose="020B0604020202020204" pitchFamily="34" charset="0"/>
              </a:rPr>
              <a:t>Permiten ao usuario realizar tarefas específicas: Follas de cálculo, Programas de deseño..</a:t>
            </a:r>
            <a:endParaRPr lang="es-E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53215E93-9510-1BAA-1A55-2A3337B9F2D7}"/>
              </a:ext>
            </a:extLst>
          </p:cNvPr>
          <p:cNvSpPr txBox="1">
            <a:spLocks/>
          </p:cNvSpPr>
          <p:nvPr/>
        </p:nvSpPr>
        <p:spPr>
          <a:xfrm>
            <a:off x="1345421" y="1090284"/>
            <a:ext cx="9144000" cy="36353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600" b="1">
                <a:latin typeface="Arial" panose="020B0604020202020204" pitchFamily="34" charset="0"/>
                <a:cs typeface="Arial" panose="020B0604020202020204" pitchFamily="34" charset="0"/>
              </a:rPr>
              <a:t>En base ao seu cometido:</a:t>
            </a:r>
            <a:endParaRPr lang="es-E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ítulo 1">
            <a:extLst>
              <a:ext uri="{FF2B5EF4-FFF2-40B4-BE49-F238E27FC236}">
                <a16:creationId xmlns:a16="http://schemas.microsoft.com/office/drawing/2014/main" id="{0CE7A127-6994-5825-CD87-9AC0E6B8A659}"/>
              </a:ext>
            </a:extLst>
          </p:cNvPr>
          <p:cNvSpPr txBox="1">
            <a:spLocks/>
          </p:cNvSpPr>
          <p:nvPr/>
        </p:nvSpPr>
        <p:spPr>
          <a:xfrm>
            <a:off x="157075" y="4447066"/>
            <a:ext cx="9322681" cy="78689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s-ES" sz="1400" b="1">
                <a:latin typeface="Arial" panose="020B0604020202020204" pitchFamily="34" charset="0"/>
                <a:cs typeface="Arial" panose="020B0604020202020204" pitchFamily="34" charset="0"/>
              </a:rPr>
              <a:t>Todos os sistemas informáticos precisan dun SO para funcionar: Windows, Linux, Android, MAC OS</a:t>
            </a:r>
            <a:endParaRPr lang="es-E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5864AFE5-50CD-721B-F64F-610AC48C3BF2}"/>
              </a:ext>
            </a:extLst>
          </p:cNvPr>
          <p:cNvSpPr txBox="1">
            <a:spLocks/>
          </p:cNvSpPr>
          <p:nvPr/>
        </p:nvSpPr>
        <p:spPr>
          <a:xfrm>
            <a:off x="157075" y="5323136"/>
            <a:ext cx="11993786" cy="153486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s-ES" sz="1400">
                <a:latin typeface="Arial" panose="020B0604020202020204" pitchFamily="34" charset="0"/>
                <a:cs typeface="Arial" panose="020B0604020202020204" pitchFamily="34" charset="0"/>
              </a:rPr>
              <a:t>Os </a:t>
            </a:r>
            <a:r>
              <a:rPr lang="es-ES" sz="1400" b="1">
                <a:latin typeface="Arial" panose="020B0604020202020204" pitchFamily="34" charset="0"/>
                <a:cs typeface="Arial" panose="020B0604020202020204" pitchFamily="34" charset="0"/>
              </a:rPr>
              <a:t>drivers</a:t>
            </a:r>
            <a:r>
              <a:rPr lang="es-ES" sz="1400">
                <a:latin typeface="Arial" panose="020B0604020202020204" pitchFamily="34" charset="0"/>
                <a:cs typeface="Arial" panose="020B0604020202020204" pitchFamily="34" charset="0"/>
              </a:rPr>
              <a:t> (ou controlador) é un pequeno software/programa/aplicación, que fai de intérprete entre un dispositivo de hardware periférico e o SO. Cando engadimos un novo dispositivo, este ten que vir co seu propio intérprete para o SO que corresponda. Hoxe en día a maioría xa son Plug &amp; Play, polo que non requieren dunha instalación adicional, se non que ao enchufar xa o fan eles automáticamente, sen necesidade de intervención do usuario.</a:t>
            </a:r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45443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E3EB9B-8C9F-82CD-3698-F232541E48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9AAF4B-3414-902D-05CA-104CD57C7FD5}"/>
              </a:ext>
            </a:extLst>
          </p:cNvPr>
          <p:cNvSpPr txBox="1">
            <a:spLocks/>
          </p:cNvSpPr>
          <p:nvPr/>
        </p:nvSpPr>
        <p:spPr>
          <a:xfrm>
            <a:off x="4943474" y="564356"/>
            <a:ext cx="6443663" cy="64293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2400" b="1">
                <a:latin typeface="Arial" panose="020B0604020202020204" pitchFamily="34" charset="0"/>
                <a:cs typeface="Arial" panose="020B0604020202020204" pitchFamily="34" charset="0"/>
              </a:rPr>
              <a:t>FUNCIÓNS DO SISTEMA OPERATIVO</a:t>
            </a:r>
            <a:endParaRPr lang="es-E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A69D50F9-99E8-45F8-AB6C-46AD46BEAA8D}"/>
              </a:ext>
            </a:extLst>
          </p:cNvPr>
          <p:cNvSpPr txBox="1">
            <a:spLocks/>
          </p:cNvSpPr>
          <p:nvPr/>
        </p:nvSpPr>
        <p:spPr>
          <a:xfrm>
            <a:off x="4214813" y="875972"/>
            <a:ext cx="7542610" cy="490332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ES" sz="1800" b="1">
                <a:latin typeface="Arial" panose="020B0604020202020204" pitchFamily="34" charset="0"/>
                <a:cs typeface="Arial" panose="020B0604020202020204" pitchFamily="34" charset="0"/>
              </a:rPr>
              <a:t>Xestionar os recursos de hardware, para atender as necesidades das aplicacións que precisa o usuario.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ES" sz="1800" b="1">
                <a:latin typeface="Arial" panose="020B0604020202020204" pitchFamily="34" charset="0"/>
                <a:cs typeface="Arial" panose="020B0604020202020204" pitchFamily="34" charset="0"/>
              </a:rPr>
              <a:t>Xestionar a memoria de xeito eficiente: RAM, CACHÉ, BUFFER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ES" sz="1800" b="1">
                <a:latin typeface="Arial" panose="020B0604020202020204" pitchFamily="34" charset="0"/>
                <a:cs typeface="Arial" panose="020B0604020202020204" pitchFamily="34" charset="0"/>
              </a:rPr>
              <a:t>Xestionar os erros que poidan darse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ES" sz="1800" b="1">
                <a:latin typeface="Arial" panose="020B0604020202020204" pitchFamily="34" charset="0"/>
                <a:cs typeface="Arial" panose="020B0604020202020204" pitchFamily="34" charset="0"/>
              </a:rPr>
              <a:t>Secuencia tarefas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ES" sz="1800" b="1">
                <a:latin typeface="Arial" panose="020B0604020202020204" pitchFamily="34" charset="0"/>
                <a:cs typeface="Arial" panose="020B0604020202020204" pitchFamily="34" charset="0"/>
              </a:rPr>
              <a:t>Protexe o sistema 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es-E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DEB5934-34B8-D046-B275-9212228713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9046" y="2580046"/>
            <a:ext cx="2481262" cy="3401982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6B4C9992-8A74-E2E9-4D67-834F70DD10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771" y="2625395"/>
            <a:ext cx="3324224" cy="4027817"/>
          </a:xfrm>
          <a:prstGeom prst="rect">
            <a:avLst/>
          </a:prstGeom>
        </p:spPr>
      </p:pic>
      <p:sp>
        <p:nvSpPr>
          <p:cNvPr id="16" name="Título 1">
            <a:extLst>
              <a:ext uri="{FF2B5EF4-FFF2-40B4-BE49-F238E27FC236}">
                <a16:creationId xmlns:a16="http://schemas.microsoft.com/office/drawing/2014/main" id="{FBB4484E-2CFA-0766-019C-9A539C548EFF}"/>
              </a:ext>
            </a:extLst>
          </p:cNvPr>
          <p:cNvSpPr txBox="1">
            <a:spLocks/>
          </p:cNvSpPr>
          <p:nvPr/>
        </p:nvSpPr>
        <p:spPr>
          <a:xfrm>
            <a:off x="104771" y="1793081"/>
            <a:ext cx="3917157" cy="118824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2400" b="1">
                <a:latin typeface="Arial" panose="020B0604020202020204" pitchFamily="34" charset="0"/>
                <a:cs typeface="Arial" panose="020B0604020202020204" pitchFamily="34" charset="0"/>
              </a:rPr>
              <a:t>TIPOS DE</a:t>
            </a:r>
          </a:p>
          <a:p>
            <a:pPr algn="ctr"/>
            <a:r>
              <a:rPr lang="es-ES" sz="2400" b="1">
                <a:latin typeface="Arial" panose="020B0604020202020204" pitchFamily="34" charset="0"/>
                <a:cs typeface="Arial" panose="020B0604020202020204" pitchFamily="34" charset="0"/>
              </a:rPr>
              <a:t>SISTEMAS OPERATIVOS</a:t>
            </a:r>
            <a:endParaRPr lang="es-E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4AC66473-9B92-3986-C74E-E01D8BA86B52}"/>
              </a:ext>
            </a:extLst>
          </p:cNvPr>
          <p:cNvSpPr/>
          <p:nvPr/>
        </p:nvSpPr>
        <p:spPr>
          <a:xfrm>
            <a:off x="4214813" y="135731"/>
            <a:ext cx="7700962" cy="5836444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l-ES"/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69ED0BD8-EA3A-0252-CEC0-467381FE2266}"/>
              </a:ext>
            </a:extLst>
          </p:cNvPr>
          <p:cNvSpPr/>
          <p:nvPr/>
        </p:nvSpPr>
        <p:spPr>
          <a:xfrm>
            <a:off x="104771" y="1614487"/>
            <a:ext cx="3917157" cy="5107781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l-ES"/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38A34E9A-9FB6-7990-912E-F3183528EF94}"/>
              </a:ext>
            </a:extLst>
          </p:cNvPr>
          <p:cNvSpPr txBox="1">
            <a:spLocks/>
          </p:cNvSpPr>
          <p:nvPr/>
        </p:nvSpPr>
        <p:spPr>
          <a:xfrm>
            <a:off x="4214813" y="6007354"/>
            <a:ext cx="7735495" cy="78689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s-ES" sz="1300">
                <a:latin typeface="Arial" panose="020B0604020202020204" pitchFamily="34" charset="0"/>
                <a:cs typeface="Arial" panose="020B0604020202020204" pitchFamily="34" charset="0"/>
              </a:rPr>
              <a:t>Algúns equipos informáticos, p ex. os PC poden funcionar con distintos SO. Podemos instalar un ou outro, ou varios. Noutros casos veñen integrados no equipo e non poden cambiarse, p. ex Android.</a:t>
            </a:r>
            <a:endParaRPr lang="es-ES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80025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E5B49C-F3B6-20D1-15C7-24D89B1503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CBBB9B-620E-1FEC-2A3C-BC3565697745}"/>
              </a:ext>
            </a:extLst>
          </p:cNvPr>
          <p:cNvSpPr txBox="1">
            <a:spLocks/>
          </p:cNvSpPr>
          <p:nvPr/>
        </p:nvSpPr>
        <p:spPr>
          <a:xfrm>
            <a:off x="2323689" y="300695"/>
            <a:ext cx="6443663" cy="64293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2400" b="1">
                <a:latin typeface="Arial" panose="020B0604020202020204" pitchFamily="34" charset="0"/>
                <a:cs typeface="Arial" panose="020B0604020202020204" pitchFamily="34" charset="0"/>
              </a:rPr>
              <a:t>REQUISITOS DE HARDWARE DO SO</a:t>
            </a:r>
            <a:endParaRPr lang="es-E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B61FBF4C-A301-94E4-C820-69575B9CB324}"/>
              </a:ext>
            </a:extLst>
          </p:cNvPr>
          <p:cNvSpPr txBox="1">
            <a:spLocks/>
          </p:cNvSpPr>
          <p:nvPr/>
        </p:nvSpPr>
        <p:spPr>
          <a:xfrm>
            <a:off x="1163073" y="4436606"/>
            <a:ext cx="7735495" cy="78689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s-ES" sz="1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Exercicio: Comprobar se cumple os requisitos de Windows 11 e de Linux Lite o noso ordenador.</a:t>
            </a:r>
            <a:endParaRPr lang="es-ES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2B465636-F21C-06F1-6D6C-6B343B32B3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2333172"/>
              </p:ext>
            </p:extLst>
          </p:nvPr>
        </p:nvGraphicFramePr>
        <p:xfrm>
          <a:off x="1099524" y="1282033"/>
          <a:ext cx="9088525" cy="2448039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817705">
                  <a:extLst>
                    <a:ext uri="{9D8B030D-6E8A-4147-A177-3AD203B41FA5}">
                      <a16:colId xmlns:a16="http://schemas.microsoft.com/office/drawing/2014/main" val="3896314911"/>
                    </a:ext>
                  </a:extLst>
                </a:gridCol>
                <a:gridCol w="1817705">
                  <a:extLst>
                    <a:ext uri="{9D8B030D-6E8A-4147-A177-3AD203B41FA5}">
                      <a16:colId xmlns:a16="http://schemas.microsoft.com/office/drawing/2014/main" val="716658443"/>
                    </a:ext>
                  </a:extLst>
                </a:gridCol>
                <a:gridCol w="1817705">
                  <a:extLst>
                    <a:ext uri="{9D8B030D-6E8A-4147-A177-3AD203B41FA5}">
                      <a16:colId xmlns:a16="http://schemas.microsoft.com/office/drawing/2014/main" val="1626655540"/>
                    </a:ext>
                  </a:extLst>
                </a:gridCol>
                <a:gridCol w="1817705">
                  <a:extLst>
                    <a:ext uri="{9D8B030D-6E8A-4147-A177-3AD203B41FA5}">
                      <a16:colId xmlns:a16="http://schemas.microsoft.com/office/drawing/2014/main" val="117281554"/>
                    </a:ext>
                  </a:extLst>
                </a:gridCol>
                <a:gridCol w="1817705">
                  <a:extLst>
                    <a:ext uri="{9D8B030D-6E8A-4147-A177-3AD203B41FA5}">
                      <a16:colId xmlns:a16="http://schemas.microsoft.com/office/drawing/2014/main" val="3566094388"/>
                    </a:ext>
                  </a:extLst>
                </a:gridCol>
              </a:tblGrid>
              <a:tr h="602653">
                <a:tc>
                  <a:txBody>
                    <a:bodyPr/>
                    <a:lstStyle/>
                    <a:p>
                      <a:pPr algn="ctr"/>
                      <a:r>
                        <a:rPr lang="es-ES" sz="2800">
                          <a:solidFill>
                            <a:schemeClr val="tx1"/>
                          </a:solidFill>
                        </a:rPr>
                        <a:t>SO</a:t>
                      </a:r>
                      <a:endParaRPr lang="gl-ES" sz="28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>
                          <a:solidFill>
                            <a:schemeClr val="tx1"/>
                          </a:solidFill>
                        </a:rPr>
                        <a:t>CPU</a:t>
                      </a:r>
                      <a:endParaRPr lang="gl-ES" sz="28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>
                          <a:solidFill>
                            <a:schemeClr val="tx1"/>
                          </a:solidFill>
                        </a:rPr>
                        <a:t>RAM</a:t>
                      </a:r>
                      <a:endParaRPr lang="gl-ES" sz="28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>
                          <a:solidFill>
                            <a:schemeClr val="tx1"/>
                          </a:solidFill>
                        </a:rPr>
                        <a:t>Disco duro</a:t>
                      </a:r>
                      <a:endParaRPr lang="gl-ES" sz="28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>
                          <a:solidFill>
                            <a:schemeClr val="tx1"/>
                          </a:solidFill>
                        </a:rPr>
                        <a:t>Gráfica</a:t>
                      </a:r>
                      <a:endParaRPr lang="gl-ES" sz="28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5500217"/>
                  </a:ext>
                </a:extLst>
              </a:tr>
              <a:tr h="602653">
                <a:tc>
                  <a:txBody>
                    <a:bodyPr/>
                    <a:lstStyle/>
                    <a:p>
                      <a:r>
                        <a:rPr lang="es-ES"/>
                        <a:t>Windows 10</a:t>
                      </a:r>
                    </a:p>
                    <a:p>
                      <a:r>
                        <a:rPr lang="es-ES"/>
                        <a:t>(64 bits)</a:t>
                      </a:r>
                      <a:endParaRPr lang="gl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/>
                        <a:t>1 GHz</a:t>
                      </a:r>
                      <a:endParaRPr lang="gl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/>
                        <a:t>2 GB</a:t>
                      </a:r>
                      <a:endParaRPr lang="gl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/>
                        <a:t>20 GB</a:t>
                      </a:r>
                      <a:endParaRPr lang="gl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/>
                        <a:t>800 x 600</a:t>
                      </a:r>
                      <a:endParaRPr lang="gl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4495126"/>
                  </a:ext>
                </a:extLst>
              </a:tr>
              <a:tr h="602653">
                <a:tc>
                  <a:txBody>
                    <a:bodyPr/>
                    <a:lstStyle/>
                    <a:p>
                      <a:r>
                        <a:rPr lang="es-ES"/>
                        <a:t>Windows 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/>
                        <a:t>1 GHz / 2 núcleos</a:t>
                      </a:r>
                      <a:endParaRPr lang="gl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/>
                        <a:t>4 GB</a:t>
                      </a:r>
                      <a:endParaRPr lang="gl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/>
                        <a:t>64 GB</a:t>
                      </a:r>
                      <a:endParaRPr lang="gl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/>
                        <a:t>1280 x 720 (HD)</a:t>
                      </a:r>
                      <a:endParaRPr lang="gl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2504071"/>
                  </a:ext>
                </a:extLst>
              </a:tr>
              <a:tr h="602653">
                <a:tc>
                  <a:txBody>
                    <a:bodyPr/>
                    <a:lstStyle/>
                    <a:p>
                      <a:r>
                        <a:rPr lang="es-ES"/>
                        <a:t>Linux Lite</a:t>
                      </a:r>
                      <a:endParaRPr lang="gl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/>
                        <a:t>1 GHz</a:t>
                      </a:r>
                      <a:endParaRPr lang="gl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/>
                        <a:t>768 MB</a:t>
                      </a:r>
                      <a:endParaRPr lang="gl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/>
                        <a:t>8 GB</a:t>
                      </a:r>
                      <a:endParaRPr lang="gl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/>
                        <a:t>1024 x 768</a:t>
                      </a:r>
                      <a:endParaRPr lang="gl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04558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93966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DC116E-4BB0-FF2A-C5D1-12DA28C905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7A32B73B-EE6E-3721-FAB1-B9DE02054A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6570" y="903181"/>
            <a:ext cx="5934883" cy="340803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4361858-B0DE-BD31-6624-15C61EE53A21}"/>
              </a:ext>
            </a:extLst>
          </p:cNvPr>
          <p:cNvSpPr txBox="1">
            <a:spLocks/>
          </p:cNvSpPr>
          <p:nvPr/>
        </p:nvSpPr>
        <p:spPr>
          <a:xfrm>
            <a:off x="306348" y="456496"/>
            <a:ext cx="4380039" cy="3837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16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Configuración -&gt; Sistema -&gt; Acerca de</a:t>
            </a:r>
            <a:endParaRPr lang="es-ES" sz="1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3A900D09-CA50-6A35-1EB6-357A3C3CF90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5983"/>
          <a:stretch/>
        </p:blipFill>
        <p:spPr>
          <a:xfrm>
            <a:off x="118268" y="718055"/>
            <a:ext cx="5592235" cy="4170899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A9351C06-0A9F-7420-5D2A-3DC6D16A5C92}"/>
              </a:ext>
            </a:extLst>
          </p:cNvPr>
          <p:cNvSpPr txBox="1"/>
          <p:nvPr/>
        </p:nvSpPr>
        <p:spPr>
          <a:xfrm>
            <a:off x="3859667" y="4179311"/>
            <a:ext cx="998548" cy="291711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gl-ES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2B53209A-2419-F6BD-0933-79EAC1E0C280}"/>
              </a:ext>
            </a:extLst>
          </p:cNvPr>
          <p:cNvSpPr txBox="1"/>
          <p:nvPr/>
        </p:nvSpPr>
        <p:spPr>
          <a:xfrm>
            <a:off x="9397375" y="3137289"/>
            <a:ext cx="1508107" cy="43616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gl-ES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A419A369-49A5-F411-A7D9-90C2345EDA79}"/>
              </a:ext>
            </a:extLst>
          </p:cNvPr>
          <p:cNvSpPr txBox="1"/>
          <p:nvPr/>
        </p:nvSpPr>
        <p:spPr>
          <a:xfrm>
            <a:off x="2429165" y="1654897"/>
            <a:ext cx="2064412" cy="17951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gl-ES"/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D97CA7F1-C2C7-161F-E728-16264DF47E18}"/>
              </a:ext>
            </a:extLst>
          </p:cNvPr>
          <p:cNvSpPr txBox="1">
            <a:spLocks/>
          </p:cNvSpPr>
          <p:nvPr/>
        </p:nvSpPr>
        <p:spPr>
          <a:xfrm>
            <a:off x="6481498" y="484547"/>
            <a:ext cx="4984965" cy="32768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16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Administrador de tareas (CTrl + Shift + Esc)</a:t>
            </a:r>
            <a:endParaRPr lang="es-ES" sz="1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69B54D68-FF1E-5CD7-30E0-0383DCAD7E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3965" y="4595014"/>
            <a:ext cx="5827487" cy="2004835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1B3CE87C-031E-369D-9279-F9443AF9B577}"/>
              </a:ext>
            </a:extLst>
          </p:cNvPr>
          <p:cNvSpPr txBox="1"/>
          <p:nvPr/>
        </p:nvSpPr>
        <p:spPr>
          <a:xfrm>
            <a:off x="9940594" y="5693962"/>
            <a:ext cx="1464163" cy="21317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gl-ES"/>
          </a:p>
        </p:txBody>
      </p:sp>
      <p:sp>
        <p:nvSpPr>
          <p:cNvPr id="16" name="Título 1">
            <a:extLst>
              <a:ext uri="{FF2B5EF4-FFF2-40B4-BE49-F238E27FC236}">
                <a16:creationId xmlns:a16="http://schemas.microsoft.com/office/drawing/2014/main" id="{92938DAB-ACAC-921A-DA2D-4DB1C8F9606C}"/>
              </a:ext>
            </a:extLst>
          </p:cNvPr>
          <p:cNvSpPr txBox="1">
            <a:spLocks/>
          </p:cNvSpPr>
          <p:nvPr/>
        </p:nvSpPr>
        <p:spPr>
          <a:xfrm>
            <a:off x="440548" y="5139346"/>
            <a:ext cx="4380039" cy="3837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16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Configuración -&gt; Sistema -&gt; Pantalla</a:t>
            </a:r>
            <a:endParaRPr lang="es-ES" sz="1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BC3D466F-E4CB-16C0-2FFA-C99CDA57D6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5035" y="5557278"/>
            <a:ext cx="3721990" cy="844226"/>
          </a:xfrm>
          <a:prstGeom prst="rect">
            <a:avLst/>
          </a:prstGeom>
        </p:spPr>
      </p:pic>
      <p:sp>
        <p:nvSpPr>
          <p:cNvPr id="19" name="Título 1">
            <a:extLst>
              <a:ext uri="{FF2B5EF4-FFF2-40B4-BE49-F238E27FC236}">
                <a16:creationId xmlns:a16="http://schemas.microsoft.com/office/drawing/2014/main" id="{C0FE6957-DF24-0E42-06B2-D9E5881B9303}"/>
              </a:ext>
            </a:extLst>
          </p:cNvPr>
          <p:cNvSpPr txBox="1">
            <a:spLocks/>
          </p:cNvSpPr>
          <p:nvPr/>
        </p:nvSpPr>
        <p:spPr>
          <a:xfrm>
            <a:off x="838577" y="6435652"/>
            <a:ext cx="3894906" cy="27929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12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 recomendada é a máxima que admite)</a:t>
            </a:r>
            <a:endParaRPr lang="es-ES" sz="1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48637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5B9D26-BF67-B75A-F837-95EA1B6ADB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9C3B71-6346-7BC1-9B59-4D4BB60EF806}"/>
              </a:ext>
            </a:extLst>
          </p:cNvPr>
          <p:cNvSpPr txBox="1">
            <a:spLocks/>
          </p:cNvSpPr>
          <p:nvPr/>
        </p:nvSpPr>
        <p:spPr>
          <a:xfrm>
            <a:off x="243174" y="146168"/>
            <a:ext cx="10988767" cy="85446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2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FASES DA INSTALACIÓN DUN SISTEMA OPERATIVO CON USB EXTERNO PARA DUAL BOOT</a:t>
            </a:r>
            <a:endParaRPr lang="es-E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6A97491C-40CF-2A98-BDF7-4AAAA0D29005}"/>
              </a:ext>
            </a:extLst>
          </p:cNvPr>
          <p:cNvSpPr txBox="1">
            <a:spLocks/>
          </p:cNvSpPr>
          <p:nvPr/>
        </p:nvSpPr>
        <p:spPr>
          <a:xfrm>
            <a:off x="-5" y="1000632"/>
            <a:ext cx="11865769" cy="65095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s-ES" sz="1600" b="1">
                <a:latin typeface="Arial" panose="020B0604020202020204" pitchFamily="34" charset="0"/>
                <a:cs typeface="Arial" panose="020B0604020202020204" pitchFamily="34" charset="0"/>
              </a:rPr>
              <a:t>1. Xestionar o disco duro do equipo. Crear unha partición para albergar o novo SO (Si queremos manter o outro SO). </a:t>
            </a:r>
            <a:endParaRPr lang="es-E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88FA4F2B-B542-637A-8C60-51E4969AAC79}"/>
              </a:ext>
            </a:extLst>
          </p:cNvPr>
          <p:cNvSpPr txBox="1">
            <a:spLocks/>
          </p:cNvSpPr>
          <p:nvPr/>
        </p:nvSpPr>
        <p:spPr>
          <a:xfrm>
            <a:off x="0" y="1465324"/>
            <a:ext cx="11915774" cy="76937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s-ES" sz="1600" b="1">
                <a:latin typeface="Arial" panose="020B0604020202020204" pitchFamily="34" charset="0"/>
                <a:cs typeface="Arial" panose="020B0604020202020204" pitchFamily="34" charset="0"/>
              </a:rPr>
              <a:t>2. Configurar a BIOS (BOOT MENÚ) para que ao encender o equipo arranque dende a unidade extraíble (USB, p.ex.) onde temos a imaxe do SO.</a:t>
            </a:r>
            <a:endParaRPr lang="es-E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0F972FAB-AB4D-C496-6BD1-BA6AF299C0C4}"/>
              </a:ext>
            </a:extLst>
          </p:cNvPr>
          <p:cNvSpPr txBox="1">
            <a:spLocks/>
          </p:cNvSpPr>
          <p:nvPr/>
        </p:nvSpPr>
        <p:spPr>
          <a:xfrm>
            <a:off x="-5" y="2334597"/>
            <a:ext cx="11231946" cy="76937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s-ES" sz="1600" b="1">
                <a:latin typeface="Arial" panose="020B0604020202020204" pitchFamily="34" charset="0"/>
                <a:cs typeface="Arial" panose="020B0604020202020204" pitchFamily="34" charset="0"/>
              </a:rPr>
              <a:t>3. Execútase o programa de instalación</a:t>
            </a:r>
            <a:endParaRPr lang="es-E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D280D216-5786-57CF-D67E-50147996F4C5}"/>
              </a:ext>
            </a:extLst>
          </p:cNvPr>
          <p:cNvSpPr txBox="1">
            <a:spLocks/>
          </p:cNvSpPr>
          <p:nvPr/>
        </p:nvSpPr>
        <p:spPr>
          <a:xfrm>
            <a:off x="0" y="3017609"/>
            <a:ext cx="11231945" cy="76937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s-ES" sz="1600" b="1">
                <a:latin typeface="Arial" panose="020B0604020202020204" pitchFamily="34" charset="0"/>
                <a:cs typeface="Arial" panose="020B0604020202020204" pitchFamily="34" charset="0"/>
              </a:rPr>
              <a:t>4. Solicita CONTRASINAL do ADMINISTRADOR do sistema. En Linux é sempre ROOT</a:t>
            </a:r>
            <a:endParaRPr lang="es-E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5A5DFF68-82A4-9E1A-147B-40F30EA04789}"/>
              </a:ext>
            </a:extLst>
          </p:cNvPr>
          <p:cNvSpPr txBox="1">
            <a:spLocks/>
          </p:cNvSpPr>
          <p:nvPr/>
        </p:nvSpPr>
        <p:spPr>
          <a:xfrm>
            <a:off x="0" y="3502196"/>
            <a:ext cx="9910353" cy="76937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s-ES" sz="1600" b="1">
                <a:latin typeface="Arial" panose="020B0604020202020204" pitchFamily="34" charset="0"/>
                <a:cs typeface="Arial" panose="020B0604020202020204" pitchFamily="34" charset="0"/>
              </a:rPr>
              <a:t>5. Selecciónanse os componentes do software que son opcionais de instalar</a:t>
            </a:r>
            <a:endParaRPr lang="es-E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33101BB3-046F-A167-902D-165CC278FC58}"/>
              </a:ext>
            </a:extLst>
          </p:cNvPr>
          <p:cNvSpPr txBox="1">
            <a:spLocks/>
          </p:cNvSpPr>
          <p:nvPr/>
        </p:nvSpPr>
        <p:spPr>
          <a:xfrm>
            <a:off x="-1" y="4050845"/>
            <a:ext cx="9910353" cy="76937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s-ES" sz="1600" b="1">
                <a:latin typeface="Arial" panose="020B0604020202020204" pitchFamily="34" charset="0"/>
                <a:cs typeface="Arial" panose="020B0604020202020204" pitchFamily="34" charset="0"/>
              </a:rPr>
              <a:t>6. A Bios ordena entón a copia de ficheiros do USB á partición do disco duro asignada</a:t>
            </a:r>
            <a:endParaRPr lang="es-E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AFFB041B-3091-8236-09CD-201B93C456E2}"/>
              </a:ext>
            </a:extLst>
          </p:cNvPr>
          <p:cNvSpPr txBox="1">
            <a:spLocks/>
          </p:cNvSpPr>
          <p:nvPr/>
        </p:nvSpPr>
        <p:spPr>
          <a:xfrm>
            <a:off x="-5" y="4567463"/>
            <a:ext cx="9910353" cy="76937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s-ES" sz="1600" b="1">
                <a:latin typeface="Arial" panose="020B0604020202020204" pitchFamily="34" charset="0"/>
                <a:cs typeface="Arial" panose="020B0604020202020204" pitchFamily="34" charset="0"/>
              </a:rPr>
              <a:t>7. Introducir parámetros de rede para o novo SO</a:t>
            </a:r>
            <a:endParaRPr lang="es-E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ítulo 1">
            <a:extLst>
              <a:ext uri="{FF2B5EF4-FFF2-40B4-BE49-F238E27FC236}">
                <a16:creationId xmlns:a16="http://schemas.microsoft.com/office/drawing/2014/main" id="{5F531B92-2456-E353-9AC5-83F94FEE393F}"/>
              </a:ext>
            </a:extLst>
          </p:cNvPr>
          <p:cNvSpPr txBox="1">
            <a:spLocks/>
          </p:cNvSpPr>
          <p:nvPr/>
        </p:nvSpPr>
        <p:spPr>
          <a:xfrm>
            <a:off x="0" y="5116112"/>
            <a:ext cx="9910353" cy="76937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s-ES" sz="1600" b="1">
                <a:latin typeface="Arial" panose="020B0604020202020204" pitchFamily="34" charset="0"/>
                <a:cs typeface="Arial" panose="020B0604020202020204" pitchFamily="34" charset="0"/>
              </a:rPr>
              <a:t>8. Instálase o ficheiro XESTOR DE ARRANQUE (GRUB en LINUX, BOOT MANAGER en WINDOWS) </a:t>
            </a:r>
            <a:endParaRPr lang="es-E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ítulo 1">
            <a:extLst>
              <a:ext uri="{FF2B5EF4-FFF2-40B4-BE49-F238E27FC236}">
                <a16:creationId xmlns:a16="http://schemas.microsoft.com/office/drawing/2014/main" id="{6728886E-1774-1E3D-FC0C-207DD2F24A01}"/>
              </a:ext>
            </a:extLst>
          </p:cNvPr>
          <p:cNvSpPr txBox="1">
            <a:spLocks/>
          </p:cNvSpPr>
          <p:nvPr/>
        </p:nvSpPr>
        <p:spPr>
          <a:xfrm>
            <a:off x="1" y="5734266"/>
            <a:ext cx="12192000" cy="1059824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s-ES" sz="1600" b="1">
                <a:latin typeface="Arial" panose="020B0604020202020204" pitchFamily="34" charset="0"/>
                <a:cs typeface="Arial" panose="020B0604020202020204" pitchFamily="34" charset="0"/>
              </a:rPr>
              <a:t>9. Retirar USB e reiniciar para instalar actualización, plug-ins do navegador (engaden funcionalidades, como p ex Flash-Player para ver contidos multimedia ou JAVA para aplicacións interactivas), drivers dos dispositivos do equipo que non veñan no USB, ...</a:t>
            </a:r>
          </a:p>
          <a:p>
            <a:pPr>
              <a:lnSpc>
                <a:spcPct val="150000"/>
              </a:lnSpc>
            </a:pPr>
            <a:r>
              <a:rPr lang="es-ES" sz="1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OLLO! Volver antes ao BOOT MENÚ, para indicar que xa non arranque dende o usb, se non dende o disco duro.</a:t>
            </a:r>
            <a:endParaRPr lang="es-ES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24675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C62582-9A19-B6C6-18D8-F370E566A6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642451-1D32-32BD-D78C-B2EAE7010B90}"/>
              </a:ext>
            </a:extLst>
          </p:cNvPr>
          <p:cNvSpPr txBox="1">
            <a:spLocks/>
          </p:cNvSpPr>
          <p:nvPr/>
        </p:nvSpPr>
        <p:spPr>
          <a:xfrm>
            <a:off x="196344" y="438912"/>
            <a:ext cx="11522562" cy="31841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2000" b="1">
                <a:latin typeface="Arial" panose="020B0604020202020204" pitchFamily="34" charset="0"/>
                <a:cs typeface="Arial" panose="020B0604020202020204" pitchFamily="34" charset="0"/>
              </a:rPr>
              <a:t>CREAR PARTICIÓN NO DISCO DURO PARA O NOVO SO A INSTALAR EN DUAL BOOT</a:t>
            </a:r>
            <a:endParaRPr lang="es-E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58163E7E-6FDD-07AC-057D-2D79999A8679}"/>
              </a:ext>
            </a:extLst>
          </p:cNvPr>
          <p:cNvSpPr txBox="1">
            <a:spLocks/>
          </p:cNvSpPr>
          <p:nvPr/>
        </p:nvSpPr>
        <p:spPr>
          <a:xfrm>
            <a:off x="0" y="818819"/>
            <a:ext cx="11865769" cy="65095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s-ES" sz="1600" b="1">
                <a:latin typeface="Arial" panose="020B0604020202020204" pitchFamily="34" charset="0"/>
                <a:cs typeface="Arial" panose="020B0604020202020204" pitchFamily="34" charset="0"/>
              </a:rPr>
              <a:t>1. Xestionar o disco duro do equipo. Crear unha partición para albergar o novo SO (Si queremos manter o outro SO). </a:t>
            </a:r>
            <a:endParaRPr lang="es-E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09BA3A13-97FE-63C4-A495-D906D5ECBA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90" y="1810665"/>
            <a:ext cx="6212922" cy="4827247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67699DFD-9272-EAE1-2612-2D2C379D02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1834" y="1599509"/>
            <a:ext cx="4281487" cy="2919412"/>
          </a:xfrm>
          <a:prstGeom prst="rect">
            <a:avLst/>
          </a:prstGeom>
        </p:spPr>
      </p:pic>
      <p:sp>
        <p:nvSpPr>
          <p:cNvPr id="18" name="Título 1">
            <a:extLst>
              <a:ext uri="{FF2B5EF4-FFF2-40B4-BE49-F238E27FC236}">
                <a16:creationId xmlns:a16="http://schemas.microsoft.com/office/drawing/2014/main" id="{40B09E25-4EB0-CBDB-2251-99E0C53A7474}"/>
              </a:ext>
            </a:extLst>
          </p:cNvPr>
          <p:cNvSpPr txBox="1">
            <a:spLocks/>
          </p:cNvSpPr>
          <p:nvPr/>
        </p:nvSpPr>
        <p:spPr>
          <a:xfrm>
            <a:off x="575416" y="1402993"/>
            <a:ext cx="4648201" cy="581039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s-ES" sz="1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PASO 1: Administración de discos en Windows</a:t>
            </a:r>
            <a:endParaRPr lang="es-ES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ítulo 1">
            <a:extLst>
              <a:ext uri="{FF2B5EF4-FFF2-40B4-BE49-F238E27FC236}">
                <a16:creationId xmlns:a16="http://schemas.microsoft.com/office/drawing/2014/main" id="{4C9950A8-CDD8-EF00-2827-6EF32D423221}"/>
              </a:ext>
            </a:extLst>
          </p:cNvPr>
          <p:cNvSpPr txBox="1">
            <a:spLocks/>
          </p:cNvSpPr>
          <p:nvPr/>
        </p:nvSpPr>
        <p:spPr>
          <a:xfrm>
            <a:off x="6551064" y="1229626"/>
            <a:ext cx="4648201" cy="581039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s-ES" sz="1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PASO 2: Reducir volumen na partición desexada</a:t>
            </a:r>
            <a:endParaRPr lang="es-ES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ítulo 1">
            <a:extLst>
              <a:ext uri="{FF2B5EF4-FFF2-40B4-BE49-F238E27FC236}">
                <a16:creationId xmlns:a16="http://schemas.microsoft.com/office/drawing/2014/main" id="{15C23156-2556-19C5-9F2A-E2217E511F08}"/>
              </a:ext>
            </a:extLst>
          </p:cNvPr>
          <p:cNvSpPr txBox="1">
            <a:spLocks/>
          </p:cNvSpPr>
          <p:nvPr/>
        </p:nvSpPr>
        <p:spPr>
          <a:xfrm>
            <a:off x="6551064" y="4677452"/>
            <a:ext cx="4648201" cy="58103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s-ES" sz="1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PASO 3: Dar nome á nova partición creada</a:t>
            </a:r>
            <a:endParaRPr lang="es-ES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B8E1646E-7E06-ACF4-B56D-40BD844245F4}"/>
              </a:ext>
            </a:extLst>
          </p:cNvPr>
          <p:cNvSpPr txBox="1">
            <a:spLocks/>
          </p:cNvSpPr>
          <p:nvPr/>
        </p:nvSpPr>
        <p:spPr>
          <a:xfrm>
            <a:off x="6503282" y="5436481"/>
            <a:ext cx="4452689" cy="128968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12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 ex.: Windows 11</a:t>
            </a:r>
          </a:p>
          <a:p>
            <a:pPr algn="ctr">
              <a:lnSpc>
                <a:spcPct val="150000"/>
              </a:lnSpc>
            </a:pPr>
            <a:r>
              <a:rPr lang="es-ES" sz="1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Pregunta: Chegaría este espazo que temos disponible no disco duro para instalar este SO?</a:t>
            </a:r>
            <a:endParaRPr lang="es-ES" sz="1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29535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34986F-AD0F-A390-BD17-A9CC36D238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A37AEC-D1D2-A082-9A4D-99CE24B3CE02}"/>
              </a:ext>
            </a:extLst>
          </p:cNvPr>
          <p:cNvSpPr txBox="1">
            <a:spLocks/>
          </p:cNvSpPr>
          <p:nvPr/>
        </p:nvSpPr>
        <p:spPr>
          <a:xfrm>
            <a:off x="196344" y="438912"/>
            <a:ext cx="11522562" cy="31841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2000" b="1">
                <a:latin typeface="Arial" panose="020B0604020202020204" pitchFamily="34" charset="0"/>
                <a:cs typeface="Arial" panose="020B0604020202020204" pitchFamily="34" charset="0"/>
              </a:rPr>
              <a:t>CREAR PARTICIÓN NO DISCO DURO PARA O NOVO SO A INSTALAR EN DUAL BOOT</a:t>
            </a:r>
            <a:endParaRPr lang="es-E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20FBBCD4-6B4D-B5AF-D9C6-C0AC537BBEE9}"/>
              </a:ext>
            </a:extLst>
          </p:cNvPr>
          <p:cNvSpPr txBox="1">
            <a:spLocks/>
          </p:cNvSpPr>
          <p:nvPr/>
        </p:nvSpPr>
        <p:spPr>
          <a:xfrm>
            <a:off x="0" y="818820"/>
            <a:ext cx="2889055" cy="53875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s-ES" sz="16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Exemplo no PC da E8: </a:t>
            </a:r>
            <a:endParaRPr lang="es-ES" sz="1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ítulo 1">
            <a:extLst>
              <a:ext uri="{FF2B5EF4-FFF2-40B4-BE49-F238E27FC236}">
                <a16:creationId xmlns:a16="http://schemas.microsoft.com/office/drawing/2014/main" id="{7A2293B5-2FE3-CD37-656A-3F278B0DC7B4}"/>
              </a:ext>
            </a:extLst>
          </p:cNvPr>
          <p:cNvSpPr txBox="1">
            <a:spLocks/>
          </p:cNvSpPr>
          <p:nvPr/>
        </p:nvSpPr>
        <p:spPr>
          <a:xfrm>
            <a:off x="575416" y="1402993"/>
            <a:ext cx="4648201" cy="58103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s-ES" sz="1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Administración de discos en Windows 11</a:t>
            </a:r>
            <a:endParaRPr lang="es-ES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1763713-A998-51DC-DAE8-34D551519D0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0344" t="15580" r="2559" b="6029"/>
          <a:stretch/>
        </p:blipFill>
        <p:spPr>
          <a:xfrm>
            <a:off x="196344" y="1865801"/>
            <a:ext cx="6109089" cy="3126397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C7D83D32-CE7A-0081-700C-2BBA4EF642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5433" y="3371499"/>
            <a:ext cx="5798832" cy="3346255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378A38F9-303F-67AB-E5D8-E8A9CEE302E2}"/>
              </a:ext>
            </a:extLst>
          </p:cNvPr>
          <p:cNvSpPr txBox="1">
            <a:spLocks/>
          </p:cNvSpPr>
          <p:nvPr/>
        </p:nvSpPr>
        <p:spPr>
          <a:xfrm>
            <a:off x="196345" y="5185627"/>
            <a:ext cx="5899656" cy="159664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s-ES" sz="16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Neste caso o PC ten 2 discos duros. Nun deles creouse unha partición para albergar o SO Windows 10 para CI e no outro disco duro creouse tamén unha partición que alberta o SO Windows 10 para Robótica</a:t>
            </a:r>
            <a:endParaRPr lang="es-ES" sz="1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B14A2B56-B54D-A097-A729-452BE986BA15}"/>
              </a:ext>
            </a:extLst>
          </p:cNvPr>
          <p:cNvSpPr txBox="1">
            <a:spLocks/>
          </p:cNvSpPr>
          <p:nvPr/>
        </p:nvSpPr>
        <p:spPr>
          <a:xfrm>
            <a:off x="6480274" y="1534571"/>
            <a:ext cx="5580830" cy="171351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s-ES" sz="16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Cando acendemos o equipo, éste pregunta con que SO queremos arrancar e danos uns segundos para elixir. Ao cabo deses segundos arranca o que está especificado na BIOS por defecto:</a:t>
            </a:r>
            <a:endParaRPr lang="es-ES" sz="1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612815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18419</TotalTime>
  <Words>1271</Words>
  <Application>Microsoft Office PowerPoint</Application>
  <PresentationFormat>Panorámica</PresentationFormat>
  <Paragraphs>102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FACTORES DE FORMA PLACA BASE:</dc:title>
  <dc:creator>Cristina Sanchez</dc:creator>
  <cp:lastModifiedBy>Cristina Sanchez</cp:lastModifiedBy>
  <cp:revision>123</cp:revision>
  <dcterms:created xsi:type="dcterms:W3CDTF">2022-09-20T09:35:38Z</dcterms:created>
  <dcterms:modified xsi:type="dcterms:W3CDTF">2024-11-08T17:36:12Z</dcterms:modified>
</cp:coreProperties>
</file>