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sldIdLst>
    <p:sldId id="305" r:id="rId2"/>
    <p:sldId id="264" r:id="rId3"/>
    <p:sldId id="308" r:id="rId4"/>
    <p:sldId id="310" r:id="rId5"/>
    <p:sldId id="309" r:id="rId6"/>
    <p:sldId id="311" r:id="rId7"/>
    <p:sldId id="300" r:id="rId8"/>
    <p:sldId id="301" r:id="rId9"/>
    <p:sldId id="303" r:id="rId10"/>
    <p:sldId id="299" r:id="rId11"/>
    <p:sldId id="302" r:id="rId12"/>
    <p:sldId id="312" r:id="rId13"/>
    <p:sldId id="314" r:id="rId14"/>
    <p:sldId id="315" r:id="rId15"/>
    <p:sldId id="317" r:id="rId16"/>
    <p:sldId id="318" r:id="rId17"/>
    <p:sldId id="320" r:id="rId18"/>
    <p:sldId id="321" r:id="rId19"/>
    <p:sldId id="323" r:id="rId20"/>
    <p:sldId id="324" r:id="rId21"/>
    <p:sldId id="335" r:id="rId22"/>
    <p:sldId id="336" r:id="rId23"/>
    <p:sldId id="337" r:id="rId24"/>
    <p:sldId id="325" r:id="rId25"/>
    <p:sldId id="326" r:id="rId26"/>
    <p:sldId id="338" r:id="rId27"/>
    <p:sldId id="343" r:id="rId28"/>
    <p:sldId id="340" r:id="rId29"/>
    <p:sldId id="344" r:id="rId30"/>
    <p:sldId id="345" r:id="rId31"/>
    <p:sldId id="347" r:id="rId32"/>
    <p:sldId id="348" r:id="rId33"/>
    <p:sldId id="349" r:id="rId34"/>
    <p:sldId id="350" r:id="rId35"/>
    <p:sldId id="351" r:id="rId36"/>
    <p:sldId id="346" r:id="rId37"/>
    <p:sldId id="352" r:id="rId38"/>
  </p:sldIdLst>
  <p:sldSz cx="9144000" cy="6858000" type="screen4x3"/>
  <p:notesSz cx="6797675" cy="9926638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9393"/>
    <a:srgbClr val="9933FF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 snapToGrid="0">
      <p:cViewPr varScale="1">
        <p:scale>
          <a:sx n="81" d="100"/>
          <a:sy n="81" d="100"/>
        </p:scale>
        <p:origin x="103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54FE3-E4E5-457F-87FE-4C29DEB31CF3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712AB-CBC2-40B8-8605-7E369F39D3A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9970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1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490411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10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0648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11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0564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12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74315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13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74092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14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06540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15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37681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16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14080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17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45022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18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230684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19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2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91548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20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74284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21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73815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22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44892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23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89742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24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38623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25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897965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26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67336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27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28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29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3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293744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30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31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32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33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34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35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36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37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21150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4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240702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5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86594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6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05021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7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90952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8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5419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12AB-CBC2-40B8-8605-7E369F39D3AF}" type="slidenum">
              <a:rPr lang="gl-ES" smtClean="0"/>
              <a:t>9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4281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02665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3824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27168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3873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899760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9822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1182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4742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6329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47467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5439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DE65A-CE91-4317-BADD-959D2FE3E8AB}" type="datetimeFigureOut">
              <a:rPr lang="gl-ES" smtClean="0"/>
              <a:t>07/05/2019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6FD19-C1E2-44C9-8AC5-5C69FD59487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1901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ifp.coroso@edu.xunta.es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emf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mailto:cifp.coroso@edu.xunta.es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fp.coroso@edu.xunta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2"/>
          <p:cNvSpPr txBox="1">
            <a:spLocks noChangeArrowheads="1"/>
          </p:cNvSpPr>
          <p:nvPr/>
        </p:nvSpPr>
        <p:spPr bwMode="auto">
          <a:xfrm>
            <a:off x="6796900" y="194071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Imagen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08" y="194071"/>
            <a:ext cx="1677619" cy="541035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26" y="6412425"/>
            <a:ext cx="415637" cy="39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827" y="138425"/>
            <a:ext cx="2208904" cy="78559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967345" y="6458358"/>
            <a:ext cx="4592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CIFP </a:t>
            </a:r>
            <a:r>
              <a:rPr lang="es-ES" sz="14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Coroso</a:t>
            </a:r>
            <a:r>
              <a:rPr lang="es-ES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Dpto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ELECTRICIDADE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- ELECTRONICA</a:t>
            </a:r>
            <a:endParaRPr lang="gl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5" y="2295009"/>
            <a:ext cx="5135419" cy="399393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822919" y="904516"/>
            <a:ext cx="35698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Proxectos</a:t>
            </a:r>
            <a:r>
              <a:rPr lang="es-ES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Innovación 2019: </a:t>
            </a:r>
          </a:p>
          <a:p>
            <a:pPr algn="just"/>
            <a:endParaRPr lang="es-ES" sz="5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1259677" y="1318340"/>
            <a:ext cx="6696362" cy="7877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s-E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“PUNTO DE RECARGA PARA </a:t>
            </a:r>
            <a:r>
              <a:rPr lang="es-E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VEHÍCULOS ELÉCTRICOS </a:t>
            </a:r>
            <a:r>
              <a:rPr lang="es-E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SOSTIBLE CON </a:t>
            </a:r>
            <a:r>
              <a:rPr lang="es-E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ENERXÍAS </a:t>
            </a:r>
            <a:r>
              <a:rPr lang="es-E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RENOVABLES”</a:t>
            </a:r>
            <a:endParaRPr lang="gl-E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43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713977" y="877591"/>
            <a:ext cx="7757625" cy="350846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DA </a:t>
            </a:r>
            <a:r>
              <a:rPr lang="es-E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INSTALACIÓN</a:t>
            </a:r>
            <a:endParaRPr lang="es-E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0516" y="3685813"/>
            <a:ext cx="2829093" cy="227307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3" r="10847"/>
          <a:stretch/>
        </p:blipFill>
        <p:spPr>
          <a:xfrm>
            <a:off x="7394541" y="4962702"/>
            <a:ext cx="1077061" cy="127419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13977" y="1430341"/>
            <a:ext cx="7757625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Instalación</a:t>
            </a:r>
            <a:r>
              <a:rPr lang="es-E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</a:rPr>
              <a:t>minieólica</a:t>
            </a: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Composta por un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aeroxenerador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síncrono trifásico de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imáns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permanentes de 2000W de potencia máxima, 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saída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rectificada a 48Vcc.,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montado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sobre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torre metálica de celosía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15m de altura.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xenerada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por este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aeroxenerador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empregarase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para a carga das baterías,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ben, una vez cargada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esta,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para alimentar os inversores con que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a instalación solar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fotovoltaica, ISF.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13977" y="3473787"/>
            <a:ext cx="5430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 decisión de elixir este sistema híbrido,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tal e como se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comentou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e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debido a que 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solar e eólica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teñen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problemas de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interrupcións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, e cando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ambalas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se combinan, eliminase este problema en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maior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menor medida. Así os días calurosos case non permiten o uso de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eólica,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senón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solar e, polo contrario, os días con frío 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nubrado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presentanse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con 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vento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que é perfecto para captar a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eólica pero non a solar, 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deste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xeito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conseguimos un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maior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autoabastecemento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fontes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renovable.</a:t>
            </a:r>
          </a:p>
        </p:txBody>
      </p:sp>
    </p:spTree>
    <p:extLst>
      <p:ext uri="{BB962C8B-B14F-4D97-AF65-F5344CB8AC3E}">
        <p14:creationId xmlns:p14="http://schemas.microsoft.com/office/powerpoint/2010/main" val="26879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9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55660" y="869644"/>
            <a:ext cx="8032407" cy="346436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 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659" y="1314710"/>
            <a:ext cx="8032407" cy="158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1.- INST. SOLAR FOTOVOLTAICA: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Xenerador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Fotovotaico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es-ES" sz="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xenerador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fotovoltaico esta formado por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grupos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paneis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FV, Campo Solar-1 e Campo Solar-2, sobre dúas estructuras de aluminio paralelas e independientes, montadas sobre 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soleira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posterior da aula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enerxías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renovables. As características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principais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cada campo solar son 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seguintes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55660" y="3180340"/>
            <a:ext cx="4552394" cy="29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s-E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Campos solares: CS-1 / CS-2</a:t>
            </a:r>
            <a:endParaRPr lang="es-E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Nº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paneis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instalados: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(5Hor x 2Ver)</a:t>
            </a:r>
          </a:p>
          <a:p>
            <a:pPr lvl="0" algn="just">
              <a:lnSpc>
                <a:spcPct val="114000"/>
              </a:lnSpc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Nº de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strings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: 5</a:t>
            </a:r>
          </a:p>
          <a:p>
            <a:pPr lvl="0" algn="just">
              <a:lnSpc>
                <a:spcPct val="114000"/>
              </a:lnSpc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Nº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paneis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string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  <a:p>
            <a:pPr lvl="0" algn="just">
              <a:lnSpc>
                <a:spcPct val="114000"/>
              </a:lnSpc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Inclinación CS-1: 45º (anual)</a:t>
            </a:r>
          </a:p>
          <a:p>
            <a:pPr algn="just">
              <a:lnSpc>
                <a:spcPct val="114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Inclinación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CS-2: 30º (estival)</a:t>
            </a:r>
          </a:p>
          <a:p>
            <a:pPr lvl="0" algn="just">
              <a:lnSpc>
                <a:spcPct val="114000"/>
              </a:lnSpc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Orientación campos: Sur</a:t>
            </a:r>
          </a:p>
          <a:p>
            <a:pPr lvl="0" algn="just">
              <a:lnSpc>
                <a:spcPct val="114000"/>
              </a:lnSpc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Nº total de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paneis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: 20</a:t>
            </a:r>
          </a:p>
          <a:p>
            <a:pPr lvl="0" algn="just">
              <a:lnSpc>
                <a:spcPct val="114000"/>
              </a:lnSpc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Nº total de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strings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: 10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6" y="4647569"/>
            <a:ext cx="3047089" cy="19537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6" y="2674373"/>
            <a:ext cx="3047088" cy="19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279" y="22251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55659" y="869644"/>
            <a:ext cx="8032408" cy="346436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 - EÓLICA 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659" y="1314710"/>
            <a:ext cx="8032407" cy="102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1.1.-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Paneis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fotovoltaicos</a:t>
            </a:r>
            <a:endParaRPr lang="es-ES" sz="16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 panel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elixido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en base a criterios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calidade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/precio/potencia, e un módulo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policristalino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da marca GCL P6/72 de 330W,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cuxas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características principales son 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seguintes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esultado de imagen de panel fotovoltaico GCL-P6/72 de 330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91" y="3577517"/>
            <a:ext cx="1601353" cy="31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655659" y="2262645"/>
            <a:ext cx="2625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</a:rPr>
              <a:t>Potencia pico: 330W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</a:rPr>
              <a:t>Tensión,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</a:rPr>
              <a:t>Upmp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</a:rPr>
              <a:t>: 37,8V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</a:rPr>
              <a:t>Intensidad,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</a:rPr>
              <a:t>Ipmp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</a:rPr>
              <a:t>: 8,73A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</a:rPr>
              <a:t>Intensidade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</a:rPr>
              <a:t>Isc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</a:rPr>
              <a:t>: 9,33A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</a:rPr>
              <a:t>Tensión,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</a:rPr>
              <a:t>Uoc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</a:rPr>
              <a:t>: 46,2V</a:t>
            </a:r>
            <a:endParaRPr lang="es-E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795" y="2337811"/>
            <a:ext cx="2469145" cy="439816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5913" y="2515544"/>
            <a:ext cx="2569655" cy="135121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9616" y="4258194"/>
            <a:ext cx="3182248" cy="24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0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5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55660" y="869644"/>
            <a:ext cx="8032407" cy="346436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659" y="1314710"/>
            <a:ext cx="8032407" cy="535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 potencia pico total do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xenerador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fotovoltaico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é: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Ppico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(10 + 10)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paneis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330W/panel = 6.600W = 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6,6kW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1.2.- Reguladores de carga</a:t>
            </a:r>
            <a:endParaRPr lang="es-ES" sz="16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instalación solar fotovoltaica, ISF,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reguladores de carga intercalados entre cada un dos campos solares e cada batería, encargándose de controlar 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fluxo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enerxia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entre ambos, mediante algoritmos de control que controlan 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intensidade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a tensión que se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inxecta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batería,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dependendo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estado de carga e da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sú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tecnoloxía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fabricación,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neste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caso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Ión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-Litio. 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principais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características son 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seguintes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VICTRON </a:t>
            </a:r>
            <a:r>
              <a:rPr lang="es-ES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SmartSolar</a:t>
            </a:r>
            <a:r>
              <a:rPr lang="es-E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MPPT 150/70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= 70A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es-E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FV a 48Vcc = 4.000W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Seguimento</a:t>
            </a:r>
            <a:r>
              <a:rPr lang="es-E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ultrarrápido do punto </a:t>
            </a:r>
            <a:r>
              <a:rPr lang="es-ES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s-E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potencia FV (MPPT)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Eficacia máxima = 98%</a:t>
            </a:r>
            <a:endParaRPr lang="es-ES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Comunicable </a:t>
            </a:r>
            <a:r>
              <a:rPr lang="es-ES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ES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sistema de Color Control GX de </a:t>
            </a:r>
            <a:r>
              <a:rPr lang="es-ES" sz="1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Victrón</a:t>
            </a:r>
            <a:endParaRPr lang="es-ES" sz="14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45" y="4345031"/>
            <a:ext cx="2860569" cy="19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4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55658" y="754757"/>
            <a:ext cx="8032407" cy="298188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658" y="1169680"/>
            <a:ext cx="8032407" cy="242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1.3.- Sistema de inversión,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conversión cc/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lang="es-ES" sz="16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ISF,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 un sistema de inversión que permite a conversión da c.c.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xenerada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conxunto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paneis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FV, 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c.a.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para ser utilizada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estación de recarga de VE, así como determinados receptores do centro. </a:t>
            </a: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Este sistema esta formado por tres inversores/cargadores monofásicos da marca VICTRON, conectados entre sí, de forma sincronizada,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xenerando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saída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una rede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trífásica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230/400V – 50Hz, que 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vez esta conectada a rede interior do centro, a través do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protección da aula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enerxías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renovables.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78" y="3596370"/>
            <a:ext cx="2187683" cy="294729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55658" y="3596370"/>
            <a:ext cx="5977620" cy="336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Estos equipos,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xunto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cas baterías son os que establecen a tensión nominal no lado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c.c.,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que é de 48V.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Características:</a:t>
            </a:r>
          </a:p>
          <a:p>
            <a:pPr algn="just"/>
            <a:endParaRPr lang="es-E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VICTRON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Multigrid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48/3000/35</a:t>
            </a:r>
            <a:endParaRPr lang="es-E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3.000VA</a:t>
            </a:r>
            <a:endParaRPr lang="es-E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Vcc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entrada </a:t>
            </a: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– 66V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Saída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 = 230Vca ±2%, f = 50Hz ±0,1%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a carga da batería en de extrema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necesidade</a:t>
            </a: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dende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rede de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c.a.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centro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 anti-isla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Comunicable </a:t>
            </a:r>
            <a:r>
              <a:rPr lang="es-ES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sistema de Color Control GX de </a:t>
            </a:r>
            <a:r>
              <a:rPr lang="es-ES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Victrón</a:t>
            </a:r>
            <a:endParaRPr lang="es-E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5846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4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55658" y="754757"/>
            <a:ext cx="8032407" cy="325898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658" y="1260789"/>
            <a:ext cx="8032407" cy="538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1.5.- Baterías</a:t>
            </a:r>
            <a:endParaRPr lang="es-ES" sz="16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ISF/Eólica,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 un sistema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almacenamento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mediante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conxuntos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baterías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Ión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-Litio con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capacidade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unitaria de 10kWh, e decir,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capacidade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total de 20kWh, que nos permite poder utilizar a estación de recarga de VE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noite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e así conseguir un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maior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aproveitamento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enerxia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captada  o longo do día polo sistema híbrido Fotovoltaica/Eólica. </a:t>
            </a:r>
          </a:p>
          <a:p>
            <a:pPr algn="just">
              <a:lnSpc>
                <a:spcPct val="114000"/>
              </a:lnSpc>
            </a:pPr>
            <a:endParaRPr lang="es-E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 baterías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elixidas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son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tecnoloxía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Ión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-Litio de altas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prestacións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e as características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destacables son 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seguintes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4000"/>
              </a:lnSpc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 /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BYD B-Box Pro10.0</a:t>
            </a:r>
            <a:endParaRPr lang="es-E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nominal </a:t>
            </a: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10,24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kWh</a:t>
            </a:r>
            <a:endParaRPr lang="es-E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 máxima de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saida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10kW</a:t>
            </a:r>
            <a:endParaRPr lang="es-E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Tensión nominal = 51,2V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Máxima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extraíble = 9,80kWh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Baterías modulables, en armario tipo rack.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Posibilidade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conexión de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caixas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paralelo hasta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 80kWh</a:t>
            </a:r>
            <a:endParaRPr lang="es-E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Comunicable </a:t>
            </a:r>
            <a:r>
              <a:rPr lang="es-ES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sistema 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da instalación, Color </a:t>
            </a: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GX de VICTRON</a:t>
            </a:r>
            <a:endParaRPr lang="es-E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3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156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55657" y="941029"/>
            <a:ext cx="7962131" cy="334364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657" y="1522631"/>
            <a:ext cx="8032407" cy="4672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1.5.- Baterías</a:t>
            </a:r>
            <a:endParaRPr lang="es-ES" sz="16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48" y="2308529"/>
            <a:ext cx="3863303" cy="28036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44" y="2308529"/>
            <a:ext cx="3023888" cy="28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4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55658" y="754757"/>
            <a:ext cx="8032407" cy="325898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657" y="1240251"/>
            <a:ext cx="8032407" cy="779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1.6.- Sistema de control</a:t>
            </a:r>
            <a:endParaRPr lang="es-ES" sz="16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control total da ISF/Eólica realizase a través de un sistema denominado, Control Color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GX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Victrón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é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o centro de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comunicacións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instalación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. Ofrece información en tempo real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dunha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soa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vista 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permíte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controlar todos os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conectados a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él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. Pode controlar todo o sistema, desde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practicamente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calquera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parte do mundo,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accedendo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Control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Color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GX a través do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portal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xestión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remota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Victron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(VRM), de uso libre.</a:t>
            </a:r>
          </a:p>
          <a:p>
            <a:pPr algn="just">
              <a:lnSpc>
                <a:spcPct val="114000"/>
              </a:lnSpc>
            </a:pPr>
            <a:endParaRPr lang="es-E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Polo tanto</a:t>
            </a:r>
            <a:r>
              <a:rPr lang="gl-ES" sz="1600" dirty="0" smtClean="0">
                <a:solidFill>
                  <a:srgbClr val="212121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este sistema de control </a:t>
            </a:r>
            <a:r>
              <a:rPr lang="gl-ES" sz="1600" dirty="0" err="1" smtClean="0">
                <a:solidFill>
                  <a:srgbClr val="212121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proporcionanos</a:t>
            </a:r>
            <a:r>
              <a:rPr lang="gl-ES" sz="1600" dirty="0" smtClean="0">
                <a:solidFill>
                  <a:srgbClr val="212121"/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:</a:t>
            </a:r>
          </a:p>
          <a:p>
            <a:pPr algn="just">
              <a:lnSpc>
                <a:spcPct val="114000"/>
              </a:lnSpc>
            </a:pPr>
            <a:endParaRPr lang="gl-ES" sz="800" dirty="0" smtClean="0">
              <a:solidFill>
                <a:srgbClr val="212121"/>
              </a:solidFill>
              <a:latin typeface="inherit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Control 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total dos elementos conectados a </a:t>
            </a: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él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, que en este caso son os inversores, reguladores de carga MPPT, BMV eólico e BMS baterías</a:t>
            </a: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Interfaz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gráfica de usuario.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Seguimento 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e control remoto vía </a:t>
            </a: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ethernet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ou </a:t>
            </a: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wifi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(opcional</a:t>
            </a: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).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Almacenamento 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de </a:t>
            </a: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datos, posibilidade de históricos.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Control/seguimento 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intuitivo de </a:t>
            </a:r>
            <a:r>
              <a:rPr lang="gl-ES" sz="1600" dirty="0" err="1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todolos</a:t>
            </a: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produtos ligados a </a:t>
            </a:r>
            <a:r>
              <a:rPr lang="gl-ES" sz="1600" dirty="0" err="1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él</a:t>
            </a: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Un 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portal VRM en liña totalmente </a:t>
            </a: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gratuito</a:t>
            </a: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Garantía 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de satisfacción do cambio de enerxía.</a:t>
            </a:r>
            <a:r>
              <a:rPr lang="es-ES" sz="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s-ES" sz="3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t="10654" r="14902" b="13668"/>
          <a:stretch/>
        </p:blipFill>
        <p:spPr>
          <a:xfrm>
            <a:off x="6604000" y="4196323"/>
            <a:ext cx="1961074" cy="205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4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55656" y="836399"/>
            <a:ext cx="8032407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98285" y="1284959"/>
            <a:ext cx="8032407" cy="522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1.7.- Sistema de monitorización e gestión remota da instalación </a:t>
            </a:r>
            <a:endParaRPr lang="es-ES" sz="16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5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instalación ISF/Eólica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sistemas que permiten monitorizar e gestionar de forma local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remota, así como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rexistrar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datos de variables, alarmas e eventos.  </a:t>
            </a:r>
          </a:p>
          <a:p>
            <a:pPr algn="just">
              <a:lnSpc>
                <a:spcPct val="114000"/>
              </a:lnSpc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s-ES" sz="16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Monitorización dos campos solares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16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xeneración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fotovoltaica):</a:t>
            </a:r>
          </a:p>
          <a:p>
            <a:pPr algn="just">
              <a:lnSpc>
                <a:spcPct val="114000"/>
              </a:lnSpc>
            </a:pPr>
            <a:endParaRPr lang="es-ES" sz="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Esta parte da instalación esta monitorizada a través de un sistema modular da marca Carlo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Gavazzi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VMU-C EM, 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rexistra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monitoriza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transmite señales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analóxicas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dixitais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procedentes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dos distintos sensores e módulos accesorios,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seguintes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Sensor de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irradiancia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solar, sobre cada un dos campos solares (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inclinacións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diferentes), variable en W/m2.  </a:t>
            </a:r>
            <a:endParaRPr lang="es-ES" sz="16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Sonda de temperatura, sobre o campo solar-1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Módulos accesorios VMU-S, para poder monitorizar a producción de cada un dos 10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strings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ISF (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intensidade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tensión, potencia e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Tamén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integrou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sistema un anemómetro, sobre a torre do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aeroxenerador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para poder monitorizar e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rexistrar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velocidade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vento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20235" y="1231133"/>
            <a:ext cx="8032407" cy="447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sz="16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Monitorización dos campos solares:</a:t>
            </a:r>
            <a:endParaRPr lang="es-E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662" y="1673998"/>
            <a:ext cx="3285291" cy="463522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59234" y="5385889"/>
            <a:ext cx="3833101" cy="92333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Cadros</a:t>
            </a:r>
            <a:r>
              <a:rPr lang="es-E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protección + equipos de </a:t>
            </a:r>
          </a:p>
          <a:p>
            <a:r>
              <a:rPr lang="es-E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onitorización (2ud), dos campos</a:t>
            </a:r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solares (c.c.)</a:t>
            </a:r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798456" y="5216613"/>
            <a:ext cx="15520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FUSIBLES STRINGS</a:t>
            </a:r>
            <a:endParaRPr lang="es-E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037565" y="2549236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INTERRUPTOR</a:t>
            </a:r>
          </a:p>
          <a:p>
            <a:r>
              <a:rPr lang="es-E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SECCIONADOR</a:t>
            </a:r>
            <a:endParaRPr lang="es-E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803" y="1673998"/>
            <a:ext cx="5005965" cy="3180705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027369" y="2656927"/>
            <a:ext cx="1927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CADRO DE PROTECCIÓN </a:t>
            </a:r>
          </a:p>
          <a:p>
            <a:r>
              <a:rPr lang="es-E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 MONITORIZACIÓN</a:t>
            </a:r>
            <a:endParaRPr lang="es-E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2542561" y="2856982"/>
            <a:ext cx="484808" cy="155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1838036" y="1967345"/>
            <a:ext cx="378691" cy="2955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/>
          <p:cNvCxnSpPr/>
          <p:nvPr/>
        </p:nvCxnSpPr>
        <p:spPr>
          <a:xfrm flipH="1">
            <a:off x="1413024" y="2238221"/>
            <a:ext cx="535749" cy="8374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2498681" y="4485302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 SOLAR</a:t>
            </a:r>
            <a:endParaRPr lang="es-E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423767" y="1957743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DESCARGADORES DE </a:t>
            </a:r>
          </a:p>
          <a:p>
            <a:r>
              <a:rPr lang="es-E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SOBRETENSIÓNS</a:t>
            </a:r>
            <a:endParaRPr lang="es-E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5966691" y="2325694"/>
            <a:ext cx="73891" cy="223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372803" y="3776165"/>
            <a:ext cx="1120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SONDA DE</a:t>
            </a:r>
          </a:p>
          <a:p>
            <a:r>
              <a:rPr lang="es-ES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IRRADIANCIA</a:t>
            </a:r>
            <a:endParaRPr lang="es-E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713979" y="1438640"/>
            <a:ext cx="7813233" cy="3400931"/>
          </a:xfrm>
          <a:prstGeom prst="rect">
            <a:avLst/>
          </a:prstGeom>
          <a:ln>
            <a:prstDash val="solid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_tradnl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Equipo de  </a:t>
            </a:r>
            <a:r>
              <a:rPr lang="es-ES_tradnl" b="1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traballo</a:t>
            </a:r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do CIFP </a:t>
            </a:r>
            <a:r>
              <a:rPr lang="es-ES_tradnl" b="1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Coroso</a:t>
            </a:r>
            <a:r>
              <a:rPr lang="es-ES_tradnl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:</a:t>
            </a:r>
          </a:p>
          <a:p>
            <a:pPr eaLnBrk="1" hangingPunct="1">
              <a:defRPr/>
            </a:pPr>
            <a:endParaRPr lang="es-ES_tradnl" sz="500" b="1" dirty="0" smtClean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s-ES_tradnl" sz="16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J. DAVID SANTOS SOLER: </a:t>
            </a: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Coordinador </a:t>
            </a:r>
            <a:endParaRPr lang="es-ES_tradnl" sz="1600" b="1" dirty="0" smtClean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s-ES_tradnl" sz="16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ANTONIO TEIRA RIVAS: Profesor de Sistemas Electrotécnicos</a:t>
            </a:r>
            <a:endParaRPr lang="es-ES_tradnl" sz="1600" b="1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 marL="285750" indent="-285750" eaLnBrk="1" hangingPunct="1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s-ES_tradnl" sz="16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ALBERTO BOULLOSA VÁZQUEZ: </a:t>
            </a: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Profesor de </a:t>
            </a:r>
            <a:r>
              <a:rPr lang="es-ES_tradnl" sz="1600" b="1" dirty="0" err="1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Instalacións</a:t>
            </a: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Electrotécnicas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s-ES_tradnl" sz="16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CARLOS RUÍZ SEOANE: </a:t>
            </a: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Profesor de </a:t>
            </a:r>
            <a:r>
              <a:rPr lang="es-ES_tradnl" sz="1600" b="1" dirty="0" err="1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Instalacións</a:t>
            </a: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Electrotécnicas</a:t>
            </a:r>
          </a:p>
          <a:p>
            <a:pPr marL="285750" indent="-285750" eaLnBrk="1" hangingPunct="1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Alumnado </a:t>
            </a:r>
            <a:r>
              <a:rPr lang="es-ES_tradnl" sz="16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2º do </a:t>
            </a: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Ciclo Superior  </a:t>
            </a:r>
            <a:r>
              <a:rPr lang="es-ES_tradnl" sz="1600" b="1" dirty="0" err="1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Sist</a:t>
            </a: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. Electrotécnicos e Automatizados.</a:t>
            </a:r>
          </a:p>
          <a:p>
            <a:pPr marL="285750" indent="-285750" eaLnBrk="1" hangingPunct="1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s-ES_tradnl" sz="16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Alumnado 2º </a:t>
            </a: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do Ciclo Medio </a:t>
            </a:r>
            <a:r>
              <a:rPr lang="es-ES_tradnl" sz="1600" b="1" dirty="0" err="1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Instalacións</a:t>
            </a: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Eléctricas e Automáticas</a:t>
            </a:r>
            <a:r>
              <a:rPr lang="es-ES_tradnl" sz="16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.</a:t>
            </a:r>
          </a:p>
        </p:txBody>
      </p:sp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487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5 CuadroTexto"/>
          <p:cNvSpPr txBox="1"/>
          <p:nvPr/>
        </p:nvSpPr>
        <p:spPr>
          <a:xfrm>
            <a:off x="732451" y="5076666"/>
            <a:ext cx="7794761" cy="1092607"/>
          </a:xfrm>
          <a:prstGeom prst="rect">
            <a:avLst/>
          </a:prstGeom>
          <a:ln>
            <a:prstDash val="solid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gl-ES"/>
            </a:defPPr>
            <a:lvl1pPr>
              <a:defRPr>
                <a:solidFill>
                  <a:schemeClr val="accent2">
                    <a:lumMod val="50000"/>
                  </a:schemeClr>
                </a:solidFill>
                <a:latin typeface="Arial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_tradnl" b="1" dirty="0"/>
              <a:t>Empresas colaboradoras:</a:t>
            </a:r>
          </a:p>
          <a:p>
            <a:endParaRPr lang="es-ES_tradnl" sz="1100" dirty="0"/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</a:rPr>
              <a:t>INSTALACIÓNS</a:t>
            </a:r>
            <a:r>
              <a:rPr lang="es-ES_tradnl" dirty="0"/>
              <a:t> </a:t>
            </a:r>
            <a:r>
              <a:rPr lang="es-ES_tradnl" sz="1600" b="1" dirty="0" smtClean="0">
                <a:solidFill>
                  <a:schemeClr val="accent5">
                    <a:lumMod val="75000"/>
                  </a:schemeClr>
                </a:solidFill>
              </a:rPr>
              <a:t>TARAGOÑA, S.C. </a:t>
            </a: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</a:rPr>
              <a:t>( </a:t>
            </a:r>
            <a:r>
              <a:rPr lang="es-ES_tradnl" sz="1600" b="1" dirty="0" err="1">
                <a:solidFill>
                  <a:schemeClr val="accent5">
                    <a:lumMod val="75000"/>
                  </a:schemeClr>
                </a:solidFill>
              </a:rPr>
              <a:t>Montaxes</a:t>
            </a:r>
            <a:r>
              <a:rPr lang="es-ES_tradnl" sz="1600" b="1" dirty="0">
                <a:solidFill>
                  <a:schemeClr val="accent5">
                    <a:lumMod val="75000"/>
                  </a:schemeClr>
                </a:solidFill>
              </a:rPr>
              <a:t> eléctricos</a:t>
            </a:r>
            <a:r>
              <a:rPr lang="es-ES_tradnl" sz="16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3280675" y="878345"/>
            <a:ext cx="220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Presentación:</a:t>
            </a:r>
            <a:endParaRPr lang="es-E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589070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457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4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032407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44227" y="1278475"/>
            <a:ext cx="6998954" cy="373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sz="16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Monitorización dos campos </a:t>
            </a:r>
            <a:r>
              <a:rPr lang="es-ES" sz="16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solares: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 (cc) e </a:t>
            </a:r>
            <a:r>
              <a:rPr lang="es-E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Irradiancia</a:t>
            </a:r>
            <a:r>
              <a:rPr lang="es-E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25/04/2019 </a:t>
            </a:r>
            <a:endParaRPr lang="es-E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54" y="1912437"/>
            <a:ext cx="8451405" cy="451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4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032407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44227" y="1278475"/>
            <a:ext cx="6998954" cy="373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sz="16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Monitorización dos campos </a:t>
            </a:r>
            <a:r>
              <a:rPr lang="es-ES" sz="16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solares: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Irradiancia</a:t>
            </a:r>
            <a:r>
              <a:rPr lang="es-E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29/04/2019 </a:t>
            </a:r>
            <a:endParaRPr lang="es-E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16" y="1788774"/>
            <a:ext cx="8067749" cy="446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5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4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032407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44227" y="1278475"/>
            <a:ext cx="6998954" cy="373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sz="16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Monitorización dos campos </a:t>
            </a:r>
            <a:r>
              <a:rPr lang="es-ES" sz="16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solares: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 (</a:t>
            </a:r>
            <a:r>
              <a:rPr lang="es-E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es-E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29/04/2019 </a:t>
            </a:r>
            <a:endParaRPr lang="es-E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62" y="1765306"/>
            <a:ext cx="8612684" cy="482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3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4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032407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44227" y="1278475"/>
            <a:ext cx="6998954" cy="349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sz="16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Monitorización dos campos </a:t>
            </a:r>
            <a:r>
              <a:rPr lang="es-ES" sz="16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solares/eólico: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Velocidade</a:t>
            </a:r>
            <a:r>
              <a:rPr lang="es-E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s-E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vento</a:t>
            </a:r>
            <a:r>
              <a:rPr lang="es-E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2/05/2019 </a:t>
            </a:r>
            <a:endParaRPr lang="es-E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461" y="1788774"/>
            <a:ext cx="8696617" cy="48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4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55656" y="836399"/>
            <a:ext cx="8032407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655" y="1239857"/>
            <a:ext cx="8032407" cy="6195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monitorización e gestión remota da instalación a través do portal VRM e Color Control GX de VICTRON: </a:t>
            </a:r>
          </a:p>
          <a:p>
            <a:pPr lvl="0"/>
            <a:endParaRPr lang="es-ES" sz="5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endParaRPr lang="es-ES" sz="5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Color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Control (CCGX) ofrece un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control, configuración e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monitorización intuitivos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todolos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equipos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Victron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outros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fabricantes compatibles conectados a él, en este caso, tres inversores-cargadores,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reguladores de carga,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BMS das baterías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Ión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-Litio e un monitor BMV do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aeroxenerador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Ademais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CCGX también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envía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todalas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lecturas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páxina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web gratuita de monitorización remota: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 Portal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líña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VRM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Victron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8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Resumindo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Control 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total dos elementos conectados a </a:t>
            </a: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él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que en este caso son os inversores, reguladores de carga MPPT, BMV eólico e BMS baterías.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Interfaz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gráfica de usuario.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Seguimento e control remoto vía </a:t>
            </a: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ethernet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ou </a:t>
            </a: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wifi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(opcional).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Almacenamento de datos, posibilidade de históricos.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Control/seguimento intuitivo de </a:t>
            </a: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todolos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produtos ligados a </a:t>
            </a: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él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portal VRM en liña totalmente </a:t>
            </a:r>
            <a:r>
              <a:rPr lang="gl-ES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gratuito</a:t>
            </a: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5827713" algn="l"/>
              </a:tabLst>
            </a:pPr>
            <a:r>
              <a:rPr lang="gl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Garantía de satisfacción do cambio de enerxía.</a:t>
            </a: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4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55656" y="836399"/>
            <a:ext cx="8032407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QUE COMPOÑEN A INSTALACIÓN SOLAR FV-EÓLICA</a:t>
            </a:r>
            <a:endParaRPr lang="es-ES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655" y="1239857"/>
            <a:ext cx="8032407" cy="456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monitorización e gestión remota da instalación a través do portal VRM e Color Control GX de VICTRON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r>
              <a:rPr lang="es-E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Captura do 29 Abril de 2019</a:t>
            </a:r>
            <a:endParaRPr lang="es-ES" sz="1400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5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66" y="1865746"/>
            <a:ext cx="8729989" cy="483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4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40" y="130777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55656" y="836399"/>
            <a:ext cx="8032407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FOTOGRÁFICO DA INSTALACIÓN SOLAR 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5656" y="1240250"/>
            <a:ext cx="8032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 Solar:</a:t>
            </a: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73" y="1611684"/>
            <a:ext cx="8084571" cy="486628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726952" y="5060147"/>
            <a:ext cx="2121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 SOLAR-1</a:t>
            </a:r>
          </a:p>
          <a:p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Inclinación: 45º</a:t>
            </a:r>
          </a:p>
          <a:p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Orientación: Sur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619012" y="5582539"/>
            <a:ext cx="2121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 SOLAR-2</a:t>
            </a:r>
          </a:p>
          <a:p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Inclinación: 30º</a:t>
            </a:r>
          </a:p>
          <a:p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Orientación: Sur</a:t>
            </a:r>
            <a:endParaRPr lang="es-E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680632" y="3163824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21540000"/>
              </a:camera>
              <a:lightRig rig="threePt" dir="t"/>
            </a:scene3d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Aula </a:t>
            </a:r>
            <a:r>
              <a:rPr lang="es-E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Enerxías</a:t>
            </a:r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Renovables</a:t>
            </a:r>
            <a:endParaRPr lang="es-E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81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FOTOGRÁFICO DA INSTALACIÓN SOLAR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20235" y="1231133"/>
            <a:ext cx="8032407" cy="447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sz="16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dos campos solares:</a:t>
            </a:r>
            <a:endParaRPr lang="es-E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54" y="1696464"/>
            <a:ext cx="7902598" cy="502117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376328" y="3362508"/>
            <a:ext cx="2142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PROTECCIÓNS + EQUIPO</a:t>
            </a:r>
          </a:p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MONITORIZACIÓN STRINS</a:t>
            </a:r>
            <a:endParaRPr lang="es-E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4058529" y="3300953"/>
            <a:ext cx="317799" cy="16944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2975254" y="2278480"/>
            <a:ext cx="378691" cy="2955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/>
          <p:cNvCxnSpPr/>
          <p:nvPr/>
        </p:nvCxnSpPr>
        <p:spPr>
          <a:xfrm flipH="1">
            <a:off x="2029968" y="2549356"/>
            <a:ext cx="1056025" cy="15928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6865821" y="1807350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 SOLAR</a:t>
            </a:r>
            <a:endParaRPr lang="es-E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574153" y="4928506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SONDA DE</a:t>
            </a:r>
          </a:p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IRRADIANCIA</a:t>
            </a:r>
            <a:endParaRPr lang="es-E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23"/>
          <p:cNvSpPr txBox="1"/>
          <p:nvPr/>
        </p:nvSpPr>
        <p:spPr>
          <a:xfrm>
            <a:off x="4376328" y="2839288"/>
            <a:ext cx="2218877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CADROS DE PROTECCIÓN </a:t>
            </a:r>
          </a:p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NIVEL-1 (c.c.)</a:t>
            </a:r>
            <a:endParaRPr lang="es-E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5141739" y="5000521"/>
            <a:ext cx="787791" cy="317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92" y="5011975"/>
            <a:ext cx="1822960" cy="170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11 Conector recto"/>
          <p:cNvCxnSpPr/>
          <p:nvPr/>
        </p:nvCxnSpPr>
        <p:spPr>
          <a:xfrm>
            <a:off x="5864560" y="5247107"/>
            <a:ext cx="1308298" cy="4149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14"/>
          <p:cNvSpPr txBox="1"/>
          <p:nvPr/>
        </p:nvSpPr>
        <p:spPr>
          <a:xfrm>
            <a:off x="4631108" y="5624235"/>
            <a:ext cx="2142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Electrodo de posta a </a:t>
            </a:r>
            <a:r>
              <a:rPr lang="es-ES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</a:t>
            </a:r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&lt; 5 </a:t>
            </a:r>
            <a:r>
              <a:rPr lang="es-ES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Omios</a:t>
            </a:r>
            <a:endParaRPr lang="es-E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FOTOGRÁFICO DA INSTALACIÓN SOLAR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42767" y="1231133"/>
            <a:ext cx="8032407" cy="447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sz="16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 solar: </a:t>
            </a:r>
            <a:r>
              <a:rPr lang="es-ES" sz="16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Proteccións</a:t>
            </a:r>
            <a:r>
              <a:rPr lang="es-ES" sz="16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Monitorización de </a:t>
            </a:r>
            <a:r>
              <a:rPr lang="es-ES" sz="16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Strings</a:t>
            </a:r>
            <a:r>
              <a:rPr lang="es-ES" sz="16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1798" y="1673998"/>
            <a:ext cx="3285291" cy="463522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743592" y="5216613"/>
            <a:ext cx="15520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FUSIBLES STRINGS</a:t>
            </a:r>
            <a:endParaRPr lang="es-E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982701" y="2549236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INTERRUPTOR</a:t>
            </a:r>
          </a:p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SECCIONADOR</a:t>
            </a:r>
            <a:endParaRPr lang="es-E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368903" y="1957743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DESCARGADORES DE </a:t>
            </a:r>
          </a:p>
          <a:p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SOBRETENSIÓNS</a:t>
            </a:r>
            <a:endParaRPr lang="es-E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5911827" y="2325694"/>
            <a:ext cx="73891" cy="223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35" y="1673998"/>
            <a:ext cx="4622648" cy="463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CuadroTexto 23"/>
          <p:cNvSpPr txBox="1"/>
          <p:nvPr/>
        </p:nvSpPr>
        <p:spPr>
          <a:xfrm>
            <a:off x="2339191" y="1962022"/>
            <a:ext cx="2560316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CADROS DE PROTECCIÓN </a:t>
            </a:r>
          </a:p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NIVEL-1 (c.c.)</a:t>
            </a:r>
            <a:endParaRPr lang="es-E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27 Flecha derecha"/>
          <p:cNvSpPr/>
          <p:nvPr/>
        </p:nvSpPr>
        <p:spPr>
          <a:xfrm rot="264167">
            <a:off x="3151932" y="3641722"/>
            <a:ext cx="756890" cy="3157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0" name="29 Conector recto"/>
          <p:cNvCxnSpPr/>
          <p:nvPr/>
        </p:nvCxnSpPr>
        <p:spPr>
          <a:xfrm flipH="1">
            <a:off x="2441448" y="2485242"/>
            <a:ext cx="210312" cy="6968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5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495026" y="879984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FOTOGRÁFICO DA INSTALACIÓN SOLAR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2" y="1293723"/>
            <a:ext cx="8113908" cy="54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56498" y="1781105"/>
            <a:ext cx="1494692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Xeral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 c.c.</a:t>
            </a:r>
            <a:endParaRPr lang="es-ES" sz="14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88732" y="5676872"/>
            <a:ext cx="1676400" cy="30777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Baterías Ión-Litio</a:t>
            </a:r>
            <a:endParaRPr lang="es-ES" sz="14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2116019" y="1781105"/>
            <a:ext cx="1480037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s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mando</a:t>
            </a:r>
          </a:p>
          <a:p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Aeroxenerador</a:t>
            </a:r>
            <a:endParaRPr lang="es-ES" sz="1400" dirty="0"/>
          </a:p>
        </p:txBody>
      </p:sp>
      <p:cxnSp>
        <p:nvCxnSpPr>
          <p:cNvPr id="11" name="10 Conector recto"/>
          <p:cNvCxnSpPr/>
          <p:nvPr/>
        </p:nvCxnSpPr>
        <p:spPr>
          <a:xfrm flipH="1">
            <a:off x="2168771" y="2304325"/>
            <a:ext cx="82060" cy="9136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flipH="1">
            <a:off x="1808285" y="2304325"/>
            <a:ext cx="41032" cy="5971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4" name="4103 Conector recto"/>
          <p:cNvCxnSpPr/>
          <p:nvPr/>
        </p:nvCxnSpPr>
        <p:spPr>
          <a:xfrm flipV="1">
            <a:off x="1424354" y="5143500"/>
            <a:ext cx="102578" cy="53337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CuadroTexto"/>
          <p:cNvSpPr txBox="1"/>
          <p:nvPr/>
        </p:nvSpPr>
        <p:spPr>
          <a:xfrm>
            <a:off x="3693916" y="4325787"/>
            <a:ext cx="1880388" cy="30777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egulador de carga</a:t>
            </a:r>
            <a:endParaRPr lang="es-ES" sz="1400" dirty="0"/>
          </a:p>
        </p:txBody>
      </p:sp>
      <p:cxnSp>
        <p:nvCxnSpPr>
          <p:cNvPr id="43" name="42 Conector recto"/>
          <p:cNvCxnSpPr/>
          <p:nvPr/>
        </p:nvCxnSpPr>
        <p:spPr>
          <a:xfrm>
            <a:off x="4525926" y="3586393"/>
            <a:ext cx="61222" cy="73939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CuadroTexto"/>
          <p:cNvSpPr txBox="1"/>
          <p:nvPr/>
        </p:nvSpPr>
        <p:spPr>
          <a:xfrm>
            <a:off x="3727404" y="1781105"/>
            <a:ext cx="994072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Inversor</a:t>
            </a:r>
          </a:p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Cargador</a:t>
            </a:r>
            <a:endParaRPr lang="es-ES" sz="1400" dirty="0"/>
          </a:p>
        </p:txBody>
      </p:sp>
      <p:cxnSp>
        <p:nvCxnSpPr>
          <p:cNvPr id="46" name="45 Conector recto"/>
          <p:cNvCxnSpPr/>
          <p:nvPr/>
        </p:nvCxnSpPr>
        <p:spPr>
          <a:xfrm flipH="1">
            <a:off x="3850488" y="2304324"/>
            <a:ext cx="41032" cy="5971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5131428" y="1781104"/>
            <a:ext cx="1708987" cy="30777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Protección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c.a.</a:t>
            </a:r>
            <a:endParaRPr lang="es-ES" sz="1400" dirty="0"/>
          </a:p>
        </p:txBody>
      </p:sp>
      <p:cxnSp>
        <p:nvCxnSpPr>
          <p:cNvPr id="4107" name="4106 Conector recto"/>
          <p:cNvCxnSpPr/>
          <p:nvPr/>
        </p:nvCxnSpPr>
        <p:spPr>
          <a:xfrm>
            <a:off x="6541477" y="2088881"/>
            <a:ext cx="114300" cy="67227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CuadroTexto"/>
          <p:cNvSpPr txBox="1"/>
          <p:nvPr/>
        </p:nvSpPr>
        <p:spPr>
          <a:xfrm>
            <a:off x="6598626" y="5723039"/>
            <a:ext cx="1676775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Protección</a:t>
            </a:r>
          </a:p>
          <a:p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Aula Renovables</a:t>
            </a:r>
            <a:endParaRPr lang="es-ES" sz="1400" dirty="0"/>
          </a:p>
        </p:txBody>
      </p:sp>
      <p:cxnSp>
        <p:nvCxnSpPr>
          <p:cNvPr id="4109" name="4108 Conector recto"/>
          <p:cNvCxnSpPr>
            <a:stCxn id="50" idx="0"/>
          </p:cNvCxnSpPr>
          <p:nvPr/>
        </p:nvCxnSpPr>
        <p:spPr>
          <a:xfrm flipV="1">
            <a:off x="7437014" y="5020408"/>
            <a:ext cx="106786" cy="7026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0" name="4109 CuadroTexto"/>
          <p:cNvSpPr txBox="1"/>
          <p:nvPr/>
        </p:nvSpPr>
        <p:spPr>
          <a:xfrm>
            <a:off x="3164714" y="6246259"/>
            <a:ext cx="291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INSTALACIÓN INTERIOR</a:t>
            </a:r>
            <a:endParaRPr lang="es-E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43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69" y="138425"/>
            <a:ext cx="1561552" cy="555365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07438" y="1296935"/>
            <a:ext cx="8395854" cy="712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1.-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Obxecto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proxecto</a:t>
            </a:r>
            <a:endParaRPr lang="es-ES" sz="16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finalidade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 presente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proxecto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a de alimentar eléctricamente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estación de recarga para vehículos eléctricos, a través de un sistema híbrido solar –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minieólico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con acumulación,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así como o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aproveitar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os excedentes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en autoconsumo no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noso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centro.</a:t>
            </a:r>
          </a:p>
          <a:p>
            <a:pPr algn="just">
              <a:lnSpc>
                <a:spcPct val="120000"/>
              </a:lnSpc>
            </a:pPr>
            <a:endParaRPr lang="es-E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 razón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cales decidimos levar a cabo este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proxecto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son as siguientes: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renovables,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caso solar/eólica e un recurso natural abundante e gratuito (sol /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vento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son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limpas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inagotables e que non producen gases de efecto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invernadoiro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emisións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perxudiciales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o medio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ambente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tecnoloxía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solar fotovoltaica e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minieólica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nestes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últimos anos esta evolucionando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grazas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desarrollo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tecnolóxico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fabricantes, hacia sistemas 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fiables 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constante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baixada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precios, polo que resultan una alternativa técnico-económica 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viable, 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todo para autoconsumo. </a:t>
            </a:r>
          </a:p>
          <a:p>
            <a:pPr algn="just">
              <a:lnSpc>
                <a:spcPct val="120000"/>
              </a:lnSpc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Combinar a fotovoltaica e a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minieólica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supón una serie de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ventaxas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como a producción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estables o longo do día (día/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noite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cubrindo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carencias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épocas de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pouca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producción 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solar, aumentando así o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autoabastecemento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588269" y="826943"/>
            <a:ext cx="8234192" cy="33684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PROXECTO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FOTOGRÁFICO DA INSTALACIÓN SOLAR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12932" y="1320422"/>
            <a:ext cx="8032407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CADRO XERAL PROTECCIÓN C.C.:</a:t>
            </a:r>
            <a:endParaRPr 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9" y="1846404"/>
            <a:ext cx="4209789" cy="480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627" y="1846405"/>
            <a:ext cx="3862603" cy="480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230852" y="3662690"/>
            <a:ext cx="2564613" cy="5847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control:</a:t>
            </a:r>
          </a:p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Control de </a:t>
            </a:r>
            <a:r>
              <a:rPr lang="es-E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Victron</a:t>
            </a:r>
            <a:endParaRPr lang="es-ES" sz="1600" dirty="0"/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2365131" y="3314700"/>
            <a:ext cx="43961" cy="34799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5208957" y="2126966"/>
            <a:ext cx="2888932" cy="5847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Embarrados de c.c.</a:t>
            </a:r>
          </a:p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Fusibles de protección: c.c.</a:t>
            </a:r>
          </a:p>
        </p:txBody>
      </p:sp>
    </p:spTree>
    <p:extLst>
      <p:ext uri="{BB962C8B-B14F-4D97-AF65-F5344CB8AC3E}">
        <p14:creationId xmlns:p14="http://schemas.microsoft.com/office/powerpoint/2010/main" val="12121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FOTOGRÁFICO DA INSTALACIÓN SOLAR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59965" y="1513853"/>
            <a:ext cx="2977613" cy="373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CADRO PROTECCIÓN C.A.:</a:t>
            </a:r>
            <a:endParaRPr 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74153" y="2069040"/>
            <a:ext cx="3523061" cy="201593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Interruptor de corte </a:t>
            </a:r>
            <a:r>
              <a:rPr lang="es-E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xeral</a:t>
            </a:r>
            <a:endParaRPr lang="es-E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s-ES" sz="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Proteccións</a:t>
            </a:r>
            <a:r>
              <a:rPr lang="es-E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saídas</a:t>
            </a:r>
            <a:r>
              <a:rPr lang="es-E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inversores</a:t>
            </a:r>
          </a:p>
          <a:p>
            <a:endParaRPr lang="es-ES" sz="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 estación de recarga de vehículo eléctrico.</a:t>
            </a:r>
          </a:p>
          <a:p>
            <a:endParaRPr lang="es-ES" sz="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 alimentación control e auxiliares</a:t>
            </a:r>
          </a:p>
          <a:p>
            <a:pPr marL="285750" indent="-285750">
              <a:buFontTx/>
              <a:buChar char="-"/>
            </a:pPr>
            <a:endParaRPr lang="es-ES" sz="5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9723580" y="3022312"/>
            <a:ext cx="43961" cy="34799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80" y="1288272"/>
            <a:ext cx="4121395" cy="534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41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FOTOGRÁFICO DA INSTALACIÓN SOLAR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142301" y="1265472"/>
            <a:ext cx="2977613" cy="349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CONEXIÓN EQUIPOS:</a:t>
            </a:r>
            <a:endParaRPr 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2" y="1763958"/>
            <a:ext cx="410527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23415" y="5891885"/>
            <a:ext cx="3349652" cy="41549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Conexión Inversores/cargadores</a:t>
            </a:r>
          </a:p>
          <a:p>
            <a:pPr marL="285750" indent="-285750">
              <a:buFontTx/>
              <a:buChar char="-"/>
            </a:pPr>
            <a:endParaRPr lang="es-ES" sz="5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638" y="1784841"/>
            <a:ext cx="3931425" cy="403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5073900" y="5862945"/>
            <a:ext cx="3349652" cy="41549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Conexión Reguladores de carga</a:t>
            </a:r>
          </a:p>
          <a:p>
            <a:pPr marL="285750" indent="-285750">
              <a:buFontTx/>
              <a:buChar char="-"/>
            </a:pPr>
            <a:endParaRPr lang="es-ES" sz="5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FOTOGRÁFICO DA INSTALACIÓN SOLAR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142301" y="1265472"/>
            <a:ext cx="2977613" cy="349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CONEXIÓN EQUIPOS:</a:t>
            </a:r>
            <a:endParaRPr 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4" y="1906031"/>
            <a:ext cx="4143343" cy="469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138578" y="6156359"/>
            <a:ext cx="3349652" cy="41549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Baterías modulables Ión-Litio</a:t>
            </a:r>
          </a:p>
          <a:p>
            <a:pPr marL="285750" indent="-285750">
              <a:buFontTx/>
              <a:buChar char="-"/>
            </a:pPr>
            <a:endParaRPr lang="es-ES" sz="5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8" y="2219570"/>
            <a:ext cx="4047311" cy="375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FOTOGRÁFICO DA INSTALACIÓN SOLAR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142301" y="1265472"/>
            <a:ext cx="2977613" cy="349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CONEXIÓN EQUIPOS:</a:t>
            </a:r>
            <a:endParaRPr 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4" y="1906031"/>
            <a:ext cx="4143343" cy="469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138578" y="6156359"/>
            <a:ext cx="3349652" cy="41549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Baterías modulables Ión-Litio</a:t>
            </a:r>
          </a:p>
          <a:p>
            <a:pPr marL="285750" indent="-285750">
              <a:buFontTx/>
              <a:buChar char="-"/>
            </a:pPr>
            <a:endParaRPr lang="es-ES" sz="5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8" y="2219570"/>
            <a:ext cx="4047311" cy="3752486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437625" y="2580820"/>
            <a:ext cx="1445884" cy="73866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</a:p>
          <a:p>
            <a:r>
              <a:rPr lang="es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conexión  da monitorización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1883509" y="3165231"/>
            <a:ext cx="414214" cy="320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1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479" b="16350"/>
          <a:stretch/>
        </p:blipFill>
        <p:spPr>
          <a:xfrm>
            <a:off x="6262303" y="1795687"/>
            <a:ext cx="2580339" cy="287009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52" y="1795687"/>
            <a:ext cx="6353905" cy="420127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8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FOTOGRÁFICO DA INSTALACIÓN SOLAR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142301" y="1272726"/>
            <a:ext cx="2977613" cy="349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AEROXENERADOR:</a:t>
            </a:r>
            <a:endParaRPr 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20242" y="2511171"/>
            <a:ext cx="2098528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Regulador de carga</a:t>
            </a:r>
            <a:endParaRPr lang="es-ES" sz="5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6618770" y="2770764"/>
            <a:ext cx="894838" cy="3606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2 CuadroTexto"/>
          <p:cNvSpPr txBox="1"/>
          <p:nvPr/>
        </p:nvSpPr>
        <p:spPr>
          <a:xfrm>
            <a:off x="5153933" y="3419201"/>
            <a:ext cx="1464837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Anemómetro</a:t>
            </a:r>
          </a:p>
        </p:txBody>
      </p:sp>
      <p:cxnSp>
        <p:nvCxnSpPr>
          <p:cNvPr id="19" name="Conector recto 18"/>
          <p:cNvCxnSpPr/>
          <p:nvPr/>
        </p:nvCxnSpPr>
        <p:spPr>
          <a:xfrm>
            <a:off x="6618770" y="3650575"/>
            <a:ext cx="447419" cy="1742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7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74154" y="879984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FOTOGRÁFICO DA INSTALACIÓN SOLAR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695982" y="1336215"/>
            <a:ext cx="3870251" cy="3730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s-E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Cadro</a:t>
            </a: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control AEROXENERADOR</a:t>
            </a:r>
            <a:endParaRPr 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45" y="1904254"/>
            <a:ext cx="4409363" cy="439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24" y="1899138"/>
            <a:ext cx="3630754" cy="441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6321591" y="5456458"/>
            <a:ext cx="1064715" cy="5847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Shunt</a:t>
            </a:r>
            <a:endParaRPr lang="es-E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Medida, I</a:t>
            </a:r>
            <a:endParaRPr lang="es-ES" sz="16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4384205" y="3599704"/>
            <a:ext cx="1221809" cy="5847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Disipador</a:t>
            </a:r>
          </a:p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endParaRPr lang="es-ES" sz="16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359286" y="2245686"/>
            <a:ext cx="1529586" cy="5847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Freno manual</a:t>
            </a:r>
          </a:p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D.P.D.T.</a:t>
            </a:r>
            <a:endParaRPr lang="es-ES" sz="1600" dirty="0"/>
          </a:p>
        </p:txBody>
      </p:sp>
      <p:cxnSp>
        <p:nvCxnSpPr>
          <p:cNvPr id="11" name="10 Conector recto"/>
          <p:cNvCxnSpPr>
            <a:endCxn id="19" idx="2"/>
          </p:cNvCxnSpPr>
          <p:nvPr/>
        </p:nvCxnSpPr>
        <p:spPr>
          <a:xfrm flipV="1">
            <a:off x="5917223" y="2830461"/>
            <a:ext cx="206856" cy="76924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7220022" y="3662690"/>
            <a:ext cx="1508746" cy="5847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BMV </a:t>
            </a:r>
          </a:p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endParaRPr lang="es-ES" sz="16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1481576" y="3666401"/>
            <a:ext cx="1608133" cy="83099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BMV </a:t>
            </a:r>
          </a:p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</a:p>
          <a:p>
            <a:r>
              <a:rPr lang="es-E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aeroxenerador</a:t>
            </a:r>
            <a:endParaRPr lang="es-ES" sz="1600" dirty="0"/>
          </a:p>
        </p:txBody>
      </p:sp>
      <p:cxnSp>
        <p:nvCxnSpPr>
          <p:cNvPr id="13" name="12 Conector recto"/>
          <p:cNvCxnSpPr/>
          <p:nvPr/>
        </p:nvCxnSpPr>
        <p:spPr>
          <a:xfrm flipH="1" flipV="1">
            <a:off x="6124079" y="5099538"/>
            <a:ext cx="505321" cy="3569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1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2" y="148556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401" y="224392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2" y="129322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57286" y="1010605"/>
            <a:ext cx="8113908" cy="26124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REPORTAXE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FOTOGRÁFICO DA INSTALACIÓN SOLAR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FV-EÓLICA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948772" y="1520110"/>
            <a:ext cx="4756827" cy="3730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Estación de recarga para vehículos eléctricos</a:t>
            </a:r>
            <a:endParaRPr 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9" y="2524531"/>
            <a:ext cx="5041168" cy="31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1678463" y="5577953"/>
            <a:ext cx="2246128" cy="5847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Fachada lateral: Aula</a:t>
            </a:r>
            <a:endParaRPr lang="es-ES" sz="1600" dirty="0"/>
          </a:p>
          <a:p>
            <a:r>
              <a:rPr lang="es-E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Enerxías</a:t>
            </a:r>
            <a:r>
              <a:rPr lang="es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Renovables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08" y="2770797"/>
            <a:ext cx="3598690" cy="222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5587160" y="3537472"/>
            <a:ext cx="524470" cy="615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25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43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69" y="138425"/>
            <a:ext cx="1561552" cy="555365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07438" y="1386273"/>
            <a:ext cx="8395854" cy="589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endParaRPr lang="es-ES" sz="1000" i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Baixo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coste de operación,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mantemento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elevada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fiabilidade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s-ES" sz="16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Estimular o uso de vehículos eléctricos no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noso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centro, realizando a carga dos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mesmos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ronovables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eliminando as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emisións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gases de efecto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invernadoiro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Como sabemos existen determinados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partes dos estados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membros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UE, para ir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reducindo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progresivamente a medio plazo o parque automovilista con motores de combustión, polo que resulta imprescindible o contar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cunha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rede de puntos de recarga, tanto a nivel particular, empresas, organismo públicos, viario,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donde se poda realizar a carga dos V.E.*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s-ES" sz="16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Dipoñer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instalación híbrida fotovoltaica-eólica no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noso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centro como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didáctico, dotado coas últimas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tecnoloxias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prestacións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para complementar a formación dos </a:t>
            </a:r>
            <a:r>
              <a:rPr lang="es-ES" sz="1600" i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nosos</a:t>
            </a:r>
            <a:r>
              <a:rPr lang="es-ES" sz="1600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alumnos.</a:t>
            </a:r>
            <a:endParaRPr lang="es-ES" sz="16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588269" y="967780"/>
            <a:ext cx="8234192" cy="319864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PROXECTO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43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69" y="138425"/>
            <a:ext cx="1561552" cy="555365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07439" y="1585620"/>
            <a:ext cx="8395854" cy="592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2.-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Emprazamento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instalación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instalación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obxecto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proxecto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encóntrase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ubicada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nunha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pequena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edificación denominada “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Aula de </a:t>
            </a:r>
            <a:r>
              <a:rPr lang="es-E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Enerxías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Renovables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”, formando parte do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conxunto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edificacións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 CIFP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Coroso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situada concretamente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zona sureste da parcela do centro, tal e como se pode apreciar no plano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emprazamento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Os datos para 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localización son os siguientes: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Enderezo: Rúa dos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estudantes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nº5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Poboación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Ribeira</a:t>
            </a: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(15960 – A Coruña)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Coordenadas: 8.98 O, 42.34 N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catastral: 001703300NH01C0001AM</a:t>
            </a:r>
          </a:p>
          <a:p>
            <a:pPr algn="just">
              <a:lnSpc>
                <a:spcPct val="120000"/>
              </a:lnSpc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 captación solar,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conxunto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paneis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FV, o igual que o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aeroxenerador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encontranse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nunha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soleira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especifica para este uso, ubicada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parte posterior da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edificación,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orientada hacia o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libre de obstáculos, é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primeira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liña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da costa, polo que a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presenza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bastante constante.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588270" y="937848"/>
            <a:ext cx="8223221" cy="309062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PROXECTO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2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43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69" y="138425"/>
            <a:ext cx="1561552" cy="555365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07439" y="1530596"/>
            <a:ext cx="8395854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 Plano de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emprazamento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instalación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588269" y="1050496"/>
            <a:ext cx="7883335" cy="295676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PROXECTO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8" y="2075633"/>
            <a:ext cx="7387775" cy="448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43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713979" y="923934"/>
            <a:ext cx="7937264" cy="304502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OBXECTIVOS XERAIS DO PROXECTO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8836" y="1415300"/>
            <a:ext cx="8032407" cy="539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obxectivos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xerais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proxecto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os siguientes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es-ES" sz="1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1.-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obxectivo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principal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deste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proxecto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conseguir a máxima recarga de vehículos eléctricos a partir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fontes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renovables.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000" dirty="0" smtClean="0"/>
          </a:p>
          <a:p>
            <a:pPr lvl="0" algn="just">
              <a:lnSpc>
                <a:spcPct val="114000"/>
              </a:lnSpc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.- Realizar una instalación híbrida combinando varias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fontes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enerxías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renovables (eólica-fotovoltaica), para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finalidade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innovadora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futuro inmediato, como está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sucedendo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coa implantación progresiva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movilidade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eléctrica (coche eléctrico). 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.- Recarga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vehículos eléctricos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partir de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fontes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renovables,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sin aumentar a potencia contratada.</a:t>
            </a:r>
          </a:p>
          <a:p>
            <a:pPr lvl="0" algn="just"/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Aproveitamento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dos excedentes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vez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satisfeita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carga das baterías, realizando o consumo instantáneo de dita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aquelas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cargas do centro que a demanden, como por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exemplo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alumeado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fotocopiadoras,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proxectores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etc.</a:t>
            </a:r>
          </a:p>
          <a:p>
            <a:pPr lvl="0" algn="just"/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5.-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educción das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emisións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gases de efecto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invernadeiro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que parte da demanda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eléctrica do centro será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cuberta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por este sistema híbrido, 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mesmo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tempo conseguiremos un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pequeno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aforro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factura eléctrica. 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18262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43" y="179683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79" y="138426"/>
            <a:ext cx="1435841" cy="510656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713978" y="1107894"/>
            <a:ext cx="7903549" cy="314506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OBXECTIVOS ESPECÍFICOS DO PROXECTO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66407" y="1650725"/>
            <a:ext cx="8032407" cy="438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obxectivos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específicos do </a:t>
            </a: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proxecto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os siguientes</a:t>
            </a:r>
            <a:r>
              <a:rPr lang="es-ES" sz="1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es-ES" sz="1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1.-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Deseñar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, calcular e instalar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os equipos que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compoñen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sistema híbrido Fotovoltaico – Eólico,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cadros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protección con todas las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proteccións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regulamentarias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equipos de medida,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así como a propia estación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recarga de V.E.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>
              <a:lnSpc>
                <a:spcPct val="114000"/>
              </a:lnSpc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2.- Buscar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 seleccionar no mercado os equipos e elementos da instalación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axeitados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compatibles, que permita a comunicación entre os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mesmos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>
              <a:lnSpc>
                <a:spcPct val="114000"/>
              </a:lnSpc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3.- Realizar 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montaxe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da instalación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por parte do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alumnado / empresa colaboradora, 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baixo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coordinación e supervisión do equipo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traballo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 CIFP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Coroso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>
              <a:lnSpc>
                <a:spcPct val="114000"/>
              </a:lnSpc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>
              <a:lnSpc>
                <a:spcPct val="114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4.- Implementar un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sistema de monitorización e supervisión do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consumo eléctrico da instalación e da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xeneración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FV-Eólica,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nos permita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verificar o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funcionamento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 sistema, 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mesmo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tempo podemos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rexistrar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datos dos parámetros característicos, tanto eléctricos como de radiación solar, e así poder estudiar a evolución do  sistema o longo dos anos.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75" y="139935"/>
            <a:ext cx="1479176" cy="45522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486" y="224391"/>
            <a:ext cx="412661" cy="4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69" y="138425"/>
            <a:ext cx="1561552" cy="555365"/>
          </a:xfrm>
          <a:prstGeom prst="rect">
            <a:avLst/>
          </a:prstGeom>
        </p:spPr>
      </p:pic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98456" y="93716"/>
            <a:ext cx="2244725" cy="600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gl-ES" sz="900" b="1" kern="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CIFP COROSO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Rúa dos Estudantes nº5, CP:15960, Ribeira  A Coruña</a:t>
            </a:r>
          </a:p>
          <a:p>
            <a:r>
              <a:rPr lang="gl-ES" sz="600" kern="150" dirty="0" err="1">
                <a:latin typeface="Arial" panose="020B0604020202020204" pitchFamily="34" charset="0"/>
                <a:ea typeface="Arial" panose="020B0604020202020204" pitchFamily="34" charset="0"/>
              </a:rPr>
              <a:t>Tfnos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: 881866874/881866878  Fax: 881866885</a:t>
            </a:r>
          </a:p>
          <a:p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cifp.coroso@edu.xunta.es</a:t>
            </a:r>
            <a:r>
              <a:rPr lang="gl-ES" sz="600" kern="150" dirty="0">
                <a:latin typeface="Arial" panose="020B0604020202020204" pitchFamily="34" charset="0"/>
                <a:ea typeface="Arial" panose="020B0604020202020204" pitchFamily="34" charset="0"/>
              </a:rPr>
              <a:t>  http://www.edu.xunta.gal/centros/cifpcoroso/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gl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91128" y="1262857"/>
            <a:ext cx="8231334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Tal e como se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especificou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anteriormente,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trátase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dunha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instalación para alimentar eléctricamente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estación de recarga para V.E., a partir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sistema híbrido fotovoltaico/eólico, que permite combinar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tipos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enerxía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diferentes para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aproveitar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máximo os recursos do sol e do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complemetándose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entre sí.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Dito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sistema híbrido está formado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seguintes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instalacións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0000"/>
              </a:lnSpc>
            </a:pPr>
            <a:endParaRPr lang="es-ES" sz="8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ES" sz="1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Instalación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Fotovoltaica con acumulación</a:t>
            </a:r>
            <a:r>
              <a:rPr lang="es-E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Composta por 20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paneis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fotovoltaicos con una potencia pico total de 6.600W e dúas baterías modulables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Litio-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Ión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 una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capacidade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total de 20kWh, que nos permiten a carga do V.E.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pola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noite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, e así conseguir una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maior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autosuficiencia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enerxética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588270" y="826942"/>
            <a:ext cx="8234192" cy="337285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DA </a:t>
            </a:r>
            <a:r>
              <a:rPr lang="es-ES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INSTALACIÓN</a:t>
            </a:r>
            <a:endParaRPr lang="es-E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97" y="4325532"/>
            <a:ext cx="3047088" cy="1973196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800551" y="4909609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s-E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56" y="4325532"/>
            <a:ext cx="2128226" cy="19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5436</TotalTime>
  <Words>3763</Words>
  <Application>Microsoft Office PowerPoint</Application>
  <PresentationFormat>Presentación en pantalla (4:3)</PresentationFormat>
  <Paragraphs>624</Paragraphs>
  <Slides>37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inherit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SANPEDRO</dc:creator>
  <cp:lastModifiedBy>Usuario</cp:lastModifiedBy>
  <cp:revision>346</cp:revision>
  <cp:lastPrinted>2019-05-06T16:36:25Z</cp:lastPrinted>
  <dcterms:created xsi:type="dcterms:W3CDTF">2018-04-17T21:11:30Z</dcterms:created>
  <dcterms:modified xsi:type="dcterms:W3CDTF">2019-05-07T10:57:40Z</dcterms:modified>
</cp:coreProperties>
</file>