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D8AE-4F69-4806-936B-D6990B380FCB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359A-C2C3-48FC-9F62-A95216B22F1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D8AE-4F69-4806-936B-D6990B380FCB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359A-C2C3-48FC-9F62-A95216B22F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D8AE-4F69-4806-936B-D6990B380FCB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359A-C2C3-48FC-9F62-A95216B22F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D8AE-4F69-4806-936B-D6990B380FCB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359A-C2C3-48FC-9F62-A95216B22F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D8AE-4F69-4806-936B-D6990B380FCB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5C359A-C2C3-48FC-9F62-A95216B22F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D8AE-4F69-4806-936B-D6990B380FCB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359A-C2C3-48FC-9F62-A95216B22F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D8AE-4F69-4806-936B-D6990B380FCB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359A-C2C3-48FC-9F62-A95216B22F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D8AE-4F69-4806-936B-D6990B380FCB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359A-C2C3-48FC-9F62-A95216B22F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D8AE-4F69-4806-936B-D6990B380FCB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359A-C2C3-48FC-9F62-A95216B22F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D8AE-4F69-4806-936B-D6990B380FCB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359A-C2C3-48FC-9F62-A95216B22F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D8AE-4F69-4806-936B-D6990B380FCB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359A-C2C3-48FC-9F62-A95216B22F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D8D8AE-4F69-4806-936B-D6990B380FCB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5C359A-C2C3-48FC-9F62-A95216B22F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Navaja_de_afeitar_-_%C3%89bano_-_Ebony_-_Ebenholz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es.wikipedia.org/wiki/Archivo:Merkur_heavy_duty_safety_razor.jpg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commons.wikimedia.org/wiki/File:Roentgen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//upload.wikimedia.org/wikipedia/commons/f/fb/X-ray_by_Wilhelm_R%C3%B6ntgen_of_Albert_von_K%C3%B6lliker's_hand_-_18960123-02.jpg" TargetMode="External"/><Relationship Id="rId4" Type="http://schemas.openxmlformats.org/officeDocument/2006/relationships/hyperlink" Target="http://es.wikipedia.org/wiki/Wilhelm_R%C3%B6ntgen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es.wikipedia.org/wiki/Nueva_York" TargetMode="External"/><Relationship Id="rId7" Type="http://schemas.openxmlformats.org/officeDocument/2006/relationships/hyperlink" Target="//upload.wikimedia.org/wikipedia/commons/8/80/Leo_Hendrik_Baekeland,_1916.jpg" TargetMode="External"/><Relationship Id="rId2" Type="http://schemas.openxmlformats.org/officeDocument/2006/relationships/hyperlink" Target="http://es.wikipedia.org/wiki/Gan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s.wikipedia.org/wiki/1907" TargetMode="External"/><Relationship Id="rId5" Type="http://schemas.openxmlformats.org/officeDocument/2006/relationships/hyperlink" Target="http://es.wikipedia.org/wiki/1893" TargetMode="External"/><Relationship Id="rId10" Type="http://schemas.openxmlformats.org/officeDocument/2006/relationships/image" Target="../media/image30.jpeg"/><Relationship Id="rId4" Type="http://schemas.openxmlformats.org/officeDocument/2006/relationships/hyperlink" Target="http://es.wikipedia.org/wiki/1944" TargetMode="External"/><Relationship Id="rId9" Type="http://schemas.openxmlformats.org/officeDocument/2006/relationships/hyperlink" Target="//upload.wikimedia.org/wikipedia/commons/b/b2/Plastic_household_items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Cinemat%C3%B3grafo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://es.wikipedia.org/wiki/Proyector_cinematogr%C3%A1fico" TargetMode="External"/><Relationship Id="rId2" Type="http://schemas.openxmlformats.org/officeDocument/2006/relationships/hyperlink" Target="http://es.wikipedia.org/wiki/Archivo:Fratelli_Lumier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s.wikipedia.org/wiki/C%C3%A1mara_de_cine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hyperlink" Target="//upload.wikimedia.org/wikipedia/commons/a/a9/Cinematographo_Aparelho.jpg" TargetMode="External"/><Relationship Id="rId4" Type="http://schemas.openxmlformats.org/officeDocument/2006/relationships/hyperlink" Target="http://es.wikipedia.org/wiki/Archivo:Cinematograph_Lumiere_advertisment_1895.jpg" TargetMode="External"/><Relationship Id="rId9" Type="http://schemas.openxmlformats.org/officeDocument/2006/relationships/hyperlink" Target="http://es.wikipedia.org/wiki/Persistencia_retinian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5.jpeg"/><Relationship Id="rId2" Type="http://schemas.openxmlformats.org/officeDocument/2006/relationships/hyperlink" Target="//commons.wikimedia.org/wiki/File:George_Melie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f/f7/Le_Voyage_dans_la_lune_2.jpg" TargetMode="External"/><Relationship Id="rId5" Type="http://schemas.openxmlformats.org/officeDocument/2006/relationships/hyperlink" Target="http://es.wikipedia.org/wiki/Efectos_especiales" TargetMode="External"/><Relationship Id="rId4" Type="http://schemas.openxmlformats.org/officeDocument/2006/relationships/hyperlink" Target="http://es.wikipedia.org/wiki/Cinemat%C3%B3grafo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video" Target="file:///C:\Users\Usuario\Videos\LUMIERE%20%20El%20regador%20regado.wmv" TargetMode="External"/><Relationship Id="rId7" Type="http://schemas.openxmlformats.org/officeDocument/2006/relationships/image" Target="../media/image37.png"/><Relationship Id="rId2" Type="http://schemas.openxmlformats.org/officeDocument/2006/relationships/video" Target="file:///C:\Users\Usuario\Videos\L'arrive%20D'un%20Train%20%20La%20Ciotat.wmv" TargetMode="External"/><Relationship Id="rId1" Type="http://schemas.openxmlformats.org/officeDocument/2006/relationships/video" Target="file:///C:\Users\Usuario\Videos\1895%20Auguste%20%20Louis%20Lumire%20Le%20squelette%20joyeux.wmv" TargetMode="Externa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4" Type="http://schemas.openxmlformats.org/officeDocument/2006/relationships/video" Target="file:///C:\Users\Usuario\Videos\Viaje%20a%20la%20Luna,%20de%20Georges%20Mlis%20(1902).wmv" TargetMode="Externa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/index.php?title=Torre_Solvay&amp;action=edit&amp;redlink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s.wikipedia.org/wiki/1861" TargetMode="External"/><Relationship Id="rId4" Type="http://schemas.openxmlformats.org/officeDocument/2006/relationships/hyperlink" Target="http://es.wikipedia.org/wiki/So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Campo_de_batall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Am%C3%A9rica_del_Sur" TargetMode="External"/><Relationship Id="rId13" Type="http://schemas.openxmlformats.org/officeDocument/2006/relationships/hyperlink" Target="http://es.wikipedia.org/wiki/1871" TargetMode="External"/><Relationship Id="rId3" Type="http://schemas.openxmlformats.org/officeDocument/2006/relationships/hyperlink" Target="http://es.wikipedia.org/wiki/N%C3%A1huatl" TargetMode="External"/><Relationship Id="rId7" Type="http://schemas.openxmlformats.org/officeDocument/2006/relationships/hyperlink" Target="http://es.wikipedia.org/wiki/Am%C3%A9rica_central" TargetMode="External"/><Relationship Id="rId12" Type="http://schemas.openxmlformats.org/officeDocument/2006/relationships/hyperlink" Target="http://es.wikipedia.org/wiki/186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s.wikipedia.org/wiki/M%C3%A9xico" TargetMode="External"/><Relationship Id="rId11" Type="http://schemas.openxmlformats.org/officeDocument/2006/relationships/hyperlink" Target="http://es.wikipedia.org/wiki/Parafina" TargetMode="External"/><Relationship Id="rId5" Type="http://schemas.openxmlformats.org/officeDocument/2006/relationships/hyperlink" Target="http://es.wikipedia.org/wiki/Savia" TargetMode="External"/><Relationship Id="rId15" Type="http://schemas.openxmlformats.org/officeDocument/2006/relationships/image" Target="../media/image11.jpeg"/><Relationship Id="rId10" Type="http://schemas.openxmlformats.org/officeDocument/2006/relationships/hyperlink" Target="http://es.wikipedia.org/w/index.php?title=Thomas_Adams&amp;action=edit&amp;redlink=1" TargetMode="External"/><Relationship Id="rId4" Type="http://schemas.openxmlformats.org/officeDocument/2006/relationships/hyperlink" Target="http://es.wikipedia.org/wiki/Pol%C3%ADmero" TargetMode="External"/><Relationship Id="rId9" Type="http://schemas.openxmlformats.org/officeDocument/2006/relationships/hyperlink" Target="http://es.wikipedia.org/wiki/Amerindio" TargetMode="External"/><Relationship Id="rId14" Type="http://schemas.openxmlformats.org/officeDocument/2006/relationships/hyperlink" Target="http://es.wikipedia.org/wiki/187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/index.php?title=Carlos_Glidden&amp;action=edit&amp;redlink=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es.wikipedia.org/w/index.php?title=E._Remington_and_Sons&amp;action=edit&amp;redlink=1" TargetMode="External"/><Relationship Id="rId4" Type="http://schemas.openxmlformats.org/officeDocument/2006/relationships/hyperlink" Target="http://es.wikipedia.org/wiki/187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The_Coca-Cola_Company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://es.wikipedia.org/wiki/Asa_Griggs_Candl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WRI2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060848"/>
            <a:ext cx="3781403" cy="257956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3528" y="980728"/>
            <a:ext cx="49685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INVENTOS </a:t>
            </a:r>
          </a:p>
          <a:p>
            <a:r>
              <a:rPr lang="gl-ES" sz="4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E</a:t>
            </a:r>
          </a:p>
          <a:p>
            <a:r>
              <a:rPr lang="gl-ES" sz="4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INVENTORES </a:t>
            </a:r>
          </a:p>
          <a:p>
            <a:r>
              <a:rPr lang="gl-ES" sz="4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DA</a:t>
            </a:r>
          </a:p>
          <a:p>
            <a:r>
              <a:rPr lang="gl-ES" sz="4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SEGUNDA</a:t>
            </a:r>
          </a:p>
          <a:p>
            <a:r>
              <a:rPr lang="gl-ES" sz="4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REVOLUCIÓN </a:t>
            </a:r>
          </a:p>
          <a:p>
            <a:r>
              <a:rPr lang="gl-ES" sz="4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INDUSTRIAL</a:t>
            </a:r>
            <a:endParaRPr lang="gl-ES" sz="4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3 Imagen" descr="FONOGRA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1943100" cy="1943100"/>
          </a:xfrm>
          <a:prstGeom prst="rect">
            <a:avLst/>
          </a:prstGeom>
        </p:spPr>
      </p:pic>
      <p:pic>
        <p:nvPicPr>
          <p:cNvPr id="5" name="4 Imagen" descr="ASPIR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2858" y="2276872"/>
            <a:ext cx="2275606" cy="2376264"/>
          </a:xfrm>
          <a:prstGeom prst="rect">
            <a:avLst/>
          </a:prstGeom>
        </p:spPr>
      </p:pic>
      <p:pic>
        <p:nvPicPr>
          <p:cNvPr id="7" name="6 Imagen" descr="COCACO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88640"/>
            <a:ext cx="2143125" cy="2133600"/>
          </a:xfrm>
          <a:prstGeom prst="rect">
            <a:avLst/>
          </a:prstGeom>
        </p:spPr>
      </p:pic>
      <p:pic>
        <p:nvPicPr>
          <p:cNvPr id="8" name="7 Imagen" descr="1896_telepho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581128"/>
            <a:ext cx="1800200" cy="1849521"/>
          </a:xfrm>
          <a:prstGeom prst="rect">
            <a:avLst/>
          </a:prstGeom>
        </p:spPr>
      </p:pic>
      <p:pic>
        <p:nvPicPr>
          <p:cNvPr id="9" name="8 Imagen" descr="DINAMI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4653136"/>
            <a:ext cx="18002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0px-Marc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384376" cy="468736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283968" y="476672"/>
            <a:ext cx="4248472" cy="5940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err="1" smtClean="0">
                <a:solidFill>
                  <a:schemeClr val="accent1"/>
                </a:solidFill>
                <a:latin typeface="Arial Black" pitchFamily="34" charset="0"/>
              </a:rPr>
              <a:t>Guglielmo</a:t>
            </a:r>
            <a:r>
              <a:rPr lang="es-ES" sz="2000" b="1" dirty="0" smtClean="0">
                <a:solidFill>
                  <a:schemeClr val="accent1"/>
                </a:solidFill>
                <a:latin typeface="Arial Black" pitchFamily="34" charset="0"/>
              </a:rPr>
              <a:t> Marconi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 smtClean="0"/>
              <a:t>Marconi  é popularmente </a:t>
            </a:r>
            <a:r>
              <a:rPr lang="es-ES" b="1" dirty="0" err="1" smtClean="0"/>
              <a:t>coñecido</a:t>
            </a:r>
            <a:r>
              <a:rPr lang="es-ES" b="1" dirty="0" smtClean="0"/>
              <a:t> como o inventor da radio, </a:t>
            </a:r>
            <a:r>
              <a:rPr lang="es-ES" b="1" dirty="0" err="1" smtClean="0"/>
              <a:t>aínda</a:t>
            </a:r>
            <a:r>
              <a:rPr lang="es-ES" b="1" dirty="0" smtClean="0"/>
              <a:t> que o </a:t>
            </a:r>
            <a:r>
              <a:rPr lang="es-ES" b="1" dirty="0" err="1" smtClean="0"/>
              <a:t>seu</a:t>
            </a:r>
            <a:r>
              <a:rPr lang="es-ES" b="1" dirty="0" smtClean="0"/>
              <a:t> dispositivo de transmisión radial, </a:t>
            </a:r>
            <a:r>
              <a:rPr lang="es-ES" b="1" dirty="0" err="1" smtClean="0"/>
              <a:t>foi</a:t>
            </a:r>
            <a:r>
              <a:rPr lang="es-ES" b="1" dirty="0" smtClean="0"/>
              <a:t> elaborado en base a numerosas </a:t>
            </a:r>
            <a:r>
              <a:rPr lang="es-ES" b="1" dirty="0" err="1" smtClean="0"/>
              <a:t>outras</a:t>
            </a:r>
            <a:r>
              <a:rPr lang="es-ES" b="1" dirty="0" smtClean="0"/>
              <a:t> patentes e </a:t>
            </a:r>
            <a:r>
              <a:rPr lang="es-ES" b="1" dirty="0" err="1" smtClean="0"/>
              <a:t>experimentacións</a:t>
            </a:r>
            <a:r>
              <a:rPr lang="es-ES" b="1" dirty="0" smtClean="0"/>
              <a:t> previas realizadas por </a:t>
            </a:r>
            <a:r>
              <a:rPr lang="es-ES" b="1" dirty="0" err="1" smtClean="0"/>
              <a:t>outros</a:t>
            </a:r>
            <a:r>
              <a:rPr lang="es-ES" b="1" dirty="0" smtClean="0"/>
              <a:t> científicos e inventores; non obstante Marconi </a:t>
            </a:r>
            <a:r>
              <a:rPr lang="es-ES" b="1" dirty="0" err="1" smtClean="0"/>
              <a:t>foi</a:t>
            </a:r>
            <a:r>
              <a:rPr lang="es-ES" b="1" dirty="0" smtClean="0"/>
              <a:t> responsable de impulsar e explotar comercialmente </a:t>
            </a:r>
            <a:r>
              <a:rPr lang="es-ES" b="1" dirty="0" err="1" smtClean="0"/>
              <a:t>moitos</a:t>
            </a:r>
            <a:r>
              <a:rPr lang="es-ES" b="1" dirty="0" smtClean="0"/>
              <a:t> </a:t>
            </a:r>
            <a:r>
              <a:rPr lang="es-ES" b="1" dirty="0" err="1" smtClean="0"/>
              <a:t>destes</a:t>
            </a:r>
            <a:r>
              <a:rPr lang="es-ES" b="1" dirty="0" smtClean="0"/>
              <a:t> preceptos ó </a:t>
            </a:r>
            <a:r>
              <a:rPr lang="es-ES" b="1" dirty="0" err="1" smtClean="0"/>
              <a:t>poñer</a:t>
            </a:r>
            <a:r>
              <a:rPr lang="es-ES" b="1" dirty="0" smtClean="0"/>
              <a:t> en práctica o </a:t>
            </a:r>
            <a:r>
              <a:rPr lang="es-ES" b="1" dirty="0" err="1" smtClean="0"/>
              <a:t>seu</a:t>
            </a:r>
            <a:r>
              <a:rPr lang="es-ES" b="1" dirty="0" smtClean="0"/>
              <a:t> propio mecanismo para a emisión e recepción de ondas </a:t>
            </a:r>
            <a:r>
              <a:rPr lang="es-ES" b="1" dirty="0" err="1" smtClean="0"/>
              <a:t>radiais</a:t>
            </a:r>
            <a:r>
              <a:rPr lang="es-ES" b="1" dirty="0" smtClean="0"/>
              <a:t>, </a:t>
            </a:r>
            <a:r>
              <a:rPr lang="es-ES" b="1" dirty="0" err="1" smtClean="0"/>
              <a:t>sendo</a:t>
            </a:r>
            <a:r>
              <a:rPr lang="es-ES" b="1" dirty="0" smtClean="0"/>
              <a:t> no </a:t>
            </a:r>
            <a:r>
              <a:rPr lang="es-ES" b="1" dirty="0" err="1" smtClean="0"/>
              <a:t>desenvolvemento</a:t>
            </a:r>
            <a:r>
              <a:rPr lang="es-ES" b="1" dirty="0" smtClean="0"/>
              <a:t> comercial  </a:t>
            </a:r>
            <a:r>
              <a:rPr lang="es-ES" b="1" dirty="0" err="1" smtClean="0"/>
              <a:t>onde</a:t>
            </a:r>
            <a:r>
              <a:rPr lang="es-ES" b="1" dirty="0" smtClean="0"/>
              <a:t> Marconi </a:t>
            </a:r>
            <a:r>
              <a:rPr lang="es-ES" b="1" dirty="0" err="1" smtClean="0"/>
              <a:t>tivo</a:t>
            </a:r>
            <a:r>
              <a:rPr lang="es-ES" b="1" dirty="0" smtClean="0"/>
              <a:t> </a:t>
            </a:r>
            <a:r>
              <a:rPr lang="es-ES" b="1" dirty="0" err="1" smtClean="0"/>
              <a:t>máis</a:t>
            </a:r>
            <a:r>
              <a:rPr lang="es-ES" b="1" dirty="0" smtClean="0"/>
              <a:t> éxito que ningún, fundando </a:t>
            </a:r>
            <a:r>
              <a:rPr lang="es-ES" b="1" i="1" dirty="0" err="1" smtClean="0"/>
              <a:t>The</a:t>
            </a:r>
            <a:r>
              <a:rPr lang="es-ES" b="1" i="1" dirty="0" smtClean="0"/>
              <a:t> </a:t>
            </a:r>
            <a:r>
              <a:rPr lang="es-ES" b="1" i="1" dirty="0" err="1" smtClean="0"/>
              <a:t>Wireless</a:t>
            </a:r>
            <a:r>
              <a:rPr lang="es-ES" b="1" i="1" dirty="0" smtClean="0"/>
              <a:t> </a:t>
            </a:r>
            <a:r>
              <a:rPr lang="es-ES" b="1" i="1" dirty="0" err="1" smtClean="0"/>
              <a:t>Telegraph</a:t>
            </a:r>
            <a:r>
              <a:rPr lang="es-ES" b="1" i="1" dirty="0" smtClean="0"/>
              <a:t> &amp; </a:t>
            </a:r>
            <a:r>
              <a:rPr lang="es-ES" b="1" i="1" dirty="0" err="1" smtClean="0"/>
              <a:t>Signal</a:t>
            </a:r>
            <a:r>
              <a:rPr lang="es-ES" b="1" i="1" dirty="0" smtClean="0"/>
              <a:t> </a:t>
            </a:r>
            <a:r>
              <a:rPr lang="es-ES" b="1" i="1" dirty="0" err="1" smtClean="0"/>
              <a:t>Company</a:t>
            </a:r>
            <a:r>
              <a:rPr lang="es-ES" b="1" dirty="0" smtClean="0"/>
              <a:t>, a través da cal </a:t>
            </a:r>
            <a:r>
              <a:rPr lang="es-ES" b="1" dirty="0" err="1" smtClean="0"/>
              <a:t>encargouse</a:t>
            </a:r>
            <a:r>
              <a:rPr lang="es-ES" b="1" dirty="0" smtClean="0"/>
              <a:t> de comercializar tanto a radio como todo o </a:t>
            </a:r>
            <a:r>
              <a:rPr lang="es-ES" b="1" dirty="0" err="1" smtClean="0"/>
              <a:t>equipamento</a:t>
            </a:r>
            <a:r>
              <a:rPr lang="es-ES" b="1" dirty="0" smtClean="0"/>
              <a:t> </a:t>
            </a:r>
            <a:r>
              <a:rPr lang="es-ES" b="1" dirty="0" err="1" smtClean="0"/>
              <a:t>correspondente</a:t>
            </a:r>
            <a:r>
              <a:rPr lang="es-ES" b="1" dirty="0" smtClean="0"/>
              <a:t> á </a:t>
            </a:r>
            <a:r>
              <a:rPr lang="es-ES" b="1" dirty="0" err="1" smtClean="0"/>
              <a:t>mesma</a:t>
            </a:r>
            <a:r>
              <a:rPr lang="es-ES" b="1" dirty="0" smtClean="0"/>
              <a:t>.</a:t>
            </a:r>
            <a:endParaRPr lang="es-ES" b="1" dirty="0"/>
          </a:p>
        </p:txBody>
      </p:sp>
      <p:pic>
        <p:nvPicPr>
          <p:cNvPr id="4" name="3 Imagen" descr="220px-Old_ra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509120"/>
            <a:ext cx="2011680" cy="213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20px-King_C__Gill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7980" y="476672"/>
            <a:ext cx="4615316" cy="532859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5536" y="26064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King Camp Gillette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	</a:t>
            </a:r>
            <a:endParaRPr lang="es-ES" b="1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395536" y="1124744"/>
            <a:ext cx="3168352" cy="3456384"/>
          </a:xfrm>
          <a:prstGeom prst="round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Foi</a:t>
            </a:r>
            <a:r>
              <a:rPr lang="es-ES" b="1" dirty="0" smtClean="0"/>
              <a:t> un empresario estadounidense </a:t>
            </a:r>
            <a:r>
              <a:rPr lang="es-ES" b="1" dirty="0" err="1" smtClean="0"/>
              <a:t>coñecido</a:t>
            </a:r>
            <a:r>
              <a:rPr lang="es-ES" b="1" dirty="0" smtClean="0"/>
              <a:t> por ser o difusor da </a:t>
            </a:r>
            <a:r>
              <a:rPr lang="es-ES" b="1" dirty="0" smtClean="0">
                <a:solidFill>
                  <a:srgbClr val="FFFF00"/>
                </a:solidFill>
              </a:rPr>
              <a:t>máquina de barbear</a:t>
            </a:r>
            <a:r>
              <a:rPr lang="es-ES" b="1" dirty="0" smtClean="0"/>
              <a:t>, </a:t>
            </a:r>
            <a:r>
              <a:rPr lang="es-ES" b="1" dirty="0" err="1" smtClean="0"/>
              <a:t>aínda</a:t>
            </a:r>
            <a:r>
              <a:rPr lang="es-ES" b="1" dirty="0" smtClean="0"/>
              <a:t> que existían varios modelos anteriormente. A innovación de Gillette </a:t>
            </a:r>
            <a:r>
              <a:rPr lang="es-ES" b="1" dirty="0" err="1" smtClean="0"/>
              <a:t>foi</a:t>
            </a:r>
            <a:r>
              <a:rPr lang="es-ES" b="1" dirty="0" smtClean="0"/>
              <a:t> </a:t>
            </a:r>
            <a:r>
              <a:rPr lang="es-ES" b="1" dirty="0" err="1" smtClean="0"/>
              <a:t>unha</a:t>
            </a:r>
            <a:r>
              <a:rPr lang="es-ES" b="1" dirty="0" smtClean="0"/>
              <a:t> folla delgada e de </a:t>
            </a:r>
            <a:r>
              <a:rPr lang="es-ES" b="1" dirty="0" err="1" smtClean="0"/>
              <a:t>baixo</a:t>
            </a:r>
            <a:r>
              <a:rPr lang="es-ES" b="1" dirty="0" smtClean="0"/>
              <a:t> </a:t>
            </a:r>
            <a:r>
              <a:rPr lang="es-ES" b="1" dirty="0" err="1" smtClean="0"/>
              <a:t>custe</a:t>
            </a:r>
            <a:r>
              <a:rPr lang="es-ES" b="1" dirty="0" smtClean="0"/>
              <a:t>, </a:t>
            </a:r>
            <a:r>
              <a:rPr lang="es-ES" b="1" dirty="0" err="1" smtClean="0"/>
              <a:t>desbotable</a:t>
            </a:r>
            <a:r>
              <a:rPr lang="es-ES" b="1" dirty="0" smtClean="0"/>
              <a:t> e de </a:t>
            </a:r>
            <a:r>
              <a:rPr lang="es-ES" b="1" dirty="0" err="1" smtClean="0"/>
              <a:t>aceiro</a:t>
            </a:r>
            <a:r>
              <a:rPr lang="es-ES" b="1" dirty="0" smtClean="0"/>
              <a:t> .</a:t>
            </a:r>
          </a:p>
          <a:p>
            <a:pPr algn="ctr"/>
            <a:endParaRPr lang="gl-ES" dirty="0"/>
          </a:p>
        </p:txBody>
      </p:sp>
      <p:pic>
        <p:nvPicPr>
          <p:cNvPr id="1026" name="Picture 2" descr="http://upload.wikimedia.org/wikipedia/commons/thumb/8/8d/Navaja_de_afeitar_-_%C3%89bano_-_Ebony_-_Ebenholz.jpg/220px-Navaja_de_afeitar_-_%C3%89bano_-_Ebony_-_Ebenholz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12" y="5013176"/>
            <a:ext cx="2112233" cy="1584176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c/cc/Merkur_heavy_duty_safety_razor.jpg/220px-Merkur_heavy_duty_safety_razo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013176"/>
            <a:ext cx="2387113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entgen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32656"/>
            <a:ext cx="3312368" cy="465387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283968" y="908720"/>
            <a:ext cx="4320480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Tras varias probas con </a:t>
            </a:r>
            <a:r>
              <a:rPr lang="es-ES" dirty="0" err="1" smtClean="0"/>
              <a:t>obxectos</a:t>
            </a:r>
            <a:r>
              <a:rPr lang="es-ES" dirty="0" smtClean="0"/>
              <a:t> inanimados decide a practicar a </a:t>
            </a:r>
            <a:r>
              <a:rPr lang="es-ES" dirty="0" err="1" smtClean="0"/>
              <a:t>primeira</a:t>
            </a:r>
            <a:r>
              <a:rPr lang="es-ES" dirty="0" smtClean="0"/>
              <a:t> proba con humanos. </a:t>
            </a:r>
            <a:r>
              <a:rPr lang="es-ES" dirty="0" err="1" smtClean="0"/>
              <a:t>Posto</a:t>
            </a:r>
            <a:r>
              <a:rPr lang="es-ES" dirty="0" smtClean="0"/>
              <a:t> que non podía </a:t>
            </a:r>
            <a:r>
              <a:rPr lang="es-ES" dirty="0" err="1" smtClean="0"/>
              <a:t>manexar</a:t>
            </a:r>
            <a:r>
              <a:rPr lang="es-ES" dirty="0" smtClean="0"/>
              <a:t> ó </a:t>
            </a:r>
            <a:r>
              <a:rPr lang="es-ES" dirty="0" err="1" smtClean="0"/>
              <a:t>mesmo</a:t>
            </a:r>
            <a:r>
              <a:rPr lang="es-ES" dirty="0" smtClean="0"/>
              <a:t> tempo o </a:t>
            </a:r>
            <a:r>
              <a:rPr lang="es-ES" dirty="0" err="1" smtClean="0"/>
              <a:t>seu</a:t>
            </a:r>
            <a:r>
              <a:rPr lang="es-ES" dirty="0" smtClean="0"/>
              <a:t> carrete, a placa fotográfica de cristal e </a:t>
            </a:r>
            <a:r>
              <a:rPr lang="es-ES" dirty="0" err="1" smtClean="0"/>
              <a:t>expoñer</a:t>
            </a:r>
            <a:r>
              <a:rPr lang="es-ES" dirty="0" smtClean="0"/>
              <a:t> a </a:t>
            </a:r>
            <a:r>
              <a:rPr lang="es-ES" dirty="0" err="1" smtClean="0"/>
              <a:t>súa</a:t>
            </a:r>
            <a:r>
              <a:rPr lang="es-ES" dirty="0" smtClean="0"/>
              <a:t> propia </a:t>
            </a:r>
            <a:r>
              <a:rPr lang="es-ES" dirty="0" err="1" smtClean="0"/>
              <a:t>man</a:t>
            </a:r>
            <a:r>
              <a:rPr lang="es-ES" dirty="0" smtClean="0"/>
              <a:t> </a:t>
            </a:r>
            <a:r>
              <a:rPr lang="es-ES" dirty="0" err="1" smtClean="0"/>
              <a:t>ós</a:t>
            </a:r>
            <a:r>
              <a:rPr lang="es-ES" dirty="0" smtClean="0"/>
              <a:t> </a:t>
            </a:r>
            <a:r>
              <a:rPr lang="es-ES" dirty="0" err="1" smtClean="0"/>
              <a:t>raios</a:t>
            </a:r>
            <a:r>
              <a:rPr lang="es-ES" dirty="0" smtClean="0"/>
              <a:t>, </a:t>
            </a:r>
            <a:r>
              <a:rPr lang="es-ES" dirty="0" err="1" smtClean="0"/>
              <a:t>pediulle</a:t>
            </a:r>
            <a:r>
              <a:rPr lang="es-ES" dirty="0" smtClean="0"/>
              <a:t> á </a:t>
            </a:r>
            <a:r>
              <a:rPr lang="es-ES" dirty="0" err="1" smtClean="0"/>
              <a:t>súa</a:t>
            </a:r>
            <a:r>
              <a:rPr lang="es-ES" dirty="0" smtClean="0"/>
              <a:t> esposa que colocase a </a:t>
            </a:r>
            <a:r>
              <a:rPr lang="es-ES" dirty="0" err="1" smtClean="0"/>
              <a:t>man</a:t>
            </a:r>
            <a:r>
              <a:rPr lang="es-ES" dirty="0" smtClean="0"/>
              <a:t> sobre a placa durante quince minutos. Ó revelar a placa de cristal, </a:t>
            </a:r>
            <a:r>
              <a:rPr lang="es-ES" dirty="0" err="1" smtClean="0"/>
              <a:t>apareceu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imaxe</a:t>
            </a:r>
            <a:r>
              <a:rPr lang="es-ES" dirty="0" smtClean="0"/>
              <a:t> histórica </a:t>
            </a:r>
            <a:r>
              <a:rPr lang="es-ES" dirty="0" err="1" smtClean="0"/>
              <a:t>na</a:t>
            </a:r>
            <a:r>
              <a:rPr lang="es-ES" dirty="0" smtClean="0"/>
              <a:t> ciencia: os </a:t>
            </a:r>
            <a:r>
              <a:rPr lang="es-ES" dirty="0" err="1" smtClean="0"/>
              <a:t>ósos</a:t>
            </a:r>
            <a:r>
              <a:rPr lang="es-ES" dirty="0" smtClean="0"/>
              <a:t> da </a:t>
            </a:r>
            <a:r>
              <a:rPr lang="es-ES" dirty="0" err="1" smtClean="0"/>
              <a:t>man</a:t>
            </a:r>
            <a:r>
              <a:rPr lang="es-ES" dirty="0" smtClean="0"/>
              <a:t> de Berta, </a:t>
            </a:r>
            <a:r>
              <a:rPr lang="es-ES" dirty="0" err="1" smtClean="0"/>
              <a:t>co</a:t>
            </a:r>
            <a:r>
              <a:rPr lang="es-ES" dirty="0" smtClean="0"/>
              <a:t>  </a:t>
            </a:r>
            <a:r>
              <a:rPr lang="es-ES" dirty="0" err="1" smtClean="0"/>
              <a:t>anel</a:t>
            </a:r>
            <a:r>
              <a:rPr lang="es-ES" dirty="0" smtClean="0"/>
              <a:t> frotando sobre </a:t>
            </a:r>
            <a:r>
              <a:rPr lang="es-ES" dirty="0" err="1" smtClean="0"/>
              <a:t>estes</a:t>
            </a:r>
            <a:r>
              <a:rPr lang="es-ES" dirty="0" smtClean="0"/>
              <a:t>: a </a:t>
            </a:r>
            <a:r>
              <a:rPr lang="es-ES" dirty="0" err="1" smtClean="0"/>
              <a:t>primeira</a:t>
            </a:r>
            <a:r>
              <a:rPr lang="es-ES" dirty="0" smtClean="0"/>
              <a:t> </a:t>
            </a:r>
            <a:r>
              <a:rPr lang="es-ES" dirty="0" err="1" smtClean="0"/>
              <a:t>imaxe</a:t>
            </a:r>
            <a:r>
              <a:rPr lang="es-ES" dirty="0" smtClean="0"/>
              <a:t> radiográfica do </a:t>
            </a:r>
            <a:r>
              <a:rPr lang="es-ES" dirty="0" err="1" smtClean="0"/>
              <a:t>corpo</a:t>
            </a:r>
            <a:r>
              <a:rPr lang="es-ES" dirty="0" smtClean="0"/>
              <a:t> humano.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 Así nace </a:t>
            </a:r>
            <a:r>
              <a:rPr lang="es-ES" dirty="0" err="1" smtClean="0"/>
              <a:t>unha</a:t>
            </a:r>
            <a:r>
              <a:rPr lang="es-ES" dirty="0" smtClean="0"/>
              <a:t> rama da medicina: a </a:t>
            </a:r>
            <a:r>
              <a:rPr lang="es-ES" dirty="0" err="1" smtClean="0">
                <a:solidFill>
                  <a:srgbClr val="FF0000"/>
                </a:solidFill>
              </a:rPr>
              <a:t>Radioloxía</a:t>
            </a:r>
            <a:r>
              <a:rPr lang="es-ES" dirty="0" smtClean="0"/>
              <a:t>. O descubridor </a:t>
            </a:r>
            <a:r>
              <a:rPr lang="es-ES" dirty="0" err="1" smtClean="0"/>
              <a:t>deste</a:t>
            </a:r>
            <a:r>
              <a:rPr lang="es-ES" dirty="0" smtClean="0"/>
              <a:t> tipo de </a:t>
            </a:r>
            <a:r>
              <a:rPr lang="es-ES" dirty="0" err="1" smtClean="0"/>
              <a:t>raios</a:t>
            </a:r>
            <a:r>
              <a:rPr lang="es-ES" dirty="0" smtClean="0"/>
              <a:t> </a:t>
            </a:r>
            <a:r>
              <a:rPr lang="es-ES" dirty="0" err="1" smtClean="0"/>
              <a:t>tivo</a:t>
            </a:r>
            <a:r>
              <a:rPr lang="es-ES" dirty="0" smtClean="0"/>
              <a:t> </a:t>
            </a:r>
            <a:r>
              <a:rPr lang="es-ES" dirty="0" err="1" smtClean="0"/>
              <a:t>tamén</a:t>
            </a:r>
            <a:r>
              <a:rPr lang="es-ES" dirty="0" smtClean="0"/>
              <a:t> a idea do </a:t>
            </a:r>
            <a:r>
              <a:rPr lang="es-ES" dirty="0" err="1" smtClean="0"/>
              <a:t>nome</a:t>
            </a:r>
            <a:r>
              <a:rPr lang="es-ES" dirty="0" smtClean="0"/>
              <a:t>. </a:t>
            </a:r>
            <a:r>
              <a:rPr lang="es-ES" dirty="0" err="1" smtClean="0"/>
              <a:t>Chamounos"raios</a:t>
            </a:r>
            <a:r>
              <a:rPr lang="es-ES" dirty="0" smtClean="0"/>
              <a:t> incógnita", </a:t>
            </a:r>
            <a:r>
              <a:rPr lang="es-ES" dirty="0" err="1" smtClean="0"/>
              <a:t>ou</a:t>
            </a:r>
            <a:r>
              <a:rPr lang="es-ES" dirty="0" smtClean="0"/>
              <a:t> o que é o </a:t>
            </a:r>
            <a:r>
              <a:rPr lang="es-ES" dirty="0" err="1" smtClean="0"/>
              <a:t>mesmo</a:t>
            </a:r>
            <a:r>
              <a:rPr lang="es-ES" dirty="0" smtClean="0"/>
              <a:t>: "</a:t>
            </a:r>
            <a:r>
              <a:rPr lang="es-ES" dirty="0" err="1" smtClean="0"/>
              <a:t>raios</a:t>
            </a:r>
            <a:r>
              <a:rPr lang="es-ES" dirty="0" smtClean="0"/>
              <a:t> X" porque non sabía que eran, </a:t>
            </a:r>
            <a:r>
              <a:rPr lang="es-ES" dirty="0" err="1" smtClean="0"/>
              <a:t>nin</a:t>
            </a:r>
            <a:r>
              <a:rPr lang="es-ES" dirty="0" smtClean="0"/>
              <a:t> cómo eran provocados.</a:t>
            </a:r>
            <a:endParaRPr lang="gl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499992" y="3326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hlinkClick r:id="rId4" action="ppaction://hlinkfile" tooltip="Wilhelm Röntgen"/>
              </a:rPr>
              <a:t>Wilhelm</a:t>
            </a:r>
            <a:r>
              <a:rPr lang="es-ES" b="1" dirty="0" smtClean="0">
                <a:hlinkClick r:id="rId4" action="ppaction://hlinkfile" tooltip="Wilhelm Röntgen"/>
              </a:rPr>
              <a:t> </a:t>
            </a:r>
            <a:r>
              <a:rPr lang="es-ES" b="1" dirty="0" err="1" smtClean="0">
                <a:hlinkClick r:id="rId4" action="ppaction://hlinkfile" tooltip="Wilhelm Röntgen"/>
              </a:rPr>
              <a:t>Conrad</a:t>
            </a:r>
            <a:r>
              <a:rPr lang="es-ES" b="1" dirty="0" smtClean="0">
                <a:hlinkClick r:id="rId4" action="ppaction://hlinkfile" tooltip="Wilhelm Röntgen"/>
              </a:rPr>
              <a:t> Roentgen</a:t>
            </a:r>
            <a:endParaRPr lang="gl-ES" b="1" dirty="0"/>
          </a:p>
        </p:txBody>
      </p:sp>
      <p:pic>
        <p:nvPicPr>
          <p:cNvPr id="1028" name="Picture 4" descr="File:X-ray by Wilhelm Röntgen of Albert von Kölliker's hand - 18960123-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234278"/>
            <a:ext cx="2160240" cy="338739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899592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smtClean="0"/>
              <a:t>1896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645024"/>
            <a:ext cx="3888432" cy="28623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Leo </a:t>
            </a:r>
            <a:r>
              <a:rPr lang="es-ES" b="1" dirty="0" err="1" smtClean="0"/>
              <a:t>Hendrik</a:t>
            </a:r>
            <a:r>
              <a:rPr lang="es-ES" b="1" dirty="0" smtClean="0"/>
              <a:t> </a:t>
            </a:r>
            <a:r>
              <a:rPr lang="es-ES" b="1" dirty="0" err="1" smtClean="0"/>
              <a:t>Baekeland</a:t>
            </a:r>
            <a:r>
              <a:rPr lang="es-ES" dirty="0" smtClean="0"/>
              <a:t> (</a:t>
            </a:r>
            <a:r>
              <a:rPr lang="es-ES" dirty="0" smtClean="0">
                <a:hlinkClick r:id="rId2" action="ppaction://hlinkfile" tooltip="Gante"/>
              </a:rPr>
              <a:t>Gante</a:t>
            </a:r>
            <a:r>
              <a:rPr lang="es-ES" dirty="0" smtClean="0"/>
              <a:t> 1863- </a:t>
            </a:r>
            <a:r>
              <a:rPr lang="es-ES" dirty="0" smtClean="0">
                <a:hlinkClick r:id="rId3" action="ppaction://hlinkfile" tooltip="Nueva York"/>
              </a:rPr>
              <a:t>Nova York</a:t>
            </a:r>
            <a:r>
              <a:rPr lang="es-ES" dirty="0" smtClean="0"/>
              <a:t>, </a:t>
            </a:r>
            <a:r>
              <a:rPr lang="es-ES" dirty="0" smtClean="0">
                <a:hlinkClick r:id="rId4" action="ppaction://hlinkfile" tooltip="1944"/>
              </a:rPr>
              <a:t>1944</a:t>
            </a:r>
            <a:r>
              <a:rPr lang="es-ES" dirty="0" smtClean="0"/>
              <a:t>) </a:t>
            </a:r>
            <a:r>
              <a:rPr lang="es-ES" dirty="0" err="1" smtClean="0"/>
              <a:t>foi</a:t>
            </a:r>
            <a:r>
              <a:rPr lang="es-ES" dirty="0" smtClean="0"/>
              <a:t> un químico estadounidense de </a:t>
            </a:r>
            <a:r>
              <a:rPr lang="es-ES" dirty="0" err="1" smtClean="0"/>
              <a:t>orixe</a:t>
            </a:r>
            <a:r>
              <a:rPr lang="es-ES" dirty="0" smtClean="0"/>
              <a:t> belga, que </a:t>
            </a:r>
            <a:r>
              <a:rPr lang="es-ES" dirty="0" err="1" smtClean="0"/>
              <a:t>inventou</a:t>
            </a:r>
            <a:r>
              <a:rPr lang="es-ES" dirty="0" smtClean="0"/>
              <a:t> o papel fotográfico </a:t>
            </a:r>
            <a:r>
              <a:rPr lang="es-ES" i="1" dirty="0" err="1" smtClean="0"/>
              <a:t>Velox</a:t>
            </a:r>
            <a:r>
              <a:rPr lang="es-ES" dirty="0" smtClean="0"/>
              <a:t> (</a:t>
            </a:r>
            <a:r>
              <a:rPr lang="es-ES" dirty="0" smtClean="0">
                <a:hlinkClick r:id="rId5" action="ppaction://hlinkfile" tooltip="1893"/>
              </a:rPr>
              <a:t>1893</a:t>
            </a:r>
            <a:r>
              <a:rPr lang="es-ES" dirty="0" smtClean="0"/>
              <a:t>) e a </a:t>
            </a:r>
            <a:r>
              <a:rPr lang="es-ES" b="1" dirty="0" smtClean="0">
                <a:solidFill>
                  <a:srgbClr val="FF0000"/>
                </a:solidFill>
              </a:rPr>
              <a:t>baquelita</a:t>
            </a:r>
            <a:r>
              <a:rPr lang="es-ES" dirty="0" smtClean="0"/>
              <a:t> (</a:t>
            </a:r>
            <a:r>
              <a:rPr lang="es-ES" dirty="0" smtClean="0">
                <a:hlinkClick r:id="rId6" action="ppaction://hlinkfile" tooltip="1907"/>
              </a:rPr>
              <a:t>1907</a:t>
            </a:r>
            <a:r>
              <a:rPr lang="es-ES" dirty="0" smtClean="0"/>
              <a:t>), un plástico barato, non inflamable, versátil  e </a:t>
            </a:r>
            <a:r>
              <a:rPr lang="es-ES" dirty="0" err="1" smtClean="0"/>
              <a:t>moi</a:t>
            </a:r>
            <a:r>
              <a:rPr lang="es-ES" dirty="0" smtClean="0"/>
              <a:t> popular, que o </a:t>
            </a:r>
            <a:r>
              <a:rPr lang="es-ES" dirty="0" err="1" smtClean="0"/>
              <a:t>converteu</a:t>
            </a:r>
            <a:r>
              <a:rPr lang="es-ES" dirty="0" smtClean="0"/>
              <a:t> en millonario.</a:t>
            </a:r>
          </a:p>
          <a:p>
            <a:pPr algn="just"/>
            <a:endParaRPr lang="gl-ES" dirty="0"/>
          </a:p>
        </p:txBody>
      </p:sp>
      <p:pic>
        <p:nvPicPr>
          <p:cNvPr id="25602" name="Picture 2" descr="Archivo:Leo Hendrik Baekeland, 1916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88640"/>
            <a:ext cx="4183315" cy="640871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788024" y="6021288"/>
            <a:ext cx="4032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b="1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Responsable </a:t>
            </a:r>
            <a:r>
              <a:rPr lang="es-ES" b="1" baseline="30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dunha</a:t>
            </a:r>
            <a:r>
              <a:rPr lang="es-ES" b="1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auténtica revolución </a:t>
            </a:r>
            <a:r>
              <a:rPr lang="es-ES" b="1" baseline="30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tecnolóxica</a:t>
            </a:r>
            <a:r>
              <a:rPr lang="es-ES" b="1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a era do plástico.</a:t>
            </a:r>
            <a:r>
              <a:rPr lang="es-E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s-ES" b="1" baseline="30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604" name="Picture 4" descr="Archivo:Plastic household item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76672"/>
            <a:ext cx="378672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9/93/Fratelli_Lumiere.jpg/220px-Fratelli_Lumi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720302" cy="3672408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a/ab/Cinematograph_Lumiere_advertisment_1895.jpg/180px-Cinematograph_Lumiere_advertisment_189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7650" y="1122604"/>
            <a:ext cx="3176838" cy="439462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203848" y="692696"/>
            <a:ext cx="2448272" cy="59093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Os </a:t>
            </a:r>
            <a:r>
              <a:rPr lang="es-ES" b="1" dirty="0" err="1" smtClean="0">
                <a:solidFill>
                  <a:srgbClr val="FF0000"/>
                </a:solidFill>
              </a:rPr>
              <a:t>irmáns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Lumière</a:t>
            </a:r>
            <a:endParaRPr lang="es-ES" b="1" dirty="0" smtClean="0">
              <a:solidFill>
                <a:srgbClr val="FF0000"/>
              </a:solidFill>
            </a:endParaRP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Crearon un aparato que servía como </a:t>
            </a:r>
            <a:r>
              <a:rPr lang="es-ES" dirty="0" smtClean="0">
                <a:hlinkClick r:id="rId6" action="ppaction://hlinkfile" tooltip="Cámara de cine"/>
              </a:rPr>
              <a:t>cámara</a:t>
            </a:r>
            <a:r>
              <a:rPr lang="es-ES" dirty="0" smtClean="0"/>
              <a:t> e como </a:t>
            </a:r>
            <a:r>
              <a:rPr lang="es-ES" dirty="0" err="1" smtClean="0">
                <a:hlinkClick r:id="rId7" action="ppaction://hlinkfile" tooltip="Proyector cinematográfico"/>
              </a:rPr>
              <a:t>proxector</a:t>
            </a:r>
            <a:r>
              <a:rPr lang="es-ES" dirty="0" smtClean="0"/>
              <a:t>: o </a:t>
            </a:r>
            <a:r>
              <a:rPr lang="es-ES" dirty="0" smtClean="0">
                <a:hlinkClick r:id="rId8" action="ppaction://hlinkfile" tooltip="Cinematógrafo"/>
              </a:rPr>
              <a:t>cinematógrafo</a:t>
            </a:r>
            <a:r>
              <a:rPr lang="es-ES" dirty="0" smtClean="0"/>
              <a:t>, que se </a:t>
            </a:r>
            <a:r>
              <a:rPr lang="es-ES" dirty="0" err="1" smtClean="0"/>
              <a:t>baseaba</a:t>
            </a:r>
            <a:r>
              <a:rPr lang="es-ES" dirty="0" smtClean="0"/>
              <a:t> no efecto da </a:t>
            </a:r>
            <a:r>
              <a:rPr lang="es-ES" dirty="0" smtClean="0">
                <a:hlinkClick r:id="rId9" action="ppaction://hlinkfile" tooltip="Persistencia retiniana"/>
              </a:rPr>
              <a:t>persistencia retiniana</a:t>
            </a:r>
            <a:r>
              <a:rPr lang="es-ES" dirty="0" smtClean="0"/>
              <a:t> das </a:t>
            </a:r>
            <a:r>
              <a:rPr lang="es-ES" dirty="0" err="1" smtClean="0"/>
              <a:t>imaxes</a:t>
            </a:r>
            <a:r>
              <a:rPr lang="es-ES" dirty="0" smtClean="0"/>
              <a:t> sobre o </a:t>
            </a:r>
            <a:r>
              <a:rPr lang="es-ES" dirty="0" err="1" smtClean="0"/>
              <a:t>ollo</a:t>
            </a:r>
            <a:r>
              <a:rPr lang="es-ES" dirty="0" smtClean="0"/>
              <a:t> </a:t>
            </a:r>
            <a:r>
              <a:rPr lang="es-ES" dirty="0" smtClean="0"/>
              <a:t>humano. </a:t>
            </a:r>
            <a:r>
              <a:rPr lang="es-ES" dirty="0" err="1" smtClean="0"/>
              <a:t>Aínda</a:t>
            </a:r>
            <a:r>
              <a:rPr lang="es-ES" dirty="0" smtClean="0"/>
              <a:t> que o patentaron en 1894, opinaban que «o</a:t>
            </a:r>
            <a:r>
              <a:rPr lang="es-ES" i="1" dirty="0" smtClean="0"/>
              <a:t> </a:t>
            </a:r>
            <a:r>
              <a:rPr lang="es-ES" i="1" dirty="0" smtClean="0"/>
              <a:t>cine </a:t>
            </a:r>
            <a:r>
              <a:rPr lang="es-ES" i="1" dirty="0" smtClean="0"/>
              <a:t>é </a:t>
            </a:r>
            <a:r>
              <a:rPr lang="es-ES" i="1" dirty="0" err="1" smtClean="0"/>
              <a:t>unha</a:t>
            </a:r>
            <a:r>
              <a:rPr lang="es-ES" i="1" dirty="0" smtClean="0"/>
              <a:t> </a:t>
            </a:r>
            <a:r>
              <a:rPr lang="es-ES" i="1" dirty="0" smtClean="0"/>
              <a:t>invención </a:t>
            </a:r>
            <a:r>
              <a:rPr lang="es-ES" i="1" dirty="0" err="1" smtClean="0"/>
              <a:t>sen</a:t>
            </a:r>
            <a:r>
              <a:rPr lang="es-ES" i="1" dirty="0" smtClean="0"/>
              <a:t> </a:t>
            </a:r>
            <a:r>
              <a:rPr lang="es-ES" i="1" dirty="0" smtClean="0"/>
              <a:t>ningún futuro</a:t>
            </a:r>
            <a:r>
              <a:rPr lang="es-ES" dirty="0" smtClean="0"/>
              <a:t>» e de </a:t>
            </a:r>
            <a:r>
              <a:rPr lang="es-ES" dirty="0" err="1" smtClean="0"/>
              <a:t>feito</a:t>
            </a:r>
            <a:r>
              <a:rPr lang="es-ES" dirty="0" smtClean="0"/>
              <a:t> </a:t>
            </a:r>
            <a:r>
              <a:rPr lang="es-ES" dirty="0" err="1" smtClean="0"/>
              <a:t>abandoaron</a:t>
            </a:r>
            <a:r>
              <a:rPr lang="es-ES" dirty="0" smtClean="0"/>
              <a:t> a producción cinematográfica, para seguir investigando sobre a fotografía en color.</a:t>
            </a:r>
            <a:endParaRPr lang="gl-ES" dirty="0"/>
          </a:p>
        </p:txBody>
      </p:sp>
      <p:pic>
        <p:nvPicPr>
          <p:cNvPr id="1030" name="Picture 6" descr="Archivo:Cinematographo Aparelh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509120"/>
            <a:ext cx="2736304" cy="2059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eorge Mel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61638"/>
            <a:ext cx="3960440" cy="566343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67544" y="404664"/>
            <a:ext cx="4032448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Georges </a:t>
            </a:r>
            <a:r>
              <a:rPr lang="es-ES" b="1" dirty="0" err="1" smtClean="0">
                <a:solidFill>
                  <a:srgbClr val="FF0000"/>
                </a:solidFill>
              </a:rPr>
              <a:t>Méliès</a:t>
            </a:r>
            <a:endParaRPr lang="es-ES" b="1" dirty="0" smtClean="0">
              <a:solidFill>
                <a:srgbClr val="FF0000"/>
              </a:solidFill>
            </a:endParaRP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Cando o 28 de </a:t>
            </a:r>
            <a:r>
              <a:rPr lang="es-ES" dirty="0" err="1" smtClean="0"/>
              <a:t>decembro</a:t>
            </a:r>
            <a:r>
              <a:rPr lang="es-ES" dirty="0" smtClean="0"/>
              <a:t> de 1895  </a:t>
            </a:r>
            <a:r>
              <a:rPr lang="es-ES" dirty="0" err="1" smtClean="0"/>
              <a:t>Méliès</a:t>
            </a:r>
            <a:r>
              <a:rPr lang="es-ES" dirty="0" smtClean="0"/>
              <a:t> </a:t>
            </a:r>
            <a:r>
              <a:rPr lang="es-ES" dirty="0" err="1" smtClean="0"/>
              <a:t>asistiu</a:t>
            </a:r>
            <a:r>
              <a:rPr lang="es-ES" dirty="0" smtClean="0"/>
              <a:t> </a:t>
            </a:r>
            <a:r>
              <a:rPr lang="es-ES" dirty="0" smtClean="0"/>
              <a:t>invitado </a:t>
            </a:r>
            <a:r>
              <a:rPr lang="es-ES" dirty="0" smtClean="0"/>
              <a:t>polos </a:t>
            </a:r>
            <a:r>
              <a:rPr lang="es-ES" dirty="0" err="1" smtClean="0"/>
              <a:t>irmáns</a:t>
            </a:r>
            <a:r>
              <a:rPr lang="es-ES" dirty="0" smtClean="0"/>
              <a:t> </a:t>
            </a:r>
            <a:r>
              <a:rPr lang="es-ES" dirty="0" err="1" smtClean="0"/>
              <a:t>Lumière</a:t>
            </a:r>
            <a:r>
              <a:rPr lang="es-ES" dirty="0" smtClean="0"/>
              <a:t> á </a:t>
            </a:r>
            <a:r>
              <a:rPr lang="es-ES" dirty="0" err="1" smtClean="0"/>
              <a:t>primeira</a:t>
            </a:r>
            <a:r>
              <a:rPr lang="es-ES" dirty="0" smtClean="0"/>
              <a:t> </a:t>
            </a:r>
            <a:r>
              <a:rPr lang="es-ES" dirty="0" smtClean="0"/>
              <a:t>representación </a:t>
            </a:r>
            <a:r>
              <a:rPr lang="es-ES" dirty="0" smtClean="0"/>
              <a:t>do </a:t>
            </a:r>
            <a:r>
              <a:rPr lang="es-ES" b="1" dirty="0" smtClean="0">
                <a:hlinkClick r:id="rId4" action="ppaction://hlinkfile" tooltip="Cinematógrafo"/>
              </a:rPr>
              <a:t>Cinematógrafo</a:t>
            </a:r>
            <a:r>
              <a:rPr lang="es-ES" b="1" dirty="0" smtClean="0"/>
              <a:t>,</a:t>
            </a:r>
            <a:r>
              <a:rPr lang="es-ES" dirty="0" smtClean="0"/>
              <a:t> </a:t>
            </a:r>
            <a:r>
              <a:rPr lang="es-ES" dirty="0" err="1" smtClean="0"/>
              <a:t>decidiu</a:t>
            </a:r>
            <a:r>
              <a:rPr lang="es-ES" dirty="0" smtClean="0"/>
              <a:t> </a:t>
            </a:r>
            <a:r>
              <a:rPr lang="es-ES" dirty="0" err="1" smtClean="0"/>
              <a:t>comprarlles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smtClean="0"/>
              <a:t>máquina inmediatamente, pero </a:t>
            </a:r>
            <a:r>
              <a:rPr lang="es-ES" dirty="0" smtClean="0"/>
              <a:t>eles </a:t>
            </a:r>
            <a:r>
              <a:rPr lang="es-ES" dirty="0" err="1" smtClean="0"/>
              <a:t>negáron</a:t>
            </a:r>
            <a:r>
              <a:rPr lang="es-ES" dirty="0" smtClean="0"/>
              <a:t> se a </a:t>
            </a:r>
            <a:r>
              <a:rPr lang="es-ES" dirty="0" err="1" smtClean="0"/>
              <a:t>venderlla</a:t>
            </a:r>
            <a:r>
              <a:rPr lang="es-ES" dirty="0" smtClean="0"/>
              <a:t>. Empeñado en </a:t>
            </a:r>
            <a:r>
              <a:rPr lang="es-ES" dirty="0" err="1" smtClean="0"/>
              <a:t>facerse</a:t>
            </a:r>
            <a:r>
              <a:rPr lang="es-ES" dirty="0" smtClean="0"/>
              <a:t> </a:t>
            </a:r>
            <a:r>
              <a:rPr lang="es-ES" dirty="0" err="1" smtClean="0"/>
              <a:t>co</a:t>
            </a:r>
            <a:r>
              <a:rPr lang="es-ES" dirty="0" smtClean="0"/>
              <a:t> </a:t>
            </a:r>
            <a:r>
              <a:rPr lang="es-ES" dirty="0" smtClean="0"/>
              <a:t>invento, </a:t>
            </a:r>
            <a:r>
              <a:rPr lang="es-ES" dirty="0" err="1" smtClean="0"/>
              <a:t>optou</a:t>
            </a:r>
            <a:r>
              <a:rPr lang="es-ES" dirty="0" smtClean="0"/>
              <a:t> </a:t>
            </a:r>
            <a:r>
              <a:rPr lang="es-ES" dirty="0" smtClean="0"/>
              <a:t>por construir </a:t>
            </a:r>
            <a:r>
              <a:rPr lang="es-ES" dirty="0" smtClean="0"/>
              <a:t> 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 smtClean="0"/>
              <a:t>propia máquina </a:t>
            </a:r>
            <a:r>
              <a:rPr lang="es-ES" dirty="0" smtClean="0"/>
              <a:t>cinematográfica. </a:t>
            </a:r>
            <a:r>
              <a:rPr lang="es-ES" dirty="0" err="1" smtClean="0"/>
              <a:t>Pasou</a:t>
            </a:r>
            <a:r>
              <a:rPr lang="es-ES" dirty="0" smtClean="0"/>
              <a:t> á fama </a:t>
            </a:r>
            <a:r>
              <a:rPr lang="es-ES" dirty="0" smtClean="0"/>
              <a:t>por ser un gran innovador no </a:t>
            </a:r>
            <a:r>
              <a:rPr lang="es-ES" dirty="0" smtClean="0"/>
              <a:t>uso de </a:t>
            </a:r>
            <a:r>
              <a:rPr lang="es-ES" b="1" dirty="0" smtClean="0">
                <a:hlinkClick r:id="rId5" action="ppaction://hlinkfile" tooltip="Efectos especiales"/>
              </a:rPr>
              <a:t>efectos </a:t>
            </a:r>
            <a:r>
              <a:rPr lang="es-ES" b="1" dirty="0" err="1" smtClean="0">
                <a:hlinkClick r:id="rId5" action="ppaction://hlinkfile" tooltip="Efectos especiales"/>
              </a:rPr>
              <a:t>especiais</a:t>
            </a:r>
            <a:endParaRPr lang="gl-ES" b="1" dirty="0"/>
          </a:p>
        </p:txBody>
      </p:sp>
      <p:pic>
        <p:nvPicPr>
          <p:cNvPr id="27652" name="Picture 4" descr="File:Le Voyage dans la lune 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149080"/>
            <a:ext cx="2447925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95 Auguste  Louis Lumire Le squelette joyeux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67542" y="332656"/>
            <a:ext cx="3264363" cy="2448272"/>
          </a:xfrm>
          <a:prstGeom prst="rect">
            <a:avLst/>
          </a:prstGeom>
        </p:spPr>
      </p:pic>
      <p:pic>
        <p:nvPicPr>
          <p:cNvPr id="3" name="L'arrive D'un Train  La Ciotat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860032" y="404664"/>
            <a:ext cx="3456384" cy="2304256"/>
          </a:xfrm>
          <a:prstGeom prst="rect">
            <a:avLst/>
          </a:prstGeom>
        </p:spPr>
      </p:pic>
      <p:pic>
        <p:nvPicPr>
          <p:cNvPr id="4" name="LUMIERE  El regador regado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395536" y="3573016"/>
            <a:ext cx="3360373" cy="2520280"/>
          </a:xfrm>
          <a:prstGeom prst="rect">
            <a:avLst/>
          </a:prstGeom>
        </p:spPr>
      </p:pic>
      <p:pic>
        <p:nvPicPr>
          <p:cNvPr id="5" name="Viaje a la Luna, de Georges Mlis (1902)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4860032" y="3501008"/>
            <a:ext cx="3552395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355976" y="1484784"/>
            <a:ext cx="4392488" cy="352839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5400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INVENTOS DA II REVOLUCIÓN INDUSTRIAL</a:t>
            </a:r>
            <a:endParaRPr lang="es-ES" b="1" dirty="0"/>
          </a:p>
        </p:txBody>
      </p:sp>
      <p:pic>
        <p:nvPicPr>
          <p:cNvPr id="5" name="4 Imagen" descr="409px-Ernest_Solv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57490"/>
            <a:ext cx="3744416" cy="548387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427984" y="1556792"/>
            <a:ext cx="42484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00"/>
                </a:solidFill>
                <a:latin typeface="Arial Black" pitchFamily="34" charset="0"/>
              </a:rPr>
              <a:t>Alfred </a:t>
            </a:r>
            <a:r>
              <a:rPr lang="es-ES" sz="2000" b="1" dirty="0" err="1" smtClean="0">
                <a:solidFill>
                  <a:srgbClr val="FFFF00"/>
                </a:solidFill>
                <a:latin typeface="Arial Black" pitchFamily="34" charset="0"/>
              </a:rPr>
              <a:t>Solvay</a:t>
            </a:r>
            <a:r>
              <a:rPr lang="es-ES" sz="2000" b="1" dirty="0" smtClean="0">
                <a:solidFill>
                  <a:srgbClr val="FFFF00"/>
                </a:solidFill>
                <a:latin typeface="Arial Black" pitchFamily="34" charset="0"/>
              </a:rPr>
              <a:t>  </a:t>
            </a:r>
          </a:p>
          <a:p>
            <a:endParaRPr lang="es-ES" b="1" dirty="0" smtClean="0">
              <a:solidFill>
                <a:srgbClr val="FF0000"/>
              </a:solidFill>
            </a:endParaRPr>
          </a:p>
          <a:p>
            <a:pPr algn="just"/>
            <a:r>
              <a:rPr lang="es-ES" b="1" dirty="0"/>
              <a:t>I</a:t>
            </a:r>
            <a:r>
              <a:rPr lang="es-ES" b="1" dirty="0" smtClean="0"/>
              <a:t>nventor da </a:t>
            </a:r>
            <a:r>
              <a:rPr lang="es-ES" b="1" dirty="0">
                <a:hlinkClick r:id="rId3" tooltip="Torre Solvay (aún no redactado)"/>
              </a:rPr>
              <a:t>Torre </a:t>
            </a:r>
            <a:r>
              <a:rPr lang="es-ES" b="1" dirty="0" err="1">
                <a:hlinkClick r:id="rId3" tooltip="Torre Solvay (aún no redactado)"/>
              </a:rPr>
              <a:t>Solvay</a:t>
            </a:r>
            <a:r>
              <a:rPr lang="es-ES" b="1" dirty="0" smtClean="0"/>
              <a:t> de carbonatado </a:t>
            </a:r>
            <a:r>
              <a:rPr lang="es-ES" b="1" dirty="0" err="1" smtClean="0"/>
              <a:t>Adquiriu</a:t>
            </a:r>
            <a:r>
              <a:rPr lang="es-ES" b="1" dirty="0" smtClean="0"/>
              <a:t> a </a:t>
            </a:r>
            <a:r>
              <a:rPr lang="es-ES" b="1" dirty="0" err="1" smtClean="0"/>
              <a:t>súa</a:t>
            </a:r>
            <a:r>
              <a:rPr lang="es-ES" b="1" dirty="0" smtClean="0"/>
              <a:t> </a:t>
            </a:r>
            <a:r>
              <a:rPr lang="es-ES" b="1" dirty="0" err="1" smtClean="0"/>
              <a:t>primeira</a:t>
            </a:r>
            <a:r>
              <a:rPr lang="es-ES" b="1" dirty="0" smtClean="0"/>
              <a:t> patente para a producción de </a:t>
            </a:r>
            <a:r>
              <a:rPr lang="es-ES" b="1" dirty="0" smtClean="0">
                <a:hlinkClick r:id="rId4" tooltip="Sosa"/>
              </a:rPr>
              <a:t>sosa</a:t>
            </a:r>
            <a:r>
              <a:rPr lang="es-ES" b="1" dirty="0" smtClean="0"/>
              <a:t> en </a:t>
            </a:r>
            <a:r>
              <a:rPr lang="es-ES" b="1" dirty="0" smtClean="0">
                <a:hlinkClick r:id="rId5" tooltip="1861"/>
              </a:rPr>
              <a:t>1861</a:t>
            </a:r>
            <a:r>
              <a:rPr lang="es-ES" b="1" dirty="0" smtClean="0"/>
              <a:t>. 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 smtClean="0"/>
              <a:t>A sosa é un </a:t>
            </a:r>
            <a:r>
              <a:rPr lang="es-ES" b="1" dirty="0" err="1" smtClean="0"/>
              <a:t>compoñente</a:t>
            </a:r>
            <a:r>
              <a:rPr lang="es-ES" b="1" dirty="0" smtClean="0"/>
              <a:t> esencial en numerosas </a:t>
            </a:r>
            <a:r>
              <a:rPr lang="es-ES" b="1" dirty="0" err="1" smtClean="0"/>
              <a:t>aplicacións</a:t>
            </a:r>
            <a:r>
              <a:rPr lang="es-ES" b="1" dirty="0" smtClean="0"/>
              <a:t> </a:t>
            </a:r>
            <a:r>
              <a:rPr lang="es-ES" b="1" dirty="0" err="1" smtClean="0"/>
              <a:t>industriais</a:t>
            </a:r>
            <a:r>
              <a:rPr lang="es-ES" b="1" dirty="0" smtClean="0"/>
              <a:t>:  fabricación do </a:t>
            </a:r>
            <a:r>
              <a:rPr lang="es-ES" b="1" dirty="0" err="1" smtClean="0"/>
              <a:t>vidro</a:t>
            </a:r>
            <a:r>
              <a:rPr lang="es-ES" b="1" dirty="0" smtClean="0"/>
              <a:t>, a </a:t>
            </a:r>
            <a:r>
              <a:rPr lang="es-ES" b="1" dirty="0" err="1" smtClean="0"/>
              <a:t>metalurxia</a:t>
            </a:r>
            <a:r>
              <a:rPr lang="es-ES" b="1" dirty="0" smtClean="0"/>
              <a:t> </a:t>
            </a:r>
            <a:r>
              <a:rPr lang="es-ES" b="1" dirty="0" err="1" smtClean="0"/>
              <a:t>ou</a:t>
            </a:r>
            <a:r>
              <a:rPr lang="es-ES" b="1" dirty="0" smtClean="0"/>
              <a:t> a fabricación de </a:t>
            </a:r>
            <a:r>
              <a:rPr lang="es-ES" b="1" dirty="0" err="1" smtClean="0"/>
              <a:t>deterxentes</a:t>
            </a:r>
            <a:r>
              <a:rPr lang="es-ES" b="1" dirty="0" smtClean="0"/>
              <a:t>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404664"/>
            <a:ext cx="4968552" cy="5976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2" name="1 Imagen" descr="220px-AlfredNobel_adjus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5" y="1171221"/>
            <a:ext cx="3375792" cy="463404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5536" y="404664"/>
            <a:ext cx="46805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00"/>
                </a:solidFill>
                <a:latin typeface="Arial Black" pitchFamily="34" charset="0"/>
              </a:rPr>
              <a:t>Alfred Nobel</a:t>
            </a:r>
          </a:p>
          <a:p>
            <a:endParaRPr lang="es-ES" sz="2000" dirty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r>
              <a:rPr lang="es-ES" b="1" dirty="0" smtClean="0"/>
              <a:t>Inventa a dinamita, un explosivo plástico de enorme  importancia para a construcción, a minaría e a </a:t>
            </a:r>
            <a:r>
              <a:rPr lang="es-ES" b="1" dirty="0" err="1" smtClean="0"/>
              <a:t>enxeñería</a:t>
            </a:r>
            <a:r>
              <a:rPr lang="es-ES" b="1" dirty="0" smtClean="0"/>
              <a:t>, pero </a:t>
            </a:r>
            <a:r>
              <a:rPr lang="gl-ES" b="1" dirty="0" smtClean="0"/>
              <a:t>tamén</a:t>
            </a:r>
            <a:r>
              <a:rPr lang="es-ES" b="1" dirty="0" smtClean="0"/>
              <a:t> para a industria militar. 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 smtClean="0"/>
              <a:t>Nobel </a:t>
            </a:r>
            <a:r>
              <a:rPr lang="es-ES" b="1" dirty="0" err="1" smtClean="0"/>
              <a:t>acumulou</a:t>
            </a:r>
            <a:r>
              <a:rPr lang="es-ES" b="1" dirty="0" smtClean="0"/>
              <a:t> </a:t>
            </a:r>
            <a:r>
              <a:rPr lang="es-ES" b="1" dirty="0" err="1" smtClean="0"/>
              <a:t>unha</a:t>
            </a:r>
            <a:r>
              <a:rPr lang="es-ES" b="1" dirty="0" smtClean="0"/>
              <a:t> enorme riqueza, pero </a:t>
            </a:r>
            <a:r>
              <a:rPr lang="es-ES" b="1" dirty="0" err="1" smtClean="0"/>
              <a:t>tamén</a:t>
            </a:r>
            <a:r>
              <a:rPr lang="es-ES" b="1" dirty="0" smtClean="0"/>
              <a:t> </a:t>
            </a:r>
            <a:r>
              <a:rPr lang="es-ES" b="1" dirty="0" err="1" smtClean="0"/>
              <a:t>certo</a:t>
            </a:r>
            <a:r>
              <a:rPr lang="es-ES" b="1" dirty="0" smtClean="0"/>
              <a:t> complexo de culpa polo mal e a destrucción que os </a:t>
            </a:r>
            <a:r>
              <a:rPr lang="es-ES" b="1" dirty="0" err="1" smtClean="0"/>
              <a:t>seus</a:t>
            </a:r>
            <a:r>
              <a:rPr lang="es-ES" b="1" dirty="0" smtClean="0"/>
              <a:t> inventos </a:t>
            </a:r>
            <a:r>
              <a:rPr lang="es-ES" b="1" dirty="0" err="1" smtClean="0"/>
              <a:t>puideran</a:t>
            </a:r>
            <a:r>
              <a:rPr lang="es-ES" b="1" dirty="0" smtClean="0"/>
              <a:t> ter causado á </a:t>
            </a:r>
            <a:r>
              <a:rPr lang="es-ES" b="1" dirty="0" err="1" smtClean="0"/>
              <a:t>Humanidade</a:t>
            </a:r>
            <a:r>
              <a:rPr lang="es-ES" b="1" dirty="0" smtClean="0"/>
              <a:t> nos </a:t>
            </a:r>
            <a:r>
              <a:rPr lang="es-ES" b="1" dirty="0" smtClean="0">
                <a:hlinkClick r:id="rId3" tooltip="Campo de batalla"/>
              </a:rPr>
              <a:t>campos de batalla</a:t>
            </a:r>
            <a:r>
              <a:rPr lang="es-ES" b="1" dirty="0" smtClean="0"/>
              <a:t>. A combinación de ambas </a:t>
            </a:r>
            <a:r>
              <a:rPr lang="es-ES" b="1" dirty="0" err="1" smtClean="0"/>
              <a:t>razóns</a:t>
            </a:r>
            <a:r>
              <a:rPr lang="es-ES" b="1" dirty="0" smtClean="0"/>
              <a:t> </a:t>
            </a:r>
            <a:r>
              <a:rPr lang="es-ES" b="1" dirty="0" err="1" smtClean="0"/>
              <a:t>levouno</a:t>
            </a:r>
            <a:r>
              <a:rPr lang="es-ES" b="1" dirty="0" smtClean="0"/>
              <a:t> a legar a </a:t>
            </a:r>
            <a:r>
              <a:rPr lang="es-ES" b="1" dirty="0" err="1" smtClean="0"/>
              <a:t>maior</a:t>
            </a:r>
            <a:r>
              <a:rPr lang="es-ES" b="1" dirty="0" smtClean="0"/>
              <a:t> parte da </a:t>
            </a:r>
            <a:r>
              <a:rPr lang="es-ES" b="1" dirty="0" err="1" smtClean="0"/>
              <a:t>súa</a:t>
            </a:r>
            <a:r>
              <a:rPr lang="es-ES" b="1" dirty="0" smtClean="0"/>
              <a:t> fortuna a </a:t>
            </a:r>
            <a:r>
              <a:rPr lang="es-ES" b="1" dirty="0" err="1" smtClean="0"/>
              <a:t>unha</a:t>
            </a:r>
            <a:r>
              <a:rPr lang="es-ES" b="1" dirty="0" smtClean="0"/>
              <a:t> </a:t>
            </a:r>
            <a:r>
              <a:rPr lang="es-ES" b="1" dirty="0" err="1" smtClean="0"/>
              <a:t>sociedade</a:t>
            </a:r>
            <a:r>
              <a:rPr lang="es-ES" b="1" dirty="0" smtClean="0"/>
              <a:t> filantrópica –A Fundación Nobel–, creada en 1900 </a:t>
            </a:r>
            <a:r>
              <a:rPr lang="es-ES" b="1" dirty="0" err="1" smtClean="0"/>
              <a:t>co</a:t>
            </a:r>
            <a:r>
              <a:rPr lang="es-ES" b="1" dirty="0" smtClean="0"/>
              <a:t> encargo de </a:t>
            </a:r>
            <a:r>
              <a:rPr lang="es-ES" b="1" dirty="0" err="1" smtClean="0"/>
              <a:t>outorgar</a:t>
            </a:r>
            <a:r>
              <a:rPr lang="es-ES" b="1" dirty="0" smtClean="0"/>
              <a:t> </a:t>
            </a:r>
            <a:r>
              <a:rPr lang="es-ES" b="1" dirty="0" err="1" smtClean="0"/>
              <a:t>unha</a:t>
            </a:r>
            <a:r>
              <a:rPr lang="es-ES" b="1" dirty="0" smtClean="0"/>
              <a:t> serie de premios </a:t>
            </a:r>
            <a:r>
              <a:rPr lang="es-ES" b="1" dirty="0" err="1" smtClean="0"/>
              <a:t>anuais</a:t>
            </a:r>
            <a:r>
              <a:rPr lang="es-ES" b="1" dirty="0" smtClean="0"/>
              <a:t> </a:t>
            </a:r>
            <a:r>
              <a:rPr lang="es-ES" b="1" dirty="0" err="1" smtClean="0"/>
              <a:t>ás</a:t>
            </a:r>
            <a:r>
              <a:rPr lang="es-ES" b="1" dirty="0" smtClean="0"/>
              <a:t> </a:t>
            </a:r>
            <a:r>
              <a:rPr lang="es-ES" b="1" dirty="0" err="1" smtClean="0"/>
              <a:t>persoas</a:t>
            </a:r>
            <a:r>
              <a:rPr lang="es-ES" b="1" dirty="0" smtClean="0"/>
              <a:t> que </a:t>
            </a:r>
            <a:r>
              <a:rPr lang="es-ES" b="1" dirty="0" err="1" smtClean="0"/>
              <a:t>máis</a:t>
            </a:r>
            <a:r>
              <a:rPr lang="es-ES" b="1" dirty="0" smtClean="0"/>
              <a:t> </a:t>
            </a:r>
            <a:r>
              <a:rPr lang="es-ES" b="1" dirty="0" err="1" smtClean="0"/>
              <a:t>fixeran</a:t>
            </a:r>
            <a:r>
              <a:rPr lang="es-ES" b="1" dirty="0" smtClean="0"/>
              <a:t> en beneficio da </a:t>
            </a:r>
            <a:r>
              <a:rPr lang="es-ES" b="1" dirty="0" err="1" smtClean="0"/>
              <a:t>Humanidade</a:t>
            </a:r>
            <a:r>
              <a:rPr lang="es-ES" b="1" dirty="0" smtClean="0"/>
              <a:t> nos </a:t>
            </a:r>
            <a:r>
              <a:rPr lang="es-ES" b="1" dirty="0" err="1" smtClean="0"/>
              <a:t>terreos</a:t>
            </a:r>
            <a:r>
              <a:rPr lang="es-ES" b="1" dirty="0" smtClean="0"/>
              <a:t> da física, química, </a:t>
            </a:r>
            <a:r>
              <a:rPr lang="es-ES" b="1" dirty="0" err="1" smtClean="0"/>
              <a:t>mediciña</a:t>
            </a:r>
            <a:r>
              <a:rPr lang="es-ES" b="1" dirty="0" smtClean="0"/>
              <a:t> </a:t>
            </a:r>
            <a:r>
              <a:rPr lang="es-ES" b="1" dirty="0" err="1" smtClean="0"/>
              <a:t>ou</a:t>
            </a:r>
            <a:r>
              <a:rPr lang="es-ES" b="1" dirty="0" smtClean="0"/>
              <a:t> </a:t>
            </a:r>
            <a:r>
              <a:rPr lang="es-ES" b="1" dirty="0" err="1" smtClean="0"/>
              <a:t>fisioloxía</a:t>
            </a:r>
            <a:r>
              <a:rPr lang="es-ES" b="1" dirty="0" smtClean="0"/>
              <a:t>, literatura e a paz mundial, e a partir do ano 1969 </a:t>
            </a:r>
            <a:r>
              <a:rPr lang="es-ES" b="1" dirty="0" err="1" smtClean="0"/>
              <a:t>tamén</a:t>
            </a:r>
            <a:r>
              <a:rPr lang="es-ES" b="1" dirty="0" smtClean="0"/>
              <a:t> </a:t>
            </a:r>
            <a:r>
              <a:rPr lang="es-ES" b="1" dirty="0" err="1" smtClean="0"/>
              <a:t>na</a:t>
            </a:r>
            <a:r>
              <a:rPr lang="es-ES" b="1" dirty="0" smtClean="0"/>
              <a:t> economía. </a:t>
            </a:r>
          </a:p>
          <a:p>
            <a:pPr algn="just"/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987824" y="548680"/>
            <a:ext cx="5688632" cy="5976664"/>
          </a:xfrm>
          <a:prstGeom prst="rect">
            <a:avLst/>
          </a:prstGeom>
          <a:ln>
            <a:prstDash val="sys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2" name="1 Imagen" descr="CHIC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2592288" cy="376400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87824" y="620688"/>
            <a:ext cx="5616624" cy="59093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O</a:t>
            </a:r>
            <a:r>
              <a:rPr lang="es-ES" b="1" dirty="0" smtClean="0"/>
              <a:t> chicle (do </a:t>
            </a:r>
            <a:r>
              <a:rPr lang="es-ES" b="1" dirty="0" smtClean="0">
                <a:hlinkClick r:id="rId3" tooltip="Náhuatl"/>
              </a:rPr>
              <a:t>náhuatl</a:t>
            </a:r>
            <a:r>
              <a:rPr lang="es-ES" b="1" dirty="0" smtClean="0"/>
              <a:t> </a:t>
            </a:r>
            <a:r>
              <a:rPr lang="es-ES" b="1" i="1" dirty="0" err="1" smtClean="0"/>
              <a:t>tzictli</a:t>
            </a:r>
            <a:r>
              <a:rPr lang="es-ES" b="1" baseline="30000" dirty="0" smtClean="0">
                <a:hlinkClick r:id=""/>
              </a:rPr>
              <a:t>]</a:t>
            </a:r>
            <a:r>
              <a:rPr lang="es-ES" b="1" dirty="0" smtClean="0"/>
              <a:t> ) é un </a:t>
            </a:r>
            <a:r>
              <a:rPr lang="es-ES" b="1" dirty="0" smtClean="0">
                <a:hlinkClick r:id="rId4" tooltip="Polímero"/>
              </a:rPr>
              <a:t>polímero</a:t>
            </a:r>
            <a:r>
              <a:rPr lang="es-ES" b="1" dirty="0" smtClean="0"/>
              <a:t> gomoso que se </a:t>
            </a:r>
            <a:r>
              <a:rPr lang="es-ES" b="1" dirty="0" err="1" smtClean="0"/>
              <a:t>obten</a:t>
            </a:r>
            <a:r>
              <a:rPr lang="es-ES" b="1" dirty="0" smtClean="0"/>
              <a:t> da </a:t>
            </a:r>
            <a:r>
              <a:rPr lang="es-ES" b="1" dirty="0" smtClean="0">
                <a:hlinkClick r:id="rId5" tooltip="Savia"/>
              </a:rPr>
              <a:t>savia</a:t>
            </a:r>
            <a:r>
              <a:rPr lang="es-ES" b="1" dirty="0" smtClean="0"/>
              <a:t> da </a:t>
            </a:r>
            <a:r>
              <a:rPr lang="es-ES" b="1" dirty="0" err="1" smtClean="0"/>
              <a:t>árbore</a:t>
            </a:r>
            <a:r>
              <a:rPr lang="es-ES" b="1" dirty="0" smtClean="0"/>
              <a:t> </a:t>
            </a:r>
            <a:r>
              <a:rPr lang="es-ES" b="1" i="1" dirty="0" err="1" smtClean="0"/>
              <a:t>Manilkara</a:t>
            </a:r>
            <a:r>
              <a:rPr lang="es-ES" b="1" i="1" dirty="0" smtClean="0"/>
              <a:t> </a:t>
            </a:r>
            <a:r>
              <a:rPr lang="es-ES" b="1" i="1" dirty="0" err="1" smtClean="0"/>
              <a:t>zapota</a:t>
            </a:r>
            <a:r>
              <a:rPr lang="es-ES" b="1" dirty="0" smtClean="0"/>
              <a:t>, </a:t>
            </a:r>
            <a:r>
              <a:rPr lang="es-ES" b="1" dirty="0" err="1" smtClean="0"/>
              <a:t>orixinario</a:t>
            </a:r>
            <a:r>
              <a:rPr lang="es-ES" b="1" dirty="0" smtClean="0"/>
              <a:t> de </a:t>
            </a:r>
            <a:r>
              <a:rPr lang="es-ES" b="1" dirty="0" smtClean="0">
                <a:hlinkClick r:id="rId6" tooltip="México"/>
              </a:rPr>
              <a:t>México</a:t>
            </a:r>
            <a:r>
              <a:rPr lang="es-ES" b="1" dirty="0" smtClean="0"/>
              <a:t>, </a:t>
            </a:r>
            <a:r>
              <a:rPr lang="es-ES" b="1" dirty="0" smtClean="0">
                <a:hlinkClick r:id="rId7" tooltip="América central"/>
              </a:rPr>
              <a:t>América central</a:t>
            </a:r>
            <a:r>
              <a:rPr lang="es-ES" b="1" dirty="0" smtClean="0"/>
              <a:t> e </a:t>
            </a:r>
            <a:r>
              <a:rPr lang="es-ES" b="1" dirty="0" smtClean="0">
                <a:hlinkClick r:id="rId8" tooltip="América del Sur"/>
              </a:rPr>
              <a:t>América do Sur</a:t>
            </a:r>
            <a:r>
              <a:rPr lang="es-ES" b="1" dirty="0" smtClean="0"/>
              <a:t> tropical. Polo </a:t>
            </a:r>
            <a:r>
              <a:rPr lang="es-ES" b="1" dirty="0" err="1" smtClean="0"/>
              <a:t>seu</a:t>
            </a:r>
            <a:r>
              <a:rPr lang="es-ES" b="1" dirty="0" smtClean="0"/>
              <a:t> sabor doce e aromático, numerosos pobos </a:t>
            </a:r>
            <a:r>
              <a:rPr lang="es-ES" b="1" dirty="0" smtClean="0">
                <a:hlinkClick r:id="rId9" tooltip="Amerindio"/>
              </a:rPr>
              <a:t>amerindios</a:t>
            </a:r>
            <a:r>
              <a:rPr lang="es-ES" b="1" dirty="0" smtClean="0"/>
              <a:t> utilizaban a goma para mascar.</a:t>
            </a:r>
          </a:p>
          <a:p>
            <a:pPr algn="just"/>
            <a:r>
              <a:rPr lang="es-ES" b="1" dirty="0" smtClean="0">
                <a:hlinkClick r:id="rId10" tooltip="Thomas Adams (aún no redactado)"/>
              </a:rPr>
              <a:t>Thomas </a:t>
            </a:r>
            <a:r>
              <a:rPr lang="es-ES" b="1" dirty="0">
                <a:hlinkClick r:id="rId10" tooltip="Thomas Adams (aún no redactado)"/>
              </a:rPr>
              <a:t>Adams</a:t>
            </a:r>
            <a:r>
              <a:rPr lang="es-ES" b="1" dirty="0" smtClean="0"/>
              <a:t> </a:t>
            </a:r>
            <a:r>
              <a:rPr lang="es-ES" b="1" dirty="0" err="1" smtClean="0"/>
              <a:t>concibiu</a:t>
            </a:r>
            <a:r>
              <a:rPr lang="es-ES" b="1" dirty="0" smtClean="0"/>
              <a:t> o </a:t>
            </a:r>
            <a:r>
              <a:rPr lang="es-ES" b="1" dirty="0" err="1" smtClean="0"/>
              <a:t>proxecto</a:t>
            </a:r>
            <a:r>
              <a:rPr lang="es-ES" b="1" dirty="0" smtClean="0"/>
              <a:t> de utilizar o material como sustituto do caucho, que alcanzaba </a:t>
            </a:r>
            <a:r>
              <a:rPr lang="es-ES" b="1" dirty="0" err="1" smtClean="0"/>
              <a:t>prezos</a:t>
            </a:r>
            <a:r>
              <a:rPr lang="es-ES" b="1" dirty="0" smtClean="0"/>
              <a:t> estratosféricos para a época.</a:t>
            </a:r>
          </a:p>
          <a:p>
            <a:pPr algn="just"/>
            <a:r>
              <a:rPr lang="es-ES" b="1" dirty="0" err="1" smtClean="0"/>
              <a:t>Sen</a:t>
            </a:r>
            <a:r>
              <a:rPr lang="es-ES" b="1" dirty="0" smtClean="0"/>
              <a:t> embargo, a resina del </a:t>
            </a:r>
            <a:r>
              <a:rPr lang="es-ES" b="1" i="1" dirty="0" smtClean="0"/>
              <a:t>M. </a:t>
            </a:r>
            <a:r>
              <a:rPr lang="es-ES" b="1" i="1" dirty="0" err="1" smtClean="0"/>
              <a:t>zapota</a:t>
            </a:r>
            <a:r>
              <a:rPr lang="es-ES" b="1" dirty="0" smtClean="0"/>
              <a:t> era demasiado branda para ese fin, e Adams </a:t>
            </a:r>
            <a:r>
              <a:rPr lang="es-ES" b="1" dirty="0" err="1" smtClean="0"/>
              <a:t>perdeu</a:t>
            </a:r>
            <a:r>
              <a:rPr lang="es-ES" b="1" dirty="0" smtClean="0"/>
              <a:t> grandes cantidades de </a:t>
            </a:r>
            <a:r>
              <a:rPr lang="es-ES" b="1" dirty="0" err="1" smtClean="0"/>
              <a:t>diñeiro</a:t>
            </a:r>
            <a:r>
              <a:rPr lang="es-ES" b="1" dirty="0" smtClean="0"/>
              <a:t> no proceso, </a:t>
            </a:r>
            <a:r>
              <a:rPr lang="es-ES" b="1" dirty="0" err="1" smtClean="0"/>
              <a:t>despois</a:t>
            </a:r>
            <a:r>
              <a:rPr lang="es-ES" b="1" dirty="0" smtClean="0"/>
              <a:t> de  intentar </a:t>
            </a:r>
            <a:r>
              <a:rPr lang="es-ES" b="1" dirty="0" err="1" smtClean="0"/>
              <a:t>empregala</a:t>
            </a:r>
            <a:r>
              <a:rPr lang="es-ES" b="1" dirty="0" smtClean="0"/>
              <a:t> para </a:t>
            </a:r>
            <a:r>
              <a:rPr lang="es-ES" b="1" dirty="0" err="1" smtClean="0"/>
              <a:t>facer</a:t>
            </a:r>
            <a:r>
              <a:rPr lang="es-ES" b="1" dirty="0" smtClean="0"/>
              <a:t> neumáticos de bicicleta, </a:t>
            </a:r>
            <a:r>
              <a:rPr lang="es-ES" b="1" dirty="0" err="1" smtClean="0"/>
              <a:t>xoguetes</a:t>
            </a:r>
            <a:r>
              <a:rPr lang="es-ES" b="1" dirty="0" smtClean="0"/>
              <a:t>, botas de </a:t>
            </a:r>
            <a:r>
              <a:rPr lang="es-ES" b="1" dirty="0" err="1" smtClean="0"/>
              <a:t>chuvia</a:t>
            </a:r>
            <a:r>
              <a:rPr lang="es-ES" b="1" dirty="0" smtClean="0"/>
              <a:t>. A idea de </a:t>
            </a:r>
            <a:r>
              <a:rPr lang="es-ES" b="1" dirty="0" err="1" smtClean="0"/>
              <a:t>comercializalo</a:t>
            </a:r>
            <a:r>
              <a:rPr lang="es-ES" b="1" dirty="0" smtClean="0"/>
              <a:t> como sustituto da </a:t>
            </a:r>
            <a:r>
              <a:rPr lang="es-ES" b="1" dirty="0" smtClean="0">
                <a:hlinkClick r:id="rId11" tooltip="Parafina"/>
              </a:rPr>
              <a:t>parafina</a:t>
            </a:r>
            <a:r>
              <a:rPr lang="es-ES" b="1" dirty="0" smtClean="0"/>
              <a:t>, que a </a:t>
            </a:r>
            <a:r>
              <a:rPr lang="es-ES" b="1" dirty="0" err="1"/>
              <a:t>x</a:t>
            </a:r>
            <a:r>
              <a:rPr lang="es-ES" b="1" dirty="0" err="1" smtClean="0"/>
              <a:t>ente</a:t>
            </a:r>
            <a:r>
              <a:rPr lang="es-ES" b="1" dirty="0" smtClean="0"/>
              <a:t> nova usaba para mascar </a:t>
            </a:r>
            <a:r>
              <a:rPr lang="es-ES" b="1" dirty="0" err="1" smtClean="0"/>
              <a:t>daquela</a:t>
            </a:r>
            <a:r>
              <a:rPr lang="es-ES" b="1" dirty="0" smtClean="0"/>
              <a:t>. En </a:t>
            </a:r>
            <a:r>
              <a:rPr lang="es-ES" b="1" dirty="0" smtClean="0">
                <a:hlinkClick r:id="rId12" tooltip="1869"/>
              </a:rPr>
              <a:t>1869</a:t>
            </a:r>
            <a:r>
              <a:rPr lang="es-ES" b="1" dirty="0" smtClean="0"/>
              <a:t> </a:t>
            </a:r>
            <a:r>
              <a:rPr lang="es-ES" b="1" dirty="0" err="1" smtClean="0"/>
              <a:t>obtivo</a:t>
            </a:r>
            <a:r>
              <a:rPr lang="es-ES" b="1" dirty="0" smtClean="0"/>
              <a:t> </a:t>
            </a:r>
            <a:r>
              <a:rPr lang="es-ES" b="1" dirty="0" err="1" smtClean="0"/>
              <a:t>unha</a:t>
            </a:r>
            <a:r>
              <a:rPr lang="es-ES" b="1" dirty="0" smtClean="0"/>
              <a:t> patente para a goma de mascar, e </a:t>
            </a:r>
            <a:r>
              <a:rPr lang="es-ES" b="1" dirty="0" err="1" smtClean="0">
                <a:hlinkClick r:id="rId13" tooltip="1871"/>
              </a:rPr>
              <a:t>dous</a:t>
            </a:r>
            <a:r>
              <a:rPr lang="es-ES" b="1" dirty="0" smtClean="0">
                <a:hlinkClick r:id="rId13" tooltip="1871"/>
              </a:rPr>
              <a:t> anos </a:t>
            </a:r>
            <a:r>
              <a:rPr lang="es-ES" b="1" dirty="0" err="1" smtClean="0">
                <a:hlinkClick r:id="rId13" tooltip="1871"/>
              </a:rPr>
              <a:t>máis</a:t>
            </a:r>
            <a:r>
              <a:rPr lang="es-ES" b="1" dirty="0" smtClean="0">
                <a:hlinkClick r:id="rId13" tooltip="1871"/>
              </a:rPr>
              <a:t> tarde</a:t>
            </a:r>
            <a:r>
              <a:rPr lang="es-ES" b="1" dirty="0" smtClean="0"/>
              <a:t> </a:t>
            </a:r>
            <a:r>
              <a:rPr lang="es-ES" b="1" dirty="0" err="1" smtClean="0"/>
              <a:t>comezou</a:t>
            </a:r>
            <a:r>
              <a:rPr lang="es-ES" b="1" dirty="0" smtClean="0"/>
              <a:t> a </a:t>
            </a:r>
            <a:r>
              <a:rPr lang="es-ES" b="1" dirty="0" err="1" smtClean="0"/>
              <a:t>comercializala</a:t>
            </a:r>
            <a:r>
              <a:rPr lang="es-ES" b="1" dirty="0" smtClean="0"/>
              <a:t> en masa </a:t>
            </a:r>
            <a:r>
              <a:rPr lang="es-ES" b="1" dirty="0" err="1" smtClean="0"/>
              <a:t>baixo</a:t>
            </a:r>
            <a:r>
              <a:rPr lang="es-ES" b="1" dirty="0" smtClean="0"/>
              <a:t> a marca </a:t>
            </a:r>
            <a:r>
              <a:rPr lang="es-ES" b="1" i="1" dirty="0" smtClean="0"/>
              <a:t>Adams New York </a:t>
            </a:r>
            <a:r>
              <a:rPr lang="es-ES" b="1" i="1" dirty="0" err="1" smtClean="0"/>
              <a:t>Chewing</a:t>
            </a:r>
            <a:r>
              <a:rPr lang="es-ES" b="1" i="1" dirty="0" smtClean="0"/>
              <a:t> </a:t>
            </a:r>
            <a:r>
              <a:rPr lang="es-ES" b="1" i="1" dirty="0" err="1" smtClean="0"/>
              <a:t>Gum</a:t>
            </a:r>
            <a:r>
              <a:rPr lang="es-ES" b="1" dirty="0" smtClean="0"/>
              <a:t>. En </a:t>
            </a:r>
            <a:r>
              <a:rPr lang="es-ES" b="1" dirty="0" smtClean="0">
                <a:hlinkClick r:id="rId14" tooltip="1875"/>
              </a:rPr>
              <a:t>1875</a:t>
            </a:r>
            <a:r>
              <a:rPr lang="es-ES" b="1" dirty="0" smtClean="0"/>
              <a:t> </a:t>
            </a:r>
            <a:r>
              <a:rPr lang="es-ES" b="1" dirty="0" err="1" smtClean="0"/>
              <a:t>tivo</a:t>
            </a:r>
            <a:r>
              <a:rPr lang="es-ES" b="1" dirty="0" smtClean="0"/>
              <a:t> a idea de mesturar o </a:t>
            </a:r>
            <a:r>
              <a:rPr lang="es-ES" b="1" dirty="0" err="1" smtClean="0"/>
              <a:t>produto</a:t>
            </a:r>
            <a:r>
              <a:rPr lang="es-ES" b="1" dirty="0" smtClean="0"/>
              <a:t> con </a:t>
            </a:r>
            <a:r>
              <a:rPr lang="es-ES" b="1" dirty="0" err="1" smtClean="0"/>
              <a:t>xarope</a:t>
            </a:r>
            <a:r>
              <a:rPr lang="es-ES" b="1" dirty="0" smtClean="0"/>
              <a:t> de arce e regaliz  para </a:t>
            </a:r>
            <a:r>
              <a:rPr lang="es-ES" b="1" dirty="0" err="1" smtClean="0"/>
              <a:t>darlle</a:t>
            </a:r>
            <a:r>
              <a:rPr lang="es-ES" b="1" dirty="0" smtClean="0"/>
              <a:t> sabor.</a:t>
            </a:r>
            <a:endParaRPr lang="es-ES" b="1" dirty="0"/>
          </a:p>
        </p:txBody>
      </p:sp>
      <p:pic>
        <p:nvPicPr>
          <p:cNvPr id="4" name="3 Imagen" descr="imagesCAY8H0RM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1520" y="5085184"/>
            <a:ext cx="2664296" cy="126554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47667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000" dirty="0" err="1" smtClean="0">
                <a:solidFill>
                  <a:srgbClr val="FFFF00"/>
                </a:solidFill>
                <a:latin typeface="Arial Black" pitchFamily="34" charset="0"/>
              </a:rPr>
              <a:t>Thomas</a:t>
            </a:r>
            <a:r>
              <a:rPr lang="gl-ES" sz="2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gl-ES" sz="2000" dirty="0" err="1" smtClean="0">
                <a:solidFill>
                  <a:srgbClr val="FFFF00"/>
                </a:solidFill>
                <a:latin typeface="Arial Black" pitchFamily="34" charset="0"/>
              </a:rPr>
              <a:t>Adams</a:t>
            </a:r>
            <a:endParaRPr lang="gl-E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404664"/>
            <a:ext cx="4680520" cy="6048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2" name="1 Imagen" descr="200px-Sho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2822714" cy="352839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83568" y="548680"/>
            <a:ext cx="4320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FFFF00"/>
                </a:solidFill>
                <a:latin typeface="Arial Black" pitchFamily="34" charset="0"/>
              </a:rPr>
              <a:t>Christofer</a:t>
            </a:r>
            <a:r>
              <a:rPr lang="es-ES" sz="2000" b="1" dirty="0" smtClean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es-ES" sz="2000" b="1" dirty="0" err="1" smtClean="0">
                <a:solidFill>
                  <a:srgbClr val="FFFF00"/>
                </a:solidFill>
                <a:latin typeface="Arial Black" pitchFamily="34" charset="0"/>
              </a:rPr>
              <a:t>Sholes</a:t>
            </a:r>
            <a:endParaRPr lang="es-ES" sz="20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es-ES" sz="20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r>
              <a:rPr lang="es-ES" b="1" dirty="0" smtClean="0"/>
              <a:t>Tras patentar </a:t>
            </a:r>
            <a:r>
              <a:rPr lang="es-ES" b="1" dirty="0" err="1" smtClean="0"/>
              <a:t>unha</a:t>
            </a:r>
            <a:r>
              <a:rPr lang="es-ES" b="1" dirty="0" smtClean="0"/>
              <a:t> máquina de contar billetes ; un inventor </a:t>
            </a:r>
            <a:r>
              <a:rPr lang="es-ES" b="1" dirty="0" err="1" smtClean="0"/>
              <a:t>afecionado</a:t>
            </a:r>
            <a:r>
              <a:rPr lang="es-ES" b="1" dirty="0" smtClean="0"/>
              <a:t>, </a:t>
            </a:r>
            <a:r>
              <a:rPr lang="es-ES" b="1" dirty="0">
                <a:hlinkClick r:id="rId3" tooltip="Carlos Glidden (aún no redactado)"/>
              </a:rPr>
              <a:t>Carlos </a:t>
            </a:r>
            <a:r>
              <a:rPr lang="es-ES" b="1" dirty="0" err="1">
                <a:hlinkClick r:id="rId3" tooltip="Carlos Glidden (aún no redactado)"/>
              </a:rPr>
              <a:t>Glidden</a:t>
            </a:r>
            <a:r>
              <a:rPr lang="es-ES" b="1" dirty="0" smtClean="0"/>
              <a:t> </a:t>
            </a:r>
            <a:r>
              <a:rPr lang="es-ES" b="1" dirty="0" err="1" smtClean="0"/>
              <a:t>suxeriulle</a:t>
            </a:r>
            <a:r>
              <a:rPr lang="es-ES" b="1" dirty="0" smtClean="0"/>
              <a:t> a </a:t>
            </a:r>
            <a:r>
              <a:rPr lang="es-ES" b="1" dirty="0" err="1" smtClean="0"/>
              <a:t>posibilidade</a:t>
            </a:r>
            <a:r>
              <a:rPr lang="es-ES" b="1" dirty="0" smtClean="0"/>
              <a:t> de </a:t>
            </a:r>
            <a:r>
              <a:rPr lang="es-ES" b="1" dirty="0" err="1" smtClean="0"/>
              <a:t>converter</a:t>
            </a:r>
            <a:r>
              <a:rPr lang="es-ES" b="1" dirty="0" smtClean="0"/>
              <a:t> o </a:t>
            </a:r>
            <a:r>
              <a:rPr lang="es-ES" b="1" dirty="0" err="1" smtClean="0"/>
              <a:t>seu</a:t>
            </a:r>
            <a:r>
              <a:rPr lang="es-ES" b="1" dirty="0" smtClean="0"/>
              <a:t> aparato </a:t>
            </a:r>
            <a:r>
              <a:rPr lang="es-ES" b="1" dirty="0" err="1" smtClean="0"/>
              <a:t>nunha</a:t>
            </a:r>
            <a:r>
              <a:rPr lang="es-ES" b="1" dirty="0" smtClean="0"/>
              <a:t> máquina de escribir. </a:t>
            </a:r>
            <a:r>
              <a:rPr lang="es-ES" b="1" dirty="0" err="1" smtClean="0"/>
              <a:t>Catro</a:t>
            </a:r>
            <a:r>
              <a:rPr lang="es-ES" b="1" dirty="0" smtClean="0"/>
              <a:t> anos </a:t>
            </a:r>
            <a:r>
              <a:rPr lang="es-ES" b="1" dirty="0" err="1" smtClean="0"/>
              <a:t>despois</a:t>
            </a:r>
            <a:r>
              <a:rPr lang="es-ES" b="1" dirty="0" smtClean="0"/>
              <a:t> </a:t>
            </a:r>
            <a:r>
              <a:rPr lang="es-ES" b="1" dirty="0" err="1" smtClean="0"/>
              <a:t>patentou</a:t>
            </a:r>
            <a:r>
              <a:rPr lang="es-ES" b="1" dirty="0" smtClean="0"/>
              <a:t> esa idea</a:t>
            </a:r>
            <a:r>
              <a:rPr lang="es-ES" b="1" dirty="0"/>
              <a:t>.</a:t>
            </a:r>
            <a:r>
              <a:rPr lang="es-ES" b="1" dirty="0" smtClean="0"/>
              <a:t> En </a:t>
            </a:r>
            <a:r>
              <a:rPr lang="es-ES" b="1" dirty="0" smtClean="0">
                <a:hlinkClick r:id="rId4" tooltip="1872"/>
              </a:rPr>
              <a:t>1872</a:t>
            </a:r>
            <a:r>
              <a:rPr lang="es-ES" b="1" dirty="0" smtClean="0"/>
              <a:t> </a:t>
            </a:r>
            <a:r>
              <a:rPr lang="es-ES" b="1" dirty="0" err="1" smtClean="0"/>
              <a:t>vendeu</a:t>
            </a:r>
            <a:r>
              <a:rPr lang="es-ES" b="1" dirty="0" smtClean="0"/>
              <a:t> a patente da </a:t>
            </a:r>
            <a:r>
              <a:rPr lang="es-ES" b="1" dirty="0" err="1" smtClean="0"/>
              <a:t>súa</a:t>
            </a:r>
            <a:r>
              <a:rPr lang="es-ES" b="1" dirty="0" smtClean="0"/>
              <a:t> máquina que </a:t>
            </a:r>
            <a:r>
              <a:rPr lang="es-ES" b="1" dirty="0" err="1" smtClean="0"/>
              <a:t>acabou</a:t>
            </a:r>
            <a:r>
              <a:rPr lang="es-ES" b="1" dirty="0" smtClean="0"/>
              <a:t> en </a:t>
            </a:r>
            <a:r>
              <a:rPr lang="es-ES" b="1" dirty="0" err="1" smtClean="0"/>
              <a:t>mans</a:t>
            </a:r>
            <a:r>
              <a:rPr lang="es-ES" b="1" dirty="0" smtClean="0"/>
              <a:t> de </a:t>
            </a:r>
            <a:r>
              <a:rPr lang="es-ES" b="1" dirty="0" smtClean="0">
                <a:hlinkClick r:id="rId5" tooltip="E. Remington and Sons (aún no redactado)"/>
              </a:rPr>
              <a:t>E</a:t>
            </a:r>
            <a:r>
              <a:rPr lang="es-ES" b="1" dirty="0">
                <a:hlinkClick r:id="rId5" tooltip="E. Remington and Sons (aún no redactado)"/>
              </a:rPr>
              <a:t>. Remington and </a:t>
            </a:r>
            <a:r>
              <a:rPr lang="es-ES" b="1" dirty="0" err="1">
                <a:hlinkClick r:id="rId5" tooltip="E. Remington and Sons (aún no redactado)"/>
              </a:rPr>
              <a:t>Sons</a:t>
            </a:r>
            <a:r>
              <a:rPr lang="es-ES" b="1" dirty="0" smtClean="0"/>
              <a:t> </a:t>
            </a:r>
            <a:endParaRPr lang="es-ES" b="1" dirty="0" smtClean="0">
              <a:solidFill>
                <a:srgbClr val="FFFF00"/>
              </a:solidFill>
            </a:endParaRPr>
          </a:p>
          <a:p>
            <a:pPr algn="just"/>
            <a:r>
              <a:rPr lang="es-ES" b="1" dirty="0" smtClean="0"/>
              <a:t>O </a:t>
            </a:r>
            <a:r>
              <a:rPr lang="es-ES" b="1" dirty="0" err="1" smtClean="0"/>
              <a:t>primeiro</a:t>
            </a:r>
            <a:r>
              <a:rPr lang="es-ES" b="1" dirty="0" smtClean="0"/>
              <a:t> modelo industrial, fabricado por Remington, estaba montado sobre </a:t>
            </a:r>
            <a:r>
              <a:rPr lang="es-ES" b="1" dirty="0" err="1" smtClean="0"/>
              <a:t>unha</a:t>
            </a:r>
            <a:r>
              <a:rPr lang="es-ES" b="1" dirty="0" smtClean="0"/>
              <a:t> máquina de coser estándar. </a:t>
            </a:r>
            <a:r>
              <a:rPr lang="es-ES" b="1" dirty="0" err="1" smtClean="0"/>
              <a:t>Neste</a:t>
            </a:r>
            <a:r>
              <a:rPr lang="es-ES" b="1" dirty="0" smtClean="0"/>
              <a:t> modelo a escritura  </a:t>
            </a:r>
            <a:r>
              <a:rPr lang="es-ES" b="1" dirty="0" err="1" smtClean="0"/>
              <a:t>realizábase</a:t>
            </a:r>
            <a:r>
              <a:rPr lang="es-ES" b="1" dirty="0" smtClean="0"/>
              <a:t> </a:t>
            </a:r>
            <a:r>
              <a:rPr lang="es-ES" b="1" dirty="0" err="1" smtClean="0"/>
              <a:t>só</a:t>
            </a:r>
            <a:r>
              <a:rPr lang="es-ES" b="1" dirty="0" smtClean="0"/>
              <a:t> con </a:t>
            </a:r>
            <a:r>
              <a:rPr lang="es-ES" b="1" dirty="0" err="1" smtClean="0"/>
              <a:t>maiúsculas</a:t>
            </a:r>
            <a:r>
              <a:rPr lang="es-ES" b="1" dirty="0" smtClean="0"/>
              <a:t> e permanecía oculta para o </a:t>
            </a:r>
            <a:r>
              <a:rPr lang="es-ES" b="1" dirty="0" err="1" smtClean="0"/>
              <a:t>escribán</a:t>
            </a:r>
            <a:r>
              <a:rPr lang="es-ES" b="1" dirty="0" smtClean="0"/>
              <a:t>; ademáis, a máquina tiña un tamaño desmesurado, </a:t>
            </a:r>
            <a:r>
              <a:rPr lang="es-ES" b="1" dirty="0" err="1" smtClean="0"/>
              <a:t>sendo</a:t>
            </a:r>
            <a:r>
              <a:rPr lang="es-ES" b="1" dirty="0" smtClean="0"/>
              <a:t> por </a:t>
            </a:r>
            <a:r>
              <a:rPr lang="es-ES" b="1" dirty="0" err="1" smtClean="0"/>
              <a:t>outra</a:t>
            </a:r>
            <a:r>
              <a:rPr lang="es-ES" b="1" dirty="0" smtClean="0"/>
              <a:t> parte </a:t>
            </a:r>
            <a:r>
              <a:rPr lang="es-ES" b="1" dirty="0" err="1" smtClean="0"/>
              <a:t>moi</a:t>
            </a:r>
            <a:r>
              <a:rPr lang="es-ES" b="1" dirty="0" smtClean="0"/>
              <a:t> cara.</a:t>
            </a:r>
            <a:endParaRPr lang="gl-ES" b="1" dirty="0">
              <a:solidFill>
                <a:srgbClr val="FFFF00"/>
              </a:solidFill>
            </a:endParaRPr>
          </a:p>
        </p:txBody>
      </p:sp>
      <p:pic>
        <p:nvPicPr>
          <p:cNvPr id="5" name="4 Imagen" descr="200px-Sholesglidden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149080"/>
            <a:ext cx="2376264" cy="2269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evi_Strau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3838426" cy="474449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4572000" y="548680"/>
            <a:ext cx="4248472" cy="583264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" name="2 CuadroTexto"/>
          <p:cNvSpPr txBox="1"/>
          <p:nvPr/>
        </p:nvSpPr>
        <p:spPr>
          <a:xfrm>
            <a:off x="4644008" y="692696"/>
            <a:ext cx="40324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FFFF00"/>
                </a:solidFill>
                <a:latin typeface="Arial Black" pitchFamily="34" charset="0"/>
              </a:rPr>
              <a:t>Levi</a:t>
            </a:r>
            <a:r>
              <a:rPr lang="es-ES" sz="2000" dirty="0" smtClean="0">
                <a:solidFill>
                  <a:srgbClr val="FFFF00"/>
                </a:solidFill>
                <a:latin typeface="Arial Black" pitchFamily="34" charset="0"/>
              </a:rPr>
              <a:t>  Strauss</a:t>
            </a:r>
          </a:p>
          <a:p>
            <a:endParaRPr lang="es-ES" dirty="0"/>
          </a:p>
          <a:p>
            <a:pPr algn="just"/>
            <a:r>
              <a:rPr lang="es-ES" b="1" dirty="0" smtClean="0"/>
              <a:t>En 1872, Jacob Davis, </a:t>
            </a:r>
            <a:r>
              <a:rPr lang="es-ES" b="1" dirty="0" err="1" smtClean="0"/>
              <a:t>quen</a:t>
            </a:r>
            <a:r>
              <a:rPr lang="es-ES" b="1" dirty="0" smtClean="0"/>
              <a:t>  compraba regularmente prendas a </a:t>
            </a:r>
            <a:r>
              <a:rPr lang="es-ES" b="1" dirty="0" err="1" smtClean="0"/>
              <a:t>Levi</a:t>
            </a:r>
            <a:r>
              <a:rPr lang="es-ES" b="1" dirty="0" smtClean="0"/>
              <a:t>, </a:t>
            </a:r>
            <a:r>
              <a:rPr lang="es-ES" b="1" dirty="0" err="1" smtClean="0"/>
              <a:t>comunicou</a:t>
            </a:r>
            <a:r>
              <a:rPr lang="es-ES" b="1" dirty="0" smtClean="0"/>
              <a:t> a este o inconveniente que presentaban os </a:t>
            </a:r>
            <a:r>
              <a:rPr lang="es-ES" b="1" dirty="0" err="1" smtClean="0"/>
              <a:t>seus</a:t>
            </a:r>
            <a:r>
              <a:rPr lang="es-ES" b="1" dirty="0" smtClean="0"/>
              <a:t> </a:t>
            </a:r>
            <a:r>
              <a:rPr lang="es-ES" b="1" dirty="0" err="1" smtClean="0"/>
              <a:t>pantalóns</a:t>
            </a:r>
            <a:r>
              <a:rPr lang="es-ES" b="1" dirty="0" smtClean="0"/>
              <a:t>: os petos </a:t>
            </a:r>
            <a:r>
              <a:rPr lang="es-ES" b="1" dirty="0" err="1" smtClean="0"/>
              <a:t>descosíanse</a:t>
            </a:r>
            <a:r>
              <a:rPr lang="es-ES" b="1" dirty="0" smtClean="0"/>
              <a:t> fácilmente </a:t>
            </a:r>
            <a:r>
              <a:rPr lang="es-ES" b="1" dirty="0" err="1" smtClean="0"/>
              <a:t>co</a:t>
            </a:r>
            <a:r>
              <a:rPr lang="es-ES" b="1" dirty="0" smtClean="0"/>
              <a:t> duro </a:t>
            </a:r>
            <a:r>
              <a:rPr lang="es-ES" b="1" dirty="0" err="1" smtClean="0"/>
              <a:t>traballo</a:t>
            </a:r>
            <a:r>
              <a:rPr lang="es-ES" b="1" dirty="0" smtClean="0"/>
              <a:t> da mina (a pesar de que utilizaba lona de </a:t>
            </a:r>
            <a:r>
              <a:rPr lang="es-ES" b="1" dirty="0" err="1" smtClean="0"/>
              <a:t>tendas</a:t>
            </a:r>
            <a:r>
              <a:rPr lang="es-ES" b="1" dirty="0" smtClean="0"/>
              <a:t> de campaña para a </a:t>
            </a:r>
            <a:r>
              <a:rPr lang="es-ES" b="1" dirty="0" err="1" smtClean="0"/>
              <a:t>súa</a:t>
            </a:r>
            <a:r>
              <a:rPr lang="es-ES" b="1" dirty="0" smtClean="0"/>
              <a:t> confección). Ambos </a:t>
            </a:r>
            <a:r>
              <a:rPr lang="es-ES" b="1" dirty="0" err="1" smtClean="0"/>
              <a:t>atoparon</a:t>
            </a:r>
            <a:r>
              <a:rPr lang="es-ES" b="1" dirty="0" smtClean="0"/>
              <a:t> </a:t>
            </a:r>
            <a:r>
              <a:rPr lang="es-ES" b="1" dirty="0" err="1" smtClean="0"/>
              <a:t>unha</a:t>
            </a:r>
            <a:r>
              <a:rPr lang="es-ES" b="1" dirty="0" smtClean="0"/>
              <a:t> posible solución: reforzar os bordes dos petos con remaches. </a:t>
            </a:r>
            <a:r>
              <a:rPr lang="es-ES" b="1" dirty="0" err="1" smtClean="0"/>
              <a:t>Suxírelle</a:t>
            </a:r>
            <a:r>
              <a:rPr lang="es-ES" b="1" dirty="0" smtClean="0"/>
              <a:t> que soliciten a patente do proceso e en 1873 </a:t>
            </a:r>
            <a:r>
              <a:rPr lang="es-ES" b="1" dirty="0" err="1" smtClean="0"/>
              <a:t>chega</a:t>
            </a:r>
            <a:r>
              <a:rPr lang="es-ES" b="1" dirty="0" smtClean="0"/>
              <a:t> a concesión </a:t>
            </a:r>
            <a:r>
              <a:rPr lang="es-ES" b="1" dirty="0" err="1" smtClean="0"/>
              <a:t>desta</a:t>
            </a:r>
            <a:r>
              <a:rPr lang="es-ES" b="1" dirty="0" smtClean="0"/>
              <a:t> e da marca </a:t>
            </a:r>
            <a:r>
              <a:rPr lang="es-ES" b="1" dirty="0" err="1" smtClean="0"/>
              <a:t>rexistrada</a:t>
            </a:r>
            <a:r>
              <a:rPr lang="es-ES" b="1" dirty="0" smtClean="0"/>
              <a:t> de EE.UU. Así se inicia a producción da prenda de vestir </a:t>
            </a:r>
            <a:r>
              <a:rPr lang="es-ES" b="1" dirty="0" err="1" smtClean="0"/>
              <a:t>máis</a:t>
            </a:r>
            <a:r>
              <a:rPr lang="es-ES" b="1" dirty="0" smtClean="0"/>
              <a:t> fabricada de todos os tempos: os vaqueiros.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95536" y="4293096"/>
            <a:ext cx="8352928" cy="23042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" name="2 CuadroTexto"/>
          <p:cNvSpPr txBox="1"/>
          <p:nvPr/>
        </p:nvSpPr>
        <p:spPr>
          <a:xfrm>
            <a:off x="467544" y="4293096"/>
            <a:ext cx="81369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00"/>
                </a:solidFill>
                <a:latin typeface="Arial Black" pitchFamily="34" charset="0"/>
              </a:rPr>
              <a:t>Alexander Graham Bell</a:t>
            </a:r>
            <a:r>
              <a:rPr lang="es-ES" sz="2000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endParaRPr lang="es-ES" dirty="0"/>
          </a:p>
          <a:p>
            <a:pPr algn="just"/>
            <a:r>
              <a:rPr lang="es-ES" b="1" dirty="0" smtClean="0"/>
              <a:t>As </a:t>
            </a:r>
            <a:r>
              <a:rPr lang="es-ES" b="1" dirty="0" err="1" smtClean="0"/>
              <a:t>súas</a:t>
            </a:r>
            <a:r>
              <a:rPr lang="es-ES" b="1" dirty="0" smtClean="0"/>
              <a:t> </a:t>
            </a:r>
            <a:r>
              <a:rPr lang="es-ES" b="1" dirty="0" err="1" smtClean="0"/>
              <a:t>investigacións</a:t>
            </a:r>
            <a:r>
              <a:rPr lang="es-ES" b="1" dirty="0" smtClean="0"/>
              <a:t>  </a:t>
            </a:r>
            <a:r>
              <a:rPr lang="es-ES" b="1" dirty="0" err="1" smtClean="0"/>
              <a:t>levárono</a:t>
            </a:r>
            <a:r>
              <a:rPr lang="es-ES" b="1" dirty="0" smtClean="0"/>
              <a:t> a intentar conseguir a patente do teléfono en América, </a:t>
            </a:r>
            <a:r>
              <a:rPr lang="es-ES" b="1" dirty="0" err="1" smtClean="0"/>
              <a:t>obténdoa</a:t>
            </a:r>
            <a:r>
              <a:rPr lang="es-ES" b="1" dirty="0" smtClean="0"/>
              <a:t> en 1876, </a:t>
            </a:r>
            <a:r>
              <a:rPr lang="es-ES" b="1" dirty="0" err="1" smtClean="0"/>
              <a:t>aínda</a:t>
            </a:r>
            <a:r>
              <a:rPr lang="es-ES" b="1" dirty="0" smtClean="0"/>
              <a:t> que o aparato </a:t>
            </a:r>
            <a:r>
              <a:rPr lang="es-ES" b="1" dirty="0" err="1" smtClean="0"/>
              <a:t>xa</a:t>
            </a:r>
            <a:r>
              <a:rPr lang="es-ES" b="1" dirty="0" smtClean="0"/>
              <a:t> </a:t>
            </a:r>
            <a:r>
              <a:rPr lang="es-ES" b="1" dirty="0" err="1" smtClean="0"/>
              <a:t>fora</a:t>
            </a:r>
            <a:r>
              <a:rPr lang="es-ES" b="1" dirty="0" smtClean="0"/>
              <a:t> </a:t>
            </a:r>
            <a:r>
              <a:rPr lang="es-ES" b="1" dirty="0" err="1" smtClean="0"/>
              <a:t>desenvolvido</a:t>
            </a:r>
            <a:r>
              <a:rPr lang="es-ES" b="1" dirty="0" smtClean="0"/>
              <a:t> anteriormente por </a:t>
            </a:r>
            <a:r>
              <a:rPr lang="es-ES" sz="2000" b="1" dirty="0" smtClean="0">
                <a:solidFill>
                  <a:srgbClr val="FFFF00"/>
                </a:solidFill>
                <a:latin typeface="Arial Black" pitchFamily="34" charset="0"/>
              </a:rPr>
              <a:t>Antonio </a:t>
            </a:r>
            <a:r>
              <a:rPr lang="es-ES" sz="2000" b="1" dirty="0" err="1" smtClean="0">
                <a:solidFill>
                  <a:srgbClr val="FFFF00"/>
                </a:solidFill>
                <a:latin typeface="Arial Black" pitchFamily="34" charset="0"/>
              </a:rPr>
              <a:t>Meucci</a:t>
            </a:r>
            <a:r>
              <a:rPr lang="es-ES" b="1" dirty="0" smtClean="0"/>
              <a:t>, </a:t>
            </a:r>
            <a:r>
              <a:rPr lang="es-ES" b="1" dirty="0" err="1" smtClean="0"/>
              <a:t>sendo</a:t>
            </a:r>
            <a:r>
              <a:rPr lang="es-ES" b="1" dirty="0" smtClean="0"/>
              <a:t> este </a:t>
            </a:r>
            <a:r>
              <a:rPr lang="es-ES" b="1" dirty="0" err="1" smtClean="0"/>
              <a:t>recoñecido</a:t>
            </a:r>
            <a:r>
              <a:rPr lang="es-ES" b="1" dirty="0" smtClean="0"/>
              <a:t> como o </a:t>
            </a:r>
            <a:r>
              <a:rPr lang="es-ES" b="1" dirty="0" err="1" smtClean="0"/>
              <a:t>seu</a:t>
            </a:r>
            <a:r>
              <a:rPr lang="es-ES" b="1" dirty="0" smtClean="0"/>
              <a:t> inventor en 2002, un </a:t>
            </a:r>
            <a:r>
              <a:rPr lang="es-ES" b="1" dirty="0" err="1" smtClean="0"/>
              <a:t>pouco</a:t>
            </a:r>
            <a:r>
              <a:rPr lang="es-ES" b="1" dirty="0" smtClean="0"/>
              <a:t> tarde </a:t>
            </a:r>
            <a:r>
              <a:rPr lang="es-ES" b="1" dirty="0" err="1" smtClean="0"/>
              <a:t>xa</a:t>
            </a:r>
            <a:r>
              <a:rPr lang="es-ES" b="1" dirty="0" smtClean="0"/>
              <a:t> que o italiano </a:t>
            </a:r>
            <a:r>
              <a:rPr lang="es-ES" b="1" dirty="0" err="1" smtClean="0"/>
              <a:t>falecera</a:t>
            </a:r>
            <a:r>
              <a:rPr lang="es-ES" b="1" dirty="0" smtClean="0"/>
              <a:t> en 1896.  (</a:t>
            </a:r>
            <a:r>
              <a:rPr lang="es-ES" b="1" dirty="0" err="1" smtClean="0"/>
              <a:t>Meucci</a:t>
            </a:r>
            <a:r>
              <a:rPr lang="es-ES" b="1" dirty="0" smtClean="0"/>
              <a:t> bautizara o </a:t>
            </a:r>
            <a:r>
              <a:rPr lang="es-ES" b="1" dirty="0" err="1" smtClean="0"/>
              <a:t>seu</a:t>
            </a:r>
            <a:r>
              <a:rPr lang="es-ES" b="1" dirty="0" smtClean="0"/>
              <a:t> invento como </a:t>
            </a:r>
            <a:r>
              <a:rPr lang="es-ES" b="1" dirty="0" err="1" smtClean="0"/>
              <a:t>teletrófono</a:t>
            </a:r>
            <a:r>
              <a:rPr lang="es-ES" b="1" dirty="0" smtClean="0"/>
              <a:t>)</a:t>
            </a:r>
            <a:endParaRPr lang="es-ES" b="1" dirty="0"/>
          </a:p>
        </p:txBody>
      </p:sp>
      <p:pic>
        <p:nvPicPr>
          <p:cNvPr id="4" name="3 Imagen" descr="220px-Alexander_Graham_B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60648"/>
            <a:ext cx="2769539" cy="3600400"/>
          </a:xfrm>
          <a:prstGeom prst="rect">
            <a:avLst/>
          </a:prstGeom>
        </p:spPr>
      </p:pic>
      <p:pic>
        <p:nvPicPr>
          <p:cNvPr id="5" name="4 Imagen" descr="220px-Antonio_Meuc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2989011" cy="36004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187624" y="38610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chemeClr val="accent3"/>
                </a:solidFill>
              </a:rPr>
              <a:t>Antonio </a:t>
            </a:r>
            <a:r>
              <a:rPr lang="gl-ES" b="1" dirty="0" err="1" smtClean="0">
                <a:solidFill>
                  <a:schemeClr val="accent3"/>
                </a:solidFill>
              </a:rPr>
              <a:t>Meucci</a:t>
            </a:r>
            <a:r>
              <a:rPr lang="gl-ES" b="1" dirty="0" smtClean="0">
                <a:solidFill>
                  <a:schemeClr val="accent3"/>
                </a:solidFill>
              </a:rPr>
              <a:t> </a:t>
            </a:r>
            <a:endParaRPr lang="gl-ES" b="1" dirty="0">
              <a:solidFill>
                <a:schemeClr val="accent3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300192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err="1" smtClean="0">
                <a:solidFill>
                  <a:schemeClr val="accent3"/>
                </a:solidFill>
              </a:rPr>
              <a:t>Graham</a:t>
            </a:r>
            <a:r>
              <a:rPr lang="gl-ES" b="1" dirty="0" smtClean="0">
                <a:solidFill>
                  <a:schemeClr val="accent3"/>
                </a:solidFill>
              </a:rPr>
              <a:t> </a:t>
            </a:r>
            <a:r>
              <a:rPr lang="gl-ES" b="1" dirty="0" err="1" smtClean="0">
                <a:solidFill>
                  <a:schemeClr val="accent3"/>
                </a:solidFill>
              </a:rPr>
              <a:t>Bell</a:t>
            </a:r>
            <a:endParaRPr lang="gl-ES" b="1" dirty="0">
              <a:solidFill>
                <a:schemeClr val="accent3"/>
              </a:solidFill>
            </a:endParaRPr>
          </a:p>
        </p:txBody>
      </p:sp>
      <p:pic>
        <p:nvPicPr>
          <p:cNvPr id="8" name="7 Imagen" descr="imagesCALTE7K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268760"/>
            <a:ext cx="1740680" cy="221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3356992"/>
            <a:ext cx="3240360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2" name="1 Imagen" descr="220px-EdisonPhonogra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2833352" cy="276895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5536" y="3429000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Non </a:t>
            </a:r>
            <a:r>
              <a:rPr lang="es-ES" b="1" dirty="0" err="1" smtClean="0"/>
              <a:t>foi</a:t>
            </a:r>
            <a:r>
              <a:rPr lang="es-ES" b="1" dirty="0" smtClean="0"/>
              <a:t> ata 1876 cando se </a:t>
            </a:r>
            <a:r>
              <a:rPr lang="es-ES" b="1" dirty="0" err="1" smtClean="0"/>
              <a:t>creou</a:t>
            </a:r>
            <a:r>
              <a:rPr lang="es-ES" b="1" dirty="0" smtClean="0"/>
              <a:t> o fonógrafo, que </a:t>
            </a:r>
            <a:r>
              <a:rPr lang="es-ES" b="1" dirty="0" err="1" smtClean="0"/>
              <a:t>foi</a:t>
            </a:r>
            <a:r>
              <a:rPr lang="es-ES" b="1" dirty="0" smtClean="0"/>
              <a:t> o </a:t>
            </a:r>
            <a:r>
              <a:rPr lang="es-ES" b="1" dirty="0" err="1" smtClean="0"/>
              <a:t>primeiro</a:t>
            </a:r>
            <a:r>
              <a:rPr lang="es-ES" b="1" dirty="0" smtClean="0"/>
              <a:t> aparato capaz de reproducir son. Cando Thomas </a:t>
            </a:r>
            <a:r>
              <a:rPr lang="es-ES" b="1" dirty="0" err="1" smtClean="0"/>
              <a:t>Alva</a:t>
            </a:r>
            <a:r>
              <a:rPr lang="es-ES" b="1" dirty="0" smtClean="0"/>
              <a:t> Edison </a:t>
            </a:r>
            <a:r>
              <a:rPr lang="es-ES" b="1" dirty="0" err="1" smtClean="0"/>
              <a:t>anunciou</a:t>
            </a:r>
            <a:r>
              <a:rPr lang="es-ES" b="1" dirty="0" smtClean="0"/>
              <a:t> a invención do </a:t>
            </a:r>
            <a:r>
              <a:rPr lang="es-ES" b="1" dirty="0" err="1" smtClean="0"/>
              <a:t>seu</a:t>
            </a:r>
            <a:r>
              <a:rPr lang="es-ES" b="1" dirty="0" smtClean="0"/>
              <a:t> </a:t>
            </a:r>
            <a:r>
              <a:rPr lang="es-ES" b="1" dirty="0" err="1" smtClean="0"/>
              <a:t>primeiro</a:t>
            </a:r>
            <a:r>
              <a:rPr lang="es-ES" b="1" dirty="0" smtClean="0"/>
              <a:t> </a:t>
            </a:r>
            <a:r>
              <a:rPr lang="es-ES" b="1" dirty="0" smtClean="0">
                <a:solidFill>
                  <a:srgbClr val="FFFF00"/>
                </a:solidFill>
              </a:rPr>
              <a:t>fonógrafo</a:t>
            </a:r>
            <a:r>
              <a:rPr lang="es-ES" b="1" dirty="0" smtClean="0"/>
              <a:t>, a </a:t>
            </a:r>
            <a:r>
              <a:rPr lang="es-ES" b="1" dirty="0" err="1" smtClean="0"/>
              <a:t>primeira</a:t>
            </a:r>
            <a:r>
              <a:rPr lang="es-ES" b="1" dirty="0" smtClean="0"/>
              <a:t> </a:t>
            </a:r>
            <a:r>
              <a:rPr lang="es-ES" b="1" dirty="0" err="1" smtClean="0"/>
              <a:t>peza</a:t>
            </a:r>
            <a:r>
              <a:rPr lang="es-ES" b="1" dirty="0" smtClean="0"/>
              <a:t> interpretada </a:t>
            </a:r>
            <a:r>
              <a:rPr lang="es-ES" b="1" dirty="0" err="1" smtClean="0"/>
              <a:t>foi</a:t>
            </a:r>
            <a:r>
              <a:rPr lang="es-ES" b="1" dirty="0" smtClean="0"/>
              <a:t>:"Mary </a:t>
            </a:r>
            <a:r>
              <a:rPr lang="es-ES" b="1" dirty="0" err="1" smtClean="0"/>
              <a:t>had</a:t>
            </a:r>
            <a:r>
              <a:rPr lang="es-ES" b="1" dirty="0" smtClean="0"/>
              <a:t> a </a:t>
            </a:r>
            <a:r>
              <a:rPr lang="es-ES" b="1" dirty="0" err="1" smtClean="0"/>
              <a:t>little</a:t>
            </a:r>
            <a:r>
              <a:rPr lang="es-ES" b="1" dirty="0" smtClean="0"/>
              <a:t> </a:t>
            </a:r>
            <a:r>
              <a:rPr lang="es-ES" b="1" dirty="0" err="1" smtClean="0"/>
              <a:t>lamb</a:t>
            </a:r>
            <a:r>
              <a:rPr lang="es-ES" dirty="0" smtClean="0"/>
              <a:t>”</a:t>
            </a:r>
            <a:endParaRPr lang="gl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716016" y="40466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00"/>
                </a:solidFill>
                <a:latin typeface="Arial Black" pitchFamily="34" charset="0"/>
              </a:rPr>
              <a:t>Thomas </a:t>
            </a:r>
            <a:r>
              <a:rPr lang="es-ES" sz="2000" b="1" dirty="0" err="1" smtClean="0">
                <a:solidFill>
                  <a:srgbClr val="FFFF00"/>
                </a:solidFill>
                <a:latin typeface="Arial Black" pitchFamily="34" charset="0"/>
              </a:rPr>
              <a:t>Alva</a:t>
            </a:r>
            <a:r>
              <a:rPr lang="es-ES" sz="2000" b="1" dirty="0" smtClean="0">
                <a:solidFill>
                  <a:srgbClr val="FFFF00"/>
                </a:solidFill>
                <a:latin typeface="Arial Black" pitchFamily="34" charset="0"/>
              </a:rPr>
              <a:t> Edison</a:t>
            </a:r>
            <a:endParaRPr lang="gl-E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5 Imagen" descr="250px-Thomas_Edi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5822" y="1196752"/>
            <a:ext cx="2256005" cy="35283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084168" y="908720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Empresario e prolífico inventor estadounidense que </a:t>
            </a:r>
            <a:r>
              <a:rPr lang="es-ES" b="1" dirty="0" err="1" smtClean="0"/>
              <a:t>patentou</a:t>
            </a:r>
            <a:r>
              <a:rPr lang="es-ES" b="1" dirty="0" smtClean="0"/>
              <a:t> </a:t>
            </a:r>
            <a:r>
              <a:rPr lang="es-ES" b="1" dirty="0" err="1" smtClean="0"/>
              <a:t>máis</a:t>
            </a:r>
            <a:r>
              <a:rPr lang="es-ES" b="1" dirty="0" smtClean="0"/>
              <a:t> de mil inventos (durante a </a:t>
            </a:r>
            <a:r>
              <a:rPr lang="es-ES" b="1" dirty="0" err="1" smtClean="0"/>
              <a:t>súa</a:t>
            </a:r>
            <a:r>
              <a:rPr lang="es-ES" b="1" dirty="0" smtClean="0"/>
              <a:t> vida adulta un invento cada quince días) e </a:t>
            </a:r>
            <a:r>
              <a:rPr lang="es-ES" b="1" dirty="0" err="1" smtClean="0"/>
              <a:t>contribuiu</a:t>
            </a:r>
            <a:r>
              <a:rPr lang="es-ES" b="1" dirty="0" smtClean="0"/>
              <a:t> a </a:t>
            </a:r>
            <a:r>
              <a:rPr lang="es-ES" b="1" dirty="0" err="1" smtClean="0"/>
              <a:t>darlle</a:t>
            </a:r>
            <a:r>
              <a:rPr lang="es-ES" b="1" dirty="0" smtClean="0"/>
              <a:t>, tanto a Estados Unidos como a Europa, os </a:t>
            </a:r>
            <a:r>
              <a:rPr lang="es-ES" b="1" dirty="0" err="1" smtClean="0"/>
              <a:t>perfís</a:t>
            </a:r>
            <a:r>
              <a:rPr lang="es-ES" b="1" dirty="0" smtClean="0"/>
              <a:t> </a:t>
            </a:r>
            <a:r>
              <a:rPr lang="es-ES" b="1" dirty="0" err="1" smtClean="0"/>
              <a:t>tecnolóxicos</a:t>
            </a:r>
            <a:r>
              <a:rPr lang="es-ES" b="1" dirty="0" smtClean="0"/>
              <a:t> do mundo contemporáneo.</a:t>
            </a:r>
            <a:endParaRPr lang="gl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851920" y="494116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b="1" dirty="0" smtClean="0"/>
              <a:t>Tamén é certo que foi polémico e tivo enfrontamentos con outros inventores da época como Tesla ou os irmáns </a:t>
            </a:r>
            <a:r>
              <a:rPr lang="gl-ES" b="1" dirty="0" err="1" smtClean="0"/>
              <a:t>Lumière</a:t>
            </a:r>
            <a:r>
              <a:rPr lang="gl-ES" b="1" dirty="0"/>
              <a:t> </a:t>
            </a:r>
            <a:r>
              <a:rPr lang="gl-ES" b="1" dirty="0" smtClean="0"/>
              <a:t>sobre a “paternidade” dalgunhas ideas.</a:t>
            </a:r>
            <a:endParaRPr lang="gl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67944" y="332656"/>
            <a:ext cx="4680520" cy="6192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2" name="1 Imagen" descr="200px-John_Pember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381752" cy="417646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139952" y="404664"/>
            <a:ext cx="42484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3"/>
                </a:solidFill>
                <a:latin typeface="Arial Black" pitchFamily="34" charset="0"/>
              </a:rPr>
              <a:t>John </a:t>
            </a:r>
            <a:r>
              <a:rPr lang="es-ES" sz="2000" b="1" dirty="0" err="1" smtClean="0">
                <a:solidFill>
                  <a:schemeClr val="accent3"/>
                </a:solidFill>
                <a:latin typeface="Arial Black" pitchFamily="34" charset="0"/>
              </a:rPr>
              <a:t>Pemberton</a:t>
            </a:r>
            <a:endParaRPr lang="es-ES" sz="2000" b="1" dirty="0" smtClean="0">
              <a:solidFill>
                <a:schemeClr val="accent3"/>
              </a:solidFill>
              <a:latin typeface="Arial Black" pitchFamily="34" charset="0"/>
            </a:endParaRPr>
          </a:p>
          <a:p>
            <a:endParaRPr lang="es-ES" dirty="0"/>
          </a:p>
          <a:p>
            <a:pPr algn="just"/>
            <a:r>
              <a:rPr lang="es-ES" b="1" dirty="0" err="1" smtClean="0">
                <a:solidFill>
                  <a:schemeClr val="bg1"/>
                </a:solidFill>
              </a:rPr>
              <a:t>Nun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primeiro</a:t>
            </a:r>
            <a:r>
              <a:rPr lang="es-ES" b="1" dirty="0" smtClean="0">
                <a:solidFill>
                  <a:schemeClr val="bg1"/>
                </a:solidFill>
              </a:rPr>
              <a:t> momento quería </a:t>
            </a:r>
            <a:r>
              <a:rPr lang="es-ES" b="1" dirty="0" err="1" smtClean="0">
                <a:solidFill>
                  <a:schemeClr val="bg1"/>
                </a:solidFill>
              </a:rPr>
              <a:t>atopar</a:t>
            </a:r>
            <a:r>
              <a:rPr lang="es-ES" b="1" dirty="0" smtClean="0">
                <a:solidFill>
                  <a:schemeClr val="bg1"/>
                </a:solidFill>
              </a:rPr>
              <a:t> a cura </a:t>
            </a:r>
            <a:r>
              <a:rPr lang="es-ES" b="1" dirty="0" err="1" smtClean="0">
                <a:solidFill>
                  <a:schemeClr val="bg1"/>
                </a:solidFill>
              </a:rPr>
              <a:t>ás</a:t>
            </a:r>
            <a:r>
              <a:rPr lang="es-ES" b="1" dirty="0" smtClean="0">
                <a:solidFill>
                  <a:schemeClr val="bg1"/>
                </a:solidFill>
              </a:rPr>
              <a:t> dores de cabeza e ó estrés, </a:t>
            </a:r>
            <a:r>
              <a:rPr lang="es-ES" b="1" dirty="0" err="1" smtClean="0">
                <a:solidFill>
                  <a:schemeClr val="bg1"/>
                </a:solidFill>
              </a:rPr>
              <a:t>Pemberton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experimentou</a:t>
            </a:r>
            <a:r>
              <a:rPr lang="es-ES" b="1" dirty="0" smtClean="0">
                <a:solidFill>
                  <a:schemeClr val="bg1"/>
                </a:solidFill>
              </a:rPr>
              <a:t> coa </a:t>
            </a:r>
            <a:r>
              <a:rPr lang="es-ES" b="1" dirty="0" err="1" smtClean="0">
                <a:solidFill>
                  <a:schemeClr val="bg1"/>
                </a:solidFill>
              </a:rPr>
              <a:t>noz</a:t>
            </a:r>
            <a:r>
              <a:rPr lang="es-ES" b="1" dirty="0" smtClean="0">
                <a:solidFill>
                  <a:schemeClr val="bg1"/>
                </a:solidFill>
              </a:rPr>
              <a:t> de cola e a coca. A bebida, que combinaba lima, canela, follas de coca e </a:t>
            </a:r>
            <a:r>
              <a:rPr lang="es-ES" b="1" dirty="0" err="1" smtClean="0">
                <a:solidFill>
                  <a:schemeClr val="bg1"/>
                </a:solidFill>
              </a:rPr>
              <a:t>sementes</a:t>
            </a:r>
            <a:r>
              <a:rPr lang="es-ES" b="1" dirty="0" smtClean="0">
                <a:solidFill>
                  <a:schemeClr val="bg1"/>
                </a:solidFill>
              </a:rPr>
              <a:t> de arbusto brasileiro, </a:t>
            </a:r>
            <a:r>
              <a:rPr lang="es-ES" b="1" dirty="0" err="1" smtClean="0">
                <a:solidFill>
                  <a:schemeClr val="bg1"/>
                </a:solidFill>
              </a:rPr>
              <a:t>foi</a:t>
            </a:r>
            <a:r>
              <a:rPr lang="es-ES" b="1" dirty="0" smtClean="0">
                <a:solidFill>
                  <a:schemeClr val="bg1"/>
                </a:solidFill>
              </a:rPr>
              <a:t> chamada por </a:t>
            </a:r>
            <a:r>
              <a:rPr lang="es-ES" b="1" dirty="0" err="1" smtClean="0">
                <a:solidFill>
                  <a:schemeClr val="bg1"/>
                </a:solidFill>
              </a:rPr>
              <a:t>algúns</a:t>
            </a:r>
            <a:r>
              <a:rPr lang="es-ES" b="1" dirty="0" smtClean="0">
                <a:solidFill>
                  <a:schemeClr val="bg1"/>
                </a:solidFill>
              </a:rPr>
              <a:t> como «</a:t>
            </a:r>
            <a:r>
              <a:rPr lang="es-ES" b="1" i="1" dirty="0">
                <a:solidFill>
                  <a:schemeClr val="bg1"/>
                </a:solidFill>
              </a:rPr>
              <a:t>o</a:t>
            </a:r>
            <a:r>
              <a:rPr lang="es-ES" b="1" i="1" dirty="0" smtClean="0">
                <a:solidFill>
                  <a:schemeClr val="bg1"/>
                </a:solidFill>
              </a:rPr>
              <a:t> elixir médico</a:t>
            </a:r>
            <a:r>
              <a:rPr lang="es-ES" b="1" dirty="0" smtClean="0">
                <a:solidFill>
                  <a:schemeClr val="bg1"/>
                </a:solidFill>
              </a:rPr>
              <a:t>».</a:t>
            </a:r>
          </a:p>
          <a:p>
            <a:pPr algn="just"/>
            <a:r>
              <a:rPr lang="es-ES" b="1" dirty="0" err="1" smtClean="0">
                <a:solidFill>
                  <a:schemeClr val="bg1"/>
                </a:solidFill>
              </a:rPr>
              <a:t>Foi</a:t>
            </a:r>
            <a:r>
              <a:rPr lang="es-ES" b="1" dirty="0" smtClean="0">
                <a:solidFill>
                  <a:schemeClr val="bg1"/>
                </a:solidFill>
              </a:rPr>
              <a:t> o </a:t>
            </a:r>
            <a:r>
              <a:rPr lang="es-ES" b="1" dirty="0" err="1" smtClean="0">
                <a:solidFill>
                  <a:schemeClr val="bg1"/>
                </a:solidFill>
              </a:rPr>
              <a:t>seu</a:t>
            </a:r>
            <a:r>
              <a:rPr lang="es-ES" b="1" dirty="0" smtClean="0">
                <a:solidFill>
                  <a:schemeClr val="bg1"/>
                </a:solidFill>
              </a:rPr>
              <a:t> contable, Frank </a:t>
            </a:r>
            <a:r>
              <a:rPr lang="es-ES" b="1" dirty="0" err="1" smtClean="0">
                <a:solidFill>
                  <a:schemeClr val="bg1"/>
                </a:solidFill>
              </a:rPr>
              <a:t>Robbinson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quen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lle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deu</a:t>
            </a:r>
            <a:r>
              <a:rPr lang="es-ES" b="1" dirty="0" smtClean="0">
                <a:solidFill>
                  <a:schemeClr val="bg1"/>
                </a:solidFill>
              </a:rPr>
              <a:t> o </a:t>
            </a:r>
            <a:r>
              <a:rPr lang="es-ES" b="1" dirty="0" err="1" smtClean="0">
                <a:solidFill>
                  <a:schemeClr val="bg1"/>
                </a:solidFill>
              </a:rPr>
              <a:t>nome</a:t>
            </a:r>
            <a:r>
              <a:rPr lang="es-ES" b="1" dirty="0" smtClean="0">
                <a:solidFill>
                  <a:schemeClr val="bg1"/>
                </a:solidFill>
              </a:rPr>
              <a:t> e </a:t>
            </a:r>
            <a:r>
              <a:rPr lang="es-ES" b="1" dirty="0" err="1" smtClean="0">
                <a:solidFill>
                  <a:schemeClr val="bg1"/>
                </a:solidFill>
              </a:rPr>
              <a:t>deseñou</a:t>
            </a:r>
            <a:r>
              <a:rPr lang="es-ES" b="1" dirty="0" smtClean="0">
                <a:solidFill>
                  <a:schemeClr val="bg1"/>
                </a:solidFill>
              </a:rPr>
              <a:t> o logo e o trazo da letra </a:t>
            </a:r>
            <a:r>
              <a:rPr lang="es-ES" b="1" dirty="0" err="1" smtClean="0">
                <a:solidFill>
                  <a:schemeClr val="bg1"/>
                </a:solidFill>
              </a:rPr>
              <a:t>orixinal</a:t>
            </a:r>
            <a:r>
              <a:rPr lang="es-ES" b="1" dirty="0" smtClean="0">
                <a:solidFill>
                  <a:schemeClr val="bg1"/>
                </a:solidFill>
              </a:rPr>
              <a:t>. </a:t>
            </a:r>
            <a:r>
              <a:rPr lang="es-ES" b="1" dirty="0" err="1" smtClean="0">
                <a:solidFill>
                  <a:schemeClr val="bg1"/>
                </a:solidFill>
              </a:rPr>
              <a:t>Ademais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vendeu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unha</a:t>
            </a:r>
            <a:r>
              <a:rPr lang="es-ES" b="1" dirty="0" smtClean="0">
                <a:solidFill>
                  <a:schemeClr val="bg1"/>
                </a:solidFill>
              </a:rPr>
              <a:t> parte de </a:t>
            </a:r>
            <a:r>
              <a:rPr lang="es-ES" b="1" dirty="0" err="1" smtClean="0">
                <a:solidFill>
                  <a:schemeClr val="bg1"/>
                </a:solidFill>
                <a:hlinkClick r:id="rId3" tooltip="The Coca-Cola Company"/>
              </a:rPr>
              <a:t>The</a:t>
            </a:r>
            <a:r>
              <a:rPr lang="es-ES" b="1" dirty="0" smtClean="0">
                <a:solidFill>
                  <a:schemeClr val="bg1"/>
                </a:solidFill>
                <a:hlinkClick r:id="rId3" tooltip="The Coca-Cola Company"/>
              </a:rPr>
              <a:t> Coca-Cola </a:t>
            </a:r>
            <a:r>
              <a:rPr lang="es-ES" b="1" dirty="0" err="1" smtClean="0">
                <a:solidFill>
                  <a:schemeClr val="bg1"/>
                </a:solidFill>
                <a:hlinkClick r:id="rId3" tooltip="The Coca-Cola Company"/>
              </a:rPr>
              <a:t>Company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smtClean="0">
                <a:solidFill>
                  <a:schemeClr val="bg1"/>
                </a:solidFill>
                <a:hlinkClick r:id="rId4" tooltip="Asa Griggs Candler"/>
              </a:rPr>
              <a:t>Asa </a:t>
            </a:r>
            <a:r>
              <a:rPr lang="es-ES" b="1" dirty="0" err="1" smtClean="0">
                <a:solidFill>
                  <a:schemeClr val="bg1"/>
                </a:solidFill>
                <a:hlinkClick r:id="rId4" tooltip="Asa Griggs Candler"/>
              </a:rPr>
              <a:t>Griggs</a:t>
            </a:r>
            <a:r>
              <a:rPr lang="es-ES" b="1" dirty="0" smtClean="0">
                <a:solidFill>
                  <a:schemeClr val="bg1"/>
                </a:solidFill>
                <a:hlinkClick r:id="rId4" tooltip="Asa Griggs Candler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hlinkClick r:id="rId4" tooltip="Asa Griggs Candler"/>
              </a:rPr>
              <a:t>Candler</a:t>
            </a:r>
            <a:r>
              <a:rPr lang="es-ES" b="1" dirty="0" smtClean="0">
                <a:solidFill>
                  <a:schemeClr val="bg1"/>
                </a:solidFill>
              </a:rPr>
              <a:t> e cando </a:t>
            </a:r>
            <a:r>
              <a:rPr lang="es-ES" b="1" dirty="0" err="1" smtClean="0">
                <a:solidFill>
                  <a:schemeClr val="bg1"/>
                </a:solidFill>
              </a:rPr>
              <a:t>morreu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foi</a:t>
            </a:r>
            <a:r>
              <a:rPr lang="es-ES" b="1" dirty="0" smtClean="0">
                <a:solidFill>
                  <a:schemeClr val="bg1"/>
                </a:solidFill>
              </a:rPr>
              <a:t> este </a:t>
            </a:r>
            <a:r>
              <a:rPr lang="es-ES" b="1" dirty="0" err="1" smtClean="0">
                <a:solidFill>
                  <a:schemeClr val="bg1"/>
                </a:solidFill>
              </a:rPr>
              <a:t>quen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adquiriu</a:t>
            </a:r>
            <a:r>
              <a:rPr lang="es-ES" b="1" dirty="0" smtClean="0">
                <a:solidFill>
                  <a:schemeClr val="bg1"/>
                </a:solidFill>
              </a:rPr>
              <a:t> a compañía. O </a:t>
            </a:r>
            <a:r>
              <a:rPr lang="es-ES" b="1" dirty="0" err="1" smtClean="0">
                <a:solidFill>
                  <a:schemeClr val="bg1"/>
                </a:solidFill>
              </a:rPr>
              <a:t>certo</a:t>
            </a:r>
            <a:r>
              <a:rPr lang="es-ES" b="1" dirty="0" smtClean="0">
                <a:solidFill>
                  <a:schemeClr val="bg1"/>
                </a:solidFill>
              </a:rPr>
              <a:t> é que, como </a:t>
            </a:r>
            <a:r>
              <a:rPr lang="es-ES" b="1" dirty="0" err="1" smtClean="0">
                <a:solidFill>
                  <a:schemeClr val="bg1"/>
                </a:solidFill>
              </a:rPr>
              <a:t>moitos</a:t>
            </a:r>
            <a:r>
              <a:rPr lang="es-ES" b="1" dirty="0" smtClean="0">
                <a:solidFill>
                  <a:schemeClr val="bg1"/>
                </a:solidFill>
              </a:rPr>
              <a:t> grandes inventores, </a:t>
            </a:r>
            <a:r>
              <a:rPr lang="es-ES" b="1" dirty="0" err="1" smtClean="0">
                <a:solidFill>
                  <a:schemeClr val="bg1"/>
                </a:solidFill>
              </a:rPr>
              <a:t>Pemberton</a:t>
            </a:r>
            <a:r>
              <a:rPr lang="es-ES" b="1" dirty="0" smtClean="0">
                <a:solidFill>
                  <a:schemeClr val="bg1"/>
                </a:solidFill>
              </a:rPr>
              <a:t> non </a:t>
            </a:r>
            <a:r>
              <a:rPr lang="es-ES" b="1" dirty="0" err="1" smtClean="0">
                <a:solidFill>
                  <a:schemeClr val="bg1"/>
                </a:solidFill>
              </a:rPr>
              <a:t>soubo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obter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moita</a:t>
            </a:r>
            <a:r>
              <a:rPr lang="es-ES" b="1" dirty="0" smtClean="0">
                <a:solidFill>
                  <a:schemeClr val="bg1"/>
                </a:solidFill>
              </a:rPr>
              <a:t> ganancia </a:t>
            </a:r>
            <a:r>
              <a:rPr lang="es-ES" b="1" dirty="0" err="1" smtClean="0">
                <a:solidFill>
                  <a:schemeClr val="bg1"/>
                </a:solidFill>
              </a:rPr>
              <a:t>co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seu</a:t>
            </a:r>
            <a:r>
              <a:rPr lang="es-ES" b="1" dirty="0" smtClean="0">
                <a:solidFill>
                  <a:schemeClr val="bg1"/>
                </a:solidFill>
              </a:rPr>
              <a:t> invento. En cambio, con </a:t>
            </a:r>
            <a:r>
              <a:rPr lang="es-ES" b="1" dirty="0" err="1" smtClean="0">
                <a:solidFill>
                  <a:schemeClr val="bg1"/>
                </a:solidFill>
              </a:rPr>
              <a:t>Candler</a:t>
            </a:r>
            <a:r>
              <a:rPr lang="es-ES" b="1" dirty="0" smtClean="0">
                <a:solidFill>
                  <a:schemeClr val="bg1"/>
                </a:solidFill>
              </a:rPr>
              <a:t> a compañía </a:t>
            </a:r>
            <a:r>
              <a:rPr lang="es-ES" b="1" dirty="0" err="1" smtClean="0">
                <a:solidFill>
                  <a:schemeClr val="bg1"/>
                </a:solidFill>
              </a:rPr>
              <a:t>incrementou</a:t>
            </a:r>
            <a:r>
              <a:rPr lang="es-ES" b="1" dirty="0" smtClean="0">
                <a:solidFill>
                  <a:schemeClr val="bg1"/>
                </a:solidFill>
              </a:rPr>
              <a:t> as vendas </a:t>
            </a:r>
            <a:r>
              <a:rPr lang="es-ES" b="1" dirty="0" err="1" smtClean="0">
                <a:solidFill>
                  <a:schemeClr val="bg1"/>
                </a:solidFill>
              </a:rPr>
              <a:t>nun</a:t>
            </a:r>
            <a:r>
              <a:rPr lang="es-ES" b="1" dirty="0" smtClean="0">
                <a:solidFill>
                  <a:schemeClr val="bg1"/>
                </a:solidFill>
              </a:rPr>
              <a:t> 4000%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4 Imagen" descr="200px-Coca-Cola_logo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085184"/>
            <a:ext cx="3412742" cy="112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351</TotalTime>
  <Words>1385</Words>
  <Application>Microsoft Office PowerPoint</Application>
  <PresentationFormat>Presentación en pantalla (4:3)</PresentationFormat>
  <Paragraphs>62</Paragraphs>
  <Slides>16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Vértice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33</cp:revision>
  <dcterms:created xsi:type="dcterms:W3CDTF">2012-01-26T15:22:39Z</dcterms:created>
  <dcterms:modified xsi:type="dcterms:W3CDTF">2012-03-26T15:21:01Z</dcterms:modified>
</cp:coreProperties>
</file>