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67" r:id="rId4"/>
    <p:sldId id="258" r:id="rId5"/>
    <p:sldId id="259" r:id="rId6"/>
    <p:sldId id="260" r:id="rId7"/>
    <p:sldId id="261" r:id="rId8"/>
    <p:sldId id="264" r:id="rId9"/>
    <p:sldId id="265" r:id="rId10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35" autoAdjust="0"/>
    <p:restoredTop sz="94660"/>
  </p:normalViewPr>
  <p:slideViewPr>
    <p:cSldViewPr>
      <p:cViewPr varScale="1">
        <p:scale>
          <a:sx n="65" d="100"/>
          <a:sy n="65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0317F-5130-4490-96CE-2815775A9C55}" type="datetimeFigureOut">
              <a:rPr lang="es-ES" smtClean="0"/>
              <a:t>22/11/2020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2308E0B-8281-4DDF-856B-707B295EC628}" type="slidenum">
              <a:rPr lang="es-ES" smtClean="0"/>
              <a:t>‹Nº›</a:t>
            </a:fld>
            <a:endParaRPr lang="es-ES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0317F-5130-4490-96CE-2815775A9C55}" type="datetimeFigureOut">
              <a:rPr lang="es-ES" smtClean="0"/>
              <a:t>22/11/2020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08E0B-8281-4DDF-856B-707B295EC62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0317F-5130-4490-96CE-2815775A9C55}" type="datetimeFigureOut">
              <a:rPr lang="es-ES" smtClean="0"/>
              <a:t>22/11/2020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08E0B-8281-4DDF-856B-707B295EC62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0317F-5130-4490-96CE-2815775A9C55}" type="datetimeFigureOut">
              <a:rPr lang="es-ES" smtClean="0"/>
              <a:t>22/11/2020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08E0B-8281-4DDF-856B-707B295EC62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0317F-5130-4490-96CE-2815775A9C55}" type="datetimeFigureOut">
              <a:rPr lang="es-ES" smtClean="0"/>
              <a:t>22/11/2020</a:t>
            </a:fld>
            <a:endParaRPr lang="es-ES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08E0B-8281-4DDF-856B-707B295EC628}" type="slidenum">
              <a:rPr lang="es-ES" smtClean="0"/>
              <a:t>‹Nº›</a:t>
            </a:fld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0317F-5130-4490-96CE-2815775A9C55}" type="datetimeFigureOut">
              <a:rPr lang="es-ES" smtClean="0"/>
              <a:t>22/11/2020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08E0B-8281-4DDF-856B-707B295EC62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0317F-5130-4490-96CE-2815775A9C55}" type="datetimeFigureOut">
              <a:rPr lang="es-ES" smtClean="0"/>
              <a:t>22/11/2020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08E0B-8281-4DDF-856B-707B295EC62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0317F-5130-4490-96CE-2815775A9C55}" type="datetimeFigureOut">
              <a:rPr lang="es-ES" smtClean="0"/>
              <a:t>22/11/2020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08E0B-8281-4DDF-856B-707B295EC62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0317F-5130-4490-96CE-2815775A9C55}" type="datetimeFigureOut">
              <a:rPr lang="es-ES" smtClean="0"/>
              <a:t>22/11/2020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08E0B-8281-4DDF-856B-707B295EC62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0317F-5130-4490-96CE-2815775A9C55}" type="datetimeFigureOut">
              <a:rPr lang="es-ES" smtClean="0"/>
              <a:t>22/11/2020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08E0B-8281-4DDF-856B-707B295EC628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0317F-5130-4490-96CE-2815775A9C55}" type="datetimeFigureOut">
              <a:rPr lang="es-ES" smtClean="0"/>
              <a:t>22/11/2020</a:t>
            </a:fld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08E0B-8281-4DDF-856B-707B295EC628}" type="slidenum">
              <a:rPr lang="es-ES" smtClean="0"/>
              <a:t>‹Nº›</a:t>
            </a:fld>
            <a:endParaRPr lang="es-ES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F460317F-5130-4490-96CE-2815775A9C55}" type="datetimeFigureOut">
              <a:rPr lang="es-ES" smtClean="0"/>
              <a:t>22/11/2020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2308E0B-8281-4DDF-856B-707B295EC628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www.google.es/url?sa=i&amp;url=https://pt.quizur.com/trivia/o-quanto-voce-sabe-sobre-a-idade-media-u2r&amp;psig=AOvVaw1xVM6pPlY2oA3zNw4wM2Rw&amp;ust=1573403132145000&amp;source=images&amp;cd=vfe&amp;ved=0CAIQjRxqFwoTCPiCy8_F3eUCFQAAAAAdAAAAABAD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Resultado de imagen de idade media&quot;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00" y="316481"/>
            <a:ext cx="8380164" cy="6136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b="1" dirty="0" smtClean="0"/>
              <a:t>    A LINGUA GALEGA NA IDADE MEDIA</a:t>
            </a:r>
            <a:endParaRPr lang="es-ES" b="1" dirty="0"/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b="1" dirty="0" smtClean="0">
                <a:solidFill>
                  <a:srgbClr val="FFFFFF"/>
                </a:solidFill>
              </a:rPr>
              <a:t>    HISTORIA DA LINGUA (I)</a:t>
            </a:r>
            <a:endParaRPr lang="es-ES" b="1" dirty="0">
              <a:solidFill>
                <a:srgbClr val="FFFFFF"/>
              </a:solidFill>
            </a:endParaRPr>
          </a:p>
        </p:txBody>
      </p:sp>
      <p:sp>
        <p:nvSpPr>
          <p:cNvPr id="4" name="AutoShape 2" descr="Resultado de imagen de idade media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6628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49188" y="1556792"/>
            <a:ext cx="8229600" cy="5112568"/>
          </a:xfrm>
        </p:spPr>
        <p:txBody>
          <a:bodyPr>
            <a:normAutofit/>
          </a:bodyPr>
          <a:lstStyle/>
          <a:p>
            <a:pPr marL="114300" indent="0" algn="just">
              <a:buNone/>
            </a:pP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- Nace no </a:t>
            </a:r>
            <a:r>
              <a:rPr lang="gl-ES" u="sng" dirty="0" smtClean="0">
                <a:latin typeface="Times New Roman" pitchFamily="18" charset="0"/>
                <a:cs typeface="Times New Roman" pitchFamily="18" charset="0"/>
              </a:rPr>
              <a:t>século </a:t>
            </a:r>
            <a:r>
              <a:rPr lang="gl-ES" u="sng" dirty="0" smtClean="0">
                <a:latin typeface="Times New Roman" pitchFamily="18" charset="0"/>
                <a:cs typeface="Times New Roman" pitchFamily="18" charset="0"/>
              </a:rPr>
              <a:t>IX</a:t>
            </a:r>
            <a:r>
              <a:rPr lang="gl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como consecuencia da evolución do latín vulgar na zona noroeste da Península Ibérica.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gl-ES" dirty="0" smtClean="0">
              <a:latin typeface="Times New Roman" pitchFamily="18" charset="0"/>
              <a:cs typeface="Times New Roman" pitchFamily="18" charset="0"/>
            </a:endParaRPr>
          </a:p>
          <a:p>
            <a:pPr marL="114300" indent="0" algn="just">
              <a:buNone/>
            </a:pP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- É a lingua do territorio da </a:t>
            </a:r>
            <a:r>
              <a:rPr lang="gl-ES" u="sng" dirty="0" smtClean="0">
                <a:latin typeface="Times New Roman" pitchFamily="18" charset="0"/>
                <a:cs typeface="Times New Roman" pitchFamily="18" charset="0"/>
              </a:rPr>
              <a:t>Gallaecia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, que comprendía o que hoxe é Galicia, Portugal ata Coimbra e parte de Asturias e 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Castela León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14300" indent="0" algn="just">
              <a:buNone/>
            </a:pPr>
            <a:endParaRPr lang="gl-ES" dirty="0" smtClean="0"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endParaRPr lang="es-ES" dirty="0" smtClean="0"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endParaRPr lang="es-ES" dirty="0"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endParaRPr lang="es-ES" dirty="0" smtClean="0"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endParaRPr lang="es-ES" dirty="0"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endParaRPr lang="es-ES" dirty="0" smtClean="0"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endParaRPr lang="es-E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gl-ES" sz="28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gl-ES" sz="2800" dirty="0" err="1" smtClean="0">
                <a:latin typeface="Times New Roman" pitchFamily="18" charset="0"/>
                <a:cs typeface="Times New Roman" pitchFamily="18" charset="0"/>
              </a:rPr>
              <a:t>Galego-portugués</a:t>
            </a:r>
            <a:endParaRPr lang="gl-E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249867"/>
            <a:ext cx="2880320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6579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. Períodos</a:t>
            </a:r>
            <a:endParaRPr lang="es-E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 algn="just">
              <a:buNone/>
            </a:pP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s-ES" u="sng" dirty="0" smtClean="0">
                <a:latin typeface="Times New Roman" pitchFamily="18" charset="0"/>
                <a:cs typeface="Times New Roman" pitchFamily="18" charset="0"/>
              </a:rPr>
              <a:t>Período preliterario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séculos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IX-XII): o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galego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-portugués é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unha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lingua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exclusivamente oral,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unicamente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existen documentos escritos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nun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latín deturpado no que se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insiren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palabras en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galego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-portugués.</a:t>
            </a:r>
          </a:p>
          <a:p>
            <a:pPr marL="114300" indent="0" algn="just">
              <a:buNone/>
            </a:pP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s-ES" u="sng" dirty="0" smtClean="0">
                <a:latin typeface="Times New Roman" pitchFamily="18" charset="0"/>
                <a:cs typeface="Times New Roman" pitchFamily="18" charset="0"/>
              </a:rPr>
              <a:t>Período </a:t>
            </a:r>
            <a:r>
              <a:rPr lang="es-ES" u="sng" dirty="0" err="1" smtClean="0">
                <a:latin typeface="Times New Roman" pitchFamily="18" charset="0"/>
                <a:cs typeface="Times New Roman" pitchFamily="18" charset="0"/>
              </a:rPr>
              <a:t>trobadoresco</a:t>
            </a:r>
            <a:r>
              <a:rPr lang="es-E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(1200-1350): momento de esplendor da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escola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lírica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galego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-portuguesa e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unidade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lingüística a un e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outro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lado do río Miño.</a:t>
            </a:r>
          </a:p>
          <a:p>
            <a:pPr marL="114300" indent="0" algn="just">
              <a:buNone/>
            </a:pP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s-ES" u="sng" dirty="0" smtClean="0">
                <a:latin typeface="Times New Roman" pitchFamily="18" charset="0"/>
                <a:cs typeface="Times New Roman" pitchFamily="18" charset="0"/>
              </a:rPr>
              <a:t>Período </a:t>
            </a:r>
            <a:r>
              <a:rPr lang="es-ES" u="sng" dirty="0" err="1" smtClean="0">
                <a:latin typeface="Times New Roman" pitchFamily="18" charset="0"/>
                <a:cs typeface="Times New Roman" pitchFamily="18" charset="0"/>
              </a:rPr>
              <a:t>postrobadoresco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(1350-1500):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comezan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xurdir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diferenzas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entre a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maneira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falar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ao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norte do Miño e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ao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sur.</a:t>
            </a:r>
            <a:endParaRPr lang="es-E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4895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gl-ES" sz="2800" dirty="0" smtClean="0">
                <a:latin typeface="Times New Roman" pitchFamily="18" charset="0"/>
                <a:cs typeface="Times New Roman" pitchFamily="18" charset="0"/>
              </a:rPr>
              <a:t>2.1. Período preliterario</a:t>
            </a:r>
            <a:endParaRPr lang="gl-E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 algn="just">
              <a:buNone/>
            </a:pPr>
            <a:endParaRPr lang="es-E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114300" indent="0" algn="just">
              <a:buNone/>
            </a:pPr>
            <a:endParaRPr lang="es-ES" sz="2800" dirty="0">
              <a:latin typeface="Times New Roman" pitchFamily="18" charset="0"/>
              <a:cs typeface="Times New Roman" pitchFamily="18" charset="0"/>
            </a:endParaRPr>
          </a:p>
          <a:p>
            <a:pPr marL="114300" indent="0" algn="just">
              <a:buNone/>
            </a:pPr>
            <a:r>
              <a:rPr lang="gl-ES" sz="2800" u="sng" dirty="0" smtClean="0">
                <a:latin typeface="Times New Roman" pitchFamily="18" charset="0"/>
                <a:cs typeface="Times New Roman" pitchFamily="18" charset="0"/>
              </a:rPr>
              <a:t>Ata </a:t>
            </a:r>
            <a:r>
              <a:rPr lang="gl-ES" sz="2800" u="sng" dirty="0" smtClean="0">
                <a:latin typeface="Times New Roman" pitchFamily="18" charset="0"/>
                <a:cs typeface="Times New Roman" pitchFamily="18" charset="0"/>
              </a:rPr>
              <a:t>o século XII</a:t>
            </a:r>
            <a:r>
              <a:rPr lang="gl-ES" sz="2800" dirty="0" smtClean="0">
                <a:latin typeface="Times New Roman" pitchFamily="18" charset="0"/>
                <a:cs typeface="Times New Roman" pitchFamily="18" charset="0"/>
              </a:rPr>
              <a:t>, o </a:t>
            </a:r>
            <a:r>
              <a:rPr lang="gl-ES" sz="2800" dirty="0" err="1" smtClean="0">
                <a:latin typeface="Times New Roman" pitchFamily="18" charset="0"/>
                <a:cs typeface="Times New Roman" pitchFamily="18" charset="0"/>
              </a:rPr>
              <a:t>galego-portugués</a:t>
            </a:r>
            <a:r>
              <a:rPr lang="gl-E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gl-ES" sz="2800" dirty="0" smtClean="0">
                <a:latin typeface="Times New Roman" pitchFamily="18" charset="0"/>
                <a:cs typeface="Times New Roman" pitchFamily="18" charset="0"/>
              </a:rPr>
              <a:t>vai ser empregado unicamente na </a:t>
            </a:r>
            <a:r>
              <a:rPr lang="gl-ES" sz="2800" b="1" dirty="0" smtClean="0">
                <a:latin typeface="Times New Roman" pitchFamily="18" charset="0"/>
                <a:cs typeface="Times New Roman" pitchFamily="18" charset="0"/>
              </a:rPr>
              <a:t>oralidade</a:t>
            </a:r>
            <a:r>
              <a:rPr lang="gl-ES" sz="2800" dirty="0" smtClean="0">
                <a:latin typeface="Times New Roman" pitchFamily="18" charset="0"/>
                <a:cs typeface="Times New Roman" pitchFamily="18" charset="0"/>
              </a:rPr>
              <a:t>, o latín mantívose ata este momento como idioma da escrita (lingua literaria, relixiosa e administrativa).</a:t>
            </a:r>
          </a:p>
          <a:p>
            <a:pPr marL="114300" indent="0" algn="just">
              <a:buNone/>
            </a:pPr>
            <a:endParaRPr lang="gl-E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1115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gl-ES" sz="2800" dirty="0" smtClean="0">
                <a:latin typeface="Times New Roman" pitchFamily="18" charset="0"/>
                <a:cs typeface="Times New Roman" pitchFamily="18" charset="0"/>
              </a:rPr>
              <a:t>2.2. acontecementos importantes no Período trobadoresco</a:t>
            </a:r>
            <a:endParaRPr lang="es-E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752600"/>
            <a:ext cx="8507288" cy="4844752"/>
          </a:xfrm>
        </p:spPr>
        <p:txBody>
          <a:bodyPr>
            <a:normAutofit/>
          </a:bodyPr>
          <a:lstStyle/>
          <a:p>
            <a:pPr marL="114300" indent="0" algn="just">
              <a:buNone/>
            </a:pPr>
            <a:r>
              <a:rPr lang="es-ES" sz="22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s-ES" sz="2200" dirty="0" err="1" smtClean="0"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s-ES" sz="2200" dirty="0" smtClean="0">
                <a:latin typeface="Times New Roman" pitchFamily="18" charset="0"/>
                <a:cs typeface="Times New Roman" pitchFamily="18" charset="0"/>
              </a:rPr>
              <a:t> no </a:t>
            </a:r>
            <a:r>
              <a:rPr lang="es-ES" sz="2200" dirty="0" err="1" smtClean="0">
                <a:latin typeface="Times New Roman" pitchFamily="18" charset="0"/>
                <a:cs typeface="Times New Roman" pitchFamily="18" charset="0"/>
              </a:rPr>
              <a:t>século</a:t>
            </a:r>
            <a:r>
              <a:rPr lang="es-ES" sz="2200" dirty="0" smtClean="0">
                <a:latin typeface="Times New Roman" pitchFamily="18" charset="0"/>
                <a:cs typeface="Times New Roman" pitchFamily="18" charset="0"/>
              </a:rPr>
              <a:t> XI, </a:t>
            </a:r>
            <a:r>
              <a:rPr lang="gl-ES" sz="2200" dirty="0">
                <a:latin typeface="Times New Roman" pitchFamily="18" charset="0"/>
                <a:cs typeface="Times New Roman" pitchFamily="18" charset="0"/>
              </a:rPr>
              <a:t>Galiza convértese nun dos polos relixiosos e culturais máis importantes da Península Ibérica e do occidente </a:t>
            </a:r>
            <a:r>
              <a:rPr lang="gl-ES" sz="2200" dirty="0" smtClean="0">
                <a:latin typeface="Times New Roman" pitchFamily="18" charset="0"/>
                <a:cs typeface="Times New Roman" pitchFamily="18" charset="0"/>
              </a:rPr>
              <a:t>europeo </a:t>
            </a:r>
            <a:r>
              <a:rPr lang="gl-ES" sz="2200" dirty="0">
                <a:latin typeface="Times New Roman" pitchFamily="18" charset="0"/>
                <a:cs typeface="Times New Roman" pitchFamily="18" charset="0"/>
              </a:rPr>
              <a:t>grazas ao </a:t>
            </a:r>
            <a:r>
              <a:rPr lang="gl-ES" sz="2200" u="sng" dirty="0">
                <a:latin typeface="Times New Roman" pitchFamily="18" charset="0"/>
                <a:cs typeface="Times New Roman" pitchFamily="18" charset="0"/>
              </a:rPr>
              <a:t>Camiño de </a:t>
            </a:r>
            <a:r>
              <a:rPr lang="gl-ES" sz="2200" u="sng" dirty="0" smtClean="0">
                <a:latin typeface="Times New Roman" pitchFamily="18" charset="0"/>
                <a:cs typeface="Times New Roman" pitchFamily="18" charset="0"/>
              </a:rPr>
              <a:t>Santiago</a:t>
            </a:r>
            <a:r>
              <a:rPr lang="gl-ES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14300" indent="0" algn="just">
              <a:buNone/>
            </a:pPr>
            <a:endParaRPr lang="gl-ES" sz="2200" dirty="0">
              <a:latin typeface="Times New Roman" pitchFamily="18" charset="0"/>
              <a:cs typeface="Times New Roman" pitchFamily="18" charset="0"/>
            </a:endParaRPr>
          </a:p>
          <a:p>
            <a:pPr marL="114300" indent="0" algn="just">
              <a:buNone/>
            </a:pPr>
            <a:r>
              <a:rPr lang="gl-ES" sz="2200" dirty="0" smtClean="0">
                <a:latin typeface="Times New Roman" pitchFamily="18" charset="0"/>
                <a:cs typeface="Times New Roman" pitchFamily="18" charset="0"/>
              </a:rPr>
              <a:t>- Coñecemos co nome de </a:t>
            </a:r>
            <a:r>
              <a:rPr lang="gl-ES" sz="2200" u="sng" dirty="0" smtClean="0">
                <a:latin typeface="Times New Roman" pitchFamily="18" charset="0"/>
                <a:cs typeface="Times New Roman" pitchFamily="18" charset="0"/>
              </a:rPr>
              <a:t>Era Compostelá</a:t>
            </a:r>
            <a:r>
              <a:rPr lang="gl-ES" sz="2200" dirty="0" smtClean="0">
                <a:latin typeface="Times New Roman" pitchFamily="18" charset="0"/>
                <a:cs typeface="Times New Roman" pitchFamily="18" charset="0"/>
              </a:rPr>
              <a:t> (séculos XII e XIII) ao período en que Compostela medra como cidade desde o punto de vista económico (crecemento da artesanía e do comercio) e tamén cultural, pois </a:t>
            </a:r>
            <a:r>
              <a:rPr lang="gl-ES" sz="2200" dirty="0" smtClean="0">
                <a:latin typeface="Times New Roman" pitchFamily="18" charset="0"/>
                <a:cs typeface="Times New Roman" pitchFamily="18" charset="0"/>
              </a:rPr>
              <a:t>a través d</a:t>
            </a:r>
            <a:r>
              <a:rPr lang="gl-ES" sz="2200" dirty="0" smtClean="0">
                <a:latin typeface="Times New Roman" pitchFamily="18" charset="0"/>
                <a:cs typeface="Times New Roman" pitchFamily="18" charset="0"/>
              </a:rPr>
              <a:t>o Camiño establécese unha ponte cultural entre Galiza e o resto de Europa. Consecuencia disto é:</a:t>
            </a:r>
          </a:p>
          <a:p>
            <a:pPr lvl="1" algn="just"/>
            <a:r>
              <a:rPr lang="gl-ES" sz="2200" b="1" dirty="0" smtClean="0">
                <a:latin typeface="Times New Roman" pitchFamily="18" charset="0"/>
                <a:cs typeface="Times New Roman" pitchFamily="18" charset="0"/>
              </a:rPr>
              <a:t>A literatura medieval</a:t>
            </a:r>
            <a:r>
              <a:rPr lang="gl-ES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 algn="just"/>
            <a:r>
              <a:rPr lang="gl-ES" sz="2200" b="1" dirty="0" smtClean="0">
                <a:latin typeface="Times New Roman" pitchFamily="18" charset="0"/>
                <a:cs typeface="Times New Roman" pitchFamily="18" charset="0"/>
              </a:rPr>
              <a:t>A arte románica</a:t>
            </a:r>
            <a:r>
              <a:rPr lang="gl-ES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gl-ES" sz="2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4358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2.2.1. panorama político no período </a:t>
            </a:r>
            <a:r>
              <a:rPr lang="es-ES" sz="2800" dirty="0" err="1" smtClean="0">
                <a:latin typeface="Times New Roman" pitchFamily="18" charset="0"/>
                <a:cs typeface="Times New Roman" pitchFamily="18" charset="0"/>
              </a:rPr>
              <a:t>trobadoresco</a:t>
            </a:r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373563"/>
          </a:xfrm>
        </p:spPr>
        <p:txBody>
          <a:bodyPr>
            <a:normAutofit/>
          </a:bodyPr>
          <a:lstStyle/>
          <a:p>
            <a:pPr marL="114300" indent="0" algn="just">
              <a:buNone/>
            </a:pP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gl-ES" u="sng" dirty="0" smtClean="0">
                <a:latin typeface="Times New Roman" pitchFamily="18" charset="0"/>
                <a:cs typeface="Times New Roman" pitchFamily="18" charset="0"/>
              </a:rPr>
              <a:t>1128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prodúcese unha </a:t>
            </a:r>
            <a:r>
              <a:rPr lang="gl-ES" b="1" dirty="0" smtClean="0">
                <a:latin typeface="Times New Roman" pitchFamily="18" charset="0"/>
                <a:cs typeface="Times New Roman" pitchFamily="18" charset="0"/>
              </a:rPr>
              <a:t>separación administrativa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, non cultural nin lingüística entre Galiza e Portugal.</a:t>
            </a:r>
            <a:endParaRPr lang="gl-ES" dirty="0" smtClean="0">
              <a:latin typeface="Times New Roman" pitchFamily="18" charset="0"/>
              <a:cs typeface="Times New Roman" pitchFamily="18" charset="0"/>
            </a:endParaRPr>
          </a:p>
          <a:p>
            <a:pPr marL="114300" indent="0" algn="just">
              <a:buNone/>
            </a:pP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gl-ES" u="sng" dirty="0" smtClean="0">
                <a:latin typeface="Times New Roman" pitchFamily="18" charset="0"/>
                <a:cs typeface="Times New Roman" pitchFamily="18" charset="0"/>
              </a:rPr>
              <a:t>Mediados do século XIII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1" algn="just"/>
            <a:r>
              <a:rPr lang="gl-ES" sz="2400" dirty="0" smtClean="0">
                <a:latin typeface="Times New Roman" pitchFamily="18" charset="0"/>
                <a:cs typeface="Times New Roman" pitchFamily="18" charset="0"/>
              </a:rPr>
              <a:t>Galiza pasa a depender da </a:t>
            </a:r>
            <a:r>
              <a:rPr lang="gl-ES" sz="2400" u="sng" dirty="0" smtClean="0">
                <a:latin typeface="Times New Roman" pitchFamily="18" charset="0"/>
                <a:cs typeface="Times New Roman" pitchFamily="18" charset="0"/>
              </a:rPr>
              <a:t>coroa de Castela</a:t>
            </a:r>
            <a:r>
              <a:rPr lang="gl-E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 algn="just"/>
            <a:r>
              <a:rPr lang="gl-ES" sz="2400" u="sng" dirty="0" smtClean="0">
                <a:latin typeface="Times New Roman" pitchFamily="18" charset="0"/>
                <a:cs typeface="Times New Roman" pitchFamily="18" charset="0"/>
              </a:rPr>
              <a:t>Unificación das coroas </a:t>
            </a:r>
            <a:r>
              <a:rPr lang="gl-ES" sz="2400" u="sng" dirty="0" err="1" smtClean="0">
                <a:latin typeface="Times New Roman" pitchFamily="18" charset="0"/>
                <a:cs typeface="Times New Roman" pitchFamily="18" charset="0"/>
              </a:rPr>
              <a:t>noroccidentais</a:t>
            </a:r>
            <a:r>
              <a:rPr lang="gl-ES" sz="2400" dirty="0" smtClean="0">
                <a:latin typeface="Times New Roman" pitchFamily="18" charset="0"/>
                <a:cs typeface="Times New Roman" pitchFamily="18" charset="0"/>
              </a:rPr>
              <a:t> (Galiza, León e Castela) con Fernando III en 1230.</a:t>
            </a:r>
          </a:p>
          <a:p>
            <a:pPr lvl="1" algn="just"/>
            <a:r>
              <a:rPr lang="gl-ES" sz="2400" u="sng" dirty="0" smtClean="0">
                <a:latin typeface="Times New Roman" pitchFamily="18" charset="0"/>
                <a:cs typeface="Times New Roman" pitchFamily="18" charset="0"/>
              </a:rPr>
              <a:t>Mantemento</a:t>
            </a:r>
            <a:r>
              <a:rPr lang="gl-ES" sz="2400" dirty="0" smtClean="0">
                <a:latin typeface="Times New Roman" pitchFamily="18" charset="0"/>
                <a:cs typeface="Times New Roman" pitchFamily="18" charset="0"/>
              </a:rPr>
              <a:t> da unificación con Afonso X a partir de 1252.</a:t>
            </a:r>
          </a:p>
          <a:p>
            <a:pPr marL="411480" lvl="1" indent="0" algn="just">
              <a:buNone/>
            </a:pPr>
            <a:endParaRPr lang="gl-E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2" algn="just">
              <a:buFont typeface="Wingdings" pitchFamily="2" charset="2"/>
              <a:buChar char="Ø"/>
            </a:pPr>
            <a:r>
              <a:rPr lang="gl-ES" sz="2400" dirty="0" smtClean="0">
                <a:latin typeface="Times New Roman" pitchFamily="18" charset="0"/>
                <a:cs typeface="Times New Roman" pitchFamily="18" charset="0"/>
              </a:rPr>
              <a:t> O panorama anterior faille perder moito poder político á nobreza galega.</a:t>
            </a:r>
            <a:endParaRPr lang="gl-E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1981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2.2.2. panorama </a:t>
            </a:r>
            <a:r>
              <a:rPr lang="es-ES" sz="2800" dirty="0">
                <a:latin typeface="Times New Roman" pitchFamily="18" charset="0"/>
                <a:cs typeface="Times New Roman" pitchFamily="18" charset="0"/>
              </a:rPr>
              <a:t>lingüístico e </a:t>
            </a: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cultural no </a:t>
            </a:r>
            <a:r>
              <a:rPr lang="gl-ES" sz="2800" dirty="0" smtClean="0">
                <a:latin typeface="Times New Roman" pitchFamily="18" charset="0"/>
                <a:cs typeface="Times New Roman" pitchFamily="18" charset="0"/>
              </a:rPr>
              <a:t>Período trobadoresco</a:t>
            </a:r>
            <a:r>
              <a:rPr lang="es-ES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s-ES" sz="2800" dirty="0">
                <a:latin typeface="Times New Roman" pitchFamily="18" charset="0"/>
                <a:cs typeface="Times New Roman" pitchFamily="18" charset="0"/>
              </a:rPr>
            </a:br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844752"/>
          </a:xfrm>
        </p:spPr>
        <p:txBody>
          <a:bodyPr>
            <a:normAutofit/>
          </a:bodyPr>
          <a:lstStyle/>
          <a:p>
            <a:pPr marL="114300" indent="0" algn="just">
              <a:buNone/>
            </a:pP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gl-ES" dirty="0" err="1" smtClean="0">
                <a:latin typeface="Times New Roman" pitchFamily="18" charset="0"/>
                <a:cs typeface="Times New Roman" pitchFamily="18" charset="0"/>
              </a:rPr>
              <a:t>galego-portugués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goza dun momento de grande </a:t>
            </a:r>
            <a:r>
              <a:rPr lang="gl-ES" u="sng" dirty="0" smtClean="0">
                <a:latin typeface="Times New Roman" pitchFamily="18" charset="0"/>
                <a:cs typeface="Times New Roman" pitchFamily="18" charset="0"/>
              </a:rPr>
              <a:t>esplendor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1" algn="just"/>
            <a:r>
              <a:rPr lang="gl-ES" sz="2400" dirty="0" smtClean="0">
                <a:latin typeface="Times New Roman" pitchFamily="18" charset="0"/>
                <a:cs typeface="Times New Roman" pitchFamily="18" charset="0"/>
              </a:rPr>
              <a:t>Convértese </a:t>
            </a:r>
            <a:r>
              <a:rPr lang="gl-ES" sz="2400" dirty="0" smtClean="0">
                <a:latin typeface="Times New Roman" pitchFamily="18" charset="0"/>
                <a:cs typeface="Times New Roman" pitchFamily="18" charset="0"/>
              </a:rPr>
              <a:t>na </a:t>
            </a:r>
            <a:r>
              <a:rPr lang="gl-ES" sz="2400" b="1" dirty="0" smtClean="0">
                <a:latin typeface="Times New Roman" pitchFamily="18" charset="0"/>
                <a:cs typeface="Times New Roman" pitchFamily="18" charset="0"/>
              </a:rPr>
              <a:t>lingua peninsular da lírica</a:t>
            </a:r>
            <a:r>
              <a:rPr lang="gl-ES" sz="2400" dirty="0" smtClean="0">
                <a:latin typeface="Times New Roman" pitchFamily="18" charset="0"/>
                <a:cs typeface="Times New Roman" pitchFamily="18" charset="0"/>
              </a:rPr>
              <a:t> (cantigas de amor, amigo, escarnio e maldicir</a:t>
            </a:r>
            <a:r>
              <a:rPr lang="gl-ES" sz="24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lvl="1" algn="just"/>
            <a:r>
              <a:rPr lang="gl-ES" sz="2400" dirty="0">
                <a:latin typeface="Times New Roman" pitchFamily="18" charset="0"/>
                <a:cs typeface="Times New Roman" pitchFamily="18" charset="0"/>
              </a:rPr>
              <a:t>Emprégase en todos os ámbitos: </a:t>
            </a:r>
            <a:r>
              <a:rPr lang="gl-ES" sz="2400" b="1" dirty="0">
                <a:latin typeface="Times New Roman" pitchFamily="18" charset="0"/>
                <a:cs typeface="Times New Roman" pitchFamily="18" charset="0"/>
              </a:rPr>
              <a:t>lingua de identidade, familiar, institucional e </a:t>
            </a:r>
            <a:r>
              <a:rPr lang="gl-ES" sz="2400" b="1" dirty="0" smtClean="0">
                <a:latin typeface="Times New Roman" pitchFamily="18" charset="0"/>
                <a:cs typeface="Times New Roman" pitchFamily="18" charset="0"/>
              </a:rPr>
              <a:t>cultural</a:t>
            </a:r>
            <a:r>
              <a:rPr lang="gl-ES" sz="2400" dirty="0" smtClean="0">
                <a:latin typeface="Times New Roman" pitchFamily="18" charset="0"/>
                <a:cs typeface="Times New Roman" pitchFamily="18" charset="0"/>
              </a:rPr>
              <a:t>, polo tanto, é un idioma plenamente normalizado. O </a:t>
            </a:r>
            <a:r>
              <a:rPr lang="gl-ES" sz="2400" dirty="0">
                <a:latin typeface="Times New Roman" pitchFamily="18" charset="0"/>
                <a:cs typeface="Times New Roman" pitchFamily="18" charset="0"/>
              </a:rPr>
              <a:t>latín vai conservar a función de lingua internacional</a:t>
            </a:r>
            <a:r>
              <a:rPr lang="gl-E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 algn="just"/>
            <a:r>
              <a:rPr lang="gl-ES" sz="2400" dirty="0">
                <a:latin typeface="Times New Roman" pitchFamily="18" charset="0"/>
                <a:cs typeface="Times New Roman" pitchFamily="18" charset="0"/>
              </a:rPr>
              <a:t>Vaise empregar en </a:t>
            </a:r>
            <a:r>
              <a:rPr lang="gl-ES" sz="2400" b="1" dirty="0">
                <a:latin typeface="Times New Roman" pitchFamily="18" charset="0"/>
                <a:cs typeface="Times New Roman" pitchFamily="18" charset="0"/>
              </a:rPr>
              <a:t>documentos de carácter público e privado</a:t>
            </a:r>
            <a:r>
              <a:rPr lang="gl-ES" sz="2400" dirty="0">
                <a:latin typeface="Times New Roman" pitchFamily="18" charset="0"/>
                <a:cs typeface="Times New Roman" pitchFamily="18" charset="0"/>
              </a:rPr>
              <a:t> (testamentos, denuncias...).</a:t>
            </a:r>
          </a:p>
          <a:p>
            <a:pPr lvl="1" algn="just"/>
            <a:r>
              <a:rPr lang="gl-ES" sz="2400" dirty="0" smtClean="0">
                <a:latin typeface="Times New Roman" pitchFamily="18" charset="0"/>
                <a:cs typeface="Times New Roman" pitchFamily="18" charset="0"/>
              </a:rPr>
              <a:t>Aparecen </a:t>
            </a:r>
            <a:r>
              <a:rPr lang="gl-ES" sz="2400" dirty="0">
                <a:latin typeface="Times New Roman" pitchFamily="18" charset="0"/>
                <a:cs typeface="Times New Roman" pitchFamily="18" charset="0"/>
              </a:rPr>
              <a:t>as primeiras obras en </a:t>
            </a:r>
            <a:r>
              <a:rPr lang="gl-ES" sz="2400" b="1" dirty="0">
                <a:latin typeface="Times New Roman" pitchFamily="18" charset="0"/>
                <a:cs typeface="Times New Roman" pitchFamily="18" charset="0"/>
              </a:rPr>
              <a:t>prosa literaria e historiográfica</a:t>
            </a:r>
            <a:r>
              <a:rPr lang="gl-E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 algn="just"/>
            <a:endParaRPr lang="gl-ES" sz="2400" dirty="0">
              <a:latin typeface="Times New Roman" pitchFamily="18" charset="0"/>
              <a:cs typeface="Times New Roman" pitchFamily="18" charset="0"/>
            </a:endParaRPr>
          </a:p>
          <a:p>
            <a:pPr marL="411480" lvl="1" indent="0" algn="just">
              <a:buNone/>
            </a:pPr>
            <a:endParaRPr lang="gl-ES" sz="2400" dirty="0">
              <a:latin typeface="Times New Roman" pitchFamily="18" charset="0"/>
              <a:cs typeface="Times New Roman" pitchFamily="18" charset="0"/>
            </a:endParaRPr>
          </a:p>
          <a:p>
            <a:pPr marL="411480" lvl="1" indent="0" algn="just">
              <a:buNone/>
            </a:pPr>
            <a:endParaRPr lang="gl-ES" sz="2400" dirty="0">
              <a:latin typeface="Times New Roman" pitchFamily="18" charset="0"/>
              <a:cs typeface="Times New Roman" pitchFamily="18" charset="0"/>
            </a:endParaRPr>
          </a:p>
          <a:p>
            <a:pPr lvl="1" algn="just"/>
            <a:endParaRPr lang="gl-ES" sz="2400" dirty="0">
              <a:latin typeface="Times New Roman" pitchFamily="18" charset="0"/>
              <a:cs typeface="Times New Roman" pitchFamily="18" charset="0"/>
            </a:endParaRPr>
          </a:p>
          <a:p>
            <a:pPr lvl="1" algn="just"/>
            <a:endParaRPr lang="gl-E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/>
            <a:endParaRPr lang="gl-ES" sz="2400" dirty="0">
              <a:latin typeface="Times New Roman" pitchFamily="18" charset="0"/>
              <a:cs typeface="Times New Roman" pitchFamily="18" charset="0"/>
            </a:endParaRPr>
          </a:p>
          <a:p>
            <a:pPr marL="411480" lvl="1" indent="0" algn="just">
              <a:buNone/>
            </a:pPr>
            <a:endParaRPr lang="gl-E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/>
            <a:endParaRPr lang="gl-E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11480" lvl="1" indent="0" algn="just">
              <a:buNone/>
            </a:pPr>
            <a:endParaRPr lang="gl-ES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5142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220428"/>
          </a:xfrm>
        </p:spPr>
        <p:txBody>
          <a:bodyPr>
            <a:normAutofit/>
          </a:bodyPr>
          <a:lstStyle/>
          <a:p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2.2.3. textos </a:t>
            </a:r>
            <a:r>
              <a:rPr lang="gl-ES" sz="2400" dirty="0" smtClean="0">
                <a:latin typeface="Times New Roman" pitchFamily="18" charset="0"/>
                <a:cs typeface="Times New Roman" pitchFamily="18" charset="0"/>
              </a:rPr>
              <a:t>máis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gl-ES" sz="2400" dirty="0" smtClean="0">
                <a:latin typeface="Times New Roman" pitchFamily="18" charset="0"/>
                <a:cs typeface="Times New Roman" pitchFamily="18" charset="0"/>
              </a:rPr>
              <a:t>antigos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 conservados en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galego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-portugués</a:t>
            </a:r>
            <a:endParaRPr lang="es-ES" sz="2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 algn="just">
              <a:buNone/>
            </a:pP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Datados 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gl-ES" u="sng" dirty="0" smtClean="0">
                <a:latin typeface="Times New Roman" pitchFamily="18" charset="0"/>
                <a:cs typeface="Times New Roman" pitchFamily="18" charset="0"/>
              </a:rPr>
              <a:t>finais do século XII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buFontTx/>
              <a:buChar char="-"/>
            </a:pPr>
            <a:endParaRPr lang="gl-ES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gl-ES" sz="2400" i="1" dirty="0" smtClean="0">
                <a:latin typeface="Times New Roman" pitchFamily="18" charset="0"/>
                <a:cs typeface="Times New Roman" pitchFamily="18" charset="0"/>
              </a:rPr>
              <a:t>Pacto de </a:t>
            </a:r>
            <a:r>
              <a:rPr lang="gl-ES" sz="2400" i="1" dirty="0" err="1" smtClean="0">
                <a:latin typeface="Times New Roman" pitchFamily="18" charset="0"/>
                <a:cs typeface="Times New Roman" pitchFamily="18" charset="0"/>
              </a:rPr>
              <a:t>Gomes</a:t>
            </a:r>
            <a:r>
              <a:rPr lang="gl-ES" sz="2400" i="1" dirty="0" smtClean="0">
                <a:latin typeface="Times New Roman" pitchFamily="18" charset="0"/>
                <a:cs typeface="Times New Roman" pitchFamily="18" charset="0"/>
              </a:rPr>
              <a:t> Pais e Ramiro Pais</a:t>
            </a:r>
            <a:r>
              <a:rPr lang="gl-E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 algn="just"/>
            <a:r>
              <a:rPr lang="gl-ES" sz="2400" i="1" dirty="0" smtClean="0">
                <a:latin typeface="Times New Roman" pitchFamily="18" charset="0"/>
                <a:cs typeface="Times New Roman" pitchFamily="18" charset="0"/>
              </a:rPr>
              <a:t>Noticia de Fiadores</a:t>
            </a:r>
            <a:r>
              <a:rPr lang="gl-E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 algn="just"/>
            <a:r>
              <a:rPr lang="gl-ES" sz="2400" dirty="0" smtClean="0">
                <a:latin typeface="Times New Roman" pitchFamily="18" charset="0"/>
                <a:cs typeface="Times New Roman" pitchFamily="18" charset="0"/>
              </a:rPr>
              <a:t>Cantiga </a:t>
            </a:r>
            <a:r>
              <a:rPr lang="gl-ES" sz="2400" dirty="0" err="1" smtClean="0">
                <a:latin typeface="Times New Roman" pitchFamily="18" charset="0"/>
                <a:cs typeface="Times New Roman" pitchFamily="18" charset="0"/>
              </a:rPr>
              <a:t>«Ora</a:t>
            </a:r>
            <a:r>
              <a:rPr lang="gl-E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gl-ES" sz="2400" dirty="0" err="1" smtClean="0">
                <a:latin typeface="Times New Roman" pitchFamily="18" charset="0"/>
                <a:cs typeface="Times New Roman" pitchFamily="18" charset="0"/>
              </a:rPr>
              <a:t>faz</a:t>
            </a:r>
            <a:r>
              <a:rPr lang="gl-E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gl-ES" sz="2400" dirty="0" err="1" smtClean="0">
                <a:latin typeface="Times New Roman" pitchFamily="18" charset="0"/>
                <a:cs typeface="Times New Roman" pitchFamily="18" charset="0"/>
              </a:rPr>
              <a:t>ost’o</a:t>
            </a:r>
            <a:r>
              <a:rPr lang="gl-E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gl-ES" sz="2400" dirty="0" err="1" smtClean="0">
                <a:latin typeface="Times New Roman" pitchFamily="18" charset="0"/>
                <a:cs typeface="Times New Roman" pitchFamily="18" charset="0"/>
              </a:rPr>
              <a:t>senhor</a:t>
            </a:r>
            <a:r>
              <a:rPr lang="gl-ES" sz="2400" dirty="0" smtClean="0"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gl-ES" sz="2400" dirty="0" err="1" smtClean="0">
                <a:latin typeface="Times New Roman" pitchFamily="18" charset="0"/>
                <a:cs typeface="Times New Roman" pitchFamily="18" charset="0"/>
              </a:rPr>
              <a:t>Navarra»</a:t>
            </a:r>
            <a:r>
              <a:rPr lang="gl-E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gl-ES" sz="2400" dirty="0" err="1" smtClean="0">
                <a:latin typeface="Times New Roman" pitchFamily="18" charset="0"/>
                <a:cs typeface="Times New Roman" pitchFamily="18" charset="0"/>
              </a:rPr>
              <a:t>Joan</a:t>
            </a:r>
            <a:r>
              <a:rPr lang="gl-E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gl-ES" sz="2400" dirty="0" err="1" smtClean="0">
                <a:latin typeface="Times New Roman" pitchFamily="18" charset="0"/>
                <a:cs typeface="Times New Roman" pitchFamily="18" charset="0"/>
              </a:rPr>
              <a:t>Soarez</a:t>
            </a:r>
            <a:r>
              <a:rPr lang="gl-ES" sz="2400" dirty="0" smtClean="0"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gl-ES" sz="2400" dirty="0" err="1" smtClean="0">
                <a:latin typeface="Times New Roman" pitchFamily="18" charset="0"/>
                <a:cs typeface="Times New Roman" pitchFamily="18" charset="0"/>
              </a:rPr>
              <a:t>Paiva</a:t>
            </a:r>
            <a:r>
              <a:rPr lang="gl-E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 algn="just"/>
            <a:r>
              <a:rPr lang="gl-ES" sz="2400" i="1" dirty="0" smtClean="0">
                <a:latin typeface="Times New Roman" pitchFamily="18" charset="0"/>
                <a:cs typeface="Times New Roman" pitchFamily="18" charset="0"/>
              </a:rPr>
              <a:t>Noticia de Torto</a:t>
            </a:r>
            <a:r>
              <a:rPr lang="gl-E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 algn="just"/>
            <a:r>
              <a:rPr lang="gl-ES" sz="2400" i="1" dirty="0" smtClean="0">
                <a:latin typeface="Times New Roman" pitchFamily="18" charset="0"/>
                <a:cs typeface="Times New Roman" pitchFamily="18" charset="0"/>
              </a:rPr>
              <a:t>Testamento de Afonso II de Portugal</a:t>
            </a:r>
            <a:r>
              <a:rPr lang="gl-E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14608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2.3. panorama político e lingüístico no Período </a:t>
            </a:r>
            <a:r>
              <a:rPr lang="es-ES" sz="2800" dirty="0" err="1" smtClean="0">
                <a:latin typeface="Times New Roman" pitchFamily="18" charset="0"/>
                <a:cs typeface="Times New Roman" pitchFamily="18" charset="0"/>
              </a:rPr>
              <a:t>postrobadoresco</a:t>
            </a:r>
            <a:endParaRPr lang="es-E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772743"/>
          </a:xfrm>
        </p:spPr>
        <p:txBody>
          <a:bodyPr>
            <a:normAutofit lnSpcReduction="10000"/>
          </a:bodyPr>
          <a:lstStyle/>
          <a:p>
            <a:pPr marL="114300" indent="0" algn="just">
              <a:buNone/>
            </a:pPr>
            <a:r>
              <a:rPr lang="gl-ES" sz="22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gl-ES" sz="2200" u="sng" dirty="0" smtClean="0">
                <a:latin typeface="Times New Roman" pitchFamily="18" charset="0"/>
                <a:cs typeface="Times New Roman" pitchFamily="18" charset="0"/>
              </a:rPr>
              <a:t>Século XIV</a:t>
            </a:r>
            <a:r>
              <a:rPr lang="gl-ES" sz="22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1" algn="just"/>
            <a:r>
              <a:rPr lang="gl-ES" sz="2200" b="1" dirty="0" smtClean="0">
                <a:latin typeface="Times New Roman" pitchFamily="18" charset="0"/>
                <a:cs typeface="Times New Roman" pitchFamily="18" charset="0"/>
              </a:rPr>
              <a:t>Guerra </a:t>
            </a:r>
            <a:r>
              <a:rPr lang="gl-ES" sz="2200" b="1" dirty="0" smtClean="0">
                <a:latin typeface="Times New Roman" pitchFamily="18" charset="0"/>
                <a:cs typeface="Times New Roman" pitchFamily="18" charset="0"/>
              </a:rPr>
              <a:t>de sucesión</a:t>
            </a:r>
            <a:r>
              <a:rPr lang="gl-ES" sz="2200" dirty="0" smtClean="0">
                <a:latin typeface="Times New Roman" pitchFamily="18" charset="0"/>
                <a:cs typeface="Times New Roman" pitchFamily="18" charset="0"/>
              </a:rPr>
              <a:t> pola coroa de Castela entre </a:t>
            </a:r>
            <a:r>
              <a:rPr lang="gl-ES" sz="2200" b="1" dirty="0" smtClean="0">
                <a:latin typeface="Times New Roman" pitchFamily="18" charset="0"/>
                <a:cs typeface="Times New Roman" pitchFamily="18" charset="0"/>
              </a:rPr>
              <a:t>Pedro I</a:t>
            </a:r>
            <a:r>
              <a:rPr lang="gl-ES" sz="2200" dirty="0" smtClean="0"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gl-ES" sz="2200" b="1" dirty="0" smtClean="0">
                <a:latin typeface="Times New Roman" pitchFamily="18" charset="0"/>
                <a:cs typeface="Times New Roman" pitchFamily="18" charset="0"/>
              </a:rPr>
              <a:t>Henrique de </a:t>
            </a:r>
            <a:r>
              <a:rPr lang="gl-ES" sz="2200" b="1" dirty="0" err="1" smtClean="0">
                <a:latin typeface="Times New Roman" pitchFamily="18" charset="0"/>
                <a:cs typeface="Times New Roman" pitchFamily="18" charset="0"/>
              </a:rPr>
              <a:t>Trastámara</a:t>
            </a:r>
            <a:r>
              <a:rPr lang="gl-ES" sz="2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gl-ES" sz="2200" dirty="0">
              <a:latin typeface="Times New Roman" pitchFamily="18" charset="0"/>
              <a:cs typeface="Times New Roman" pitchFamily="18" charset="0"/>
            </a:endParaRPr>
          </a:p>
          <a:p>
            <a:pPr lvl="2" algn="just">
              <a:buFont typeface="Wingdings" pitchFamily="2" charset="2"/>
              <a:buChar char="q"/>
            </a:pPr>
            <a:r>
              <a:rPr lang="gl-ES" sz="2200" dirty="0" smtClean="0">
                <a:latin typeface="Times New Roman" pitchFamily="18" charset="0"/>
                <a:cs typeface="Times New Roman" pitchFamily="18" charset="0"/>
              </a:rPr>
              <a:t>Este </a:t>
            </a:r>
            <a:r>
              <a:rPr lang="gl-ES" sz="2200" dirty="0" smtClean="0">
                <a:latin typeface="Times New Roman" pitchFamily="18" charset="0"/>
                <a:cs typeface="Times New Roman" pitchFamily="18" charset="0"/>
              </a:rPr>
              <a:t>último resulta vencedor e trae para Galiza membros da aristocracia castelá que teñen como lingua o </a:t>
            </a:r>
            <a:r>
              <a:rPr lang="gl-ES" sz="2200" dirty="0" smtClean="0">
                <a:latin typeface="Times New Roman" pitchFamily="18" charset="0"/>
                <a:cs typeface="Times New Roman" pitchFamily="18" charset="0"/>
              </a:rPr>
              <a:t>castelán.</a:t>
            </a:r>
          </a:p>
          <a:p>
            <a:pPr marL="114300" indent="0" algn="just">
              <a:buNone/>
            </a:pPr>
            <a:r>
              <a:rPr lang="gl-ES" sz="22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gl-ES" sz="2200" u="sng" dirty="0">
                <a:latin typeface="Times New Roman" pitchFamily="18" charset="0"/>
                <a:cs typeface="Times New Roman" pitchFamily="18" charset="0"/>
              </a:rPr>
              <a:t>Século XV</a:t>
            </a:r>
            <a:r>
              <a:rPr lang="gl-ES" sz="22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1" algn="just"/>
            <a:r>
              <a:rPr lang="gl-ES" sz="2200" dirty="0" smtClean="0">
                <a:latin typeface="Times New Roman" pitchFamily="18" charset="0"/>
                <a:cs typeface="Times New Roman" pitchFamily="18" charset="0"/>
              </a:rPr>
              <a:t>Novo </a:t>
            </a:r>
            <a:r>
              <a:rPr lang="gl-ES" sz="2200" b="1" dirty="0">
                <a:latin typeface="Times New Roman" pitchFamily="18" charset="0"/>
                <a:cs typeface="Times New Roman" pitchFamily="18" charset="0"/>
              </a:rPr>
              <a:t>conflito sucesorio </a:t>
            </a:r>
            <a:r>
              <a:rPr lang="gl-ES" sz="2200" dirty="0">
                <a:latin typeface="Times New Roman" pitchFamily="18" charset="0"/>
                <a:cs typeface="Times New Roman" pitchFamily="18" charset="0"/>
              </a:rPr>
              <a:t>entre </a:t>
            </a:r>
            <a:r>
              <a:rPr lang="gl-ES" sz="2200" b="1" dirty="0">
                <a:latin typeface="Times New Roman" pitchFamily="18" charset="0"/>
                <a:cs typeface="Times New Roman" pitchFamily="18" charset="0"/>
              </a:rPr>
              <a:t>Xoana a </a:t>
            </a:r>
            <a:r>
              <a:rPr lang="gl-ES" sz="2200" b="1" dirty="0" err="1">
                <a:latin typeface="Times New Roman" pitchFamily="18" charset="0"/>
                <a:cs typeface="Times New Roman" pitchFamily="18" charset="0"/>
              </a:rPr>
              <a:t>Beltranexa</a:t>
            </a:r>
            <a:r>
              <a:rPr lang="gl-E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gl-ES" sz="2200" dirty="0"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gl-ES" sz="2200" b="1" dirty="0" err="1">
                <a:latin typeface="Times New Roman" pitchFamily="18" charset="0"/>
                <a:cs typeface="Times New Roman" pitchFamily="18" charset="0"/>
              </a:rPr>
              <a:t>Isabel</a:t>
            </a:r>
            <a:r>
              <a:rPr lang="gl-ES" sz="2200" b="1" dirty="0">
                <a:latin typeface="Times New Roman" pitchFamily="18" charset="0"/>
                <a:cs typeface="Times New Roman" pitchFamily="18" charset="0"/>
              </a:rPr>
              <a:t> a Católica</a:t>
            </a:r>
            <a:r>
              <a:rPr lang="gl-ES" sz="2200" dirty="0">
                <a:latin typeface="Times New Roman" pitchFamily="18" charset="0"/>
                <a:cs typeface="Times New Roman" pitchFamily="18" charset="0"/>
              </a:rPr>
              <a:t>. Esta última é a vencedora e da súa vitoria derívase o seguinte:</a:t>
            </a:r>
          </a:p>
          <a:p>
            <a:pPr lvl="2" algn="just">
              <a:buFont typeface="Wingdings" pitchFamily="2" charset="2"/>
              <a:buChar char="q"/>
            </a:pPr>
            <a:r>
              <a:rPr lang="gl-E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gl-ES" sz="2200" dirty="0">
                <a:latin typeface="Times New Roman" pitchFamily="18" charset="0"/>
                <a:cs typeface="Times New Roman" pitchFamily="18" charset="0"/>
              </a:rPr>
              <a:t>Ocupación de Galiza sometendo a nobreza e introducindo clase dirixente foránea que fala castelán.</a:t>
            </a:r>
          </a:p>
          <a:p>
            <a:pPr lvl="2" algn="just">
              <a:buFont typeface="Wingdings" pitchFamily="2" charset="2"/>
              <a:buChar char="q"/>
            </a:pPr>
            <a:r>
              <a:rPr lang="gl-ES" sz="2200" dirty="0">
                <a:latin typeface="Times New Roman" pitchFamily="18" charset="0"/>
                <a:cs typeface="Times New Roman" pitchFamily="18" charset="0"/>
              </a:rPr>
              <a:t> Imposición do uso obrigatorio do castelán en todos os documentos, que supón o abandono paulatino do galego como idioma oficial da escrita.</a:t>
            </a:r>
          </a:p>
          <a:p>
            <a:pPr marL="114300" indent="0">
              <a:buNone/>
            </a:pPr>
            <a:endParaRPr lang="es-ES" dirty="0">
              <a:latin typeface="Times New Roman" pitchFamily="18" charset="0"/>
              <a:cs typeface="Times New Roman" pitchFamily="18" charset="0"/>
            </a:endParaRPr>
          </a:p>
          <a:p>
            <a:pPr lvl="1" algn="just"/>
            <a:endParaRPr lang="gl-E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808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oticario">
  <a:themeElements>
    <a:clrScheme name="Boticario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Boticario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oticario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273</TotalTime>
  <Words>628</Words>
  <Application>Microsoft Office PowerPoint</Application>
  <PresentationFormat>Presentación en pantalla (4:3)</PresentationFormat>
  <Paragraphs>61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0" baseType="lpstr">
      <vt:lpstr>Boticario</vt:lpstr>
      <vt:lpstr>    HISTORIA DA LINGUA (I)</vt:lpstr>
      <vt:lpstr>1. Galego-portugués</vt:lpstr>
      <vt:lpstr>2. Períodos</vt:lpstr>
      <vt:lpstr>2.1. Período preliterario</vt:lpstr>
      <vt:lpstr>2.2. acontecementos importantes no Período trobadoresco</vt:lpstr>
      <vt:lpstr>2.2.1. panorama político no período trobadoresco</vt:lpstr>
      <vt:lpstr>2.2.2. panorama lingüístico e cultural no Período trobadoresco </vt:lpstr>
      <vt:lpstr>2.2.3. textos máis antigos conservados en galego-portugués</vt:lpstr>
      <vt:lpstr>2.3. panorama político e lingüístico no Período postrobadoresco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HISTORIA DA LINGUA (I)</dc:title>
  <dc:creator>Usuario</dc:creator>
  <cp:lastModifiedBy>Usuario</cp:lastModifiedBy>
  <cp:revision>24</cp:revision>
  <dcterms:created xsi:type="dcterms:W3CDTF">2019-11-09T16:07:06Z</dcterms:created>
  <dcterms:modified xsi:type="dcterms:W3CDTF">2020-11-22T19:16:18Z</dcterms:modified>
</cp:coreProperties>
</file>