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8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9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8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4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6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1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3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9180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1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4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A48E-58BA-4650-927D-3357CA0A5FB6}" type="datetimeFigureOut">
              <a:rPr lang="gl-ES" smtClean="0"/>
              <a:t>15/10/2022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66D2337-6463-442E-AB54-E0DB6F07DA83}" type="slidenum">
              <a:rPr lang="gl-ES" smtClean="0"/>
              <a:t>‹Nº›</a:t>
            </a:fld>
            <a:endParaRPr lang="gl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44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31267-A5F8-07EC-E3F4-A7DC14BC9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l-ES" dirty="0"/>
              <a:t>Unidade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6B9A86-C281-60B6-4BC5-4058B950F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2402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B5875-B532-EB74-CD60-ADA9043E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Aparato fonación</a:t>
            </a:r>
          </a:p>
        </p:txBody>
      </p:sp>
      <p:pic>
        <p:nvPicPr>
          <p:cNvPr id="9218" name="Picture 2" descr="Ilustración de Ilustración De La Cabeza De La Laringe Humana Y De La Cabeza  De La Anatomía De La Faringe Interna Cerca Ideal Para Materiales De  Formación Y Educación Médica y más">
            <a:extLst>
              <a:ext uri="{FF2B5EF4-FFF2-40B4-BE49-F238E27FC236}">
                <a16:creationId xmlns:a16="http://schemas.microsoft.com/office/drawing/2014/main" id="{EA22341E-0687-768E-42FA-B81E80346D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49" y="1938081"/>
            <a:ext cx="4669754" cy="46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5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7621B-9D78-B01E-033C-60D540CE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Comparación aparato fonador chimpancé e </a:t>
            </a:r>
            <a:r>
              <a:rPr lang="gl-ES" dirty="0" err="1"/>
              <a:t>Homo</a:t>
            </a:r>
            <a:r>
              <a:rPr lang="gl-ES" dirty="0"/>
              <a:t> </a:t>
            </a:r>
            <a:r>
              <a:rPr lang="gl-ES" dirty="0" err="1"/>
              <a:t>sapiens</a:t>
            </a:r>
            <a:endParaRPr lang="gl-ES" dirty="0"/>
          </a:p>
        </p:txBody>
      </p:sp>
      <p:pic>
        <p:nvPicPr>
          <p:cNvPr id="10242" name="Picture 2" descr="EVIDENCIAS EVOLUTIVAS PALEONTOLÓGICAS DEL LENGUAJE Y LA AUDICIÓN">
            <a:extLst>
              <a:ext uri="{FF2B5EF4-FFF2-40B4-BE49-F238E27FC236}">
                <a16:creationId xmlns:a16="http://schemas.microsoft.com/office/drawing/2014/main" id="{E5902157-D63F-B8C0-538F-29F803B70A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240" y="2321269"/>
            <a:ext cx="6401427" cy="30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6B12F-19FB-B12D-ED16-70A5A534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The</a:t>
            </a:r>
            <a:r>
              <a:rPr lang="gl-ES" dirty="0"/>
              <a:t> cave </a:t>
            </a:r>
            <a:r>
              <a:rPr lang="gl-ES" dirty="0" err="1"/>
              <a:t>of</a:t>
            </a:r>
            <a:r>
              <a:rPr lang="gl-ES" dirty="0"/>
              <a:t> </a:t>
            </a:r>
            <a:r>
              <a:rPr lang="gl-ES" dirty="0" err="1"/>
              <a:t>forgotten</a:t>
            </a:r>
            <a:r>
              <a:rPr lang="gl-ES" dirty="0"/>
              <a:t> </a:t>
            </a:r>
            <a:r>
              <a:rPr lang="gl-ES" dirty="0" err="1"/>
              <a:t>dreams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496B3B-2AB9-032B-8B02-46D33BF3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gl-ES" dirty="0"/>
              <a:t>1:00 a 5:00</a:t>
            </a:r>
          </a:p>
          <a:p>
            <a:pPr marL="0" indent="0">
              <a:buNone/>
            </a:pPr>
            <a:r>
              <a:rPr lang="gl-ES"/>
              <a:t>12:00 15:15</a:t>
            </a:r>
          </a:p>
          <a:p>
            <a:pPr marL="0" indent="0">
              <a:buNone/>
            </a:pPr>
            <a:r>
              <a:rPr lang="gl-ES" dirty="0"/>
              <a:t>48:00</a:t>
            </a:r>
          </a:p>
        </p:txBody>
      </p:sp>
    </p:spTree>
    <p:extLst>
      <p:ext uri="{BB962C8B-B14F-4D97-AF65-F5344CB8AC3E}">
        <p14:creationId xmlns:p14="http://schemas.microsoft.com/office/powerpoint/2010/main" val="423256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9D0B6-ABE3-45BC-22A3-40AF0D59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Fabricación de utensilios</a:t>
            </a:r>
            <a:br>
              <a:rPr lang="gl-ES" dirty="0"/>
            </a:br>
            <a:endParaRPr lang="gl-ES" dirty="0"/>
          </a:p>
        </p:txBody>
      </p:sp>
      <p:pic>
        <p:nvPicPr>
          <p:cNvPr id="1026" name="Picture 2" descr="Animales súper inteligentes usan herramientas">
            <a:extLst>
              <a:ext uri="{FF2B5EF4-FFF2-40B4-BE49-F238E27FC236}">
                <a16:creationId xmlns:a16="http://schemas.microsoft.com/office/drawing/2014/main" id="{F89C86E3-B147-77F3-0A3B-AF68BE55AC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73" y="2016125"/>
            <a:ext cx="7058378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2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322AD-1FB4-0A1F-E4C9-9900E19C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 err="1"/>
              <a:t>Industrias</a:t>
            </a:r>
            <a:r>
              <a:rPr lang="en-US" sz="4800" dirty="0"/>
              <a:t> de modo 1: </a:t>
            </a:r>
            <a:r>
              <a:rPr lang="en-US" sz="4800" dirty="0" err="1"/>
              <a:t>olduvaiense</a:t>
            </a:r>
            <a:endParaRPr lang="en-US" sz="4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7A26A7-7C02-CA09-6791-368B2F77C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29" y="1275798"/>
            <a:ext cx="4960442" cy="37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69" name="Picture 206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1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5" name="Picture 308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C0850B-0F5B-8487-13A0-A881B585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Homo habilis</a:t>
            </a:r>
          </a:p>
        </p:txBody>
      </p:sp>
      <p:cxnSp>
        <p:nvCxnSpPr>
          <p:cNvPr id="3095" name="Straight Connector 3094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97" name="Picture 3096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99" name="Straight Connector 3098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omo habilis | Prehistoria Fandom | Fandom">
            <a:extLst>
              <a:ext uri="{FF2B5EF4-FFF2-40B4-BE49-F238E27FC236}">
                <a16:creationId xmlns:a16="http://schemas.microsoft.com/office/drawing/2014/main" id="{6F43F81C-4B9C-1FB6-4591-9D11748E7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04" y="729586"/>
            <a:ext cx="2930054" cy="51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2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CD6C3-56FB-CC90-5E10-064EE839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Modo II: </a:t>
            </a:r>
            <a:r>
              <a:rPr lang="gl-ES" dirty="0" err="1"/>
              <a:t>achelense</a:t>
            </a:r>
            <a:endParaRPr lang="gl-E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29BA4D4-4BA8-0D48-005E-30E8B40E4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2" y="2343944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7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9" name="Picture 512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DA01EC-62E8-6115-8D57-F25B0A62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Homo erectus</a:t>
            </a:r>
          </a:p>
        </p:txBody>
      </p:sp>
      <p:pic>
        <p:nvPicPr>
          <p:cNvPr id="5122" name="Picture 2" descr="Homo erectus | Prehistoria Fandom | Fandom">
            <a:extLst>
              <a:ext uri="{FF2B5EF4-FFF2-40B4-BE49-F238E27FC236}">
                <a16:creationId xmlns:a16="http://schemas.microsoft.com/office/drawing/2014/main" id="{C64A7AF0-9AD8-9463-191E-50162742D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2354" y="-11430"/>
            <a:ext cx="2512102" cy="58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41" name="Picture 5140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43" name="Straight Connector 5142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3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8DC85-A911-9B38-DD01-AB47D353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Modo III (</a:t>
            </a:r>
            <a:r>
              <a:rPr lang="gl-ES" dirty="0" err="1"/>
              <a:t>musteriense</a:t>
            </a:r>
            <a:r>
              <a:rPr lang="gl-ES" dirty="0"/>
              <a:t>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A1CC24B-1AD2-18FE-500B-3E38AE7652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97" y="1853753"/>
            <a:ext cx="4361717" cy="37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D4E1A-5944-E6A2-30C7-F85682C9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Neandertal</a:t>
            </a:r>
            <a:endParaRPr lang="gl-ES" dirty="0"/>
          </a:p>
        </p:txBody>
      </p:sp>
      <p:pic>
        <p:nvPicPr>
          <p:cNvPr id="7170" name="Picture 2" descr="Reportajes y fotografías de Neandertales en National Geographic Historia">
            <a:extLst>
              <a:ext uri="{FF2B5EF4-FFF2-40B4-BE49-F238E27FC236}">
                <a16:creationId xmlns:a16="http://schemas.microsoft.com/office/drawing/2014/main" id="{FDA15D3A-80F2-6BC3-E78D-4A7C2E8111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45" y="0"/>
            <a:ext cx="4311162" cy="63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3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32CA5-2B53-3570-7027-69E5B956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7107"/>
            <a:ext cx="7729728" cy="1188720"/>
          </a:xfrm>
        </p:spPr>
        <p:txBody>
          <a:bodyPr/>
          <a:lstStyle/>
          <a:p>
            <a:r>
              <a:rPr lang="gl-ES" dirty="0"/>
              <a:t>El </a:t>
            </a:r>
            <a:r>
              <a:rPr lang="gl-ES" dirty="0" err="1"/>
              <a:t>origen</a:t>
            </a:r>
            <a:r>
              <a:rPr lang="gl-ES" dirty="0"/>
              <a:t> del </a:t>
            </a:r>
            <a:r>
              <a:rPr lang="gl-ES" dirty="0" err="1"/>
              <a:t>hombre</a:t>
            </a:r>
            <a:endParaRPr lang="gl-ES" dirty="0"/>
          </a:p>
        </p:txBody>
      </p:sp>
      <p:pic>
        <p:nvPicPr>
          <p:cNvPr id="1026" name="Picture 2" descr="Reirse de Darwin - Quo">
            <a:extLst>
              <a:ext uri="{FF2B5EF4-FFF2-40B4-BE49-F238E27FC236}">
                <a16:creationId xmlns:a16="http://schemas.microsoft.com/office/drawing/2014/main" id="{7D4937C5-4378-8084-F37F-0D1A79F2FC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6556" y="2013567"/>
            <a:ext cx="2563446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irse de Darwin - Quo">
            <a:extLst>
              <a:ext uri="{FF2B5EF4-FFF2-40B4-BE49-F238E27FC236}">
                <a16:creationId xmlns:a16="http://schemas.microsoft.com/office/drawing/2014/main" id="{A8595389-6FFE-79E3-9D6C-35D5DD59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20" y="1964493"/>
            <a:ext cx="2895325" cy="48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8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01" name="Picture 820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5" name="Straight Connector 820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07" name="Rectangle 8206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9B0E4F-C7A6-9709-8C18-CD8F50B6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Modo IV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35DF906-F333-C737-862E-A2B3F7ADA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76" y="805583"/>
            <a:ext cx="3499548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213" name="Picture 8212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15" name="Straight Connector 8214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5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3" name="Rectangle 926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65" name="Picture 926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67" name="Straight Connector 926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9" name="Straight Connector 926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271" name="Rectangle 9270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3" name="Rectangle 9272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FDFB5-AB05-91C2-2087-F17C5980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 err="1"/>
              <a:t>Metais</a:t>
            </a:r>
            <a:endParaRPr lang="en-US" sz="3600" dirty="0"/>
          </a:p>
        </p:txBody>
      </p:sp>
      <p:pic>
        <p:nvPicPr>
          <p:cNvPr id="9220" name="Picture 4" descr="Edad de los Metales para niños de Primaria - Web del maestro">
            <a:extLst>
              <a:ext uri="{FF2B5EF4-FFF2-40B4-BE49-F238E27FC236}">
                <a16:creationId xmlns:a16="http://schemas.microsoft.com/office/drawing/2014/main" id="{1A4CD54F-CBDB-FA18-B834-A71EA0F20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137" y="802646"/>
            <a:ext cx="4242437" cy="31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 EDAD DE LOS METALES timeline | Timetoast timelines">
            <a:extLst>
              <a:ext uri="{FF2B5EF4-FFF2-40B4-BE49-F238E27FC236}">
                <a16:creationId xmlns:a16="http://schemas.microsoft.com/office/drawing/2014/main" id="{D3C26FA4-08F7-0C54-7BA7-4A991D4F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060" y="903493"/>
            <a:ext cx="4242437" cy="29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75" name="Straight Connector 9274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77" name="Picture 9276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79" name="Straight Connector 9278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18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Rectangle 10271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4" name="Picture 10273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76" name="Straight Connector 10275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8" name="Straight Connector 10277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280" name="Rectangle 10279">
            <a:extLst>
              <a:ext uri="{FF2B5EF4-FFF2-40B4-BE49-F238E27FC236}">
                <a16:creationId xmlns:a16="http://schemas.microsoft.com/office/drawing/2014/main" id="{00F52BA6-94C5-41C9-BCF7-D168FB94E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2" name="Rectangle 10281">
            <a:extLst>
              <a:ext uri="{FF2B5EF4-FFF2-40B4-BE49-F238E27FC236}">
                <a16:creationId xmlns:a16="http://schemas.microsoft.com/office/drawing/2014/main" id="{EF472CB7-87EB-45F0-874A-5CDE34C7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192A9A-F981-F6D8-7F40-E0DC0A59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Revolución industrial</a:t>
            </a:r>
          </a:p>
        </p:txBody>
      </p:sp>
      <p:grpSp>
        <p:nvGrpSpPr>
          <p:cNvPr id="10284" name="Group 10283">
            <a:extLst>
              <a:ext uri="{FF2B5EF4-FFF2-40B4-BE49-F238E27FC236}">
                <a16:creationId xmlns:a16="http://schemas.microsoft.com/office/drawing/2014/main" id="{5359AF68-FAEA-4797-B8EB-6B34206F5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10285" name="Rectangle 10284">
              <a:extLst>
                <a:ext uri="{FF2B5EF4-FFF2-40B4-BE49-F238E27FC236}">
                  <a16:creationId xmlns:a16="http://schemas.microsoft.com/office/drawing/2014/main" id="{5033F40A-21D1-4F1C-A7FC-7C2D7214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6" name="Rectangle 10285">
              <a:extLst>
                <a:ext uri="{FF2B5EF4-FFF2-40B4-BE49-F238E27FC236}">
                  <a16:creationId xmlns:a16="http://schemas.microsoft.com/office/drawing/2014/main" id="{4500866B-DA8F-490F-9BC8-02C47E7D8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4" name="Picture 4" descr="Imagen en blanco y neg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2373BC3-CEA3-C5FC-34AA-5AA142BEA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r="2" b="4326"/>
          <a:stretch/>
        </p:blipFill>
        <p:spPr bwMode="auto">
          <a:xfrm>
            <a:off x="2079933" y="963739"/>
            <a:ext cx="2560320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5FA01D70-1111-AB65-2ACD-55677D000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r="15263"/>
          <a:stretch/>
        </p:blipFill>
        <p:spPr bwMode="auto">
          <a:xfrm>
            <a:off x="4812681" y="963739"/>
            <a:ext cx="2560320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Quién inventó la máquina de vapor?">
            <a:extLst>
              <a:ext uri="{FF2B5EF4-FFF2-40B4-BE49-F238E27FC236}">
                <a16:creationId xmlns:a16="http://schemas.microsoft.com/office/drawing/2014/main" id="{F63D459A-7881-F60D-0C10-64C82B3FF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r="15886" b="-4"/>
          <a:stretch/>
        </p:blipFill>
        <p:spPr bwMode="auto">
          <a:xfrm>
            <a:off x="7538901" y="963739"/>
            <a:ext cx="2560320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88" name="Straight Connector 10287">
            <a:extLst>
              <a:ext uri="{FF2B5EF4-FFF2-40B4-BE49-F238E27FC236}">
                <a16:creationId xmlns:a16="http://schemas.microsoft.com/office/drawing/2014/main" id="{7367CDB9-59A0-4E3D-88A0-579001406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90" name="Picture 10289">
            <a:extLst>
              <a:ext uri="{FF2B5EF4-FFF2-40B4-BE49-F238E27FC236}">
                <a16:creationId xmlns:a16="http://schemas.microsoft.com/office/drawing/2014/main" id="{9FC7D97F-772D-41D6-BE6B-4AA67F53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92" name="Straight Connector 10291">
            <a:extLst>
              <a:ext uri="{FF2B5EF4-FFF2-40B4-BE49-F238E27FC236}">
                <a16:creationId xmlns:a16="http://schemas.microsoft.com/office/drawing/2014/main" id="{5E248CB1-4448-44AA-AD19-368B9316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7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66444-7BB9-7DF9-9713-1F89D296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Enterramento </a:t>
            </a:r>
            <a:r>
              <a:rPr lang="gl-ES" dirty="0" err="1"/>
              <a:t>neandertal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5324-3167-0FB6-5C43-20DEF1477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gl-ES" dirty="0"/>
              <a:t>https://www.youtube.com/watch?v=OlCktYJQtb8</a:t>
            </a:r>
          </a:p>
        </p:txBody>
      </p:sp>
    </p:spTree>
    <p:extLst>
      <p:ext uri="{BB962C8B-B14F-4D97-AF65-F5344CB8AC3E}">
        <p14:creationId xmlns:p14="http://schemas.microsoft.com/office/powerpoint/2010/main" val="63666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9" name="Picture 12298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3" name="Straight Connector 12302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305" name="Rectangle 12304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7" name="Rectangle 12306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62C10C-F854-7091-A6AD-C1285357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Pinturas rupestres</a:t>
            </a:r>
          </a:p>
        </p:txBody>
      </p:sp>
      <p:pic>
        <p:nvPicPr>
          <p:cNvPr id="12292" name="Picture 4" descr="La Cueva De Chauvet - Animaciones En Pinturas Rupestres - YouTube">
            <a:extLst>
              <a:ext uri="{FF2B5EF4-FFF2-40B4-BE49-F238E27FC236}">
                <a16:creationId xmlns:a16="http://schemas.microsoft.com/office/drawing/2014/main" id="{1FE2FCF6-940D-6C90-E638-435479E3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137" y="1203630"/>
            <a:ext cx="4242437" cy="23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rean una réplica de la cueva de Chauvet">
            <a:extLst>
              <a:ext uri="{FF2B5EF4-FFF2-40B4-BE49-F238E27FC236}">
                <a16:creationId xmlns:a16="http://schemas.microsoft.com/office/drawing/2014/main" id="{825E1864-82D8-C708-E6DF-2368B4E70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060" y="1276162"/>
            <a:ext cx="4242437" cy="22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09" name="Straight Connector 12308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311" name="Picture 12310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13" name="Straight Connector 12312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2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73" name="Picture 1127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1279" name="Rectangle 11278">
            <a:extLst>
              <a:ext uri="{FF2B5EF4-FFF2-40B4-BE49-F238E27FC236}">
                <a16:creationId xmlns:a16="http://schemas.microsoft.com/office/drawing/2014/main" id="{5DC3EAF9-72B3-4C8A-B136-36D5FEA2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56EE4A92-D979-45B8-98F8-1AED89DF5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245561-33DC-4A38-18E5-B5ABDCBA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973" y="1474970"/>
            <a:ext cx="5596406" cy="315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Venus de Willendorf</a:t>
            </a:r>
          </a:p>
        </p:txBody>
      </p:sp>
      <p:pic>
        <p:nvPicPr>
          <p:cNvPr id="11266" name="Picture 2" descr="Venus de Willendorf - Wikipedia, la enciclopedia libre">
            <a:extLst>
              <a:ext uri="{FF2B5EF4-FFF2-40B4-BE49-F238E27FC236}">
                <a16:creationId xmlns:a16="http://schemas.microsoft.com/office/drawing/2014/main" id="{267CA62A-DF26-7D7E-E1E8-70714C290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573" y="805583"/>
            <a:ext cx="2832060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1282">
            <a:extLst>
              <a:ext uri="{FF2B5EF4-FFF2-40B4-BE49-F238E27FC236}">
                <a16:creationId xmlns:a16="http://schemas.microsoft.com/office/drawing/2014/main" id="{74C2E529-DF0A-4EAD-BAEC-8F2E222A9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285" name="Straight Connector 11284">
            <a:extLst>
              <a:ext uri="{FF2B5EF4-FFF2-40B4-BE49-F238E27FC236}">
                <a16:creationId xmlns:a16="http://schemas.microsoft.com/office/drawing/2014/main" id="{D29A7DB0-0CB3-4394-A827-586E0CC21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04948-2FD6-60A2-C306-BEEE6256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Un chimpancé</a:t>
            </a:r>
          </a:p>
        </p:txBody>
      </p:sp>
      <p:pic>
        <p:nvPicPr>
          <p:cNvPr id="3074" name="Picture 2" descr="25 animales que, probablemente, nunca hayas visto sin pelo">
            <a:extLst>
              <a:ext uri="{FF2B5EF4-FFF2-40B4-BE49-F238E27FC236}">
                <a16:creationId xmlns:a16="http://schemas.microsoft.com/office/drawing/2014/main" id="{CF8A9352-C3F9-CDB4-86BF-5379E9E38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0230" y="1947113"/>
            <a:ext cx="3314803" cy="44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5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5C5A4-DECD-3541-5897-D215DA04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Bipedestación</a:t>
            </a:r>
            <a:r>
              <a:rPr lang="gl-ES" dirty="0"/>
              <a:t>: o pé dun simio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D3728B-B70A-9752-3ADB-5178D8EEF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1152" y="2265087"/>
            <a:ext cx="4969696" cy="33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0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7B707-CBE2-B635-4530-8D762E7C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/>
              <a:t>Comparación pé dun chimpancé e </a:t>
            </a:r>
            <a:r>
              <a:rPr lang="gl-ES" dirty="0" err="1"/>
              <a:t>homo</a:t>
            </a:r>
            <a:r>
              <a:rPr lang="gl-ES" dirty="0"/>
              <a:t> </a:t>
            </a:r>
            <a:r>
              <a:rPr lang="gl-ES" dirty="0" err="1"/>
              <a:t>sapiens</a:t>
            </a:r>
            <a:endParaRPr lang="gl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98A17F-D982-A70F-2FCC-34DD99176C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2150562"/>
            <a:ext cx="5293877" cy="35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e - Wikipedia, la enciclopedia libre">
            <a:extLst>
              <a:ext uri="{FF2B5EF4-FFF2-40B4-BE49-F238E27FC236}">
                <a16:creationId xmlns:a16="http://schemas.microsoft.com/office/drawing/2014/main" id="{6626EFDD-50F2-FBBA-7238-C5F3E253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5" y="259742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4B320-E4A8-6579-03D8-B4676512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Cambios na </a:t>
            </a:r>
            <a:r>
              <a:rPr lang="gl-ES" dirty="0" err="1"/>
              <a:t>pelvis</a:t>
            </a:r>
            <a:endParaRPr lang="gl-ES" dirty="0"/>
          </a:p>
        </p:txBody>
      </p:sp>
      <p:pic>
        <p:nvPicPr>
          <p:cNvPr id="5124" name="Picture 4" descr="La evolución de la pelvis humana">
            <a:extLst>
              <a:ext uri="{FF2B5EF4-FFF2-40B4-BE49-F238E27FC236}">
                <a16:creationId xmlns:a16="http://schemas.microsoft.com/office/drawing/2014/main" id="{CF089BAA-D5F1-D538-5E97-82B94BB4BD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24687" y="2016125"/>
            <a:ext cx="4553294" cy="45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9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4AF9F-D8CA-308F-70E3-FD0E51A4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Cambios na columna</a:t>
            </a:r>
          </a:p>
        </p:txBody>
      </p:sp>
      <p:pic>
        <p:nvPicPr>
          <p:cNvPr id="6146" name="Picture 2" descr="Evolución humana - Wikipedia, la enciclopedia libre">
            <a:extLst>
              <a:ext uri="{FF2B5EF4-FFF2-40B4-BE49-F238E27FC236}">
                <a16:creationId xmlns:a16="http://schemas.microsoft.com/office/drawing/2014/main" id="{8EAD1A3C-73EC-3F0A-A3B8-84871DA35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955" y="2146684"/>
            <a:ext cx="7043887" cy="42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8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02A99-209B-AB81-58EB-B43D1FEB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Inserción da columna</a:t>
            </a:r>
          </a:p>
        </p:txBody>
      </p:sp>
      <p:pic>
        <p:nvPicPr>
          <p:cNvPr id="7170" name="Picture 2" descr="3.HOMÍNIDOS - Paula Robledo Vela">
            <a:extLst>
              <a:ext uri="{FF2B5EF4-FFF2-40B4-BE49-F238E27FC236}">
                <a16:creationId xmlns:a16="http://schemas.microsoft.com/office/drawing/2014/main" id="{59332C32-32A7-0288-8476-9D7F7E1A43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970" y="2184495"/>
            <a:ext cx="5158648" cy="38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2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8C336-0D86-1A93-F908-ED53A347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Cerebración</a:t>
            </a:r>
            <a:endParaRPr lang="gl-ES" dirty="0"/>
          </a:p>
        </p:txBody>
      </p:sp>
      <p:pic>
        <p:nvPicPr>
          <p:cNvPr id="8194" name="Picture 2" descr="Pin on Linaje Evolutivo">
            <a:extLst>
              <a:ext uri="{FF2B5EF4-FFF2-40B4-BE49-F238E27FC236}">
                <a16:creationId xmlns:a16="http://schemas.microsoft.com/office/drawing/2014/main" id="{03D82023-3409-D504-200E-27AB97D5A4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3" y="2273587"/>
            <a:ext cx="6011103" cy="42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VOLUCIÓN DE LA ESPECIE HUMANA. | Human evolution, Human brain, Ancient  humans">
            <a:extLst>
              <a:ext uri="{FF2B5EF4-FFF2-40B4-BE49-F238E27FC236}">
                <a16:creationId xmlns:a16="http://schemas.microsoft.com/office/drawing/2014/main" id="{A1AAB50E-B2F3-3B20-F4CE-46C95D74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63" y="2689566"/>
            <a:ext cx="5378824" cy="3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4337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455</TotalTime>
  <Words>100</Words>
  <Application>Microsoft Office PowerPoint</Application>
  <PresentationFormat>Panorámica</PresentationFormat>
  <Paragraphs>29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Galería</vt:lpstr>
      <vt:lpstr>Unidade 2</vt:lpstr>
      <vt:lpstr>El origen del hombre</vt:lpstr>
      <vt:lpstr>Un chimpancé</vt:lpstr>
      <vt:lpstr>Bipedestación: o pé dun simio</vt:lpstr>
      <vt:lpstr>Comparación pé dun chimpancé e homo sapiens</vt:lpstr>
      <vt:lpstr>Cambios na pelvis</vt:lpstr>
      <vt:lpstr>Cambios na columna</vt:lpstr>
      <vt:lpstr>Inserción da columna</vt:lpstr>
      <vt:lpstr>Cerebración</vt:lpstr>
      <vt:lpstr>Aparato fonación</vt:lpstr>
      <vt:lpstr>Comparación aparato fonador chimpancé e Homo sapiens</vt:lpstr>
      <vt:lpstr>The cave of forgotten dreams</vt:lpstr>
      <vt:lpstr>Fabricación de utensilios </vt:lpstr>
      <vt:lpstr>Industrias de modo 1: olduvaiense</vt:lpstr>
      <vt:lpstr>Homo habilis</vt:lpstr>
      <vt:lpstr>Modo II: achelense</vt:lpstr>
      <vt:lpstr>Homo erectus</vt:lpstr>
      <vt:lpstr>Modo III (musteriense)</vt:lpstr>
      <vt:lpstr>Neandertal</vt:lpstr>
      <vt:lpstr>Modo IV</vt:lpstr>
      <vt:lpstr>Metais</vt:lpstr>
      <vt:lpstr>Revolución industrial</vt:lpstr>
      <vt:lpstr>Enterramento neandertal</vt:lpstr>
      <vt:lpstr>Pinturas rupestres</vt:lpstr>
      <vt:lpstr>Venus de Willendorf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2</dc:title>
  <dc:creator>Raúl González</dc:creator>
  <cp:lastModifiedBy>Raúl González</cp:lastModifiedBy>
  <cp:revision>2</cp:revision>
  <dcterms:created xsi:type="dcterms:W3CDTF">2022-10-12T19:54:35Z</dcterms:created>
  <dcterms:modified xsi:type="dcterms:W3CDTF">2022-10-15T19:48:53Z</dcterms:modified>
</cp:coreProperties>
</file>