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media/image1.jpeg" ContentType="image/jpeg"/>
  <Override PartName="/ppt/media/image9.jpeg" ContentType="image/jpeg"/>
  <Override PartName="/ppt/media/image2.png" ContentType="image/png"/>
  <Override PartName="/ppt/media/image4.jpeg" ContentType="image/jpeg"/>
  <Override PartName="/ppt/media/image48.png" ContentType="image/pn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41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3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44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7.png" ContentType="image/png"/>
  <Override PartName="/ppt/media/image26.png" ContentType="image/pn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42.png" ContentType="image/png"/>
  <Override PartName="/ppt/media/image32.jpeg" ContentType="image/jpeg"/>
  <Override PartName="/ppt/media/image33.jpeg" ContentType="image/jpeg"/>
  <Override PartName="/ppt/media/image34.jpeg" ContentType="image/jpeg"/>
  <Override PartName="/ppt/media/image36.jpeg" ContentType="image/jpeg"/>
  <Override PartName="/ppt/media/image37.png" ContentType="image/png"/>
  <Override PartName="/ppt/media/image38.jpeg" ContentType="image/jpeg"/>
  <Override PartName="/ppt/media/image39.jpeg" ContentType="image/jpeg"/>
  <Override PartName="/ppt/media/image40.jpeg" ContentType="image/jpeg"/>
  <Override PartName="/ppt/media/image43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9.jpeg" ContentType="image/jpeg"/>
  <Override PartName="/ppt/media/image5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080625" cy="63007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200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382920"/>
            <a:ext cx="907200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382920"/>
            <a:ext cx="442692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382920"/>
            <a:ext cx="442692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292104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560" y="1474200"/>
            <a:ext cx="292104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120" y="1474200"/>
            <a:ext cx="292104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382920"/>
            <a:ext cx="292104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560" y="3382920"/>
            <a:ext cx="292104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9120" y="3382920"/>
            <a:ext cx="292104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474200"/>
            <a:ext cx="9072000" cy="36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2000" cy="36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36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36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51280"/>
            <a:ext cx="9072000" cy="487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36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382920"/>
            <a:ext cx="442692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36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382920"/>
            <a:ext cx="442692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474200"/>
            <a:ext cx="442692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474200"/>
            <a:ext cx="442692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382920"/>
            <a:ext cx="9072000" cy="174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335880" y="302040"/>
            <a:ext cx="9404640" cy="5691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100000">
                <a:srgbClr val="f7f7f7"/>
              </a:gs>
            </a:gsLst>
            <a:lin ang="5400000"/>
          </a:gradFill>
          <a:ln cap="rnd"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461160" y="398520"/>
            <a:ext cx="9156240" cy="503928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circle">
              <a:fillToRect l="50000" t="150000" r="50000" b="-50000"/>
            </a:path>
          </a:gradFill>
          <a:ln w="9000">
            <a:noFill/>
          </a:ln>
          <a:effectLst>
            <a:outerShdw blurRad="65500" dir="5400000" dist="381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35880" y="302040"/>
            <a:ext cx="9404640" cy="569160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100000">
                <a:srgbClr val="f7f7f7"/>
              </a:gs>
            </a:gsLst>
            <a:lin ang="5400000"/>
          </a:gradFill>
          <a:ln cap="rnd"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51280"/>
            <a:ext cx="9072000" cy="105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gl-ES" sz="4400" spc="-1" strike="noStrike">
                <a:latin typeface="Arial"/>
              </a:rPr>
              <a:t>Pulse para editar el formato del texto de título</a:t>
            </a:r>
            <a:endParaRPr b="0" lang="gl-E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474200"/>
            <a:ext cx="9072000" cy="36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latin typeface="Arial"/>
              </a:rPr>
              <a:t>Pulse para editar el formato de texto del esquema</a:t>
            </a:r>
            <a:endParaRPr b="0" lang="gl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latin typeface="Arial"/>
              </a:rPr>
              <a:t>Segundo nivel del esquema</a:t>
            </a:r>
            <a:endParaRPr b="0" lang="gl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latin typeface="Arial"/>
              </a:rPr>
              <a:t>Tercer nivel del esquema</a:t>
            </a:r>
            <a:endParaRPr b="0" lang="gl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latin typeface="Arial"/>
              </a:rPr>
              <a:t>Cuarto nivel del esquema</a:t>
            </a:r>
            <a:endParaRPr b="0" lang="gl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latin typeface="Arial"/>
              </a:rPr>
              <a:t>Quinto nivel del esquema</a:t>
            </a:r>
            <a:endParaRPr b="0" lang="gl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latin typeface="Arial"/>
              </a:rPr>
              <a:t>Sexto nivel del esquema</a:t>
            </a:r>
            <a:endParaRPr b="0" lang="gl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latin typeface="Arial"/>
              </a:rPr>
              <a:t>Séptimo nivel del esquema</a:t>
            </a:r>
            <a:endParaRPr b="0" lang="gl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108520" y="1312200"/>
            <a:ext cx="5887800" cy="4011480"/>
          </a:xfrm>
          <a:prstGeom prst="rect">
            <a:avLst/>
          </a:prstGeom>
          <a:noFill/>
          <a:ln w="254160"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algn="ctr" blurRad="50800" dir="5400000" dist="50760" rotWithShape="0">
              <a:srgbClr val="000000">
                <a:alpha val="45000"/>
              </a:srgbClr>
            </a:outerShdw>
          </a:effectLst>
          <a:scene3d>
            <a:camera prst="orthographicFront"/>
            <a:lightRig dir="tl" rig="soft">
              <a:rot lat="0" lon="0" rev="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360000" rIns="360000" tIns="360000" bIns="360000">
            <a:spAutoFit/>
          </a:bodyPr>
          <a:p>
            <a:pPr algn="ctr">
              <a:lnSpc>
                <a:spcPct val="100000"/>
              </a:lnSpc>
            </a:pPr>
            <a:r>
              <a:rPr b="1" lang="gl-ES" sz="5400" spc="46" strike="noStrike">
                <a:solidFill>
                  <a:srgbClr val="bf091d"/>
                </a:solidFill>
                <a:latin typeface="Lucida Sans"/>
                <a:ea typeface="DejaVu Sans"/>
              </a:rPr>
              <a:t>ARQUEOLOXÍA</a:t>
            </a:r>
            <a:endParaRPr b="0" lang="gl-E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5400" spc="46" strike="noStrike">
                <a:solidFill>
                  <a:srgbClr val="bf091d"/>
                </a:solidFill>
                <a:latin typeface="Lucida Sans"/>
                <a:ea typeface="DejaVu Sans"/>
              </a:rPr>
              <a:t>ROMANA</a:t>
            </a:r>
            <a:endParaRPr b="0" lang="gl-E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5400" spc="46" strike="noStrike">
                <a:solidFill>
                  <a:srgbClr val="bf091d"/>
                </a:solidFill>
                <a:latin typeface="Lucida Sans"/>
                <a:ea typeface="DejaVu Sans"/>
              </a:rPr>
              <a:t>DE</a:t>
            </a:r>
            <a:endParaRPr b="0" lang="gl-E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5400" spc="46" strike="noStrike">
                <a:solidFill>
                  <a:srgbClr val="bf091d"/>
                </a:solidFill>
                <a:latin typeface="Lucida Sans"/>
                <a:ea typeface="DejaVu Sans"/>
              </a:rPr>
              <a:t>HISPANIA</a:t>
            </a:r>
            <a:endParaRPr b="0" lang="gl-E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3" descr="C:\Chollo\CULTURA CLÁSICA\Xeografía e Historia\Roma\Hispania sudoriental (Itálica-anfiteatro).jpg"/>
          <p:cNvPicPr/>
          <p:nvPr/>
        </p:nvPicPr>
        <p:blipFill>
          <a:blip r:embed="rId1"/>
          <a:stretch/>
        </p:blipFill>
        <p:spPr>
          <a:xfrm>
            <a:off x="4960440" y="393840"/>
            <a:ext cx="4633920" cy="2886840"/>
          </a:xfrm>
          <a:prstGeom prst="rect">
            <a:avLst/>
          </a:prstGeom>
          <a:ln>
            <a:noFill/>
          </a:ln>
        </p:spPr>
      </p:pic>
      <p:pic>
        <p:nvPicPr>
          <p:cNvPr id="67" name="Picture 4" descr="C:\Chollo\CULTURA CLÁSICA\Xeografía e Historia\Roma\Hispania sudoriental (Itálica-teatro).jpg"/>
          <p:cNvPicPr/>
          <p:nvPr/>
        </p:nvPicPr>
        <p:blipFill>
          <a:blip r:embed="rId2"/>
          <a:stretch/>
        </p:blipFill>
        <p:spPr>
          <a:xfrm>
            <a:off x="393480" y="3468600"/>
            <a:ext cx="4409280" cy="2415240"/>
          </a:xfrm>
          <a:prstGeom prst="rect">
            <a:avLst/>
          </a:prstGeom>
          <a:ln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5197320" y="4060080"/>
            <a:ext cx="428328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ITÁLICA: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teatro e anfiteatro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2" dur="1" fill="hold"/>
                                        <p:tgtEl>
                                          <p:spTgt spid="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 descr="C:\Chollo\CULTURA CLÁSICA\Xeografía e Historia\Roma\Hispania Ulterior (Alcántara-puente).jpg"/>
          <p:cNvPicPr/>
          <p:nvPr/>
        </p:nvPicPr>
        <p:blipFill>
          <a:blip r:embed="rId1"/>
          <a:stretch/>
        </p:blipFill>
        <p:spPr>
          <a:xfrm>
            <a:off x="839880" y="1329840"/>
            <a:ext cx="8315280" cy="461916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1679760" y="489960"/>
            <a:ext cx="688752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PONTE DE ALCÁNTARA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9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41,-97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97,10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0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41,-97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97,10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Chollo\CULTURA CLÁSICA\Xeografía e Historia\Roma\Hispania Ulterior (Segovia-vista).jpg"/>
          <p:cNvPicPr/>
          <p:nvPr/>
        </p:nvPicPr>
        <p:blipFill>
          <a:blip r:embed="rId1"/>
          <a:stretch/>
        </p:blipFill>
        <p:spPr>
          <a:xfrm>
            <a:off x="4095000" y="459000"/>
            <a:ext cx="5496120" cy="3671280"/>
          </a:xfrm>
          <a:prstGeom prst="rect">
            <a:avLst/>
          </a:prstGeom>
          <a:ln>
            <a:noFill/>
          </a:ln>
        </p:spPr>
      </p:pic>
      <p:pic>
        <p:nvPicPr>
          <p:cNvPr id="72" name="Picture 3" descr="C:\Chollo\CULTURA CLÁSICA\Xeografía e Historia\Roma\Hispania Ulterior (Segovia-acueducto).jpg"/>
          <p:cNvPicPr/>
          <p:nvPr/>
        </p:nvPicPr>
        <p:blipFill>
          <a:blip r:embed="rId2"/>
          <a:stretch/>
        </p:blipFill>
        <p:spPr>
          <a:xfrm>
            <a:off x="504000" y="2821680"/>
            <a:ext cx="3212280" cy="306180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4871880" y="4479840"/>
            <a:ext cx="428328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SEGOVIA: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acueduto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58" dur="1" fill="hold"/>
                                        <p:tgtEl>
                                          <p:spTgt spid="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1"/>
          <p:cNvGrpSpPr/>
          <p:nvPr/>
        </p:nvGrpSpPr>
        <p:grpSpPr>
          <a:xfrm>
            <a:off x="414360" y="393840"/>
            <a:ext cx="9270720" cy="5577480"/>
            <a:chOff x="414360" y="393840"/>
            <a:chExt cx="9270720" cy="5577480"/>
          </a:xfrm>
        </p:grpSpPr>
        <p:pic>
          <p:nvPicPr>
            <p:cNvPr id="75" name="Picture 3" descr="C:\Chollo\CULTURA CLÁSICA\Xeografía e Historia\Roma\Hispania Ulterior (Mérida-vista).jpg"/>
            <p:cNvPicPr/>
            <p:nvPr/>
          </p:nvPicPr>
          <p:blipFill>
            <a:blip r:embed="rId1"/>
            <a:stretch/>
          </p:blipFill>
          <p:spPr>
            <a:xfrm>
              <a:off x="414360" y="393840"/>
              <a:ext cx="5086440" cy="3346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4" descr="C:\Chollo\CULTURA CLÁSICA\Xeografía e Historia\Roma\Hispania Ulterior (Mérida-maqueta).jpg"/>
            <p:cNvPicPr/>
            <p:nvPr/>
          </p:nvPicPr>
          <p:blipFill>
            <a:blip r:embed="rId2"/>
            <a:stretch/>
          </p:blipFill>
          <p:spPr>
            <a:xfrm>
              <a:off x="5583240" y="3491640"/>
              <a:ext cx="4101840" cy="2479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7" name="CustomShape 2"/>
          <p:cNvSpPr/>
          <p:nvPr/>
        </p:nvSpPr>
        <p:spPr>
          <a:xfrm>
            <a:off x="504000" y="4619880"/>
            <a:ext cx="470304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EMERITA AVGVSTA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5" dur="1" fill="hold"/>
                                        <p:tgtEl>
                                          <p:spTgt spid="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1"/>
          <p:cNvGrpSpPr/>
          <p:nvPr/>
        </p:nvGrpSpPr>
        <p:grpSpPr>
          <a:xfrm>
            <a:off x="756000" y="393840"/>
            <a:ext cx="8535960" cy="5559840"/>
            <a:chOff x="756000" y="393840"/>
            <a:chExt cx="8535960" cy="5559840"/>
          </a:xfrm>
        </p:grpSpPr>
        <p:pic>
          <p:nvPicPr>
            <p:cNvPr id="79" name="Picture 3" descr="C:\Chollo\CULTURA CLÁSICA\Xeografía e Historia\Roma\Hispania Ulterior (Mérida-acueducto).jpg"/>
            <p:cNvPicPr/>
            <p:nvPr/>
          </p:nvPicPr>
          <p:blipFill>
            <a:blip r:embed="rId1"/>
            <a:stretch/>
          </p:blipFill>
          <p:spPr>
            <a:xfrm>
              <a:off x="919800" y="393840"/>
              <a:ext cx="3441240" cy="2135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4" descr="C:\Chollo\CULTURA CLÁSICA\Xeografía e Historia\Roma\Hispania Ulterior (Mérida-anfiteatro).jpg"/>
            <p:cNvPicPr/>
            <p:nvPr/>
          </p:nvPicPr>
          <p:blipFill>
            <a:blip r:embed="rId2"/>
            <a:stretch/>
          </p:blipFill>
          <p:spPr>
            <a:xfrm>
              <a:off x="5427360" y="3716640"/>
              <a:ext cx="3864600" cy="2237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5" descr="C:\Chollo\CULTURA CLÁSICA\Xeografía e Historia\Roma\Hispania Ulterior (Mérida-puente).jpg"/>
            <p:cNvPicPr/>
            <p:nvPr/>
          </p:nvPicPr>
          <p:blipFill>
            <a:blip r:embed="rId3"/>
            <a:stretch/>
          </p:blipFill>
          <p:spPr>
            <a:xfrm>
              <a:off x="756000" y="3716640"/>
              <a:ext cx="4096800" cy="2237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6" descr="C:\Chollo\CULTURA CLÁSICA\Xeografía e Historia\Roma\Hispania Ulterior (Mérida-teatro).gif"/>
            <p:cNvPicPr/>
            <p:nvPr/>
          </p:nvPicPr>
          <p:blipFill>
            <a:blip r:embed="rId4"/>
            <a:stretch/>
          </p:blipFill>
          <p:spPr>
            <a:xfrm>
              <a:off x="5263560" y="393840"/>
              <a:ext cx="4014720" cy="2162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3" name="CustomShape 2"/>
          <p:cNvSpPr/>
          <p:nvPr/>
        </p:nvSpPr>
        <p:spPr>
          <a:xfrm>
            <a:off x="756000" y="2589840"/>
            <a:ext cx="873504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EMERITA AVGVSTA: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acueduto, teatro, ponte, anfiteatro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2" dur="1" fill="hold"/>
                                        <p:tgtEl>
                                          <p:spTgt spid="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2160000" y="504000"/>
            <a:ext cx="5544000" cy="537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1"/>
          <p:cNvGrpSpPr/>
          <p:nvPr/>
        </p:nvGrpSpPr>
        <p:grpSpPr>
          <a:xfrm>
            <a:off x="498600" y="393840"/>
            <a:ext cx="9029160" cy="5586120"/>
            <a:chOff x="498600" y="393840"/>
            <a:chExt cx="9029160" cy="5586120"/>
          </a:xfrm>
        </p:grpSpPr>
        <p:pic>
          <p:nvPicPr>
            <p:cNvPr id="86" name="Picture 3" descr="C:\Chollo\CULTURA CLÁSICA\Xeografía e Historia\Roma\Hispania Ulterior (Lugo-vista).jpg"/>
            <p:cNvPicPr/>
            <p:nvPr/>
          </p:nvPicPr>
          <p:blipFill>
            <a:blip r:embed="rId1"/>
            <a:stretch/>
          </p:blipFill>
          <p:spPr>
            <a:xfrm>
              <a:off x="498600" y="393840"/>
              <a:ext cx="4678560" cy="3135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4" descr="C:\Chollo\CULTURA CLÁSICA\Xeografía e Historia\Roma\Hispania Ulterior (Lugo-porta da muralla).jpg"/>
            <p:cNvPicPr/>
            <p:nvPr/>
          </p:nvPicPr>
          <p:blipFill>
            <a:blip r:embed="rId2"/>
            <a:stretch/>
          </p:blipFill>
          <p:spPr>
            <a:xfrm>
              <a:off x="5341680" y="668160"/>
              <a:ext cx="4186080" cy="2637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5" descr="C:\Chollo\CULTURA CLÁSICA\Xeografía e Historia\Roma\Hispania Ulterior (Lugo-muralla).jpg"/>
            <p:cNvPicPr/>
            <p:nvPr/>
          </p:nvPicPr>
          <p:blipFill>
            <a:blip r:embed="rId3"/>
            <a:stretch/>
          </p:blipFill>
          <p:spPr>
            <a:xfrm>
              <a:off x="744480" y="3620520"/>
              <a:ext cx="4268160" cy="23594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9" name="CustomShape 2"/>
          <p:cNvSpPr/>
          <p:nvPr/>
        </p:nvSpPr>
        <p:spPr>
          <a:xfrm>
            <a:off x="5459760" y="4129560"/>
            <a:ext cx="394704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LVCVS AVGVSTI: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muralla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9" dur="1" fill="hold"/>
                                        <p:tgtEl>
                                          <p:spTgt spid="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Chollo\CULTURA CLÁSICA\Xeografía e Historia\Roma\Arqueoloxía de Gallaecia-Bracara Augusta (vista).jpg"/>
          <p:cNvPicPr/>
          <p:nvPr/>
        </p:nvPicPr>
        <p:blipFill>
          <a:blip r:embed="rId1">
            <a:lum bright="16000"/>
          </a:blip>
          <a:stretch/>
        </p:blipFill>
        <p:spPr>
          <a:xfrm>
            <a:off x="526680" y="393840"/>
            <a:ext cx="4932000" cy="3295080"/>
          </a:xfrm>
          <a:prstGeom prst="rect">
            <a:avLst/>
          </a:prstGeom>
          <a:ln>
            <a:noFill/>
          </a:ln>
        </p:spPr>
      </p:pic>
      <p:pic>
        <p:nvPicPr>
          <p:cNvPr id="91" name="Picture 3" descr="C:\Chollo\CULTURA CLÁSICA\Xeografía e Historia\Roma\Arqueoloxía de Gallaecia-Bracara Augusta (plano reconstruido).jpg"/>
          <p:cNvPicPr/>
          <p:nvPr/>
        </p:nvPicPr>
        <p:blipFill>
          <a:blip r:embed="rId2"/>
          <a:stretch/>
        </p:blipFill>
        <p:spPr>
          <a:xfrm>
            <a:off x="5801040" y="393840"/>
            <a:ext cx="3830040" cy="3245400"/>
          </a:xfrm>
          <a:prstGeom prst="rect">
            <a:avLst/>
          </a:prstGeom>
          <a:ln>
            <a:noFill/>
          </a:ln>
        </p:spPr>
      </p:pic>
      <p:pic>
        <p:nvPicPr>
          <p:cNvPr id="92" name="Picture 4" descr="C:\Chollo\CULTURA CLÁSICA\Xeografía e Historia\Roma\Arqueoloxía de Gallaecia-Bracara Augusta (ponte).jpg"/>
          <p:cNvPicPr/>
          <p:nvPr/>
        </p:nvPicPr>
        <p:blipFill>
          <a:blip r:embed="rId3"/>
          <a:stretch/>
        </p:blipFill>
        <p:spPr>
          <a:xfrm>
            <a:off x="6383880" y="3740400"/>
            <a:ext cx="2687040" cy="219996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944640" y="4396680"/>
            <a:ext cx="441468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BRACARA AVGVSTA: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ponte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86" dur="1" fill="hold"/>
                                        <p:tgtEl>
                                          <p:spTgt spid="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C:\Chollo\CULTURA CLÁSICA\Xeografía e Historia\Roma\Arqueoloxía de Gallaecia-Astorga (vista).jpg"/>
          <p:cNvPicPr/>
          <p:nvPr/>
        </p:nvPicPr>
        <p:blipFill>
          <a:blip r:embed="rId1"/>
          <a:stretch/>
        </p:blipFill>
        <p:spPr>
          <a:xfrm>
            <a:off x="4451760" y="280080"/>
            <a:ext cx="5392800" cy="3602880"/>
          </a:xfrm>
          <a:prstGeom prst="rect">
            <a:avLst/>
          </a:prstGeom>
          <a:ln>
            <a:noFill/>
          </a:ln>
        </p:spPr>
      </p:pic>
      <p:pic>
        <p:nvPicPr>
          <p:cNvPr id="95" name="Picture 3" descr="C:\Chollo\CULTURA CLÁSICA\Xeografía e Historia\Roma\Arqueoloxía de Gallaecia-Asturica Augusta (plano).jpg"/>
          <p:cNvPicPr/>
          <p:nvPr/>
        </p:nvPicPr>
        <p:blipFill>
          <a:blip r:embed="rId2"/>
          <a:stretch/>
        </p:blipFill>
        <p:spPr>
          <a:xfrm>
            <a:off x="419760" y="3639960"/>
            <a:ext cx="4283280" cy="23238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961160" y="4637880"/>
            <a:ext cx="470304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ASTVRICA AVGVSTA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93" dur="1" fill="hold"/>
                                        <p:tgtEl>
                                          <p:spTgt spid="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C:\Chollo\CULTURA CLÁSICA\Xeografía e Historia\Roma\Arqueoloxía de Gallaecia-Esquema de campamento.jpg"/>
          <p:cNvPicPr/>
          <p:nvPr/>
        </p:nvPicPr>
        <p:blipFill>
          <a:blip r:embed="rId1"/>
          <a:stretch/>
        </p:blipFill>
        <p:spPr>
          <a:xfrm>
            <a:off x="587880" y="349560"/>
            <a:ext cx="4115520" cy="2219040"/>
          </a:xfrm>
          <a:prstGeom prst="rect">
            <a:avLst/>
          </a:prstGeom>
          <a:ln>
            <a:noFill/>
          </a:ln>
        </p:spPr>
      </p:pic>
      <p:pic>
        <p:nvPicPr>
          <p:cNvPr id="98" name="Picture 3" descr="C:\Chollo\CULTURA CLÁSICA\Xeografía e Historia\Roma\Arqueoloxía de Gallaecia-Aquis Querquennis.bmp"/>
          <p:cNvPicPr/>
          <p:nvPr/>
        </p:nvPicPr>
        <p:blipFill>
          <a:blip r:embed="rId2"/>
          <a:stretch/>
        </p:blipFill>
        <p:spPr>
          <a:xfrm>
            <a:off x="3438360" y="2690640"/>
            <a:ext cx="6167880" cy="324900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5459760" y="419760"/>
            <a:ext cx="3947040" cy="1973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campamentos militares: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AQVIS QVERQVENNIS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4" dur="indefinite" restart="never" nodeType="tmRoot">
          <p:childTnLst>
            <p:seq>
              <p:cTn id="95" dur="indefinite" nodeType="mainSeq"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00" dur="1" fill="hold"/>
                                        <p:tgtEl>
                                          <p:spTgt spid="9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"/>
          <p:cNvPicPr/>
          <p:nvPr/>
        </p:nvPicPr>
        <p:blipFill>
          <a:blip r:embed="rId1"/>
          <a:stretch/>
        </p:blipFill>
        <p:spPr>
          <a:xfrm>
            <a:off x="2362320" y="459000"/>
            <a:ext cx="7165440" cy="5163480"/>
          </a:xfrm>
          <a:prstGeom prst="rect">
            <a:avLst/>
          </a:prstGeom>
          <a:ln w="9360"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551160" y="4527720"/>
            <a:ext cx="2913120" cy="1369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FASES DA CONQUISTA DE HISPANIA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26" descr="C:\Chollo\CULTURA CLÁSICA\Xeografía e Historia\Roma\Arqueoloxíoa de Gallaecia-As Médulas.JPG"/>
          <p:cNvPicPr/>
          <p:nvPr/>
        </p:nvPicPr>
        <p:blipFill>
          <a:blip r:embed="rId1"/>
          <a:stretch/>
        </p:blipFill>
        <p:spPr>
          <a:xfrm>
            <a:off x="944640" y="393840"/>
            <a:ext cx="8131680" cy="508212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251640" y="5512320"/>
            <a:ext cx="957528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i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RVINA MONTIVM</a:t>
            </a: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: AS MÉDULAS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07" dur="1" fill="hold"/>
                                        <p:tgtEl>
                                          <p:spTgt spid="1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C:\Chollo\CULTURA CLÁSICA\Xeografía e Historia\Roma\Arqueoloxía de Gallaecia-As Médulas (Conducción de auga ).JPG"/>
          <p:cNvPicPr/>
          <p:nvPr/>
        </p:nvPicPr>
        <p:blipFill>
          <a:blip r:embed="rId1"/>
          <a:stretch/>
        </p:blipFill>
        <p:spPr>
          <a:xfrm>
            <a:off x="456480" y="419760"/>
            <a:ext cx="3716280" cy="4129200"/>
          </a:xfrm>
          <a:prstGeom prst="rect">
            <a:avLst/>
          </a:prstGeom>
          <a:ln>
            <a:noFill/>
          </a:ln>
        </p:spPr>
      </p:pic>
      <p:pic>
        <p:nvPicPr>
          <p:cNvPr id="103" name="Picture 3" descr="C:\Chollo\CULTURA CLÁSICA\Xeografía e Historia\Roma\Arqueoloxía de Gallaecia-As Médulas (Cuevona).JPG"/>
          <p:cNvPicPr/>
          <p:nvPr/>
        </p:nvPicPr>
        <p:blipFill>
          <a:blip r:embed="rId2"/>
          <a:stretch/>
        </p:blipFill>
        <p:spPr>
          <a:xfrm>
            <a:off x="4331160" y="2624760"/>
            <a:ext cx="5249160" cy="328068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4703760" y="699840"/>
            <a:ext cx="4535280" cy="1547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AS MÉDULAS: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canles de auga e “Cuevona”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8" dur="indefinite" restart="never" nodeType="tmRoot">
          <p:childTnLst>
            <p:seq>
              <p:cTn id="109" dur="indefinite" nodeType="mainSeq">
                <p:childTnLst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4" dur="1" fill="hold"/>
                                        <p:tgtEl>
                                          <p:spTgt spid="1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..\Realia\Romanización\viae gallaeciae.bmp"/>
          <p:cNvPicPr/>
          <p:nvPr/>
        </p:nvPicPr>
        <p:blipFill>
          <a:blip r:embed="rId1"/>
          <a:stretch/>
        </p:blipFill>
        <p:spPr>
          <a:xfrm>
            <a:off x="1427760" y="839880"/>
            <a:ext cx="7391520" cy="512964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251640" y="376200"/>
            <a:ext cx="949104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i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VIAE ROMANAE GALLAECIAE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1" dur="1" fill="hold"/>
                                        <p:tgtEl>
                                          <p:spTgt spid="1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C:\Chollo\CULTURA CLÁSICA\Xeografía e Historia\Roma\Hispania Ulterior (Bibei- (mapa).gif"/>
          <p:cNvPicPr/>
          <p:nvPr/>
        </p:nvPicPr>
        <p:blipFill>
          <a:blip r:embed="rId1"/>
          <a:stretch/>
        </p:blipFill>
        <p:spPr>
          <a:xfrm>
            <a:off x="5984640" y="412560"/>
            <a:ext cx="3642840" cy="1994040"/>
          </a:xfrm>
          <a:prstGeom prst="rect">
            <a:avLst/>
          </a:prstGeom>
          <a:ln>
            <a:noFill/>
          </a:ln>
        </p:spPr>
      </p:pic>
      <p:pic>
        <p:nvPicPr>
          <p:cNvPr id="108" name="Picture 3" descr="C:\Chollo\CULTURA CLÁSICA\Xeografía e Historia\Roma\Hispania Ulterior (Bibei -ponte).jpg"/>
          <p:cNvPicPr/>
          <p:nvPr/>
        </p:nvPicPr>
        <p:blipFill>
          <a:blip r:embed="rId2"/>
          <a:stretch/>
        </p:blipFill>
        <p:spPr>
          <a:xfrm>
            <a:off x="425160" y="2430720"/>
            <a:ext cx="5480280" cy="348912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1175760" y="699840"/>
            <a:ext cx="394704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pontes: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RÍO BIBEI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8" dur="1" fill="hold"/>
                                        <p:tgtEl>
                                          <p:spTgt spid="1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Chollo\CULTURA CLÁSICA\Xeografía e Historia\Roma\Arqueoloxía de Gallaecia-Torre de Hércules (actual).bmp"/>
          <p:cNvPicPr/>
          <p:nvPr/>
        </p:nvPicPr>
        <p:blipFill>
          <a:blip r:embed="rId1">
            <a:lum bright="32000"/>
          </a:blip>
          <a:stretch/>
        </p:blipFill>
        <p:spPr>
          <a:xfrm>
            <a:off x="5113080" y="398160"/>
            <a:ext cx="4493160" cy="3669840"/>
          </a:xfrm>
          <a:prstGeom prst="rect">
            <a:avLst/>
          </a:prstGeom>
          <a:ln>
            <a:noFill/>
          </a:ln>
        </p:spPr>
      </p:pic>
      <p:pic>
        <p:nvPicPr>
          <p:cNvPr id="111" name="Picture 3" descr="C:\Chollo\CULTURA CLÁSICA\Xeografía e Historia\Roma\Arqueoloxía de Gallaecia-Torre de Hércules (ruinas).jpg"/>
          <p:cNvPicPr/>
          <p:nvPr/>
        </p:nvPicPr>
        <p:blipFill>
          <a:blip r:embed="rId2"/>
          <a:stretch/>
        </p:blipFill>
        <p:spPr>
          <a:xfrm>
            <a:off x="440640" y="3215160"/>
            <a:ext cx="4283280" cy="267660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587880" y="1049760"/>
            <a:ext cx="394704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faro?: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BRIGANTIVM?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5" dur="1" fill="hold"/>
                                        <p:tgtEl>
                                          <p:spTgt spid="1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C:\Chollo\CULTURA CLÁSICA\Xeografía e Historia\Roma\Arqueoloxía de Gallaecia-Viladonga (vista).jpg"/>
          <p:cNvPicPr/>
          <p:nvPr/>
        </p:nvPicPr>
        <p:blipFill>
          <a:blip r:embed="rId1"/>
          <a:stretch/>
        </p:blipFill>
        <p:spPr>
          <a:xfrm>
            <a:off x="446040" y="393840"/>
            <a:ext cx="5459040" cy="3411720"/>
          </a:xfrm>
          <a:prstGeom prst="rect">
            <a:avLst/>
          </a:prstGeom>
          <a:ln>
            <a:noFill/>
          </a:ln>
        </p:spPr>
      </p:pic>
      <p:pic>
        <p:nvPicPr>
          <p:cNvPr id="114" name="Picture 3" descr="C:\Chollo\CULTURA CLÁSICA\Xeografía e Historia\Roma\Arqueoloxía de Gallaecia-Viladonga (maqueta).jpg"/>
          <p:cNvPicPr/>
          <p:nvPr/>
        </p:nvPicPr>
        <p:blipFill>
          <a:blip r:embed="rId2"/>
          <a:stretch/>
        </p:blipFill>
        <p:spPr>
          <a:xfrm>
            <a:off x="5984640" y="3578040"/>
            <a:ext cx="3621600" cy="230220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1091880" y="4339800"/>
            <a:ext cx="394704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castros: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VILADONGA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2" dur="1" fill="hold"/>
                                        <p:tgtEl>
                                          <p:spTgt spid="1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C:\Chollo\CULTURA CLÁSICA\Xeografía e Historia\Roma\Arqueoloxía de Gallaecia-Tessera hospitalis.gif"/>
          <p:cNvPicPr/>
          <p:nvPr/>
        </p:nvPicPr>
        <p:blipFill>
          <a:blip r:embed="rId1"/>
          <a:stretch/>
        </p:blipFill>
        <p:spPr>
          <a:xfrm>
            <a:off x="671760" y="769680"/>
            <a:ext cx="5591880" cy="482940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6803640" y="2309760"/>
            <a:ext cx="2603520" cy="1369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i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TESSERA HOSPITALIS </a:t>
            </a: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do Courel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3" dur="indefinite" restart="never" nodeType="tmRoot">
          <p:childTnLst>
            <p:seq>
              <p:cTn id="144" dur="indefinite" nodeType="mainSeq">
                <p:childTnLst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9" dur="1" fill="hold"/>
                                        <p:tgtEl>
                                          <p:spTgt spid="1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Chollo\CULTURA CLÁSICA\Xeografía e Historia\Roma\Arqueoloxía de Gallaecia-Arte (Mercurio de Vilar de Barrio).jpg"/>
          <p:cNvPicPr/>
          <p:nvPr/>
        </p:nvPicPr>
        <p:blipFill>
          <a:blip r:embed="rId1"/>
          <a:stretch/>
        </p:blipFill>
        <p:spPr>
          <a:xfrm>
            <a:off x="944640" y="1399680"/>
            <a:ext cx="2476080" cy="4505400"/>
          </a:xfrm>
          <a:prstGeom prst="rect">
            <a:avLst/>
          </a:prstGeom>
          <a:ln>
            <a:noFill/>
          </a:ln>
        </p:spPr>
      </p:pic>
      <p:pic>
        <p:nvPicPr>
          <p:cNvPr id="119" name="Picture 3" descr="C:\Chollo\CULTURA CLÁSICA\Xeografía e Historia\Roma\Arqueoloxía de Gallaecia-Arte (Mosaico de Batitales).jpg"/>
          <p:cNvPicPr/>
          <p:nvPr/>
        </p:nvPicPr>
        <p:blipFill>
          <a:blip r:embed="rId2"/>
          <a:stretch/>
        </p:blipFill>
        <p:spPr>
          <a:xfrm>
            <a:off x="5292000" y="839880"/>
            <a:ext cx="3959280" cy="335916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-78840" y="280080"/>
            <a:ext cx="453528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MERCURIO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de Vilar de Barrio</a:t>
            </a:r>
            <a:endParaRPr b="0" lang="gl-ES" sz="28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291640" y="4339800"/>
            <a:ext cx="394704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MOSAICO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de Batitales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afterEffect" fill="hold" presetClass="entr" presetID="2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56" dur="1" fill="hold"/>
                                        <p:tgtEl>
                                          <p:spTgt spid="1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61" dur="1" fill="hold"/>
                                        <p:tgtEl>
                                          <p:spTgt spid="1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nodeType="afterEffect" fill="hold" presetClass="entr" presetID="2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65" dur="1" fill="hold"/>
                                        <p:tgtEl>
                                          <p:spTgt spid="1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0" dur="1" fill="hold"/>
                                        <p:tgtEl>
                                          <p:spTgt spid="1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2977920" y="576000"/>
            <a:ext cx="6670080" cy="518400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432000" y="4818600"/>
            <a:ext cx="4032000" cy="112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DIVISIÓN PROVINCIAL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(S. III d. C.)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Chollo\CULTURA CLÁSICA\Xeografía e Historia\Roma\Hispania sudoriental (mapa).jpg"/>
          <p:cNvPicPr/>
          <p:nvPr/>
        </p:nvPicPr>
        <p:blipFill>
          <a:blip r:embed="rId1"/>
          <a:stretch/>
        </p:blipFill>
        <p:spPr>
          <a:xfrm>
            <a:off x="419760" y="910080"/>
            <a:ext cx="9323280" cy="508608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419760" y="376200"/>
            <a:ext cx="923904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HISPANIA ROMANA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 descr="C:\Chollo\CULTURA CLÁSICA\Xeografía e Historia\Roma\Hispania sudoriental (Sagunto-foto).jpg"/>
          <p:cNvPicPr/>
          <p:nvPr/>
        </p:nvPicPr>
        <p:blipFill>
          <a:blip r:embed="rId1"/>
          <a:stretch/>
        </p:blipFill>
        <p:spPr>
          <a:xfrm>
            <a:off x="419760" y="418320"/>
            <a:ext cx="4451040" cy="332136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C:\Chollo\CULTURA CLÁSICA\Xeografía e Historia\Roma\Hispania sudoriental (Sagunto-teatro).jpg"/>
          <p:cNvPicPr/>
          <p:nvPr/>
        </p:nvPicPr>
        <p:blipFill>
          <a:blip r:embed="rId2"/>
          <a:stretch/>
        </p:blipFill>
        <p:spPr>
          <a:xfrm>
            <a:off x="5197320" y="3018600"/>
            <a:ext cx="4444200" cy="286920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756000" y="4410000"/>
            <a:ext cx="428328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SAGVNTVM: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teatro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C:\Chollo\CULTURA CLÁSICA\Xeografía e Historia\Roma\Hispania sudoriental (Cartagena-cisterna).jpg"/>
          <p:cNvPicPr/>
          <p:nvPr/>
        </p:nvPicPr>
        <p:blipFill>
          <a:blip r:embed="rId1"/>
          <a:stretch/>
        </p:blipFill>
        <p:spPr>
          <a:xfrm>
            <a:off x="4619880" y="3709800"/>
            <a:ext cx="5151240" cy="2188440"/>
          </a:xfrm>
          <a:prstGeom prst="rect">
            <a:avLst/>
          </a:prstGeom>
          <a:ln>
            <a:noFill/>
          </a:ln>
        </p:spPr>
      </p:pic>
      <p:pic>
        <p:nvPicPr>
          <p:cNvPr id="52" name="Picture 5" descr="C:\Chollo\CULTURA CLÁSICA\Xeografía e Historia\Roma\Hispania sudoriental (Cartagena-foto).jpg"/>
          <p:cNvPicPr/>
          <p:nvPr/>
        </p:nvPicPr>
        <p:blipFill>
          <a:blip r:embed="rId2"/>
          <a:stretch/>
        </p:blipFill>
        <p:spPr>
          <a:xfrm>
            <a:off x="472320" y="393840"/>
            <a:ext cx="3999960" cy="2984400"/>
          </a:xfrm>
          <a:prstGeom prst="rect">
            <a:avLst/>
          </a:prstGeom>
          <a:ln>
            <a:noFill/>
          </a:ln>
        </p:spPr>
      </p:pic>
      <p:pic>
        <p:nvPicPr>
          <p:cNvPr id="53" name="Picture 6" descr="C:\Chollo\CULTURA CLÁSICA\Xeografía e Historia\Roma\Hispania sudoriental (Cartagena-teatro).jpg"/>
          <p:cNvPicPr/>
          <p:nvPr/>
        </p:nvPicPr>
        <p:blipFill>
          <a:blip r:embed="rId3"/>
          <a:stretch/>
        </p:blipFill>
        <p:spPr>
          <a:xfrm>
            <a:off x="495360" y="3477960"/>
            <a:ext cx="3913200" cy="239688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5040000" y="1329840"/>
            <a:ext cx="428328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CARTHAGO NOVA: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teatro  e cisternas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" dur="1" fill="hold"/>
                                        <p:tgtEl>
                                          <p:spTgt spid="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 descr="C:\Chollo\CULTURA CLÁSICA\Xeografía e Historia\Roma\Hispania sudoriental (Tarragona-foto).jpg"/>
          <p:cNvPicPr/>
          <p:nvPr/>
        </p:nvPicPr>
        <p:blipFill>
          <a:blip r:embed="rId1"/>
          <a:stretch/>
        </p:blipFill>
        <p:spPr>
          <a:xfrm>
            <a:off x="529920" y="406440"/>
            <a:ext cx="4115520" cy="3070440"/>
          </a:xfrm>
          <a:prstGeom prst="rect">
            <a:avLst/>
          </a:prstGeom>
          <a:ln>
            <a:noFill/>
          </a:ln>
        </p:spPr>
      </p:pic>
      <p:pic>
        <p:nvPicPr>
          <p:cNvPr id="56" name="Picture 4" descr="C:\Chollo\CULTURA CLÁSICA\Xeografía e Historia\Roma\Hispania sudoriental (Tarragona-Arco de Bará).jpg"/>
          <p:cNvPicPr/>
          <p:nvPr/>
        </p:nvPicPr>
        <p:blipFill>
          <a:blip r:embed="rId2"/>
          <a:stretch/>
        </p:blipFill>
        <p:spPr>
          <a:xfrm>
            <a:off x="6300000" y="3477960"/>
            <a:ext cx="2283120" cy="2409840"/>
          </a:xfrm>
          <a:prstGeom prst="rect">
            <a:avLst/>
          </a:prstGeom>
          <a:ln>
            <a:noFill/>
          </a:ln>
        </p:spPr>
      </p:pic>
      <p:pic>
        <p:nvPicPr>
          <p:cNvPr id="57" name="Picture 5" descr="C:\Chollo\CULTURA CLÁSICA\Xeografía e Historia\Roma\Hispania sudoriental (Tarragona-reconstrucción).jpg"/>
          <p:cNvPicPr/>
          <p:nvPr/>
        </p:nvPicPr>
        <p:blipFill>
          <a:blip r:embed="rId3"/>
          <a:stretch/>
        </p:blipFill>
        <p:spPr>
          <a:xfrm>
            <a:off x="4871880" y="470880"/>
            <a:ext cx="4703040" cy="294048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175760" y="4129560"/>
            <a:ext cx="428328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TARRACO: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arco de Berà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1" dur="1" fill="hold"/>
                                        <p:tgtEl>
                                          <p:spTgt spid="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"/>
          <p:cNvGrpSpPr/>
          <p:nvPr/>
        </p:nvGrpSpPr>
        <p:grpSpPr>
          <a:xfrm>
            <a:off x="629640" y="459000"/>
            <a:ext cx="8740800" cy="5446080"/>
            <a:chOff x="629640" y="459000"/>
            <a:chExt cx="8740800" cy="5446080"/>
          </a:xfrm>
        </p:grpSpPr>
        <p:pic>
          <p:nvPicPr>
            <p:cNvPr id="60" name="Picture 3" descr="C:\Chollo\CULTURA CLÁSICA\Xeografía e Historia\Roma\Hispania sudoriental (Tarragona-anfiteatro).jpg"/>
            <p:cNvPicPr/>
            <p:nvPr/>
          </p:nvPicPr>
          <p:blipFill>
            <a:blip r:embed="rId1"/>
            <a:stretch/>
          </p:blipFill>
          <p:spPr>
            <a:xfrm>
              <a:off x="629640" y="459000"/>
              <a:ext cx="4213800" cy="2657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4" descr="C:\Chollo\CULTURA CLÁSICA\Xeografía e Historia\Roma\Hispania sudoriental (Tarragona-muralla).jpg"/>
            <p:cNvPicPr/>
            <p:nvPr/>
          </p:nvPicPr>
          <p:blipFill>
            <a:blip r:embed="rId2"/>
            <a:stretch/>
          </p:blipFill>
          <p:spPr>
            <a:xfrm>
              <a:off x="5000400" y="3265200"/>
              <a:ext cx="4370040" cy="2639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2" name="CustomShape 2"/>
          <p:cNvSpPr/>
          <p:nvPr/>
        </p:nvSpPr>
        <p:spPr>
          <a:xfrm>
            <a:off x="5292000" y="1049760"/>
            <a:ext cx="428328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TARRACO:</a:t>
            </a:r>
            <a:endParaRPr b="0" lang="gl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anfiteatro e muralla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8" dur="1" fill="hold"/>
                                        <p:tgtEl>
                                          <p:spTgt spid="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3" descr="C:\Chollo\CULTURA CLÁSICA\Xeografía e Historia\Roma\Hispania sudoriental (Itálica-vista).jpg"/>
          <p:cNvPicPr/>
          <p:nvPr/>
        </p:nvPicPr>
        <p:blipFill>
          <a:blip r:embed="rId1"/>
          <a:stretch/>
        </p:blipFill>
        <p:spPr>
          <a:xfrm>
            <a:off x="551160" y="2755800"/>
            <a:ext cx="4619520" cy="3083760"/>
          </a:xfrm>
          <a:prstGeom prst="rect">
            <a:avLst/>
          </a:prstGeom>
          <a:ln>
            <a:noFill/>
          </a:ln>
        </p:spPr>
      </p:pic>
      <p:pic>
        <p:nvPicPr>
          <p:cNvPr id="64" name="Picture 4" descr="C:\Chollo\CULTURA CLÁSICA\Xeografía e Historia\Roma\Hispania sudoriental (Itálica-plano).gif"/>
          <p:cNvPicPr/>
          <p:nvPr/>
        </p:nvPicPr>
        <p:blipFill>
          <a:blip r:embed="rId2"/>
          <a:stretch/>
        </p:blipFill>
        <p:spPr>
          <a:xfrm>
            <a:off x="5711760" y="699840"/>
            <a:ext cx="3891240" cy="363924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587880" y="1329840"/>
            <a:ext cx="428328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gl-ES" sz="2800" spc="-1" strike="noStrike">
                <a:solidFill>
                  <a:srgbClr val="3333cc"/>
                </a:solidFill>
                <a:latin typeface="Lucida Sans"/>
                <a:ea typeface="DejaVu Sans"/>
              </a:rPr>
              <a:t>ITÁLICA</a:t>
            </a:r>
            <a:endParaRPr b="0" lang="gl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5" dur="1" fill="hold"/>
                                        <p:tgtEl>
                                          <p:spTgt spid="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296</TotalTime>
  <Application>LibreOffice/6.3.6.2$Windows_X86_64 LibreOffice_project/2196df99b074d8a661f4036fca8fa0cbfa33a497</Application>
  <Words>110</Words>
  <Paragraphs>46</Paragraphs>
  <Company>PROPIA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2007-05-02T21:15:52Z</dcterms:created>
  <dc:creator>CARBALLO</dc:creator>
  <dc:description/>
  <dc:language>es-ES</dc:language>
  <cp:lastModifiedBy/>
  <dcterms:modified xsi:type="dcterms:W3CDTF">2021-02-19T09:42:31Z</dcterms:modified>
  <cp:revision>33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PROPIA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26</vt:i4>
  </property>
</Properties>
</file>