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3" r:id="rId5"/>
    <p:sldId id="264" r:id="rId6"/>
    <p:sldId id="258" r:id="rId7"/>
    <p:sldId id="259" r:id="rId8"/>
    <p:sldId id="282" r:id="rId9"/>
    <p:sldId id="260" r:id="rId10"/>
    <p:sldId id="283" r:id="rId11"/>
    <p:sldId id="284" r:id="rId12"/>
    <p:sldId id="268" r:id="rId13"/>
    <p:sldId id="270" r:id="rId14"/>
    <p:sldId id="269" r:id="rId15"/>
    <p:sldId id="271" r:id="rId16"/>
    <p:sldId id="272" r:id="rId17"/>
    <p:sldId id="277" r:id="rId18"/>
    <p:sldId id="273" r:id="rId19"/>
    <p:sldId id="279" r:id="rId20"/>
    <p:sldId id="274" r:id="rId21"/>
    <p:sldId id="286" r:id="rId22"/>
    <p:sldId id="265" r:id="rId23"/>
    <p:sldId id="275" r:id="rId24"/>
    <p:sldId id="281" r:id="rId25"/>
    <p:sldId id="278" r:id="rId26"/>
    <p:sldId id="280" r:id="rId27"/>
    <p:sldId id="285" r:id="rId28"/>
    <p:sldId id="266" r:id="rId2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48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A4828C-B928-8F6E-3F3A-626A9DDB2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1A53E23-8791-86E2-B070-A814B30881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9D911B4-8743-CDFA-109C-F983CD251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04557-A4A5-49C7-9D5B-1FFAD21E14A9}" type="datetimeFigureOut">
              <a:rPr lang="es-ES" smtClean="0"/>
              <a:t>14/10/2024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D475B06-2326-FA84-E6D7-BB9D87260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DDBFE6-5080-B6A6-2548-BAB7EDB41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94F77-E23A-47A7-B37E-6C94E015F3C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8858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4C3331-8E01-4E50-0D08-58B9E3D8A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278E769-E00B-F6B9-E2FE-68E125CA1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E440697-8695-767E-EBD6-C1A15ECEA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04557-A4A5-49C7-9D5B-1FFAD21E14A9}" type="datetimeFigureOut">
              <a:rPr lang="es-ES" smtClean="0"/>
              <a:t>14/10/2024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826A8B-1A55-1139-9849-29016EA9A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4593D41-8B32-3CCE-FF54-2F851F7F8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94F77-E23A-47A7-B37E-6C94E015F3C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763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254E66F-069B-C28D-C8B1-72BC20C4AD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EF1E020-BA41-F5FE-4B30-AF4E0BADC4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238869-D2B6-5723-5EA1-F146D1266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04557-A4A5-49C7-9D5B-1FFAD21E14A9}" type="datetimeFigureOut">
              <a:rPr lang="es-ES" smtClean="0"/>
              <a:t>14/10/2024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F92DFCF-6661-8BC4-39E2-579DFB43E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4430B00-D0FC-9C76-544F-7180E2794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94F77-E23A-47A7-B37E-6C94E015F3C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3668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D34D6D-F55E-0D3C-E064-992276584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ED46080-14E1-EB6A-0761-75992CA1C1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75CB80E-1675-99DD-342E-008532764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04557-A4A5-49C7-9D5B-1FFAD21E14A9}" type="datetimeFigureOut">
              <a:rPr lang="es-ES" smtClean="0"/>
              <a:t>14/10/2024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E726A9-CF43-EF36-5BCB-9BC63817A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5EA6D64-4EE9-0B04-E3FD-6AD51EAB6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94F77-E23A-47A7-B37E-6C94E015F3C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7462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022444-193E-7CAB-18DC-A95ACB80C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B4FAC05-688B-294C-D0C3-EA9EE51B6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C672845-7CF6-2E75-5E15-D2CE6F957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04557-A4A5-49C7-9D5B-1FFAD21E14A9}" type="datetimeFigureOut">
              <a:rPr lang="es-ES" smtClean="0"/>
              <a:t>14/10/2024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87AAB9F-C184-98AB-A7D7-AA7AE6A63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452C60-B605-D15B-D140-3DD5D45A4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94F77-E23A-47A7-B37E-6C94E015F3C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7882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B30901-AF64-7BE7-0D07-1A01E0EE7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9D70567-408D-4068-2F77-2C0C2F6CDA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777DC8C-13CA-4DB1-4FE1-D6307DCFAF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8339BAA-F2C5-8730-542D-09EB3CA1B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04557-A4A5-49C7-9D5B-1FFAD21E14A9}" type="datetimeFigureOut">
              <a:rPr lang="es-ES" smtClean="0"/>
              <a:t>14/10/2024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50FAA13-EDB8-9E1F-105F-4EDE761FC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3E66D6A-5F56-FD24-9BA5-4E0ECED45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94F77-E23A-47A7-B37E-6C94E015F3C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1227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76C41B-C979-3EBA-8426-46393E5E8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2B49310-E606-669B-2067-5257EB60F5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E69D87A-8CF4-7C67-4786-58C516BF99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3596C18-55FE-B8FF-09FC-201C940868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9DC0B01-86A7-4729-4390-1C53548253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73EBC13-F3CA-40B6-0456-E4AF264FD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04557-A4A5-49C7-9D5B-1FFAD21E14A9}" type="datetimeFigureOut">
              <a:rPr lang="es-ES" smtClean="0"/>
              <a:t>14/10/2024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99EB4FC-57E1-0B9B-12C9-D19947964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47C449C-A6EF-0CE0-C600-DDB069315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94F77-E23A-47A7-B37E-6C94E015F3C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1252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A01195-4A18-7AF3-5E30-C3A038A1F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C92ED56-5ECD-82B5-D39B-FB585C755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04557-A4A5-49C7-9D5B-1FFAD21E14A9}" type="datetimeFigureOut">
              <a:rPr lang="es-ES" smtClean="0"/>
              <a:t>14/10/2024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9786D89-1E90-773C-BD41-E064BA995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CAC09FB-9E13-3D84-8718-B2A6D0DA8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94F77-E23A-47A7-B37E-6C94E015F3C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3553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C32FC82-455B-9AAF-9C8D-316375EAC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04557-A4A5-49C7-9D5B-1FFAD21E14A9}" type="datetimeFigureOut">
              <a:rPr lang="es-ES" smtClean="0"/>
              <a:t>14/10/2024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A6174AB-621E-9E1F-7DB2-027D7AD7F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F0F97E8-B528-8945-0D66-0A2CA3495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94F77-E23A-47A7-B37E-6C94E015F3C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0361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676968-AA0C-CC91-8E08-712A38DEF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C1D117-A69B-3214-1523-BC84166E5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2889978-40A5-616B-D3F9-2C62652C5A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CE3135-3C7C-ED40-CB87-2B0A5F4AF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04557-A4A5-49C7-9D5B-1FFAD21E14A9}" type="datetimeFigureOut">
              <a:rPr lang="es-ES" smtClean="0"/>
              <a:t>14/10/2024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5C5E81C-1F31-FBBF-8E8B-481A7AD1C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40ACECA-DE9C-C723-8D65-0D04FD1D4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94F77-E23A-47A7-B37E-6C94E015F3C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0362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5655BB-0EDD-0FFC-45C4-3BC1A44B0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1E87FE0-545F-46F3-A883-82F082C59E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87F6149-D491-E346-BC9D-60FCED21CB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4E0385D-6943-C828-42FC-070036630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04557-A4A5-49C7-9D5B-1FFAD21E14A9}" type="datetimeFigureOut">
              <a:rPr lang="es-ES" smtClean="0"/>
              <a:t>14/10/2024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524955C-0F6B-D2B9-6705-297956161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D196515-306F-C24E-1E17-6E6C62D03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94F77-E23A-47A7-B37E-6C94E015F3C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4626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E724035-8EF9-312A-C499-31A290DAE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2775933-CB2B-F7C1-35A8-0713AEDA0C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606DCEE-5144-C0CB-904B-1308D6BA4E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204557-A4A5-49C7-9D5B-1FFAD21E14A9}" type="datetimeFigureOut">
              <a:rPr lang="es-ES" smtClean="0"/>
              <a:t>14/10/2024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DC23165-EAE1-4A12-8B63-B6A492579C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87565B-3D89-67EC-2DF4-082AB9A733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94F77-E23A-47A7-B37E-6C94E015F3C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796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77AF8A-226B-FBB8-31DA-F7BDA8889A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2801"/>
            <a:ext cx="9144000" cy="363537"/>
          </a:xfrm>
        </p:spPr>
        <p:txBody>
          <a:bodyPr>
            <a:normAutofit/>
          </a:bodyPr>
          <a:lstStyle/>
          <a:p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FACTORES DE FORMA PLACA BASE (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algúns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..)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2E395DE-E676-E5C0-5281-2C57B2AFA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9803" y="4040554"/>
            <a:ext cx="1676400" cy="14843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e- ATX</a:t>
            </a:r>
          </a:p>
          <a:p>
            <a:pPr>
              <a:lnSpc>
                <a:spcPct val="100000"/>
              </a:lnSpc>
            </a:pP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305 x 330 mm</a:t>
            </a:r>
          </a:p>
          <a:p>
            <a:pPr>
              <a:lnSpc>
                <a:spcPct val="100000"/>
              </a:lnSpc>
            </a:pP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Para estación de </a:t>
            </a:r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traballo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workstations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) e servidores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0EB9247D-C272-935A-589D-A47D13CC7744}"/>
              </a:ext>
            </a:extLst>
          </p:cNvPr>
          <p:cNvSpPr txBox="1">
            <a:spLocks/>
          </p:cNvSpPr>
          <p:nvPr/>
        </p:nvSpPr>
        <p:spPr>
          <a:xfrm>
            <a:off x="3198704" y="4392486"/>
            <a:ext cx="2203791" cy="14843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305 x 244 mm</a:t>
            </a:r>
          </a:p>
          <a:p>
            <a:pPr>
              <a:lnSpc>
                <a:spcPct val="120000"/>
              </a:lnSpc>
            </a:pPr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Moitos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 slots de expansión.</a:t>
            </a:r>
          </a:p>
          <a:p>
            <a:pPr>
              <a:lnSpc>
                <a:spcPct val="120000"/>
              </a:lnSpc>
            </a:pP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Diferentes versión con diferente </a:t>
            </a:r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nr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. de conectores de alimentación.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5DA0B140-6E49-0AE1-EC0A-2BFE74547A86}"/>
              </a:ext>
            </a:extLst>
          </p:cNvPr>
          <p:cNvGrpSpPr/>
          <p:nvPr/>
        </p:nvGrpSpPr>
        <p:grpSpPr>
          <a:xfrm>
            <a:off x="2818465" y="510493"/>
            <a:ext cx="9374001" cy="3881993"/>
            <a:chOff x="1971586" y="949711"/>
            <a:chExt cx="9938053" cy="3787669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12CF016C-81C0-4694-934C-F26306A1A8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8" t="25666" r="39252" b="41672"/>
            <a:stretch/>
          </p:blipFill>
          <p:spPr bwMode="auto">
            <a:xfrm>
              <a:off x="1971586" y="949711"/>
              <a:ext cx="9789370" cy="378766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C1BA3F44-FEA7-C163-23E7-AD10026BF659}"/>
                </a:ext>
              </a:extLst>
            </p:cNvPr>
            <p:cNvSpPr/>
            <p:nvPr/>
          </p:nvSpPr>
          <p:spPr>
            <a:xfrm>
              <a:off x="9738152" y="3191985"/>
              <a:ext cx="2171487" cy="15387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4" name="Imagen 13">
            <a:extLst>
              <a:ext uri="{FF2B5EF4-FFF2-40B4-BE49-F238E27FC236}">
                <a16:creationId xmlns:a16="http://schemas.microsoft.com/office/drawing/2014/main" id="{FD6DD846-31FF-CB6A-C43D-B7530E6CE0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4" t="3183" r="2307" b="11949"/>
          <a:stretch/>
        </p:blipFill>
        <p:spPr>
          <a:xfrm>
            <a:off x="0" y="717355"/>
            <a:ext cx="2973538" cy="3293475"/>
          </a:xfrm>
          <a:prstGeom prst="rect">
            <a:avLst/>
          </a:prstGeom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B1B21B71-7840-A073-6745-B7100648DD09}"/>
              </a:ext>
            </a:extLst>
          </p:cNvPr>
          <p:cNvSpPr txBox="1">
            <a:spLocks/>
          </p:cNvSpPr>
          <p:nvPr/>
        </p:nvSpPr>
        <p:spPr>
          <a:xfrm>
            <a:off x="375859" y="6144151"/>
            <a:ext cx="11118654" cy="5006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Canto </a:t>
            </a:r>
            <a:r>
              <a:rPr lang="es-E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máis</a:t>
            </a:r>
            <a:r>
              <a:rPr lang="es-E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grandes, </a:t>
            </a:r>
            <a:r>
              <a:rPr lang="es-E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máis</a:t>
            </a:r>
            <a:r>
              <a:rPr lang="es-E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posibilidades de expansión e </a:t>
            </a:r>
            <a:r>
              <a:rPr lang="es-E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máis</a:t>
            </a:r>
            <a:r>
              <a:rPr lang="es-E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posibilidades de disipación de calor -&gt; Depende do tipo de equipo, da torre e do uso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A3581A94-D9BC-A1C6-FA45-B9E965038213}"/>
              </a:ext>
            </a:extLst>
          </p:cNvPr>
          <p:cNvSpPr txBox="1">
            <a:spLocks/>
          </p:cNvSpPr>
          <p:nvPr/>
        </p:nvSpPr>
        <p:spPr>
          <a:xfrm>
            <a:off x="11180363" y="2257238"/>
            <a:ext cx="847082" cy="6374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100 x 72 mm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7B4A80CF-876D-87E1-EDFE-DA6F5C731138}"/>
              </a:ext>
            </a:extLst>
          </p:cNvPr>
          <p:cNvSpPr txBox="1">
            <a:spLocks/>
          </p:cNvSpPr>
          <p:nvPr/>
        </p:nvSpPr>
        <p:spPr>
          <a:xfrm>
            <a:off x="9582967" y="2451489"/>
            <a:ext cx="1676400" cy="1484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120 x 120 mm</a:t>
            </a:r>
          </a:p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Dispositivos de </a:t>
            </a:r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entretemento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dixital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. Ultra portátiles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78CBEAA3-EA19-7EF0-141B-9A82BEEFECCA}"/>
              </a:ext>
            </a:extLst>
          </p:cNvPr>
          <p:cNvSpPr txBox="1">
            <a:spLocks/>
          </p:cNvSpPr>
          <p:nvPr/>
        </p:nvSpPr>
        <p:spPr>
          <a:xfrm>
            <a:off x="7884405" y="2958048"/>
            <a:ext cx="1676400" cy="1484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170 x 170 mm</a:t>
            </a:r>
          </a:p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Equipos compactos</a:t>
            </a:r>
          </a:p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Ata 2 slots de RAM</a:t>
            </a: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00BFA219-B03A-48D8-3F6B-B85E10EF078C}"/>
              </a:ext>
            </a:extLst>
          </p:cNvPr>
          <p:cNvSpPr txBox="1">
            <a:spLocks/>
          </p:cNvSpPr>
          <p:nvPr/>
        </p:nvSpPr>
        <p:spPr>
          <a:xfrm>
            <a:off x="6017396" y="3801814"/>
            <a:ext cx="1676400" cy="1484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244 x 244 mm</a:t>
            </a:r>
          </a:p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Para uso equilibrado.</a:t>
            </a:r>
          </a:p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Pode ter ata 4 slots de RAM</a:t>
            </a:r>
          </a:p>
          <a:p>
            <a:endParaRPr lang="es-E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322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E827999-58C8-D544-95B9-479872463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92" y="297262"/>
            <a:ext cx="5155911" cy="6484948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66691EF5-D4FF-52B8-30D8-02ABB2F1AE4D}"/>
              </a:ext>
            </a:extLst>
          </p:cNvPr>
          <p:cNvSpPr txBox="1">
            <a:spLocks/>
          </p:cNvSpPr>
          <p:nvPr/>
        </p:nvSpPr>
        <p:spPr>
          <a:xfrm>
            <a:off x="511896" y="47683"/>
            <a:ext cx="10524013" cy="41933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EXEMPLO PLACA BASE DE GIGABYTE B660 A MASTER</a:t>
            </a:r>
            <a:endParaRPr lang="es-ES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80F8B2D-AFBD-E38B-4604-A86A3BED1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3490" y="94777"/>
            <a:ext cx="5101271" cy="6763223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BE62FE3C-C0B0-7453-CD34-DCBAD7050357}"/>
              </a:ext>
            </a:extLst>
          </p:cNvPr>
          <p:cNvSpPr/>
          <p:nvPr/>
        </p:nvSpPr>
        <p:spPr>
          <a:xfrm>
            <a:off x="2396161" y="1325787"/>
            <a:ext cx="785374" cy="218783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59797CC-19D5-1B58-11B3-25021D4AA7B1}"/>
              </a:ext>
            </a:extLst>
          </p:cNvPr>
          <p:cNvSpPr/>
          <p:nvPr/>
        </p:nvSpPr>
        <p:spPr>
          <a:xfrm>
            <a:off x="2548561" y="1478187"/>
            <a:ext cx="785374" cy="218783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109AF942-7993-6E0D-7014-8BD9BA19F657}"/>
              </a:ext>
            </a:extLst>
          </p:cNvPr>
          <p:cNvSpPr/>
          <p:nvPr/>
        </p:nvSpPr>
        <p:spPr>
          <a:xfrm rot="16200000">
            <a:off x="2781728" y="3370284"/>
            <a:ext cx="641786" cy="359168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1C039B48-EAAB-730A-7300-3AAFB88AF44E}"/>
              </a:ext>
            </a:extLst>
          </p:cNvPr>
          <p:cNvSpPr/>
          <p:nvPr/>
        </p:nvSpPr>
        <p:spPr>
          <a:xfrm>
            <a:off x="1184591" y="3685343"/>
            <a:ext cx="785374" cy="218783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D21F9D08-0325-EB93-2191-629CEEB03B2F}"/>
              </a:ext>
            </a:extLst>
          </p:cNvPr>
          <p:cNvSpPr/>
          <p:nvPr/>
        </p:nvSpPr>
        <p:spPr>
          <a:xfrm>
            <a:off x="3729038" y="3585068"/>
            <a:ext cx="707231" cy="419334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E865AE4D-E70C-C50A-341D-8D05729F93BA}"/>
              </a:ext>
            </a:extLst>
          </p:cNvPr>
          <p:cNvSpPr/>
          <p:nvPr/>
        </p:nvSpPr>
        <p:spPr>
          <a:xfrm>
            <a:off x="1045280" y="5233776"/>
            <a:ext cx="785374" cy="218783"/>
          </a:xfrm>
          <a:prstGeom prst="rect">
            <a:avLst/>
          </a:prstGeom>
          <a:solidFill>
            <a:schemeClr val="accent2">
              <a:lumMod val="7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0B9B049-3CAC-FC09-E485-23259BE70DBA}"/>
              </a:ext>
            </a:extLst>
          </p:cNvPr>
          <p:cNvSpPr/>
          <p:nvPr/>
        </p:nvSpPr>
        <p:spPr>
          <a:xfrm>
            <a:off x="1068654" y="5576912"/>
            <a:ext cx="785374" cy="218783"/>
          </a:xfrm>
          <a:prstGeom prst="rect">
            <a:avLst/>
          </a:prstGeom>
          <a:solidFill>
            <a:schemeClr val="accent2">
              <a:lumMod val="7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218F048-BA2D-6C46-CDD5-0A5A817166F8}"/>
              </a:ext>
            </a:extLst>
          </p:cNvPr>
          <p:cNvSpPr/>
          <p:nvPr/>
        </p:nvSpPr>
        <p:spPr>
          <a:xfrm>
            <a:off x="4436269" y="4770034"/>
            <a:ext cx="635005" cy="682525"/>
          </a:xfrm>
          <a:prstGeom prst="rect">
            <a:avLst/>
          </a:prstGeom>
          <a:solidFill>
            <a:schemeClr val="accent2">
              <a:lumMod val="7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FDC15F1-CAA2-127A-C6C1-DC4324E28298}"/>
              </a:ext>
            </a:extLst>
          </p:cNvPr>
          <p:cNvSpPr/>
          <p:nvPr/>
        </p:nvSpPr>
        <p:spPr>
          <a:xfrm>
            <a:off x="7923848" y="2249536"/>
            <a:ext cx="1063077" cy="274881"/>
          </a:xfrm>
          <a:prstGeom prst="rect">
            <a:avLst/>
          </a:prstGeom>
          <a:solidFill>
            <a:schemeClr val="accent2">
              <a:lumMod val="7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A902FD58-6F5C-0544-7CA1-4FAB5325225B}"/>
              </a:ext>
            </a:extLst>
          </p:cNvPr>
          <p:cNvSpPr/>
          <p:nvPr/>
        </p:nvSpPr>
        <p:spPr>
          <a:xfrm>
            <a:off x="7629350" y="3007797"/>
            <a:ext cx="1357575" cy="274881"/>
          </a:xfrm>
          <a:prstGeom prst="rect">
            <a:avLst/>
          </a:prstGeom>
          <a:solidFill>
            <a:schemeClr val="accent2">
              <a:lumMod val="7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2EA1D259-828A-6191-9533-3E26EDB1CD85}"/>
              </a:ext>
            </a:extLst>
          </p:cNvPr>
          <p:cNvSpPr/>
          <p:nvPr/>
        </p:nvSpPr>
        <p:spPr>
          <a:xfrm>
            <a:off x="6703730" y="3210217"/>
            <a:ext cx="510492" cy="969096"/>
          </a:xfrm>
          <a:prstGeom prst="rect">
            <a:avLst/>
          </a:prstGeom>
          <a:solidFill>
            <a:schemeClr val="accent2">
              <a:lumMod val="7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4FED0462-7A91-636B-F7F9-14B8BC20A2BA}"/>
              </a:ext>
            </a:extLst>
          </p:cNvPr>
          <p:cNvSpPr/>
          <p:nvPr/>
        </p:nvSpPr>
        <p:spPr>
          <a:xfrm>
            <a:off x="7568456" y="3822388"/>
            <a:ext cx="510492" cy="969096"/>
          </a:xfrm>
          <a:prstGeom prst="rect">
            <a:avLst/>
          </a:prstGeom>
          <a:solidFill>
            <a:schemeClr val="accent2">
              <a:lumMod val="7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85FFD5C9-1D00-4812-9123-A8A1B5CA8FDD}"/>
              </a:ext>
            </a:extLst>
          </p:cNvPr>
          <p:cNvSpPr/>
          <p:nvPr/>
        </p:nvSpPr>
        <p:spPr>
          <a:xfrm>
            <a:off x="2923037" y="4522913"/>
            <a:ext cx="523744" cy="419334"/>
          </a:xfrm>
          <a:prstGeom prst="rect">
            <a:avLst/>
          </a:prstGeom>
          <a:solidFill>
            <a:schemeClr val="accent2">
              <a:lumMod val="7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6EA055A7-B09E-1402-B483-DA755CB371B5}"/>
              </a:ext>
            </a:extLst>
          </p:cNvPr>
          <p:cNvSpPr txBox="1">
            <a:spLocks/>
          </p:cNvSpPr>
          <p:nvPr/>
        </p:nvSpPr>
        <p:spPr>
          <a:xfrm>
            <a:off x="5538903" y="5452559"/>
            <a:ext cx="2701916" cy="118507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1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Sombreado en amarelo os zócalos cableados directamente a CPU.</a:t>
            </a:r>
          </a:p>
          <a:p>
            <a:pPr>
              <a:lnSpc>
                <a:spcPct val="150000"/>
              </a:lnSpc>
            </a:pPr>
            <a:r>
              <a:rPr lang="es-ES" sz="1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laranxa cableados a chipset.</a:t>
            </a:r>
            <a:endParaRPr lang="es-ES" sz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07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E95FAF-C8F9-7743-90E0-A61677A6FCD2}"/>
              </a:ext>
            </a:extLst>
          </p:cNvPr>
          <p:cNvSpPr txBox="1">
            <a:spLocks/>
          </p:cNvSpPr>
          <p:nvPr/>
        </p:nvSpPr>
        <p:spPr>
          <a:xfrm>
            <a:off x="511896" y="47683"/>
            <a:ext cx="10524013" cy="41933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CPU COMPATIBLES -&gt; s/ Ficha técnica da placa base. Por exemplo:</a:t>
            </a:r>
            <a:endParaRPr lang="es-ES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B55A932-42E1-5300-9233-807811387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989" y="527255"/>
            <a:ext cx="5177913" cy="54733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12F7D31-C72E-D202-0DDF-BCC807ACBF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9213"/>
          <a:stretch/>
        </p:blipFill>
        <p:spPr>
          <a:xfrm>
            <a:off x="511896" y="1134824"/>
            <a:ext cx="5903192" cy="5689228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18A5246A-2790-9088-4FCC-63B0D9077F71}"/>
              </a:ext>
            </a:extLst>
          </p:cNvPr>
          <p:cNvSpPr/>
          <p:nvPr/>
        </p:nvSpPr>
        <p:spPr>
          <a:xfrm>
            <a:off x="971638" y="1550475"/>
            <a:ext cx="1429363" cy="295154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3491AAB-7576-0410-6D36-878EABA51F0F}"/>
              </a:ext>
            </a:extLst>
          </p:cNvPr>
          <p:cNvSpPr/>
          <p:nvPr/>
        </p:nvSpPr>
        <p:spPr>
          <a:xfrm>
            <a:off x="909725" y="2981606"/>
            <a:ext cx="2662150" cy="295154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AC7DEF3E-2166-AB2F-18BA-D11E00115197}"/>
              </a:ext>
            </a:extLst>
          </p:cNvPr>
          <p:cNvSpPr/>
          <p:nvPr/>
        </p:nvSpPr>
        <p:spPr>
          <a:xfrm>
            <a:off x="993770" y="3276760"/>
            <a:ext cx="1429363" cy="295154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739B27E-9AAE-3273-1BD8-52A6E2CA1547}"/>
              </a:ext>
            </a:extLst>
          </p:cNvPr>
          <p:cNvSpPr/>
          <p:nvPr/>
        </p:nvSpPr>
        <p:spPr>
          <a:xfrm>
            <a:off x="993770" y="3576506"/>
            <a:ext cx="2178055" cy="238257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A883D5F3-6F9F-73E4-ECFD-F17FA8CCDDF7}"/>
              </a:ext>
            </a:extLst>
          </p:cNvPr>
          <p:cNvSpPr/>
          <p:nvPr/>
        </p:nvSpPr>
        <p:spPr>
          <a:xfrm>
            <a:off x="3910802" y="3576506"/>
            <a:ext cx="911229" cy="238257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4A4DFC47-8951-0A10-60A5-E054A6D37A75}"/>
              </a:ext>
            </a:extLst>
          </p:cNvPr>
          <p:cNvSpPr/>
          <p:nvPr/>
        </p:nvSpPr>
        <p:spPr>
          <a:xfrm>
            <a:off x="909725" y="5752968"/>
            <a:ext cx="3455106" cy="295154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95E3C243-240E-9B17-1525-AF17766310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6142" y="89660"/>
            <a:ext cx="1452077" cy="1523302"/>
          </a:xfrm>
          <a:prstGeom prst="rect">
            <a:avLst/>
          </a:prstGeom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28A791E6-A4F4-E5E3-39A0-12835B5E3AB5}"/>
              </a:ext>
            </a:extLst>
          </p:cNvPr>
          <p:cNvSpPr txBox="1">
            <a:spLocks/>
          </p:cNvSpPr>
          <p:nvPr/>
        </p:nvSpPr>
        <p:spPr>
          <a:xfrm>
            <a:off x="6499133" y="1654940"/>
            <a:ext cx="5573804" cy="505440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placa base xunto co chipset determina o tipo de CPU e o tipo de RAM.</a:t>
            </a:r>
          </a:p>
          <a:p>
            <a:endParaRPr lang="es-ES" sz="16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CPU limita a velocidade da transmisión de datos coa RAM</a:t>
            </a:r>
          </a:p>
          <a:p>
            <a:endParaRPr lang="es-ES" sz="16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 ex neste caso limita a 3200 MT/s. Tendo en conta que as memorias DDR fan 2 transferencias/ciclo, corresponde a 1600 MHz, i.e. 1,6 GHz.</a:t>
            </a:r>
          </a:p>
          <a:p>
            <a:endParaRPr lang="es-ES" sz="16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é a velocidade do controlador de memoria, que está dentro da CPU (IMC). </a:t>
            </a:r>
          </a:p>
          <a:p>
            <a:endParaRPr lang="es-ES" sz="16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ancho de banda dependería de se decidimos empregar os 2 canáis dispoñibles ou só 1.</a:t>
            </a:r>
          </a:p>
          <a:p>
            <a:endParaRPr lang="es-ES" sz="16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1 sería, 25,6 GB/s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2 sería, 51,2 GB/s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máximo poderíamos poñer 4 módulos de 32GB, aproveitando todos os DIMM da placa base.</a:t>
            </a:r>
          </a:p>
          <a:p>
            <a:endParaRPr lang="es-ES" sz="16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Sabendo que o bus de datos é de 64 bits, cal é o ancho do bus de direccións impreso na placa base?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A57AA987-ECFD-39FF-B2A2-FAF230BFD367}"/>
              </a:ext>
            </a:extLst>
          </p:cNvPr>
          <p:cNvSpPr/>
          <p:nvPr/>
        </p:nvSpPr>
        <p:spPr>
          <a:xfrm>
            <a:off x="909725" y="6288510"/>
            <a:ext cx="3455106" cy="295154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0B45420B-A52F-716D-5718-1B925CA9A24B}"/>
              </a:ext>
            </a:extLst>
          </p:cNvPr>
          <p:cNvSpPr/>
          <p:nvPr/>
        </p:nvSpPr>
        <p:spPr>
          <a:xfrm>
            <a:off x="909725" y="6589137"/>
            <a:ext cx="3455106" cy="295154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792322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D2F272-842E-1FD0-3A05-E3DCB04AC2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737" y="0"/>
            <a:ext cx="10592734" cy="674428"/>
          </a:xfrm>
        </p:spPr>
        <p:txBody>
          <a:bodyPr>
            <a:normAutofit/>
          </a:bodyPr>
          <a:lstStyle/>
          <a:p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O CHIP DA </a:t>
            </a:r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BIOS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BE631D4-CAEB-C79D-6F18-E0B4935E1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6411" y="3009666"/>
            <a:ext cx="6329363" cy="331228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A09B28E-8C4C-0EB0-012A-9306B8A7E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8356" y="64294"/>
            <a:ext cx="4677418" cy="2843213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767EA185-B8B0-DA87-F3CB-81690637DCBE}"/>
              </a:ext>
            </a:extLst>
          </p:cNvPr>
          <p:cNvSpPr txBox="1">
            <a:spLocks/>
          </p:cNvSpPr>
          <p:nvPr/>
        </p:nvSpPr>
        <p:spPr>
          <a:xfrm>
            <a:off x="6063" y="1522883"/>
            <a:ext cx="5580348" cy="523510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s-ES" sz="1400" u="sng" dirty="0" err="1">
                <a:latin typeface="Arial" panose="020B0604020202020204" pitchFamily="34" charset="0"/>
                <a:cs typeface="Arial" panose="020B0604020202020204" pitchFamily="34" charset="0"/>
              </a:rPr>
              <a:t>Funcións</a:t>
            </a:r>
            <a:r>
              <a:rPr lang="es-ES" sz="1400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71450" indent="-171450" algn="l">
              <a:lnSpc>
                <a:spcPct val="150000"/>
              </a:lnSpc>
              <a:buFontTx/>
              <a:buChar char="-"/>
            </a:pPr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Identificar todos os elementos conectados á placa base.</a:t>
            </a:r>
          </a:p>
          <a:p>
            <a:pPr marL="171450" indent="-171450" algn="l">
              <a:lnSpc>
                <a:spcPct val="150000"/>
              </a:lnSpc>
              <a:buFontTx/>
              <a:buChar char="-"/>
            </a:pPr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Comprobar o </a:t>
            </a:r>
            <a:r>
              <a:rPr lang="es-E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seu</a:t>
            </a:r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correcto </a:t>
            </a:r>
            <a:r>
              <a:rPr lang="es-E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funcionamento</a:t>
            </a:r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Se </a:t>
            </a:r>
            <a:r>
              <a:rPr lang="es-E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atopa</a:t>
            </a:r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fallo, emite pitidos s/standard. </a:t>
            </a:r>
            <a:r>
              <a:rPr lang="es-E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Algunhas</a:t>
            </a:r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placas modernas </a:t>
            </a:r>
            <a:r>
              <a:rPr lang="es-E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teñen</a:t>
            </a:r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display</a:t>
            </a:r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s-E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mostra</a:t>
            </a:r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 código de erro s/ manual da placa base.</a:t>
            </a:r>
          </a:p>
          <a:p>
            <a:pPr marL="171450" indent="-171450" algn="l">
              <a:lnSpc>
                <a:spcPct val="150000"/>
              </a:lnSpc>
              <a:buFontTx/>
              <a:buChar char="-"/>
            </a:pPr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Contén as </a:t>
            </a:r>
            <a:r>
              <a:rPr lang="es-E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instruccións</a:t>
            </a:r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básicas para cargar o SO do disco duro </a:t>
            </a:r>
            <a:r>
              <a:rPr lang="es-E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RAM e así arrancar o equipo.</a:t>
            </a:r>
          </a:p>
          <a:p>
            <a:pPr marL="171450" indent="-171450" algn="l">
              <a:lnSpc>
                <a:spcPct val="150000"/>
              </a:lnSpc>
              <a:buFontTx/>
              <a:buChar char="-"/>
            </a:pPr>
            <a:r>
              <a:rPr lang="es-E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Antigamente</a:t>
            </a:r>
            <a:r>
              <a:rPr lang="es-E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 chip era ROM, </a:t>
            </a:r>
            <a:r>
              <a:rPr lang="es-E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</a:t>
            </a:r>
            <a:r>
              <a:rPr lang="es-E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lectura,</a:t>
            </a:r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se podía reescribir. Para cambiar </a:t>
            </a:r>
            <a:r>
              <a:rPr lang="es-E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unha</a:t>
            </a:r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configuración estaban os jumpers </a:t>
            </a:r>
            <a:r>
              <a:rPr lang="es-E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placa base. Non se podía cambiar o código.</a:t>
            </a:r>
          </a:p>
          <a:p>
            <a:pPr marL="171450" indent="-171450" algn="l">
              <a:lnSpc>
                <a:spcPct val="150000"/>
              </a:lnSpc>
              <a:buFontTx/>
              <a:buChar char="-"/>
            </a:pPr>
            <a:r>
              <a:rPr lang="es-E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Despois</a:t>
            </a:r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foi</a:t>
            </a:r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flash-ROM. Podía reescribirse </a:t>
            </a:r>
            <a:r>
              <a:rPr lang="es-E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cun</a:t>
            </a:r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pen/disco.</a:t>
            </a:r>
          </a:p>
          <a:p>
            <a:pPr marL="171450" indent="-171450" algn="l">
              <a:lnSpc>
                <a:spcPct val="150000"/>
              </a:lnSpc>
              <a:buFontTx/>
              <a:buChar char="-"/>
            </a:pPr>
            <a:r>
              <a:rPr lang="es-E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Hoxe</a:t>
            </a:r>
            <a:r>
              <a:rPr lang="es-E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día, a </a:t>
            </a:r>
            <a:r>
              <a:rPr lang="es-E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</a:t>
            </a:r>
            <a:r>
              <a:rPr lang="es-E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pode actualizarse por internet </a:t>
            </a:r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permite </a:t>
            </a:r>
            <a:r>
              <a:rPr lang="es-E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facilmente</a:t>
            </a:r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asignar </a:t>
            </a:r>
            <a:r>
              <a:rPr lang="es-E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carrís</a:t>
            </a:r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PCI-e, activar </a:t>
            </a:r>
            <a:r>
              <a:rPr lang="es-E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desactivar núcleos de CPU, </a:t>
            </a:r>
            <a:r>
              <a:rPr lang="es-E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facer</a:t>
            </a:r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overclocking</a:t>
            </a:r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..: UEFI (</a:t>
            </a:r>
            <a:r>
              <a:rPr lang="es-E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Unified</a:t>
            </a:r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Extensible Firmware Interface): Trátase </a:t>
            </a:r>
            <a:r>
              <a:rPr lang="es-E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dunha</a:t>
            </a:r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nova </a:t>
            </a:r>
            <a:r>
              <a:rPr lang="es-E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tecnoloxía</a:t>
            </a:r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BIOS e </a:t>
            </a:r>
            <a:r>
              <a:rPr lang="es-E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tamén</a:t>
            </a:r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dunha</a:t>
            </a:r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nova interface</a:t>
            </a:r>
          </a:p>
          <a:p>
            <a:pPr marL="171450" indent="-171450" algn="l">
              <a:lnSpc>
                <a:spcPct val="150000"/>
              </a:lnSpc>
              <a:buFontTx/>
              <a:buChar char="-"/>
            </a:pPr>
            <a:endParaRPr lang="es-E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endParaRPr lang="es-E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endParaRPr lang="es-E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32B4443-5458-F46F-2971-72E941B8DED8}"/>
              </a:ext>
            </a:extLst>
          </p:cNvPr>
          <p:cNvSpPr txBox="1"/>
          <p:nvPr/>
        </p:nvSpPr>
        <p:spPr>
          <a:xfrm>
            <a:off x="2786063" y="674428"/>
            <a:ext cx="4114800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s-ES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CHIP DE MEMORIA NON VOLÁTIL (Permanece </a:t>
            </a:r>
            <a:r>
              <a:rPr lang="es-ES" sz="1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</a:t>
            </a:r>
            <a:r>
              <a:rPr lang="es-ES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apagar o ordenador)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8AC6BCD4-0F36-33DB-B8AE-6FB002C06DEF}"/>
              </a:ext>
            </a:extLst>
          </p:cNvPr>
          <p:cNvSpPr txBox="1">
            <a:spLocks/>
          </p:cNvSpPr>
          <p:nvPr/>
        </p:nvSpPr>
        <p:spPr>
          <a:xfrm>
            <a:off x="5829019" y="6093613"/>
            <a:ext cx="1948049" cy="5092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Interface BIOS: UEFI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1C37C18C-371F-4312-0792-7FC56BB06D6B}"/>
              </a:ext>
            </a:extLst>
          </p:cNvPr>
          <p:cNvSpPr txBox="1">
            <a:spLocks/>
          </p:cNvSpPr>
          <p:nvPr/>
        </p:nvSpPr>
        <p:spPr>
          <a:xfrm>
            <a:off x="9196127" y="6093613"/>
            <a:ext cx="1948049" cy="5092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Interface BIOS: </a:t>
            </a:r>
            <a:r>
              <a:rPr lang="es-ES" sz="1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Legacy</a:t>
            </a:r>
            <a:endParaRPr lang="es-ES" sz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7487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15B9E071-1931-CC9E-8DF4-B86E872DF0AA}"/>
              </a:ext>
            </a:extLst>
          </p:cNvPr>
          <p:cNvSpPr txBox="1">
            <a:spLocks/>
          </p:cNvSpPr>
          <p:nvPr/>
        </p:nvSpPr>
        <p:spPr>
          <a:xfrm>
            <a:off x="489457" y="261703"/>
            <a:ext cx="10524013" cy="41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CÓDIGOS DE ERRO: POST – BIOS – DISTINTAS OPCIÓNS DE COMUNICACIÓN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78AF0B9-EC1E-CD13-9EBD-CE8556E32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17" y="901536"/>
            <a:ext cx="6084935" cy="492062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4DFA49E-41D1-997D-9A89-54164B0EA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174" y="681037"/>
            <a:ext cx="4359722" cy="254459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178DE48-478D-EB4C-FBEE-65BDFA4A9D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5135" y="3361846"/>
            <a:ext cx="3560571" cy="331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835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15B9E071-1931-CC9E-8DF4-B86E872DF0AA}"/>
              </a:ext>
            </a:extLst>
          </p:cNvPr>
          <p:cNvSpPr txBox="1">
            <a:spLocks/>
          </p:cNvSpPr>
          <p:nvPr/>
        </p:nvSpPr>
        <p:spPr>
          <a:xfrm>
            <a:off x="489457" y="261703"/>
            <a:ext cx="10524013" cy="41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COMO COMPROBAR A VERSIÓN DE BIOS CON WINDOWS 10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77940E3-A0FE-DDB3-2A5E-F4AD52C35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1657" y="681037"/>
            <a:ext cx="6229476" cy="60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956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75B6F1-008A-5571-152B-A95FA2E952F8}"/>
              </a:ext>
            </a:extLst>
          </p:cNvPr>
          <p:cNvSpPr txBox="1">
            <a:spLocks/>
          </p:cNvSpPr>
          <p:nvPr/>
        </p:nvSpPr>
        <p:spPr>
          <a:xfrm>
            <a:off x="489457" y="7934"/>
            <a:ext cx="10524013" cy="7351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DISPOSITIVOS DE </a:t>
            </a:r>
            <a:r>
              <a:rPr lang="es-ES" sz="1600" b="1">
                <a:latin typeface="Arial" panose="020B0604020202020204" pitchFamily="34" charset="0"/>
                <a:cs typeface="Arial" panose="020B0604020202020204" pitchFamily="34" charset="0"/>
              </a:rPr>
              <a:t>ALMACENAMENTO PERMANENTE / DISCOS DUROS – 3 TIPOS</a:t>
            </a:r>
          </a:p>
          <a:p>
            <a:pPr algn="ctr">
              <a:lnSpc>
                <a:spcPct val="150000"/>
              </a:lnSpc>
            </a:pPr>
            <a:r>
              <a:rPr lang="es-ES" sz="1600" b="1">
                <a:latin typeface="Arial" panose="020B0604020202020204" pitchFamily="34" charset="0"/>
                <a:cs typeface="Arial" panose="020B0604020202020204" pitchFamily="34" charset="0"/>
              </a:rPr>
              <a:t>1º TIPO: MECÁNICOS OU TAMÉN SE DENOMINAN MAGNÉTICOS (HDD)</a:t>
            </a:r>
            <a:endParaRPr lang="es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5FAEA5B-4609-F058-C982-40265F418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870" y="800100"/>
            <a:ext cx="3576764" cy="342423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6A877A3-1D44-EF69-B041-D2E2059DF7A3}"/>
              </a:ext>
            </a:extLst>
          </p:cNvPr>
          <p:cNvSpPr txBox="1"/>
          <p:nvPr/>
        </p:nvSpPr>
        <p:spPr>
          <a:xfrm>
            <a:off x="642938" y="4396322"/>
            <a:ext cx="4114800" cy="1991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 magnético no que os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seus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átopos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oriéntanse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nunha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dirección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noutra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 almacenan un 1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 0.</a:t>
            </a:r>
          </a:p>
          <a:p>
            <a:pPr>
              <a:lnSpc>
                <a:spcPct val="150000"/>
              </a:lnSpc>
            </a:pP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cabezal é un electroimán que interactúa en función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desta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orientación.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Desprázase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mecánicamente.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DF5B1FF-9B4E-6320-91EF-DCC94C93E647}"/>
              </a:ext>
            </a:extLst>
          </p:cNvPr>
          <p:cNvSpPr txBox="1"/>
          <p:nvPr/>
        </p:nvSpPr>
        <p:spPr>
          <a:xfrm>
            <a:off x="5109747" y="681037"/>
            <a:ext cx="6592796" cy="1991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Cintas de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cassette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disquetes (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Floppy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disc: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pouca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capacidade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discos duros magnéticos. </a:t>
            </a:r>
          </a:p>
          <a:p>
            <a:pPr>
              <a:lnSpc>
                <a:spcPct val="150000"/>
              </a:lnSpc>
            </a:pP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Vantaxe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Baratos e os HDD (discos duros magnéticos) poden gran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capacidade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Seguen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empregarse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actualmente para copias de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seguridade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Desvantaxe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Os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arquivos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gárdanse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fragmentados en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clusters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(pista/sector) Acceso mecánico -&gt; lentos. Sistema de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xestión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arquivos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FAT32, NTFS..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9237BF4-976F-26E1-08C9-CA1409756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4616" y="4129741"/>
            <a:ext cx="2951208" cy="148343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807C346-8805-0223-365B-6AFD56301D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1805" y="2753091"/>
            <a:ext cx="3376436" cy="126999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CAED8D2-6C77-F844-A5AF-F0DCC5896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9423" y="4023086"/>
            <a:ext cx="3189089" cy="2009965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9EB4D5C8-1088-7BA6-D35A-DF1E277B9C56}"/>
              </a:ext>
            </a:extLst>
          </p:cNvPr>
          <p:cNvSpPr txBox="1">
            <a:spLocks/>
          </p:cNvSpPr>
          <p:nvPr/>
        </p:nvSpPr>
        <p:spPr>
          <a:xfrm>
            <a:off x="5549423" y="6087004"/>
            <a:ext cx="6466401" cy="5606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son internos conéctanse á placa normalmente en ranura tipo SATA.</a:t>
            </a:r>
          </a:p>
          <a:p>
            <a:r>
              <a:rPr lang="es-ES" sz="1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Tamén poden ser externos, e conectados mediante un USB</a:t>
            </a:r>
            <a:endParaRPr lang="es-ES" sz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9298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BCBFE3-EB8A-363A-F6B5-A768845EF28A}"/>
              </a:ext>
            </a:extLst>
          </p:cNvPr>
          <p:cNvSpPr txBox="1">
            <a:spLocks/>
          </p:cNvSpPr>
          <p:nvPr/>
        </p:nvSpPr>
        <p:spPr>
          <a:xfrm>
            <a:off x="471225" y="0"/>
            <a:ext cx="10542245" cy="841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DISPOSITIVOS DE </a:t>
            </a:r>
            <a:r>
              <a:rPr lang="es-ES" sz="1600" b="1">
                <a:latin typeface="Arial" panose="020B0604020202020204" pitchFamily="34" charset="0"/>
                <a:cs typeface="Arial" panose="020B0604020202020204" pitchFamily="34" charset="0"/>
              </a:rPr>
              <a:t>ALMACENAMENTO PERMANENTE / DISCOS DUROS</a:t>
            </a:r>
          </a:p>
          <a:p>
            <a:pPr algn="ctr">
              <a:lnSpc>
                <a:spcPct val="150000"/>
              </a:lnSpc>
            </a:pPr>
            <a:r>
              <a:rPr lang="es-ES" sz="1600" b="1">
                <a:latin typeface="Arial" panose="020B0604020202020204" pitchFamily="34" charset="0"/>
                <a:cs typeface="Arial" panose="020B0604020202020204" pitchFamily="34" charset="0"/>
              </a:rPr>
              <a:t>2º TIPO: ÓPTICOS</a:t>
            </a:r>
            <a:endParaRPr lang="es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01834C9-6139-64ED-CCBA-057677478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855" y="907255"/>
            <a:ext cx="3541321" cy="239315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1D2CAAD-0C97-D1A1-B8F4-61502F81EB22}"/>
              </a:ext>
            </a:extLst>
          </p:cNvPr>
          <p:cNvSpPr txBox="1"/>
          <p:nvPr/>
        </p:nvSpPr>
        <p:spPr>
          <a:xfrm>
            <a:off x="771525" y="3557588"/>
            <a:ext cx="4114800" cy="1345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 refractante sobre o que se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proxecta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 láser e segundo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reflexe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será un 1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 0.</a:t>
            </a:r>
          </a:p>
          <a:p>
            <a:pPr>
              <a:lnSpc>
                <a:spcPct val="150000"/>
              </a:lnSpc>
            </a:pP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escribir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requírese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proceso de gravado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cun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láser que modifica a superficie, “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queimándoa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DE54D20-19D8-9E77-9DC7-2B1B80AB729B}"/>
              </a:ext>
            </a:extLst>
          </p:cNvPr>
          <p:cNvSpPr txBox="1"/>
          <p:nvPr/>
        </p:nvSpPr>
        <p:spPr>
          <a:xfrm>
            <a:off x="5381646" y="981076"/>
            <a:ext cx="6591279" cy="1021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1º CD-ROM…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Despois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DVD ….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Despois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BLUE-RAY</a:t>
            </a:r>
          </a:p>
          <a:p>
            <a:pPr>
              <a:lnSpc>
                <a:spcPct val="150000"/>
              </a:lnSpc>
            </a:pP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principio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lectura,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despois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melloraron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tecnoloxía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permitían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re-escribir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unha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vez,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despois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máis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veces..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Grazas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varias capas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8F8357F-28EE-3170-2286-8216B2202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9643" y="2225099"/>
            <a:ext cx="7267575" cy="401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264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627417-975F-2CA6-63B3-EAE8AEE3BFFF}"/>
              </a:ext>
            </a:extLst>
          </p:cNvPr>
          <p:cNvSpPr txBox="1">
            <a:spLocks/>
          </p:cNvSpPr>
          <p:nvPr/>
        </p:nvSpPr>
        <p:spPr>
          <a:xfrm>
            <a:off x="489457" y="261703"/>
            <a:ext cx="10524013" cy="41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COMO SE CONECTAN OS DISCOS MAGNÉTICOS E ÓPTICOS Á PLACA BASE?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530AD85-D2BE-70BB-33C1-C178391D92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409"/>
          <a:stretch/>
        </p:blipFill>
        <p:spPr>
          <a:xfrm>
            <a:off x="560047" y="1084728"/>
            <a:ext cx="2812698" cy="127505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DA63AD2-99CC-70E6-AC74-93D12AC15650}"/>
              </a:ext>
            </a:extLst>
          </p:cNvPr>
          <p:cNvSpPr txBox="1"/>
          <p:nvPr/>
        </p:nvSpPr>
        <p:spPr>
          <a:xfrm>
            <a:off x="290191" y="2568876"/>
            <a:ext cx="4346205" cy="1991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- 40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pins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s-ES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PATA 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Parallel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..)</a:t>
            </a:r>
          </a:p>
          <a:p>
            <a:pPr>
              <a:lnSpc>
                <a:spcPct val="150000"/>
              </a:lnSpc>
            </a:pP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Conéctase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 </a:t>
            </a:r>
            <a:r>
              <a:rPr lang="es-ES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placa base.</a:t>
            </a:r>
          </a:p>
          <a:p>
            <a:pPr>
              <a:lnSpc>
                <a:spcPct val="150000"/>
              </a:lnSpc>
            </a:pP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placas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soe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haber 2 IDE.</a:t>
            </a:r>
          </a:p>
          <a:p>
            <a:pPr>
              <a:lnSpc>
                <a:spcPct val="150000"/>
              </a:lnSpc>
            </a:pP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Cada IDE pode conectar 2 discos duros (indicando nos jumpers maestro/esclavo) -&gt; Podemos ter 4 discos de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almacenamento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conectados á placa.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5A216B3-CB4A-974E-4108-EA37513FB0DE}"/>
              </a:ext>
            </a:extLst>
          </p:cNvPr>
          <p:cNvSpPr txBox="1"/>
          <p:nvPr/>
        </p:nvSpPr>
        <p:spPr>
          <a:xfrm>
            <a:off x="728341" y="751312"/>
            <a:ext cx="2486083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Opción 1): En paralelo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62507CA-46DA-6C01-12FB-731A5F104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70" y="4558248"/>
            <a:ext cx="4513331" cy="1440005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7D104BD0-D2CA-5CC5-D25D-67FE58184F51}"/>
              </a:ext>
            </a:extLst>
          </p:cNvPr>
          <p:cNvSpPr txBox="1">
            <a:spLocks/>
          </p:cNvSpPr>
          <p:nvPr/>
        </p:nvSpPr>
        <p:spPr>
          <a:xfrm>
            <a:off x="377261" y="2359785"/>
            <a:ext cx="4114800" cy="2580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es-ES" sz="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 cable </a:t>
            </a:r>
            <a:r>
              <a:rPr lang="es-ES" sz="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vermello</a:t>
            </a:r>
            <a:r>
              <a:rPr lang="es-ES" sz="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indica o fío 1, que debe ir no pin 1 do disco duro e da placa base)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F712BA4D-454F-9EEF-974B-9840016706BF}"/>
              </a:ext>
            </a:extLst>
          </p:cNvPr>
          <p:cNvSpPr txBox="1">
            <a:spLocks/>
          </p:cNvSpPr>
          <p:nvPr/>
        </p:nvSpPr>
        <p:spPr>
          <a:xfrm>
            <a:off x="290191" y="5977662"/>
            <a:ext cx="4114800" cy="2580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es-ES" sz="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(Ollo! </a:t>
            </a:r>
            <a:r>
              <a:rPr lang="es-ES" sz="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Ás</a:t>
            </a:r>
            <a:r>
              <a:rPr lang="es-ES" sz="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veces </a:t>
            </a:r>
            <a:r>
              <a:rPr lang="es-ES" sz="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s-ES" sz="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s-ES" sz="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placa </a:t>
            </a:r>
            <a:r>
              <a:rPr lang="es-ES" sz="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tamén</a:t>
            </a:r>
            <a:r>
              <a:rPr lang="es-ES" sz="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 conector FDD para </a:t>
            </a:r>
            <a:r>
              <a:rPr lang="es-ES" sz="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disquettera</a:t>
            </a:r>
            <a:r>
              <a:rPr lang="es-ES" sz="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ES" sz="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floppy</a:t>
            </a:r>
            <a:r>
              <a:rPr lang="es-ES" sz="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disk)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AC90FB5-541A-009A-14F5-A94636026D4A}"/>
              </a:ext>
            </a:extLst>
          </p:cNvPr>
          <p:cNvSpPr txBox="1"/>
          <p:nvPr/>
        </p:nvSpPr>
        <p:spPr>
          <a:xfrm>
            <a:off x="248234" y="6207344"/>
            <a:ext cx="511475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Tamén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existe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outra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interface paralela de 50/80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pins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SCSI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DA4320C-8CA2-C7F1-9ADF-2BB021AD6929}"/>
              </a:ext>
            </a:extLst>
          </p:cNvPr>
          <p:cNvSpPr txBox="1"/>
          <p:nvPr/>
        </p:nvSpPr>
        <p:spPr>
          <a:xfrm>
            <a:off x="8336170" y="756213"/>
            <a:ext cx="2486083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Opción 2): En serie 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C2F9AB2E-D009-7753-2FDD-4350B900E7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7546" y="622287"/>
            <a:ext cx="2947833" cy="2158403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EED3A0CB-4FF2-8796-9B2F-5B65F2D820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9841" y="3824692"/>
            <a:ext cx="2025667" cy="152723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48B71211-5764-83D6-42A9-F1E06ED4C3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1420" y="1056657"/>
            <a:ext cx="2637934" cy="1594532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83D9FB32-6CF4-8034-AAEA-255498FB83FB}"/>
              </a:ext>
            </a:extLst>
          </p:cNvPr>
          <p:cNvSpPr txBox="1"/>
          <p:nvPr/>
        </p:nvSpPr>
        <p:spPr>
          <a:xfrm>
            <a:off x="7763383" y="2479644"/>
            <a:ext cx="4346205" cy="1345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Conector</a:t>
            </a:r>
            <a:r>
              <a:rPr lang="es-ES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SATA 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(Serial..)</a:t>
            </a:r>
          </a:p>
          <a:p>
            <a:pPr>
              <a:lnSpc>
                <a:spcPct val="150000"/>
              </a:lnSpc>
            </a:pP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Conéctase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 zócalo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correspondente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placa base.</a:t>
            </a:r>
          </a:p>
          <a:p>
            <a:pPr>
              <a:lnSpc>
                <a:spcPct val="150000"/>
              </a:lnSpc>
            </a:pP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Tecnoloxía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punto a punto entre placa e periférico -&gt; non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maestro/esclavo.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F5645FFF-4991-75F1-FF78-AF95056A0436}"/>
              </a:ext>
            </a:extLst>
          </p:cNvPr>
          <p:cNvSpPr txBox="1"/>
          <p:nvPr/>
        </p:nvSpPr>
        <p:spPr>
          <a:xfrm>
            <a:off x="9774585" y="3672295"/>
            <a:ext cx="2381461" cy="1679627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s-ES" sz="1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Máis</a:t>
            </a:r>
            <a:r>
              <a:rPr lang="es-ES" sz="1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rápido.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s-ES" sz="1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Ocupa menos </a:t>
            </a:r>
            <a:r>
              <a:rPr lang="es-ES" sz="1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espazo</a:t>
            </a:r>
            <a:r>
              <a:rPr lang="es-ES" sz="1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s-ES" sz="1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cable pode ser </a:t>
            </a:r>
            <a:r>
              <a:rPr lang="es-ES" sz="1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máis</a:t>
            </a:r>
            <a:r>
              <a:rPr lang="es-ES" sz="1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largo sen perder </a:t>
            </a:r>
            <a:r>
              <a:rPr lang="es-ES" sz="1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capacidade</a:t>
            </a:r>
            <a:r>
              <a:rPr lang="es-ES" sz="1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transmisión.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s-ES" sz="1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Pode conectarse sen </a:t>
            </a:r>
            <a:r>
              <a:rPr lang="es-ES" sz="1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necesidade</a:t>
            </a:r>
            <a:r>
              <a:rPr lang="es-ES" sz="1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apagar o ordenador.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3A825FB5-FC35-071F-B45D-7DEE2B1FCFB6}"/>
              </a:ext>
            </a:extLst>
          </p:cNvPr>
          <p:cNvSpPr txBox="1"/>
          <p:nvPr/>
        </p:nvSpPr>
        <p:spPr>
          <a:xfrm>
            <a:off x="4848401" y="2714240"/>
            <a:ext cx="2914981" cy="1443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Ollo! O cable de alimentación da </a:t>
            </a:r>
            <a:r>
              <a:rPr lang="es-ES" sz="1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unidade</a:t>
            </a:r>
            <a:r>
              <a:rPr lang="es-E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ES" sz="1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almacenamento</a:t>
            </a:r>
            <a:r>
              <a:rPr lang="es-E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 diferente se é para PATA </a:t>
            </a:r>
            <a:r>
              <a:rPr lang="es-ES" sz="1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s-E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SATA.</a:t>
            </a:r>
          </a:p>
          <a:p>
            <a:pPr>
              <a:lnSpc>
                <a:spcPct val="150000"/>
              </a:lnSpc>
            </a:pPr>
            <a:r>
              <a:rPr lang="es-E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PATA: Conector MOLEX</a:t>
            </a:r>
          </a:p>
          <a:p>
            <a:pPr>
              <a:lnSpc>
                <a:spcPct val="150000"/>
              </a:lnSpc>
            </a:pPr>
            <a:r>
              <a:rPr lang="es-E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SATA: Conector 15 </a:t>
            </a:r>
            <a:r>
              <a:rPr lang="es-ES" sz="1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pins</a:t>
            </a:r>
            <a:endParaRPr lang="es-ES" sz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70B6A466-8741-1F83-D0A2-48E85DDD02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8816" y="4258882"/>
            <a:ext cx="2244785" cy="1093040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FE75F81B-8074-88F8-2A70-92C61848A5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00061" y="5412262"/>
            <a:ext cx="2381461" cy="1379050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F03862B6-E862-48AA-02D3-2A43F78F8928}"/>
              </a:ext>
            </a:extLst>
          </p:cNvPr>
          <p:cNvSpPr txBox="1"/>
          <p:nvPr/>
        </p:nvSpPr>
        <p:spPr>
          <a:xfrm>
            <a:off x="6096000" y="6101787"/>
            <a:ext cx="3717837" cy="698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Tamén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existe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outra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interface serie SAS</a:t>
            </a:r>
          </a:p>
          <a:p>
            <a:pPr>
              <a:lnSpc>
                <a:spcPct val="150000"/>
              </a:lnSpc>
            </a:pP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(entornos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industriais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966319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689337-8EE0-4D81-F629-1BE323396CAB}"/>
              </a:ext>
            </a:extLst>
          </p:cNvPr>
          <p:cNvSpPr txBox="1">
            <a:spLocks/>
          </p:cNvSpPr>
          <p:nvPr/>
        </p:nvSpPr>
        <p:spPr>
          <a:xfrm>
            <a:off x="516103" y="0"/>
            <a:ext cx="10497367" cy="822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DISPOSITIVOS DE </a:t>
            </a:r>
            <a:r>
              <a:rPr lang="es-ES" sz="1600" b="1">
                <a:latin typeface="Arial" panose="020B0604020202020204" pitchFamily="34" charset="0"/>
                <a:cs typeface="Arial" panose="020B0604020202020204" pitchFamily="34" charset="0"/>
              </a:rPr>
              <a:t>ALMACENAMENTO PERMANENTE / DISCOS DUROS</a:t>
            </a:r>
          </a:p>
          <a:p>
            <a:pPr algn="ctr">
              <a:lnSpc>
                <a:spcPct val="150000"/>
              </a:lnSpc>
            </a:pPr>
            <a:r>
              <a:rPr lang="es-ES" sz="1600" b="1">
                <a:latin typeface="Arial" panose="020B0604020202020204" pitchFamily="34" charset="0"/>
                <a:cs typeface="Arial" panose="020B0604020202020204" pitchFamily="34" charset="0"/>
              </a:rPr>
              <a:t>3º TIPO: CIRCUÍTOS IMPRESOS CON INTEGRADOS OU TAMÉN CHAMADOS DE ESTADO 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SÓLIDO (SSD)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8687FB8-3769-514A-D7AC-13AB6BC8A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003" y="822671"/>
            <a:ext cx="3460718" cy="225885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A57C1C1-FFFF-361A-F2B0-FFD71A651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613" y="1013766"/>
            <a:ext cx="3945732" cy="217472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2888D4A-0877-AC5D-FE27-81F3A256EE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3387" y="3188493"/>
            <a:ext cx="4922043" cy="2953225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37564078-5FA8-0CB2-97F1-1EAE9BAB0551}"/>
              </a:ext>
            </a:extLst>
          </p:cNvPr>
          <p:cNvSpPr txBox="1"/>
          <p:nvPr/>
        </p:nvSpPr>
        <p:spPr>
          <a:xfrm>
            <a:off x="640694" y="1231781"/>
            <a:ext cx="3602693" cy="2960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 memorias electrónicas.</a:t>
            </a:r>
          </a:p>
          <a:p>
            <a:pPr>
              <a:lnSpc>
                <a:spcPct val="150000"/>
              </a:lnSpc>
            </a:pP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Memorias FLASH: Perduran sen alimentación e poden reescribirse.</a:t>
            </a:r>
          </a:p>
          <a:p>
            <a:pPr>
              <a:lnSpc>
                <a:spcPct val="150000"/>
              </a:lnSpc>
            </a:pP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Máis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rápidos que os magnéticos porque non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parte mecánica (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móbil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>
              <a:lnSpc>
                <a:spcPct val="150000"/>
              </a:lnSpc>
            </a:pP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cambiar un disco duro magnético por un SSD pode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mellorar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moito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rendemento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pq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son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máis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rápidos e polo proceso de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paxinación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(memoria virtual*)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8524F826-3752-B714-16E0-9E8233A3DC4D}"/>
              </a:ext>
            </a:extLst>
          </p:cNvPr>
          <p:cNvSpPr txBox="1">
            <a:spLocks/>
          </p:cNvSpPr>
          <p:nvPr/>
        </p:nvSpPr>
        <p:spPr>
          <a:xfrm>
            <a:off x="9662439" y="2721583"/>
            <a:ext cx="2444798" cy="9507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s-E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Ollo con estas </a:t>
            </a:r>
            <a:r>
              <a:rPr lang="es-ES" sz="1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tarxetas</a:t>
            </a:r>
            <a:r>
              <a:rPr lang="es-E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aplicación de vídeo: deben ter </a:t>
            </a:r>
            <a:r>
              <a:rPr lang="es-ES" sz="1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capacidade</a:t>
            </a:r>
            <a:r>
              <a:rPr lang="es-E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s-ES" sz="1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velocidade</a:t>
            </a:r>
            <a:r>
              <a:rPr lang="es-E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suficiente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86F5553-083C-97DC-820C-6C9C51E5AD7A}"/>
              </a:ext>
            </a:extLst>
          </p:cNvPr>
          <p:cNvSpPr txBox="1"/>
          <p:nvPr/>
        </p:nvSpPr>
        <p:spPr>
          <a:xfrm>
            <a:off x="399701" y="5257022"/>
            <a:ext cx="384368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Cando </a:t>
            </a:r>
            <a:r>
              <a:rPr lang="es-E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temos</a:t>
            </a:r>
            <a:r>
              <a:rPr lang="es-E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varias aplicación </a:t>
            </a:r>
            <a:r>
              <a:rPr lang="es-E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abertas</a:t>
            </a:r>
            <a:r>
              <a:rPr lang="es-E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pero en </a:t>
            </a:r>
            <a:r>
              <a:rPr lang="es-E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realidade</a:t>
            </a:r>
            <a:r>
              <a:rPr lang="es-E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s-E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traballamos</a:t>
            </a:r>
            <a:r>
              <a:rPr lang="es-E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simultáneamente </a:t>
            </a:r>
            <a:r>
              <a:rPr lang="es-E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senon</a:t>
            </a:r>
            <a:r>
              <a:rPr lang="es-E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s-E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imos</a:t>
            </a:r>
            <a:r>
              <a:rPr lang="es-E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cambiando </a:t>
            </a:r>
            <a:r>
              <a:rPr lang="es-E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dunha</a:t>
            </a:r>
            <a:r>
              <a:rPr lang="es-E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s-E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outra</a:t>
            </a:r>
            <a:r>
              <a:rPr lang="es-E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CPU </a:t>
            </a:r>
            <a:r>
              <a:rPr lang="es-ES" sz="1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paxina</a:t>
            </a:r>
            <a:r>
              <a:rPr lang="es-E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enviando a parte de memoria RAM implicada </a:t>
            </a:r>
            <a:r>
              <a:rPr lang="es-E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s-E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aplicación que non estamos usando </a:t>
            </a:r>
            <a:r>
              <a:rPr lang="es-E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</a:t>
            </a:r>
            <a:r>
              <a:rPr lang="es-E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disco duro. E cando volvemos a ir a esa aplicación, o disco duro </a:t>
            </a:r>
            <a:r>
              <a:rPr lang="es-E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devolve</a:t>
            </a:r>
            <a:r>
              <a:rPr lang="es-E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esa “</a:t>
            </a:r>
            <a:r>
              <a:rPr lang="es-E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páxina</a:t>
            </a:r>
            <a:r>
              <a:rPr lang="es-E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á RAM. 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37387547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15B9E071-1931-CC9E-8DF4-B86E872DF0AA}"/>
              </a:ext>
            </a:extLst>
          </p:cNvPr>
          <p:cNvSpPr txBox="1">
            <a:spLocks/>
          </p:cNvSpPr>
          <p:nvPr/>
        </p:nvSpPr>
        <p:spPr>
          <a:xfrm>
            <a:off x="489457" y="261703"/>
            <a:ext cx="10524013" cy="41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DISCOS </a:t>
            </a:r>
            <a:r>
              <a:rPr lang="es-ES" sz="1600" b="1">
                <a:latin typeface="Arial" panose="020B0604020202020204" pitchFamily="34" charset="0"/>
                <a:cs typeface="Arial" panose="020B0604020202020204" pitchFamily="34" charset="0"/>
              </a:rPr>
              <a:t>DUROS SSD M.2 (tipo chicle) 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CON INTERFAZ SATA VS INTERFAZ PCIe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367FB2C-9D8D-1933-E24D-D3C90926E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297" y="828675"/>
            <a:ext cx="4035561" cy="2329221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D4EDBC67-1E62-4D06-CDE4-BFD2537FF455}"/>
              </a:ext>
            </a:extLst>
          </p:cNvPr>
          <p:cNvSpPr txBox="1">
            <a:spLocks/>
          </p:cNvSpPr>
          <p:nvPr/>
        </p:nvSpPr>
        <p:spPr>
          <a:xfrm>
            <a:off x="5073609" y="1445754"/>
            <a:ext cx="6319927" cy="125256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s-E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SSD CON INTERFAZ SATA:</a:t>
            </a:r>
          </a:p>
          <a:p>
            <a:pPr marL="171450" indent="-171450" algn="l">
              <a:lnSpc>
                <a:spcPct val="150000"/>
              </a:lnSpc>
              <a:buFontTx/>
              <a:buChar char="-"/>
            </a:pPr>
            <a:r>
              <a:rPr lang="es-E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 as </a:t>
            </a:r>
            <a:r>
              <a:rPr lang="es-E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vantaxes</a:t>
            </a:r>
            <a:r>
              <a:rPr lang="es-E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s-E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tecnoloxía</a:t>
            </a:r>
            <a:r>
              <a:rPr lang="es-E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SSD</a:t>
            </a:r>
          </a:p>
          <a:p>
            <a:pPr marL="171450" indent="-171450" algn="l">
              <a:lnSpc>
                <a:spcPct val="150000"/>
              </a:lnSpc>
              <a:buFontTx/>
              <a:buChar char="-"/>
            </a:pPr>
            <a:r>
              <a:rPr lang="es-E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 as </a:t>
            </a:r>
            <a:r>
              <a:rPr lang="es-E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limitacións</a:t>
            </a:r>
            <a:r>
              <a:rPr lang="es-E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interfaz SATA: </a:t>
            </a:r>
            <a:r>
              <a:rPr lang="es-E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</a:t>
            </a:r>
            <a:r>
              <a:rPr lang="es-E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controlador. Non pode ir directo a CPU.</a:t>
            </a:r>
          </a:p>
          <a:p>
            <a:pPr algn="l">
              <a:lnSpc>
                <a:spcPct val="150000"/>
              </a:lnSpc>
            </a:pPr>
            <a:r>
              <a:rPr lang="es-E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 </a:t>
            </a:r>
            <a:r>
              <a:rPr lang="es-E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unha</a:t>
            </a:r>
            <a:r>
              <a:rPr lang="es-E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velocidade</a:t>
            </a:r>
            <a:r>
              <a:rPr lang="es-E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transferencia inferior (6Gbps)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9F107F4-4583-0A0C-C42A-75B53A19D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298" y="3429000"/>
            <a:ext cx="3191893" cy="2606895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5BAF5C0A-ADE3-8CD1-BA66-5BB49B8BB4F7}"/>
              </a:ext>
            </a:extLst>
          </p:cNvPr>
          <p:cNvSpPr txBox="1">
            <a:spLocks/>
          </p:cNvSpPr>
          <p:nvPr/>
        </p:nvSpPr>
        <p:spPr>
          <a:xfrm>
            <a:off x="4420535" y="4122301"/>
            <a:ext cx="6507386" cy="19135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s-E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SSD CON INTERFAZ PCI-e:</a:t>
            </a:r>
          </a:p>
          <a:p>
            <a:pPr marL="171450" indent="-171450" algn="l">
              <a:lnSpc>
                <a:spcPct val="150000"/>
              </a:lnSpc>
              <a:buFontTx/>
              <a:buChar char="-"/>
            </a:pPr>
            <a:r>
              <a:rPr lang="es-E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 as </a:t>
            </a:r>
            <a:r>
              <a:rPr lang="es-E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vantaxes</a:t>
            </a:r>
            <a:r>
              <a:rPr lang="es-E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s-E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tecnoloxía</a:t>
            </a:r>
            <a:r>
              <a:rPr lang="es-E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SSD</a:t>
            </a:r>
          </a:p>
          <a:p>
            <a:pPr marL="171450" indent="-171450" algn="l">
              <a:lnSpc>
                <a:spcPct val="150000"/>
              </a:lnSpc>
              <a:buFontTx/>
              <a:buChar char="-"/>
            </a:pPr>
            <a:r>
              <a:rPr lang="es-E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 as </a:t>
            </a:r>
            <a:r>
              <a:rPr lang="es-E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vantaxes</a:t>
            </a:r>
            <a:r>
              <a:rPr lang="es-E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interfaz PCI-e (protocolo </a:t>
            </a:r>
            <a:r>
              <a:rPr lang="es-E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NMVe</a:t>
            </a:r>
            <a:r>
              <a:rPr lang="es-E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-&gt; pode comunicarse directamente coa CPU, sen </a:t>
            </a:r>
            <a:r>
              <a:rPr lang="es-E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necesidade</a:t>
            </a:r>
            <a:r>
              <a:rPr lang="es-E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controlador -&gt; Poden </a:t>
            </a:r>
            <a:r>
              <a:rPr lang="es-E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chegar</a:t>
            </a:r>
            <a:r>
              <a:rPr lang="es-E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20 Gbps).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9EBF777-06AB-14E6-A0C3-A884852547F4}"/>
              </a:ext>
            </a:extLst>
          </p:cNvPr>
          <p:cNvSpPr txBox="1">
            <a:spLocks/>
          </p:cNvSpPr>
          <p:nvPr/>
        </p:nvSpPr>
        <p:spPr>
          <a:xfrm>
            <a:off x="8801802" y="2298621"/>
            <a:ext cx="3091007" cy="1164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1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Ollo! Tamén hai discos duros SSD de formato 2.5’’, con interfaz SATA, neste caso.</a:t>
            </a:r>
            <a:endParaRPr lang="es-E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C9B47736-43CA-C7D2-FAAA-1F9BCB7DD889}"/>
              </a:ext>
            </a:extLst>
          </p:cNvPr>
          <p:cNvSpPr/>
          <p:nvPr/>
        </p:nvSpPr>
        <p:spPr>
          <a:xfrm>
            <a:off x="6670071" y="1385625"/>
            <a:ext cx="516103" cy="476834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9FBD1EC2-60FE-99E6-26F9-5551546DA4FE}"/>
              </a:ext>
            </a:extLst>
          </p:cNvPr>
          <p:cNvSpPr/>
          <p:nvPr/>
        </p:nvSpPr>
        <p:spPr>
          <a:xfrm>
            <a:off x="6003437" y="4032548"/>
            <a:ext cx="516103" cy="476834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982360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77AF8A-226B-FBB8-31DA-F7BDA8889A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2801"/>
            <a:ext cx="9144000" cy="363537"/>
          </a:xfrm>
        </p:spPr>
        <p:txBody>
          <a:bodyPr>
            <a:normAutofit/>
          </a:bodyPr>
          <a:lstStyle/>
          <a:p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TIPOS DE ZÓCALOS (SOCKETS) PARA CPU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BD5A8C06-CD8E-558A-4A88-9458AC68E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005" y="570556"/>
            <a:ext cx="8270497" cy="628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72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15B9E071-1931-CC9E-8DF4-B86E872DF0AA}"/>
              </a:ext>
            </a:extLst>
          </p:cNvPr>
          <p:cNvSpPr txBox="1">
            <a:spLocks/>
          </p:cNvSpPr>
          <p:nvPr/>
        </p:nvSpPr>
        <p:spPr>
          <a:xfrm>
            <a:off x="489457" y="261703"/>
            <a:ext cx="10524013" cy="41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COMO COMPROBAR O DISCO DURO QUE TEN O NOSO EQUIPO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FFBD43B-DDAC-2318-89FB-F2BA87F3B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771" y="681037"/>
            <a:ext cx="4517692" cy="59436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3DF201F-1E8B-25A1-6517-01235BDBB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3020" y="828675"/>
            <a:ext cx="4517693" cy="289755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A18E557-E760-5939-6E6F-A19C405FE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7212" y="3886200"/>
            <a:ext cx="2906845" cy="215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1057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BB5C490-85E2-C0FC-B6E7-5ECCB122C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35" y="695618"/>
            <a:ext cx="9194271" cy="5635059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F98F3BC6-D7CF-169C-5F23-5B56357942A3}"/>
              </a:ext>
            </a:extLst>
          </p:cNvPr>
          <p:cNvSpPr txBox="1">
            <a:spLocks/>
          </p:cNvSpPr>
          <p:nvPr/>
        </p:nvSpPr>
        <p:spPr>
          <a:xfrm>
            <a:off x="489457" y="261703"/>
            <a:ext cx="10524013" cy="41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1600" b="1">
                <a:latin typeface="Arial" panose="020B0604020202020204" pitchFamily="34" charset="0"/>
                <a:cs typeface="Arial" panose="020B0604020202020204" pitchFamily="34" charset="0"/>
              </a:rPr>
              <a:t>TAMÉN SE PODE COMPROBAR ENTRANDO NA BIOS CANDO ARRANCA O PC</a:t>
            </a:r>
            <a:endParaRPr lang="es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CABEE0E0-1350-B083-4C74-3BB695B6A6EC}"/>
              </a:ext>
            </a:extLst>
          </p:cNvPr>
          <p:cNvSpPr/>
          <p:nvPr/>
        </p:nvSpPr>
        <p:spPr>
          <a:xfrm>
            <a:off x="4089556" y="2423440"/>
            <a:ext cx="3085399" cy="8526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99F3179-FF11-E37B-5D4E-511B94548CF6}"/>
              </a:ext>
            </a:extLst>
          </p:cNvPr>
          <p:cNvSpPr txBox="1"/>
          <p:nvPr/>
        </p:nvSpPr>
        <p:spPr>
          <a:xfrm>
            <a:off x="96542" y="6408521"/>
            <a:ext cx="11734560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Exercicio: Comprobar no manual da placa base o tipo de interface das ranuras de inserción M.2_1 e M.2_2 dos SSD  </a:t>
            </a:r>
            <a:endParaRPr lang="es-ES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0094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77AF8A-226B-FBB8-31DA-F7BDA8889A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9457" y="255094"/>
            <a:ext cx="10524013" cy="419334"/>
          </a:xfrm>
        </p:spPr>
        <p:txBody>
          <a:bodyPr>
            <a:normAutofit/>
          </a:bodyPr>
          <a:lstStyle/>
          <a:p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BUS PCI-e (</a:t>
            </a:r>
            <a:r>
              <a:rPr lang="es-ES" sz="1600" b="0" i="1" dirty="0" err="1">
                <a:solidFill>
                  <a:srgbClr val="11111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Peripheral</a:t>
            </a:r>
            <a:r>
              <a:rPr lang="es-ES" sz="1600" b="0" i="1" dirty="0">
                <a:solidFill>
                  <a:srgbClr val="11111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0" i="1" dirty="0" err="1">
                <a:solidFill>
                  <a:srgbClr val="11111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Component</a:t>
            </a:r>
            <a:r>
              <a:rPr lang="es-ES" sz="1600" b="0" i="1" dirty="0">
                <a:solidFill>
                  <a:srgbClr val="11111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0" i="1" dirty="0" err="1">
                <a:solidFill>
                  <a:srgbClr val="11111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Interconnect</a:t>
            </a:r>
            <a:r>
              <a:rPr lang="es-ES" sz="1600" b="0" i="1" dirty="0">
                <a:solidFill>
                  <a:srgbClr val="11111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Express) . É a evolución do PCI </a:t>
            </a:r>
            <a:endParaRPr lang="es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853B7E31-D8B3-2634-E8E0-129D2AD59614}"/>
              </a:ext>
            </a:extLst>
          </p:cNvPr>
          <p:cNvSpPr txBox="1">
            <a:spLocks/>
          </p:cNvSpPr>
          <p:nvPr/>
        </p:nvSpPr>
        <p:spPr>
          <a:xfrm>
            <a:off x="0" y="835818"/>
            <a:ext cx="12192000" cy="9329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Serve para conectar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tarxetas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expansión de todo tipo, pero como é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moi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rápido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emprégase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particularmente para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tarxeta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gráfica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discos duros SSD.</a:t>
            </a:r>
          </a:p>
          <a:p>
            <a:pPr>
              <a:lnSpc>
                <a:spcPct val="150000"/>
              </a:lnSpc>
            </a:pP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tarxetas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expansión de distinto tamaño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tamén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ranuras de distinto tamaño para este bus:</a:t>
            </a:r>
          </a:p>
          <a:p>
            <a:pPr>
              <a:lnSpc>
                <a:spcPct val="150000"/>
              </a:lnSpc>
            </a:pPr>
            <a:endParaRPr lang="es-ES" sz="1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EECCDED6-9718-38E8-26AB-B010A2151291}"/>
              </a:ext>
            </a:extLst>
          </p:cNvPr>
          <p:cNvSpPr txBox="1">
            <a:spLocks/>
          </p:cNvSpPr>
          <p:nvPr/>
        </p:nvSpPr>
        <p:spPr>
          <a:xfrm>
            <a:off x="5640804" y="2251887"/>
            <a:ext cx="2060159" cy="24288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Evolucións</a:t>
            </a:r>
            <a:r>
              <a:rPr lang="es-E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250461B-687E-4451-F491-8BE18F501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944" y="1768731"/>
            <a:ext cx="4274722" cy="175956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6DAB744-3DD2-48A6-6442-FF234C225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651" y="2547045"/>
            <a:ext cx="5756644" cy="422267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06E89524-F7F6-E0D7-D53E-F2107FD2B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349" y="3528293"/>
            <a:ext cx="3841317" cy="325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4129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D5BE4EDC-6F38-97ED-4C9D-D54B8D695497}"/>
              </a:ext>
            </a:extLst>
          </p:cNvPr>
          <p:cNvSpPr txBox="1">
            <a:spLocks/>
          </p:cNvSpPr>
          <p:nvPr/>
        </p:nvSpPr>
        <p:spPr>
          <a:xfrm>
            <a:off x="489457" y="255094"/>
            <a:ext cx="10524013" cy="41933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OUTRAS RANURAS DE EXPANSIÓN MÁIS ANTIGAS PARA OUTRO TIPO DE TARXETAS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4BBF91B-5BB5-62B9-1AFA-F759ECDB9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107" y="1295867"/>
            <a:ext cx="3692308" cy="233648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266FBD9-FF3D-8986-29F9-36209ABF5925}"/>
              </a:ext>
            </a:extLst>
          </p:cNvPr>
          <p:cNvSpPr txBox="1"/>
          <p:nvPr/>
        </p:nvSpPr>
        <p:spPr>
          <a:xfrm>
            <a:off x="346582" y="3769010"/>
            <a:ext cx="4677183" cy="1991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PCI:</a:t>
            </a:r>
          </a:p>
          <a:p>
            <a:pPr>
              <a:lnSpc>
                <a:spcPct val="150000"/>
              </a:lnSpc>
            </a:pPr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Admiten </a:t>
            </a:r>
            <a:r>
              <a:rPr lang="es-E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tecnoloxía</a:t>
            </a:r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Plug&amp;Play</a:t>
            </a:r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s-E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calquera</a:t>
            </a:r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tipo de </a:t>
            </a:r>
            <a:r>
              <a:rPr lang="es-E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tarxeta</a:t>
            </a:r>
            <a:endParaRPr lang="es-E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Distintas </a:t>
            </a:r>
            <a:r>
              <a:rPr lang="es-E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evolucións</a:t>
            </a:r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PCI 1.0: 33 MHz, 32 bits/ciclo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PCI 2.0: 33 MHz, 64 bits/ciclo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PCI 2.1: 66 MHz, 64 bits/ciclo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4AC8385-0F70-097F-39EC-2A9E1B6ECA02}"/>
              </a:ext>
            </a:extLst>
          </p:cNvPr>
          <p:cNvSpPr txBox="1"/>
          <p:nvPr/>
        </p:nvSpPr>
        <p:spPr>
          <a:xfrm>
            <a:off x="6577029" y="3887606"/>
            <a:ext cx="4677183" cy="2960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AGP:</a:t>
            </a:r>
          </a:p>
          <a:p>
            <a:pPr>
              <a:lnSpc>
                <a:spcPct val="150000"/>
              </a:lnSpc>
            </a:pPr>
            <a:r>
              <a:rPr lang="es-E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</a:t>
            </a:r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s-E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tarxeta</a:t>
            </a:r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gráfica</a:t>
            </a:r>
          </a:p>
          <a:p>
            <a:pPr>
              <a:lnSpc>
                <a:spcPct val="150000"/>
              </a:lnSpc>
            </a:pPr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Distintas </a:t>
            </a:r>
            <a:r>
              <a:rPr lang="es-E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evolucións</a:t>
            </a:r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AGP 1x: 66 MHz, 32 bits/ciclo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AGP 2x: Copia </a:t>
            </a:r>
            <a:r>
              <a:rPr lang="es-E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tecnoloxía</a:t>
            </a:r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DDR -&gt; </a:t>
            </a:r>
            <a:r>
              <a:rPr lang="es-E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transfire</a:t>
            </a:r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datos no flanco de subida e no de </a:t>
            </a:r>
            <a:r>
              <a:rPr lang="es-E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baixada</a:t>
            </a:r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-&gt; </a:t>
            </a:r>
            <a:r>
              <a:rPr lang="es-E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Dobre</a:t>
            </a:r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AGP 4x: Logra 4 transferencias/ciclo.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AGP 8x: 8 transferencias/ciclo x 32 bits/transferencia x 66 MHz -&gt; AB=2 GB/s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34E9D47-3693-3259-5688-2147706FE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1809" y="1508224"/>
            <a:ext cx="3252666" cy="2379382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89F3F55A-7733-7F97-3AC8-882AA1B08FCD}"/>
              </a:ext>
            </a:extLst>
          </p:cNvPr>
          <p:cNvSpPr txBox="1">
            <a:spLocks/>
          </p:cNvSpPr>
          <p:nvPr/>
        </p:nvSpPr>
        <p:spPr>
          <a:xfrm>
            <a:off x="1747203" y="528622"/>
            <a:ext cx="6838873" cy="76724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s-E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caso de PCI e AGP, todos os periféricos conectados comparten ancho de canal, polo que se un </a:t>
            </a:r>
            <a:r>
              <a:rPr lang="es-ES" sz="1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s-E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moi</a:t>
            </a:r>
            <a:r>
              <a:rPr lang="es-E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rápido, resta </a:t>
            </a:r>
            <a:r>
              <a:rPr lang="es-ES" sz="1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rendemento</a:t>
            </a:r>
            <a:r>
              <a:rPr lang="es-E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aos</a:t>
            </a:r>
            <a:r>
              <a:rPr lang="es-E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demáis</a:t>
            </a:r>
            <a:r>
              <a:rPr lang="es-E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l">
              <a:lnSpc>
                <a:spcPct val="150000"/>
              </a:lnSpc>
            </a:pPr>
            <a:r>
              <a:rPr lang="es-ES" sz="1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Outra</a:t>
            </a:r>
            <a:r>
              <a:rPr lang="es-E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desvantaxe</a:t>
            </a:r>
            <a:r>
              <a:rPr lang="es-E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 que requieren reiniciar </a:t>
            </a:r>
            <a:r>
              <a:rPr lang="es-ES" sz="1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despois</a:t>
            </a:r>
            <a:r>
              <a:rPr lang="es-E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conectar </a:t>
            </a:r>
            <a:r>
              <a:rPr lang="es-ES" sz="1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calquera</a:t>
            </a:r>
            <a:r>
              <a:rPr lang="es-E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cousa</a:t>
            </a:r>
            <a:r>
              <a:rPr lang="es-E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530D5EB-9175-2A77-853B-75ECD7EF5A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107" y="5712231"/>
            <a:ext cx="4529138" cy="101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1239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87C10C5-6372-E98C-C79C-F742E3172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4973" y="750094"/>
            <a:ext cx="4338038" cy="587930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3995F2B-C4E7-8AD7-9C3A-754EEEA38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989" y="2178843"/>
            <a:ext cx="6860641" cy="39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0431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D5BE4EDC-6F38-97ED-4C9D-D54B8D695497}"/>
              </a:ext>
            </a:extLst>
          </p:cNvPr>
          <p:cNvSpPr txBox="1">
            <a:spLocks/>
          </p:cNvSpPr>
          <p:nvPr/>
        </p:nvSpPr>
        <p:spPr>
          <a:xfrm>
            <a:off x="489457" y="255094"/>
            <a:ext cx="10524013" cy="41933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PERIFÉRICOS: TECLADO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B46C6A0-642A-C5F9-0AD2-A57F06CA8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197" y="1040052"/>
            <a:ext cx="5893431" cy="2810371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EFA4D48E-DCB5-5D6A-67B4-243EA5FECA00}"/>
              </a:ext>
            </a:extLst>
          </p:cNvPr>
          <p:cNvSpPr txBox="1">
            <a:spLocks/>
          </p:cNvSpPr>
          <p:nvPr/>
        </p:nvSpPr>
        <p:spPr>
          <a:xfrm>
            <a:off x="7085964" y="1739503"/>
            <a:ext cx="2796261" cy="243601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s-E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Tipo de conexión:</a:t>
            </a:r>
          </a:p>
          <a:p>
            <a:pPr marL="171450" indent="-171450" algn="l">
              <a:lnSpc>
                <a:spcPct val="150000"/>
              </a:lnSpc>
              <a:buFontTx/>
              <a:buChar char="-"/>
            </a:pPr>
            <a:r>
              <a:rPr lang="es-E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Cable:</a:t>
            </a:r>
          </a:p>
          <a:p>
            <a:pPr algn="l">
              <a:lnSpc>
                <a:spcPct val="150000"/>
              </a:lnSpc>
            </a:pPr>
            <a:r>
              <a:rPr lang="es-E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PS2 / USB</a:t>
            </a:r>
          </a:p>
          <a:p>
            <a:pPr marL="171450" indent="-171450" algn="l">
              <a:lnSpc>
                <a:spcPct val="150000"/>
              </a:lnSpc>
              <a:buFontTx/>
              <a:buChar char="-"/>
            </a:pPr>
            <a:endParaRPr lang="es-ES" sz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>
              <a:lnSpc>
                <a:spcPct val="150000"/>
              </a:lnSpc>
              <a:buFontTx/>
              <a:buChar char="-"/>
            </a:pPr>
            <a:endParaRPr lang="es-ES" sz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>
              <a:lnSpc>
                <a:spcPct val="150000"/>
              </a:lnSpc>
              <a:buFontTx/>
              <a:buChar char="-"/>
            </a:pPr>
            <a:endParaRPr lang="es-ES" sz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>
              <a:lnSpc>
                <a:spcPct val="150000"/>
              </a:lnSpc>
              <a:buFontTx/>
              <a:buChar char="-"/>
            </a:pPr>
            <a:endParaRPr lang="es-ES" sz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171450">
              <a:lnSpc>
                <a:spcPct val="150000"/>
              </a:lnSpc>
              <a:buFontTx/>
              <a:buChar char="-"/>
            </a:pPr>
            <a:r>
              <a:rPr lang="es-ES" sz="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</a:t>
            </a:r>
          </a:p>
          <a:p>
            <a:pPr marL="171450" indent="-171450" algn="l">
              <a:lnSpc>
                <a:spcPct val="150000"/>
              </a:lnSpc>
              <a:buFontTx/>
              <a:buChar char="-"/>
            </a:pPr>
            <a:r>
              <a:rPr lang="es-E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 cable: Radiofrecuencia</a:t>
            </a:r>
          </a:p>
          <a:p>
            <a:pPr algn="l">
              <a:lnSpc>
                <a:spcPct val="150000"/>
              </a:lnSpc>
            </a:pPr>
            <a:r>
              <a:rPr lang="es-E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Receptor integrado / USB</a:t>
            </a:r>
          </a:p>
          <a:p>
            <a:pPr marL="171450" indent="-171450" algn="l">
              <a:lnSpc>
                <a:spcPct val="150000"/>
              </a:lnSpc>
              <a:buFontTx/>
              <a:buChar char="-"/>
            </a:pPr>
            <a:endParaRPr lang="es-ES" sz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5F444C3-D379-2744-20B2-BB9C76BB8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2069" y="944209"/>
            <a:ext cx="1900312" cy="201330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26B5141-CFA9-52E7-F4F5-42D26A88C2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1441" y="3155508"/>
            <a:ext cx="1331120" cy="119459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2E05A0D-7BE6-3557-FE5E-A13DC542DBE2}"/>
              </a:ext>
            </a:extLst>
          </p:cNvPr>
          <p:cNvSpPr txBox="1"/>
          <p:nvPr/>
        </p:nvSpPr>
        <p:spPr>
          <a:xfrm>
            <a:off x="560476" y="4350103"/>
            <a:ext cx="5190987" cy="1991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Controlador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convirte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números, letras e símbolos en código binario: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Números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reais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(con decimáis e precisión estándar: 32 bits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Letras e símbolos: Distintos códigos: ASCII, Unicode: Non cambian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letras e símbolos básicos, pero pode cambiar con ñ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acentos que cambian segundo os idiomas</a:t>
            </a:r>
          </a:p>
        </p:txBody>
      </p:sp>
    </p:spTree>
    <p:extLst>
      <p:ext uri="{BB962C8B-B14F-4D97-AF65-F5344CB8AC3E}">
        <p14:creationId xmlns:p14="http://schemas.microsoft.com/office/powerpoint/2010/main" val="41807877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D5BE4EDC-6F38-97ED-4C9D-D54B8D695497}"/>
              </a:ext>
            </a:extLst>
          </p:cNvPr>
          <p:cNvSpPr txBox="1">
            <a:spLocks/>
          </p:cNvSpPr>
          <p:nvPr/>
        </p:nvSpPr>
        <p:spPr>
          <a:xfrm>
            <a:off x="489457" y="255094"/>
            <a:ext cx="10524013" cy="41933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PERIFÉRICOS: AUDIO (de entrada: MICRO / de 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saída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: ALTAVOZ)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2E05A0D-7BE6-3557-FE5E-A13DC542DBE2}"/>
              </a:ext>
            </a:extLst>
          </p:cNvPr>
          <p:cNvSpPr txBox="1"/>
          <p:nvPr/>
        </p:nvSpPr>
        <p:spPr>
          <a:xfrm>
            <a:off x="274376" y="2338780"/>
            <a:ext cx="5190987" cy="1021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equipo informático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dunha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tarxeta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audio (integrada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placa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non) que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grazas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un controlador permite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ler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reproducir audio.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4562F05-2464-E067-30A3-149F42BA9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169" y="718057"/>
            <a:ext cx="4281767" cy="148522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AAFD239-3F7F-9CA8-37EC-DEFB79B80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170" y="3635061"/>
            <a:ext cx="5039864" cy="91534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10DDE98-FADC-6E86-5247-472BD9BE78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2853" y="568022"/>
            <a:ext cx="4263501" cy="3270523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F797832-4BF1-68CA-1033-7287B3A38D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5244" y="3716603"/>
            <a:ext cx="2626114" cy="148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425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240A6-66F9-2499-F2CF-C2978C54B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92EBE999-A5E7-45F4-D8C8-64360F31016B}"/>
              </a:ext>
            </a:extLst>
          </p:cNvPr>
          <p:cNvSpPr txBox="1">
            <a:spLocks/>
          </p:cNvSpPr>
          <p:nvPr/>
        </p:nvSpPr>
        <p:spPr>
          <a:xfrm>
            <a:off x="489457" y="255094"/>
            <a:ext cx="10524013" cy="41933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1600" b="1">
                <a:latin typeface="Arial" panose="020B0604020202020204" pitchFamily="34" charset="0"/>
                <a:cs typeface="Arial" panose="020B0604020202020204" pitchFamily="34" charset="0"/>
              </a:rPr>
              <a:t>TIPOS DE USB (Universal Serial Bus)</a:t>
            </a:r>
            <a:endParaRPr lang="es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DBF14E0-98FA-DA17-7CCE-D9C49855B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15" y="505624"/>
            <a:ext cx="8564446" cy="483491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C179B6B-E694-9E7C-462C-3B0EE3132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0791" y="573448"/>
            <a:ext cx="2858381" cy="4711960"/>
          </a:xfrm>
          <a:prstGeom prst="rect">
            <a:avLst/>
          </a:prstGeom>
        </p:spPr>
      </p:pic>
      <p:sp>
        <p:nvSpPr>
          <p:cNvPr id="12" name="Elipse 11">
            <a:extLst>
              <a:ext uri="{FF2B5EF4-FFF2-40B4-BE49-F238E27FC236}">
                <a16:creationId xmlns:a16="http://schemas.microsoft.com/office/drawing/2014/main" id="{B468DCF4-974D-2AD4-98CF-4BB8C476A101}"/>
              </a:ext>
            </a:extLst>
          </p:cNvPr>
          <p:cNvSpPr/>
          <p:nvPr/>
        </p:nvSpPr>
        <p:spPr>
          <a:xfrm>
            <a:off x="7225444" y="3203201"/>
            <a:ext cx="482444" cy="370248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8E8394EA-CF1B-5DB2-E5C2-B89AD116F6C7}"/>
              </a:ext>
            </a:extLst>
          </p:cNvPr>
          <p:cNvSpPr/>
          <p:nvPr/>
        </p:nvSpPr>
        <p:spPr>
          <a:xfrm>
            <a:off x="343135" y="5793031"/>
            <a:ext cx="482444" cy="370248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41EEAB5-DD6A-084A-DE2E-4CB880C50646}"/>
              </a:ext>
            </a:extLst>
          </p:cNvPr>
          <p:cNvSpPr txBox="1"/>
          <p:nvPr/>
        </p:nvSpPr>
        <p:spPr>
          <a:xfrm>
            <a:off x="825579" y="5729836"/>
            <a:ext cx="6113764" cy="69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Distínguense físicamente dos anteriores pola cor AZUL. Tamén se diferencia en que ten máis pins de conexión</a:t>
            </a:r>
            <a:endParaRPr lang="es-ES" sz="1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C0684010-3373-C522-AEF3-918BBA87C6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7888" y="5300930"/>
            <a:ext cx="4313947" cy="15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7682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8AE6122-31B3-63DB-BAD3-DB88741CD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55" y="1057274"/>
            <a:ext cx="4032134" cy="314313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DE9FA76-E464-7ECD-9C8B-3C237392F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8198" y="1000124"/>
            <a:ext cx="5435403" cy="3143139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714B7523-4492-D96A-27C6-9DF4B84F6662}"/>
              </a:ext>
            </a:extLst>
          </p:cNvPr>
          <p:cNvSpPr txBox="1">
            <a:spLocks/>
          </p:cNvSpPr>
          <p:nvPr/>
        </p:nvSpPr>
        <p:spPr>
          <a:xfrm>
            <a:off x="5033585" y="493444"/>
            <a:ext cx="2567366" cy="5066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Ctrl+Shift+Esc</a:t>
            </a:r>
            <a:endParaRPr lang="es-ES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E33309F-0362-3468-3B35-EEBAD9CB3D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9462" y="3888776"/>
            <a:ext cx="2567367" cy="286522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A645102-AF26-AEAF-B493-B8EF9CF8CB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1621" y="3888776"/>
            <a:ext cx="2573119" cy="286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599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BA4FEBCF-71DF-E3F8-1F2F-6485F9CE4BCA}"/>
              </a:ext>
            </a:extLst>
          </p:cNvPr>
          <p:cNvSpPr txBox="1">
            <a:spLocks/>
          </p:cNvSpPr>
          <p:nvPr/>
        </p:nvSpPr>
        <p:spPr>
          <a:xfrm>
            <a:off x="1524000" y="92801"/>
            <a:ext cx="9144000" cy="3635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ARQUITECTURA ANTERIOR VS ACTUAL (NORTHBRIDGE INTEGRADO EN CPU)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A25F415-8B24-5E15-B5DF-C4005C9C8C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89"/>
          <a:stretch/>
        </p:blipFill>
        <p:spPr>
          <a:xfrm>
            <a:off x="5355194" y="603613"/>
            <a:ext cx="6779238" cy="565077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A3E6435-EA94-6F60-A7A4-B0834D413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198" y="603613"/>
            <a:ext cx="4166754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945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5D5D06-E9F8-50BD-E5D0-B3FC58DABB7E}"/>
              </a:ext>
            </a:extLst>
          </p:cNvPr>
          <p:cNvSpPr txBox="1">
            <a:spLocks/>
          </p:cNvSpPr>
          <p:nvPr/>
        </p:nvSpPr>
        <p:spPr>
          <a:xfrm>
            <a:off x="1524000" y="92801"/>
            <a:ext cx="9144000" cy="36353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RENDEMENTO DA CPU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8F32F8E-E23A-B19C-3065-1A248489BA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0"/>
          <a:stretch/>
        </p:blipFill>
        <p:spPr>
          <a:xfrm>
            <a:off x="78537" y="1001205"/>
            <a:ext cx="6351421" cy="3419475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B4899341-B197-5160-402A-4183CC352D5B}"/>
              </a:ext>
            </a:extLst>
          </p:cNvPr>
          <p:cNvSpPr txBox="1">
            <a:spLocks/>
          </p:cNvSpPr>
          <p:nvPr/>
        </p:nvSpPr>
        <p:spPr>
          <a:xfrm>
            <a:off x="1031271" y="637668"/>
            <a:ext cx="5290991" cy="36353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CICLO DE INSTRUCCIÓN: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D81DB92-F387-5F03-5E4C-DAFAF3DD3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011" y="1333892"/>
            <a:ext cx="5387756" cy="2754099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192365CB-6344-4129-67D0-202C85FD0CD6}"/>
              </a:ext>
            </a:extLst>
          </p:cNvPr>
          <p:cNvSpPr txBox="1">
            <a:spLocks/>
          </p:cNvSpPr>
          <p:nvPr/>
        </p:nvSpPr>
        <p:spPr>
          <a:xfrm>
            <a:off x="333970" y="4714018"/>
            <a:ext cx="8291511" cy="1515776"/>
          </a:xfrm>
          <a:prstGeom prst="rect">
            <a:avLst/>
          </a:prstGeom>
        </p:spPr>
        <p:txBody>
          <a:bodyPr wrap="none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Podemos aumentar o </a:t>
            </a:r>
            <a:r>
              <a:rPr lang="es-ES" sz="1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rendemento</a:t>
            </a:r>
            <a:r>
              <a:rPr lang="es-E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CPU (tempo que tarda en procesar </a:t>
            </a:r>
            <a:r>
              <a:rPr lang="es-ES" sz="1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unha</a:t>
            </a:r>
            <a:r>
              <a:rPr lang="es-E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instrucción) de diversos </a:t>
            </a:r>
            <a:r>
              <a:rPr lang="es-ES" sz="1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xeitos</a:t>
            </a:r>
            <a:r>
              <a:rPr lang="es-E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es-E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Aumentando a frecuencia de </a:t>
            </a:r>
            <a:r>
              <a:rPr lang="es-ES" sz="1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reloxo</a:t>
            </a:r>
            <a:r>
              <a:rPr lang="es-E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 </a:t>
            </a:r>
            <a:r>
              <a:rPr lang="es-ES" sz="1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máis</a:t>
            </a:r>
            <a:r>
              <a:rPr lang="es-E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GHz, menos tempo dura un ciclo de </a:t>
            </a:r>
            <a:r>
              <a:rPr lang="es-ES" sz="1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reloxo</a:t>
            </a:r>
            <a:r>
              <a:rPr lang="es-E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es-E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Aumentando a </a:t>
            </a:r>
            <a:r>
              <a:rPr lang="es-ES" sz="1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lonxitude</a:t>
            </a:r>
            <a:r>
              <a:rPr lang="es-E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palabra (</a:t>
            </a:r>
            <a:r>
              <a:rPr lang="es-ES" sz="1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</a:t>
            </a:r>
            <a:r>
              <a:rPr lang="es-E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bits que pode </a:t>
            </a:r>
            <a:r>
              <a:rPr lang="es-ES" sz="1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coller</a:t>
            </a:r>
            <a:r>
              <a:rPr lang="es-E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CPU da memoria </a:t>
            </a:r>
            <a:r>
              <a:rPr lang="es-ES" sz="1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dunha</a:t>
            </a:r>
            <a:r>
              <a:rPr lang="es-E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vez), depende de: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es-E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Aumentando o </a:t>
            </a:r>
            <a:r>
              <a:rPr lang="es-ES" sz="1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</a:t>
            </a:r>
            <a:r>
              <a:rPr lang="es-E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núcleos no procesador: Single-</a:t>
            </a:r>
            <a:r>
              <a:rPr lang="es-ES" sz="1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</a:t>
            </a:r>
            <a:r>
              <a:rPr lang="es-E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Dual-</a:t>
            </a:r>
            <a:r>
              <a:rPr lang="es-ES" sz="1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</a:t>
            </a:r>
            <a:r>
              <a:rPr lang="es-E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1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Quad-core</a:t>
            </a:r>
            <a:r>
              <a:rPr lang="es-E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es-ES" sz="1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Tecnoloxía</a:t>
            </a:r>
            <a:r>
              <a:rPr lang="es-E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HT (</a:t>
            </a:r>
            <a:r>
              <a:rPr lang="es-ES" sz="1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Hyperthreading</a:t>
            </a:r>
            <a:r>
              <a:rPr lang="es-E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es-ES" sz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A073C91-0D24-4303-CA4B-F4BEEFB45E8D}"/>
              </a:ext>
            </a:extLst>
          </p:cNvPr>
          <p:cNvSpPr txBox="1"/>
          <p:nvPr/>
        </p:nvSpPr>
        <p:spPr>
          <a:xfrm>
            <a:off x="7963495" y="5027329"/>
            <a:ext cx="4145162" cy="889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es-E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Ancho de bus de datos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es-E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Tipo de memoria (DDR: 2 x datos/ciclo)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es-ES" sz="1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</a:t>
            </a:r>
            <a:r>
              <a:rPr lang="es-E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ES" sz="1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canáis</a:t>
            </a:r>
            <a:r>
              <a:rPr lang="es-E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memoria</a:t>
            </a:r>
          </a:p>
        </p:txBody>
      </p:sp>
      <p:sp>
        <p:nvSpPr>
          <p:cNvPr id="12" name="Abrir llave 11">
            <a:extLst>
              <a:ext uri="{FF2B5EF4-FFF2-40B4-BE49-F238E27FC236}">
                <a16:creationId xmlns:a16="http://schemas.microsoft.com/office/drawing/2014/main" id="{62A3AF0E-DD7F-603E-6B00-6E44B9105D98}"/>
              </a:ext>
            </a:extLst>
          </p:cNvPr>
          <p:cNvSpPr/>
          <p:nvPr/>
        </p:nvSpPr>
        <p:spPr>
          <a:xfrm>
            <a:off x="7908132" y="5093493"/>
            <a:ext cx="128588" cy="80155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4544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7F5A7D-E3EC-9682-58E6-54E3ECEC3B38}"/>
              </a:ext>
            </a:extLst>
          </p:cNvPr>
          <p:cNvSpPr txBox="1">
            <a:spLocks/>
          </p:cNvSpPr>
          <p:nvPr/>
        </p:nvSpPr>
        <p:spPr>
          <a:xfrm>
            <a:off x="1524000" y="92801"/>
            <a:ext cx="9144000" cy="36353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RENDEMENTO DA CPU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B7D2F417-F5D7-9429-A5BB-132AEE8BD599}"/>
              </a:ext>
            </a:extLst>
          </p:cNvPr>
          <p:cNvSpPr txBox="1">
            <a:spLocks/>
          </p:cNvSpPr>
          <p:nvPr/>
        </p:nvSpPr>
        <p:spPr>
          <a:xfrm>
            <a:off x="1666876" y="5661093"/>
            <a:ext cx="9698831" cy="4839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CON ESTA CPU CON 4 NÚCLEOS E TECNOLOXÍA HT -&gt; </a:t>
            </a:r>
            <a:r>
              <a:rPr lang="es-ES" sz="1800" dirty="0" err="1">
                <a:latin typeface="Arial" panose="020B0604020202020204" pitchFamily="34" charset="0"/>
                <a:cs typeface="Arial" panose="020B0604020202020204" pitchFamily="34" charset="0"/>
              </a:rPr>
              <a:t>Multiplicaríase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por 8 o </a:t>
            </a:r>
            <a:r>
              <a:rPr lang="es-ES" sz="1800" dirty="0" err="1">
                <a:latin typeface="Arial" panose="020B0604020202020204" pitchFamily="34" charset="0"/>
                <a:cs typeface="Arial" panose="020B0604020202020204" pitchFamily="34" charset="0"/>
              </a:rPr>
              <a:t>rendemento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1800" dirty="0" err="1"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800" dirty="0" err="1">
                <a:latin typeface="Arial" panose="020B0604020202020204" pitchFamily="34" charset="0"/>
                <a:cs typeface="Arial" panose="020B0604020202020204" pitchFamily="34" charset="0"/>
              </a:rPr>
              <a:t>velocidade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de procesado, </a:t>
            </a:r>
            <a:r>
              <a:rPr lang="es-ES" sz="1800" dirty="0" err="1"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que se estarían procesando 8 </a:t>
            </a:r>
            <a:r>
              <a:rPr lang="es-ES" sz="1800" dirty="0" err="1">
                <a:latin typeface="Arial" panose="020B0604020202020204" pitchFamily="34" charset="0"/>
                <a:cs typeface="Arial" panose="020B0604020202020204" pitchFamily="34" charset="0"/>
              </a:rPr>
              <a:t>instruccións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simultáneamente en paralelo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5F8232E-3B38-1CBE-5FEB-4CC9B3AD7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8887" y="885825"/>
            <a:ext cx="8222675" cy="434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652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77AF8A-226B-FBB8-31DA-F7BDA8889A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2801"/>
            <a:ext cx="9144000" cy="363537"/>
          </a:xfrm>
        </p:spPr>
        <p:txBody>
          <a:bodyPr>
            <a:normAutofit/>
          </a:bodyPr>
          <a:lstStyle/>
          <a:p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TIPOS DE MEMORIAS RAM DE TECNOLOXÍA DDR (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Double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Data 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Rate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*)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C134043-E089-857C-F38C-FCBFE25D6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1752" y="456339"/>
            <a:ext cx="7591739" cy="5801108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77828047-E930-EA5C-17A0-5EC345ED2E89}"/>
              </a:ext>
            </a:extLst>
          </p:cNvPr>
          <p:cNvSpPr txBox="1">
            <a:spLocks/>
          </p:cNvSpPr>
          <p:nvPr/>
        </p:nvSpPr>
        <p:spPr>
          <a:xfrm>
            <a:off x="729278" y="1182276"/>
            <a:ext cx="2771248" cy="22467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es-E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Parámetros da memoria RAM:</a:t>
            </a:r>
          </a:p>
          <a:p>
            <a:pPr marL="171450" indent="-171450" algn="l">
              <a:lnSpc>
                <a:spcPct val="150000"/>
              </a:lnSpc>
              <a:buFontTx/>
              <a:buChar char="-"/>
            </a:pPr>
            <a:r>
              <a:rPr lang="es-E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Frecuencia (MHz) de Lectura/Escritura no bus de datos</a:t>
            </a:r>
          </a:p>
          <a:p>
            <a:pPr marL="171450" indent="-171450" algn="l">
              <a:lnSpc>
                <a:spcPct val="150000"/>
              </a:lnSpc>
              <a:buFontTx/>
              <a:buChar char="-"/>
            </a:pPr>
            <a:r>
              <a:rPr lang="es-E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Latencia: </a:t>
            </a:r>
            <a:r>
              <a:rPr lang="es-ES" sz="1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</a:t>
            </a:r>
            <a:r>
              <a:rPr lang="es-E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ciclos que precisa para </a:t>
            </a:r>
            <a:r>
              <a:rPr lang="es-ES" sz="1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executar</a:t>
            </a:r>
            <a:r>
              <a:rPr lang="es-E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unha</a:t>
            </a:r>
            <a:r>
              <a:rPr lang="es-E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acción (entrega dato </a:t>
            </a:r>
            <a:r>
              <a:rPr lang="es-ES" sz="1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s-E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coloca dato)</a:t>
            </a:r>
          </a:p>
          <a:p>
            <a:pPr marL="171450" indent="-171450" algn="l">
              <a:lnSpc>
                <a:spcPct val="150000"/>
              </a:lnSpc>
              <a:buFontTx/>
              <a:buChar char="-"/>
            </a:pPr>
            <a:r>
              <a:rPr lang="es-E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Tensión (V). A menor tensión, menor consumo.</a:t>
            </a:r>
          </a:p>
          <a:p>
            <a:pPr marL="171450" indent="-171450" algn="l">
              <a:lnSpc>
                <a:spcPct val="150000"/>
              </a:lnSpc>
              <a:buFontTx/>
              <a:buChar char="-"/>
            </a:pPr>
            <a:r>
              <a:rPr lang="es-ES" sz="1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Capacidade</a:t>
            </a:r>
            <a:r>
              <a:rPr lang="es-E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(GB). </a:t>
            </a:r>
            <a:r>
              <a:rPr lang="es-ES" sz="1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Cantidade</a:t>
            </a:r>
            <a:r>
              <a:rPr lang="es-E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datos que pode almacenar.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853B7E31-D8B3-2634-E8E0-129D2AD59614}"/>
              </a:ext>
            </a:extLst>
          </p:cNvPr>
          <p:cNvSpPr txBox="1">
            <a:spLocks/>
          </p:cNvSpPr>
          <p:nvPr/>
        </p:nvSpPr>
        <p:spPr>
          <a:xfrm>
            <a:off x="881678" y="3623477"/>
            <a:ext cx="2771248" cy="22467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es-E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medida que evolucionan..</a:t>
            </a:r>
          </a:p>
          <a:p>
            <a:pPr marL="171450" indent="-171450" algn="just">
              <a:lnSpc>
                <a:spcPct val="150000"/>
              </a:lnSpc>
              <a:buFontTx/>
              <a:buChar char="-"/>
            </a:pPr>
            <a:r>
              <a:rPr lang="es-E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Aumenta a </a:t>
            </a:r>
            <a:r>
              <a:rPr lang="es-E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densidade</a:t>
            </a:r>
            <a:r>
              <a:rPr lang="es-E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s-E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capacidade</a:t>
            </a:r>
            <a:r>
              <a:rPr lang="es-E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 algn="just">
              <a:lnSpc>
                <a:spcPct val="150000"/>
              </a:lnSpc>
              <a:buFontTx/>
              <a:buChar char="-"/>
            </a:pPr>
            <a:r>
              <a:rPr lang="es-E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Aumenta a frecuencia.</a:t>
            </a:r>
          </a:p>
          <a:p>
            <a:pPr marL="171450" indent="-171450" algn="just">
              <a:lnSpc>
                <a:spcPct val="150000"/>
              </a:lnSpc>
              <a:buFontTx/>
              <a:buChar char="-"/>
            </a:pPr>
            <a:r>
              <a:rPr lang="es-E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Baixa o consumo.</a:t>
            </a:r>
          </a:p>
          <a:p>
            <a:pPr marL="171450" indent="-171450" algn="just">
              <a:lnSpc>
                <a:spcPct val="150000"/>
              </a:lnSpc>
              <a:buFontTx/>
              <a:buChar char="-"/>
            </a:pPr>
            <a:r>
              <a:rPr lang="es-E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Poden cambiar </a:t>
            </a:r>
            <a:r>
              <a:rPr lang="es-E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s-E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o </a:t>
            </a:r>
            <a:r>
              <a:rPr lang="es-E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</a:t>
            </a:r>
            <a:r>
              <a:rPr lang="es-E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E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pins</a:t>
            </a:r>
            <a:endParaRPr lang="es-ES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lnSpc>
                <a:spcPct val="150000"/>
              </a:lnSpc>
              <a:buFontTx/>
              <a:buChar char="-"/>
            </a:pPr>
            <a:r>
              <a:rPr lang="es-E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Cambia o lugar da muesca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EECCDED6-9718-38E8-26AB-B010A2151291}"/>
              </a:ext>
            </a:extLst>
          </p:cNvPr>
          <p:cNvSpPr txBox="1">
            <a:spLocks/>
          </p:cNvSpPr>
          <p:nvPr/>
        </p:nvSpPr>
        <p:spPr>
          <a:xfrm>
            <a:off x="375859" y="6144151"/>
            <a:ext cx="11118654" cy="5006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* Intercambian 2 datos por cada ciclo de </a:t>
            </a:r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reloxo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 do controlador de memoria da CPU, 1 dato no flanco de subida e </a:t>
            </a:r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outro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 dato no de </a:t>
            </a:r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baixada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11253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77AF8A-226B-FBB8-31DA-F7BDA8889A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859" y="384512"/>
            <a:ext cx="5576156" cy="625256"/>
          </a:xfrm>
        </p:spPr>
        <p:txBody>
          <a:bodyPr>
            <a:normAutofit/>
          </a:bodyPr>
          <a:lstStyle/>
          <a:p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CADA EVOLUCIÓN TEN A MUESCA NUN SITIO DISTINTO: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EECCDED6-9718-38E8-26AB-B010A2151291}"/>
              </a:ext>
            </a:extLst>
          </p:cNvPr>
          <p:cNvSpPr txBox="1">
            <a:spLocks/>
          </p:cNvSpPr>
          <p:nvPr/>
        </p:nvSpPr>
        <p:spPr>
          <a:xfrm>
            <a:off x="5040728" y="6266165"/>
            <a:ext cx="6732172" cy="4146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Insértanse</a:t>
            </a:r>
            <a:r>
              <a:rPr lang="es-E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sobre zócalos tipo </a:t>
            </a:r>
            <a:r>
              <a:rPr lang="es-E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DIMM</a:t>
            </a:r>
            <a:r>
              <a:rPr lang="es-E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(Dual </a:t>
            </a:r>
            <a:r>
              <a:rPr lang="es-E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In-line</a:t>
            </a:r>
            <a:r>
              <a:rPr lang="es-E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  <a:r>
              <a:rPr lang="es-E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Module). Anteriormente eran SIMM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8AEB85B-FE24-637A-69F4-D7A89C7AD0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45" b="204"/>
          <a:stretch/>
        </p:blipFill>
        <p:spPr>
          <a:xfrm>
            <a:off x="5778737" y="116403"/>
            <a:ext cx="4808302" cy="6174285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214E664E-FEE4-6DD7-D9F4-51BCBE6A04AC}"/>
              </a:ext>
            </a:extLst>
          </p:cNvPr>
          <p:cNvSpPr txBox="1">
            <a:spLocks/>
          </p:cNvSpPr>
          <p:nvPr/>
        </p:nvSpPr>
        <p:spPr>
          <a:xfrm>
            <a:off x="755294" y="2024085"/>
            <a:ext cx="4644008" cy="3227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s-ES" sz="18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canto </a:t>
            </a:r>
            <a:r>
              <a:rPr lang="es-ES" sz="1800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</a:t>
            </a:r>
            <a:r>
              <a:rPr lang="es-ES" sz="18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controlador de memoria RAM..</a:t>
            </a:r>
          </a:p>
          <a:p>
            <a:pPr algn="l">
              <a:lnSpc>
                <a:spcPct val="150000"/>
              </a:lnSpc>
            </a:pP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Antes dos AMD K8 (lanzados en 2003), os procesadores AMD tiñan o controlador de memoria no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seu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northbridge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pero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seguintes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xeracións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AMD </a:t>
            </a:r>
            <a:r>
              <a:rPr lang="es-ES" sz="1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foi</a:t>
            </a:r>
            <a:r>
              <a:rPr lang="es-ES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pioneira</a:t>
            </a:r>
            <a:r>
              <a:rPr lang="es-ES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es-ES" sz="1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integralo</a:t>
            </a:r>
            <a:r>
              <a:rPr lang="es-ES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 propio procesador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Intel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fixo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propio por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primeira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vez nos procesadores Nehalem, en 2008, e a partir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daquela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ambos fabricantes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empregan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únicamente</a:t>
            </a:r>
            <a:r>
              <a:rPr lang="es-E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IMC 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(é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dicir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controlador de memoria RAM integrado en PCU: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controller</a:t>
            </a:r>
            <a:r>
              <a:rPr lang="es-E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pPr algn="l">
              <a:lnSpc>
                <a:spcPct val="150000"/>
              </a:lnSpc>
            </a:pPr>
            <a:endParaRPr lang="es-ES" sz="1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33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C744024-3C7D-489F-0A79-3A86598693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27" b="2889"/>
          <a:stretch/>
        </p:blipFill>
        <p:spPr>
          <a:xfrm>
            <a:off x="2846817" y="1654896"/>
            <a:ext cx="5489370" cy="5155422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8E1879A6-5CD0-EB98-A9F8-ED02AB1B343C}"/>
              </a:ext>
            </a:extLst>
          </p:cNvPr>
          <p:cNvSpPr txBox="1">
            <a:spLocks/>
          </p:cNvSpPr>
          <p:nvPr/>
        </p:nvSpPr>
        <p:spPr>
          <a:xfrm>
            <a:off x="100976" y="244266"/>
            <a:ext cx="11724515" cy="14106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00000"/>
              </a:lnSpc>
            </a:pPr>
            <a:r>
              <a:rPr lang="es-ES" sz="1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EXEMPLO DA DIFERENZA NA POSICIÓN DA MUESCA ENTRE UNHA RAM DDR4 E OUTRA DDR5 </a:t>
            </a:r>
            <a:r>
              <a:rPr lang="es-ES" sz="1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s-ES" sz="1400" b="1" u="sng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NON VALE A MESMA PLACA BASE PARA UNHA QUE PARA A OUTRA (OS ZÓCALOS DIMM SON DIFERENTES)</a:t>
            </a:r>
            <a:r>
              <a:rPr lang="es-ES" sz="1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s-ES" sz="1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 PLACA BASE LIMITA O TIPO DE RAM QUE PODEMOS INSTALAR </a:t>
            </a:r>
            <a:r>
              <a:rPr lang="es-ES" sz="1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s-ES" sz="1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19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77AF8A-226B-FBB8-31DA-F7BDA8889A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9457" y="255094"/>
            <a:ext cx="10524013" cy="419334"/>
          </a:xfrm>
        </p:spPr>
        <p:txBody>
          <a:bodyPr>
            <a:normAutofit fontScale="90000"/>
          </a:bodyPr>
          <a:lstStyle/>
          <a:p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CÓMO PODEMOS INCREMENTAR A VELOCIDADE DE LECTURA/ESCRITURA CUNHA DETERMERMINADA DDR?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853B7E31-D8B3-2634-E8E0-129D2AD59614}"/>
              </a:ext>
            </a:extLst>
          </p:cNvPr>
          <p:cNvSpPr txBox="1">
            <a:spLocks/>
          </p:cNvSpPr>
          <p:nvPr/>
        </p:nvSpPr>
        <p:spPr>
          <a:xfrm>
            <a:off x="489457" y="803846"/>
            <a:ext cx="11213085" cy="21196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es-E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Traballando</a:t>
            </a:r>
            <a:r>
              <a:rPr lang="es-E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DUAL CHANNEL / QUAD CHANNEL..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Existen diferentes arquitecturas: Canal simple,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dobre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canal, triple canal, 4xcanal e 8xcanal. En función da arquitectura que sexa, precisaremos un </a:t>
            </a:r>
            <a:r>
              <a:rPr lang="es-ES" sz="1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procesador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que a soporte (en concreto o controlador de memoria da CPU), e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unha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placa base 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 a soporte cos buses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axeitados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o</a:t>
            </a:r>
            <a:r>
              <a:rPr lang="es-ES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nº e tipo de</a:t>
            </a:r>
            <a:r>
              <a:rPr lang="es-E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80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zócalos DIMM</a:t>
            </a:r>
            <a:r>
              <a:rPr lang="es-E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80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axeitados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Hai que ter en conta que a placa debe ter buses </a:t>
            </a:r>
            <a:r>
              <a:rPr lang="es-E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datos 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entre a CPU </a:t>
            </a:r>
            <a:r>
              <a:rPr lang="es-E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cada un dos </a:t>
            </a:r>
            <a:r>
              <a:rPr lang="es-ES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canais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que funcionarían en paralelo.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Distínguense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porque son todos </a:t>
            </a:r>
            <a:r>
              <a:rPr lang="es-E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 </a:t>
            </a:r>
            <a:r>
              <a:rPr lang="es-ES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DIMM</a:t>
            </a:r>
            <a:r>
              <a:rPr lang="es-E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 mesma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No caso de multicanal, debemos respectar o número de módulos de RAM que se indica e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conectalos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respectando as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cores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s-ES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EECCDED6-9718-38E8-26AB-B010A2151291}"/>
              </a:ext>
            </a:extLst>
          </p:cNvPr>
          <p:cNvSpPr txBox="1">
            <a:spLocks/>
          </p:cNvSpPr>
          <p:nvPr/>
        </p:nvSpPr>
        <p:spPr>
          <a:xfrm>
            <a:off x="903181" y="6271774"/>
            <a:ext cx="5037614" cy="2917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Convén que as RAMM </a:t>
            </a:r>
            <a:r>
              <a:rPr lang="es-E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teñan</a:t>
            </a:r>
            <a:r>
              <a:rPr lang="es-E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todos os parámetros </a:t>
            </a:r>
            <a:r>
              <a:rPr lang="es-E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iguais</a:t>
            </a:r>
            <a:endParaRPr lang="es-ES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 descr="Imagen que contiene Rectángulo&#10;&#10;Descripción generada automáticamente">
            <a:extLst>
              <a:ext uri="{FF2B5EF4-FFF2-40B4-BE49-F238E27FC236}">
                <a16:creationId xmlns:a16="http://schemas.microsoft.com/office/drawing/2014/main" id="{D14172E8-D666-73EB-1E4B-14A6745AD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195" y="3014403"/>
            <a:ext cx="5400040" cy="126301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51150D8-08F9-0FDB-873D-696B46FF9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195" y="4194662"/>
            <a:ext cx="5400040" cy="211963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FDB9DBA-790A-F700-D507-6D0E485E6467}"/>
              </a:ext>
            </a:extLst>
          </p:cNvPr>
          <p:cNvSpPr txBox="1"/>
          <p:nvPr/>
        </p:nvSpPr>
        <p:spPr>
          <a:xfrm>
            <a:off x="1404887" y="3276578"/>
            <a:ext cx="483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2x</a:t>
            </a:r>
            <a:endParaRPr lang="gl-ES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FD83F0C9-3AB5-3242-691F-CB138FDB235A}"/>
              </a:ext>
            </a:extLst>
          </p:cNvPr>
          <p:cNvSpPr txBox="1">
            <a:spLocks/>
          </p:cNvSpPr>
          <p:nvPr/>
        </p:nvSpPr>
        <p:spPr>
          <a:xfrm>
            <a:off x="6417630" y="3169532"/>
            <a:ext cx="5037614" cy="34333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1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Exercicio:</a:t>
            </a:r>
          </a:p>
          <a:p>
            <a:pPr marL="171450" indent="-171450" algn="l">
              <a:lnSpc>
                <a:spcPct val="150000"/>
              </a:lnSpc>
              <a:buFontTx/>
              <a:buChar char="-"/>
            </a:pPr>
            <a:r>
              <a:rPr lang="es-ES" sz="1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Placa base con 4 DIMM para DDR4 e 2 canáis.</a:t>
            </a:r>
          </a:p>
          <a:p>
            <a:pPr marL="171450" indent="-171450" algn="l">
              <a:lnSpc>
                <a:spcPct val="150000"/>
              </a:lnSpc>
              <a:buFontTx/>
              <a:buChar char="-"/>
            </a:pPr>
            <a:r>
              <a:rPr lang="es-ES" sz="1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Microprocesador con límite de capacidade 32GB x 4 = 128 GB, 3,4 GHz e máxima velocidade do IMC de 3200 MT/s</a:t>
            </a:r>
          </a:p>
          <a:p>
            <a:pPr marL="171450" indent="-171450" algn="l">
              <a:lnSpc>
                <a:spcPct val="150000"/>
              </a:lnSpc>
              <a:buFontTx/>
              <a:buChar char="-"/>
            </a:pPr>
            <a:r>
              <a:rPr lang="es-ES" sz="1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Queremos instalar 2 módulos RAM DDR4 de 32 GB, con velocidade de transferencia de datos ata 3200 MT/s.</a:t>
            </a:r>
          </a:p>
          <a:p>
            <a:pPr>
              <a:lnSpc>
                <a:spcPct val="150000"/>
              </a:lnSpc>
            </a:pPr>
            <a:endParaRPr lang="es-ES" sz="12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s-ES" sz="1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Calcular o ANCHO DE BANDA (GB/s) no caso de que poñamos 1 módulo en cada cor, ou os 2 módulos nunha cor.</a:t>
            </a:r>
          </a:p>
          <a:p>
            <a:pPr algn="l">
              <a:lnSpc>
                <a:spcPct val="150000"/>
              </a:lnSpc>
            </a:pPr>
            <a:r>
              <a:rPr lang="es-ES" sz="1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 Nota: O ancho do bus de datos é de 64 bits.</a:t>
            </a:r>
          </a:p>
          <a:p>
            <a:pPr>
              <a:lnSpc>
                <a:spcPct val="150000"/>
              </a:lnSpc>
            </a:pPr>
            <a:r>
              <a:rPr lang="es-ES" sz="1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sz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7849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11053</TotalTime>
  <Words>2318</Words>
  <Application>Microsoft Office PowerPoint</Application>
  <PresentationFormat>Panorámica</PresentationFormat>
  <Paragraphs>194</Paragraphs>
  <Slides>28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Tema de Office</vt:lpstr>
      <vt:lpstr>FACTORES DE FORMA PLACA BASE (algúns..)</vt:lpstr>
      <vt:lpstr>TIPOS DE ZÓCALOS (SOCKETS) PARA CPU</vt:lpstr>
      <vt:lpstr>Presentación de PowerPoint</vt:lpstr>
      <vt:lpstr>Presentación de PowerPoint</vt:lpstr>
      <vt:lpstr>Presentación de PowerPoint</vt:lpstr>
      <vt:lpstr>TIPOS DE MEMORIAS RAM DE TECNOLOXÍA DDR (Double Data Rate*)</vt:lpstr>
      <vt:lpstr>CADA EVOLUCIÓN TEN A MUESCA NUN SITIO DISTINTO:</vt:lpstr>
      <vt:lpstr>Presentación de PowerPoint</vt:lpstr>
      <vt:lpstr>CÓMO PODEMOS INCREMENTAR A VELOCIDADE DE LECTURA/ESCRITURA CUNHA DETERMERMINADA DDR?</vt:lpstr>
      <vt:lpstr>Presentación de PowerPoint</vt:lpstr>
      <vt:lpstr>Presentación de PowerPoint</vt:lpstr>
      <vt:lpstr>O CHIP DA BIOS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BUS PCI-e (Peripheral Component Interconnect Express) . É a evolución do PCI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FACTORES DE FORMA PLACA BASE:</dc:title>
  <dc:creator>Cristina Sanchez</dc:creator>
  <cp:lastModifiedBy>Cristina Sanchez</cp:lastModifiedBy>
  <cp:revision>117</cp:revision>
  <dcterms:created xsi:type="dcterms:W3CDTF">2022-09-20T09:35:38Z</dcterms:created>
  <dcterms:modified xsi:type="dcterms:W3CDTF">2024-10-14T16:11:39Z</dcterms:modified>
</cp:coreProperties>
</file>