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89750" cy="1002188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>
        <p:scale>
          <a:sx n="94" d="100"/>
          <a:sy n="94" d="100"/>
        </p:scale>
        <p:origin x="-8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E66F8595-413E-47A9-A445-23A2555A8B97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5F8C353C-8E9B-45F9-BF4D-5D4AC929A2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518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7B12B97A-ABCB-4FB7-A4AC-4AD2B93AA413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FBEA604-E13C-49C8-81C3-444E2AF864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630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EA604-E13C-49C8-81C3-444E2AF8642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8696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A124-9EEF-4C1C-8FCB-0E49E72C0585}" type="datetime1">
              <a:rPr lang="es-ES" smtClean="0"/>
              <a:t>18/05/2021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23A83-F9E5-4F7E-877E-81E1771F0F00}" type="datetime1">
              <a:rPr lang="es-ES" smtClean="0"/>
              <a:t>18/05/2021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9D8C-F621-481C-B60A-C3000B221FAA}" type="datetime1">
              <a:rPr lang="es-ES" smtClean="0"/>
              <a:t>18/05/2021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E08-F962-46B1-B28A-03A72EB17FE1}" type="datetime1">
              <a:rPr lang="es-ES" smtClean="0"/>
              <a:t>18/05/2021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39F1-F742-4FCF-A1B5-DFC3687C0931}" type="datetime1">
              <a:rPr lang="es-ES" smtClean="0"/>
              <a:t>18/05/2021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0751-6464-4ABE-8456-4664AB9B27A3}" type="datetime1">
              <a:rPr lang="es-ES" smtClean="0"/>
              <a:t>18/05/2021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83BC-9E43-4E34-92E8-6E142BC83DCA}" type="datetime1">
              <a:rPr lang="es-ES" smtClean="0"/>
              <a:t>18/05/2021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ED8D-9D80-4152-A78E-E56F36D7FC90}" type="datetime1">
              <a:rPr lang="es-ES" smtClean="0"/>
              <a:t>18/05/2021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B6D2-D7A4-4E54-ACD7-B1ADF9C97232}" type="datetime1">
              <a:rPr lang="es-ES" smtClean="0"/>
              <a:t>18/05/2021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484B5-4938-4105-A0F1-5BCB506C0EA3}" type="datetime1">
              <a:rPr lang="es-ES" smtClean="0"/>
              <a:t>18/05/2021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3A10-EA79-4E33-B5E6-68FC25AB85C0}" type="datetime1">
              <a:rPr lang="es-ES" smtClean="0"/>
              <a:t>18/05/2021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3CA554F-C533-43BF-B482-EAE3293E1EE4}" type="datetime1">
              <a:rPr lang="es-ES" smtClean="0"/>
              <a:t>18/05/2021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68300" y="4509120"/>
            <a:ext cx="7128792" cy="941040"/>
          </a:xfrm>
        </p:spPr>
        <p:txBody>
          <a:bodyPr>
            <a:normAutofit/>
          </a:bodyPr>
          <a:lstStyle/>
          <a:p>
            <a:r>
              <a:rPr lang="es-ES" b="1" dirty="0" smtClean="0"/>
              <a:t>    (II) A LINGUA GALEGA </a:t>
            </a:r>
          </a:p>
          <a:p>
            <a:r>
              <a:rPr lang="es-ES" b="1" dirty="0" smtClean="0"/>
              <a:t>Nos </a:t>
            </a:r>
            <a:r>
              <a:rPr lang="es-ES" b="1" dirty="0" err="1" smtClean="0"/>
              <a:t>séculos</a:t>
            </a:r>
            <a:r>
              <a:rPr lang="es-ES" b="1" dirty="0" smtClean="0"/>
              <a:t> </a:t>
            </a:r>
            <a:r>
              <a:rPr lang="es-ES" b="1" dirty="0" err="1" smtClean="0"/>
              <a:t>escuros</a:t>
            </a:r>
            <a:r>
              <a:rPr lang="es-ES" b="1" dirty="0" smtClean="0"/>
              <a:t> e </a:t>
            </a:r>
            <a:r>
              <a:rPr lang="es-ES" b="1" dirty="0" err="1" smtClean="0"/>
              <a:t>na</a:t>
            </a:r>
            <a:r>
              <a:rPr lang="es-ES" b="1" dirty="0" smtClean="0"/>
              <a:t> ilustración</a:t>
            </a:r>
            <a:endParaRPr lang="es-ES" b="1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FFFF"/>
                </a:solidFill>
              </a:rPr>
              <a:t>    HISTORIA DA LINGUA (II)</a:t>
            </a:r>
            <a:endParaRPr lang="es-ES" b="1" dirty="0">
              <a:solidFill>
                <a:srgbClr val="FFFFFF"/>
              </a:solidFill>
            </a:endParaRPr>
          </a:p>
        </p:txBody>
      </p:sp>
      <p:sp>
        <p:nvSpPr>
          <p:cNvPr id="4" name="AutoShape 2" descr="Resultado de imagen de idade medi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pic>
        <p:nvPicPr>
          <p:cNvPr id="1026" name="Picture 2" descr="Resultado de imagen de séculos escuros versus ilustración galic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6775648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628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2. O GALEGO NA ILUSTRACIÓN (SÉCULO xviii)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2.3. PERSONAXES GALEGOS REPRESENTATIVOS DA ILUSTRACIÓN</a:t>
            </a:r>
          </a:p>
          <a:p>
            <a:pPr marL="114300" indent="0" algn="just">
              <a:buNone/>
            </a:pPr>
            <a:r>
              <a:rPr lang="gl-ES" sz="22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Padre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Benito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Feijóo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A súa obra máis relevante é 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Teatro crítico universal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(ensaios nos que analiza disciplinas como a medicina, a historia, a agricultura, a filoloxía...)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Vai defender que o galego é unha lingua románica e non un dialecto do castelán e vai salientar o vínculo existente entre a nosa lingua e o portugués. </a:t>
            </a:r>
          </a:p>
          <a:p>
            <a:pPr algn="just">
              <a:buFontTx/>
              <a:buChar char="-"/>
            </a:pPr>
            <a:endParaRPr lang="gl-ES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Usuario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781871"/>
            <a:ext cx="1755651" cy="206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80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2. O GALEGO NA ILUSTRACIÓN (SÉCULO xviii)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/>
          <a:lstStyle/>
          <a:p>
            <a:pPr marL="114300" indent="0" algn="just">
              <a:buNone/>
            </a:pP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- Padre 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Sarmiento: </a:t>
            </a:r>
            <a:endParaRPr lang="gl-ES" sz="22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Pioneiro no estudo do léxico e da gramática do galego.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Reivindicación do galego como instrumento apto para todos os usos sociais </a:t>
            </a: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ensino, administración, xustiza...)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Esfórzase por afondar na orixe do galego.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Senta as bases da lexicografía galega.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Obras máis importantes: 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Catálogo de voces y frases de la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lengua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gallega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Sobre el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origen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lengua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gallega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Usuario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56693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854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9188" y="1556792"/>
            <a:ext cx="8229600" cy="511256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1.1. INTRODUCIÓN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A nosa lingua apártase dos usos formais e escritos, ao contrario do que pasaba na Idade Media.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Este momento de declive do galego coincide, en cambio, cun dos períodos máis brillantes das literaturas española e portuguesa.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 smtClean="0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 smtClean="0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gl-E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657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1.2. CAUSAS</a:t>
            </a: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Integración de Galicia na coroa de Castela a finais do século XV cos Reis Católicos </a:t>
            </a: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        entrada de clases dirixentes foráneas (falantes de castelán) na función pública (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funcionariado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14300" indent="0" algn="just">
              <a:buNone/>
            </a:pP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	obrigatoriedade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de empregar o castelán en todos os documentos oficiais              </a:t>
            </a:r>
          </a:p>
          <a:p>
            <a:pPr marL="114300" indent="0" algn="just">
              <a:buNone/>
            </a:pPr>
            <a:r>
              <a:rPr lang="gl-ES" b="1" dirty="0" err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gl-ES" b="1" dirty="0" err="1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español vai substituír o galego como lingua da Administración.</a:t>
            </a:r>
          </a:p>
          <a:p>
            <a:pPr algn="just">
              <a:buFontTx/>
              <a:buChar char="-"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Reinado de Filipe V (1701, dinastía dos 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Borbóns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): empeora a situación do galego debido ás medidas legais que amparan a imposición do castelán:</a:t>
            </a:r>
          </a:p>
          <a:p>
            <a:pPr lvl="1" algn="just">
              <a:buFont typeface="Wingdings" pitchFamily="2" charset="2"/>
              <a:buChar char="q"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Decretos de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Nueva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Planta (1707 e 1716).</a:t>
            </a:r>
          </a:p>
          <a:p>
            <a:pPr lvl="1" algn="just">
              <a:buFont typeface="Wingdings" pitchFamily="2" charset="2"/>
              <a:buChar char="q"/>
            </a:pPr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Real Cédula de Aranjuez (1768).</a:t>
            </a: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683568" y="2733634"/>
            <a:ext cx="4654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683568" y="3269797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1691680" y="3861048"/>
            <a:ext cx="5516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111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1.3. SITUACIÓN SOCIOLINGÜÍSTICA</a:t>
            </a:r>
          </a:p>
          <a:p>
            <a:pPr marL="114300" indent="0" algn="just">
              <a:buNone/>
            </a:pP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O emprego do galego vai quedar reducido a unha lingua oral e coloquial que vai seguir usando a maioría da poboación: 90-95%.</a:t>
            </a: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O uso do castelán esténdese entre as capas altas da pirámide social (nobreza, clero, alto 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funcionariado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Desta maneira:</a:t>
            </a: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Clases baixas              GALEGO</a:t>
            </a: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Clase altas              CASTELÁN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2490644" y="530120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2130604" y="5788461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435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1.4. CONSECUENCIAS LINGÜÍSTICAS E SOCIOLINGÜÍSTICAS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Fragmentación dialectal do galego debido á inexistencia dunha norma culta (a diferenza do que acontecía co portugués e co castelán).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Castelanización do léxico e dos topónimos galegos (Niño da Aguia&gt;Niño de la Guía; Sanxenxo&gt;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Sanjenjo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...).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198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1. O GALEGO NOS 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Nacemento 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gl-ES" dirty="0" err="1">
                <a:latin typeface="Times New Roman" pitchFamily="18" charset="0"/>
                <a:cs typeface="Times New Roman" pitchFamily="18" charset="0"/>
              </a:rPr>
              <a:t>auto-odio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 nos e nas falantes de galego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 Ataques e burlas na literatura española do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Renacemento e 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Barroco 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que crearon unha imaxe negativa do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pobo galego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uario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776" y="4797152"/>
            <a:ext cx="2138118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uario\Desktop\page_2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79" y="2276872"/>
            <a:ext cx="2160241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1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1.5. MANIFESTACIÓNS LITERARIAS</a:t>
            </a:r>
            <a:endParaRPr lang="gl-ES" sz="22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- En xeral, hai unha notable diminución na produción de textos literarios, pero podemos sinalar algunhas obras: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LÍRICA: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«Pranto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Frouseira»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anónimo.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«Soneto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Monterrei»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anónimo.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Sonetos de Gómez Tonel e Vázquez de Neira á raíña Margarida.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«Saqueo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de Cangas polos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turcos»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anónimo.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Décimas ao Apóstolo Santiago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Martín Torrado de Figueira.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Romances das Festas Minervais, de varios autores.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Vilancicos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anónimos e de autor.</a:t>
            </a:r>
          </a:p>
          <a:p>
            <a:pPr lvl="2" algn="just">
              <a:buFont typeface="Wingdings" pitchFamily="2" charset="2"/>
              <a:buChar char="§"/>
            </a:pPr>
            <a:endParaRPr lang="gl-ES" b="1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567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NARRATIVA: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Cartas ao conde de Gondomar, de diferentes remitentes.</a:t>
            </a:r>
          </a:p>
          <a:p>
            <a:pPr marL="685800" lvl="2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TEATRO: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Entremés famoso sobre da pesca no río Miño, Gabriel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Feijóo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Araújo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633413" lvl="2" indent="-190500" algn="just"/>
            <a:endParaRPr lang="gl-E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300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2. O GALEGO NA ILUSTRACIÓN (SÉCULO xviii)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2.1. INTRODUCIÓN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Defensa da lingua por parte dos ilustrados, que van reivindicar o uso do galego na escola e a recuperación da súa escrita. 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2.2. SITUACIÓN SOCIOLINGÜÍSTICA</a:t>
            </a: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As persoas que queren ascender socialmente teñen que empregar o castelán, idioma asociado ao poder e á riqueza.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460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356</TotalTime>
  <Words>680</Words>
  <Application>Microsoft Office PowerPoint</Application>
  <PresentationFormat>Presentación en pantalla (4:3)</PresentationFormat>
  <Paragraphs>105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Boticario</vt:lpstr>
      <vt:lpstr>    HISTORIA DA LINGUA (II)</vt:lpstr>
      <vt:lpstr>1. O GALEGO NOS SÉCULOS ESCUROS (SÉCULOS xvi E xvii)</vt:lpstr>
      <vt:lpstr>1. O GALEGO NOS SÉCULOS ESCUROS (SÉCULOS xvi E xvii)</vt:lpstr>
      <vt:lpstr>1. O GALEGO NOS SÉCULOS ESCUROS (SÉCULOS xvi E xvii)</vt:lpstr>
      <vt:lpstr>1. O GALEGO NOS SÉCULOS ESCUROS (SÉCULOS xvi E xvii)</vt:lpstr>
      <vt:lpstr>1. O GALEGO NOS SÉCULOS ESCUROS (SÉCULOS xvi E xvii)</vt:lpstr>
      <vt:lpstr>1. O GALEGO NOS SÉCULOS ESCUROS (SÉCULOS xvi E xvii)</vt:lpstr>
      <vt:lpstr>1. O GALEGO NOS SÉCULOS ESCUROS (SÉCULOS xvi E xvii)</vt:lpstr>
      <vt:lpstr>2. O GALEGO NA ILUSTRACIÓN (SÉCULO xviii)</vt:lpstr>
      <vt:lpstr>2. O GALEGO NA ILUSTRACIÓN (SÉCULO xviii)</vt:lpstr>
      <vt:lpstr>2. O GALEGO NA ILUSTRACIÓN (SÉCULO xviii)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DA LINGUA (I)</dc:title>
  <dc:creator>Usuario</dc:creator>
  <cp:lastModifiedBy>IGL</cp:lastModifiedBy>
  <cp:revision>35</cp:revision>
  <cp:lastPrinted>2021-04-26T08:56:09Z</cp:lastPrinted>
  <dcterms:created xsi:type="dcterms:W3CDTF">2019-11-09T16:07:06Z</dcterms:created>
  <dcterms:modified xsi:type="dcterms:W3CDTF">2021-05-18T20:04:05Z</dcterms:modified>
</cp:coreProperties>
</file>