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90" r:id="rId3"/>
    <p:sldId id="285" r:id="rId4"/>
    <p:sldId id="291" r:id="rId5"/>
    <p:sldId id="292" r:id="rId6"/>
    <p:sldId id="293" r:id="rId7"/>
    <p:sldId id="294" r:id="rId8"/>
    <p:sldId id="295" r:id="rId9"/>
    <p:sldId id="297" r:id="rId10"/>
    <p:sldId id="296" r:id="rId11"/>
    <p:sldId id="298" r:id="rId12"/>
    <p:sldId id="299" r:id="rId13"/>
    <p:sldId id="300" r:id="rId14"/>
    <p:sldId id="301" r:id="rId15"/>
    <p:sldId id="305" r:id="rId16"/>
    <p:sldId id="306" r:id="rId17"/>
    <p:sldId id="307" r:id="rId18"/>
    <p:sldId id="302" r:id="rId19"/>
    <p:sldId id="303" r:id="rId20"/>
    <p:sldId id="304" r:id="rId21"/>
    <p:sldId id="308" r:id="rId22"/>
    <p:sldId id="309" r:id="rId23"/>
    <p:sldId id="310" r:id="rId24"/>
    <p:sldId id="311" r:id="rId25"/>
    <p:sldId id="312" r:id="rId26"/>
    <p:sldId id="313" r:id="rId27"/>
    <p:sldId id="315" r:id="rId28"/>
    <p:sldId id="314" r:id="rId29"/>
    <p:sldId id="316" r:id="rId30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6" autoAdjust="0"/>
    <p:restoredTop sz="94660"/>
  </p:normalViewPr>
  <p:slideViewPr>
    <p:cSldViewPr snapToGrid="0">
      <p:cViewPr varScale="1">
        <p:scale>
          <a:sx n="86" d="100"/>
          <a:sy n="86" d="100"/>
        </p:scale>
        <p:origin x="48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A4828C-B928-8F6E-3F3A-626A9DDB26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1A53E23-8791-86E2-B070-A814B30881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9D911B4-8743-CDFA-109C-F983CD251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04557-A4A5-49C7-9D5B-1FFAD21E14A9}" type="datetimeFigureOut">
              <a:rPr lang="es-ES" smtClean="0"/>
              <a:t>16/05/2025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D475B06-2326-FA84-E6D7-BB9D87260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7DDBFE6-5080-B6A6-2548-BAB7EDB41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94F77-E23A-47A7-B37E-6C94E015F3C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8858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4C3331-8E01-4E50-0D08-58B9E3D8A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278E769-E00B-F6B9-E2FE-68E125CA18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E440697-8695-767E-EBD6-C1A15ECEA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04557-A4A5-49C7-9D5B-1FFAD21E14A9}" type="datetimeFigureOut">
              <a:rPr lang="es-ES" smtClean="0"/>
              <a:t>16/05/2025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826A8B-1A55-1139-9849-29016EA9A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593D41-8B32-3CCE-FF54-2F851F7F8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94F77-E23A-47A7-B37E-6C94E015F3C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763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254E66F-069B-C28D-C8B1-72BC20C4AD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EF1E020-BA41-F5FE-4B30-AF4E0BADC4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238869-D2B6-5723-5EA1-F146D1266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04557-A4A5-49C7-9D5B-1FFAD21E14A9}" type="datetimeFigureOut">
              <a:rPr lang="es-ES" smtClean="0"/>
              <a:t>16/05/2025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F92DFCF-6661-8BC4-39E2-579DFB43E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4430B00-D0FC-9C76-544F-7180E2794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94F77-E23A-47A7-B37E-6C94E015F3C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3668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D34D6D-F55E-0D3C-E064-992276584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ED46080-14E1-EB6A-0761-75992CA1C1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75CB80E-1675-99DD-342E-008532764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04557-A4A5-49C7-9D5B-1FFAD21E14A9}" type="datetimeFigureOut">
              <a:rPr lang="es-ES" smtClean="0"/>
              <a:t>16/05/2025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5E726A9-CF43-EF36-5BCB-9BC63817A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5EA6D64-4EE9-0B04-E3FD-6AD51EAB6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94F77-E23A-47A7-B37E-6C94E015F3C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7462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022444-193E-7CAB-18DC-A95ACB80C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B4FAC05-688B-294C-D0C3-EA9EE51B65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C672845-7CF6-2E75-5E15-D2CE6F957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04557-A4A5-49C7-9D5B-1FFAD21E14A9}" type="datetimeFigureOut">
              <a:rPr lang="es-ES" smtClean="0"/>
              <a:t>16/05/2025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87AAB9F-C184-98AB-A7D7-AA7AE6A63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A452C60-B605-D15B-D140-3DD5D45A4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94F77-E23A-47A7-B37E-6C94E015F3C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7882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B30901-AF64-7BE7-0D07-1A01E0EE7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9D70567-408D-4068-2F77-2C0C2F6CDA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777DC8C-13CA-4DB1-4FE1-D6307DCFAF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8339BAA-F2C5-8730-542D-09EB3CA1B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04557-A4A5-49C7-9D5B-1FFAD21E14A9}" type="datetimeFigureOut">
              <a:rPr lang="es-ES" smtClean="0"/>
              <a:t>16/05/2025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50FAA13-EDB8-9E1F-105F-4EDE761FC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3E66D6A-5F56-FD24-9BA5-4E0ECED45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94F77-E23A-47A7-B37E-6C94E015F3C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1227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76C41B-C979-3EBA-8426-46393E5E8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2B49310-E606-669B-2067-5257EB60F5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E69D87A-8CF4-7C67-4786-58C516BF99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3596C18-55FE-B8FF-09FC-201C940868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9DC0B01-86A7-4729-4390-1C53548253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73EBC13-F3CA-40B6-0456-E4AF264FD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04557-A4A5-49C7-9D5B-1FFAD21E14A9}" type="datetimeFigureOut">
              <a:rPr lang="es-ES" smtClean="0"/>
              <a:t>16/05/2025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99EB4FC-57E1-0B9B-12C9-D19947964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47C449C-A6EF-0CE0-C600-DDB069315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94F77-E23A-47A7-B37E-6C94E015F3C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1252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A01195-4A18-7AF3-5E30-C3A038A1F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C92ED56-5ECD-82B5-D39B-FB585C755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04557-A4A5-49C7-9D5B-1FFAD21E14A9}" type="datetimeFigureOut">
              <a:rPr lang="es-ES" smtClean="0"/>
              <a:t>16/05/2025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9786D89-1E90-773C-BD41-E064BA995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CAC09FB-9E13-3D84-8718-B2A6D0DA8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94F77-E23A-47A7-B37E-6C94E015F3C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3553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C32FC82-455B-9AAF-9C8D-316375EAC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04557-A4A5-49C7-9D5B-1FFAD21E14A9}" type="datetimeFigureOut">
              <a:rPr lang="es-ES" smtClean="0"/>
              <a:t>16/05/2025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A6174AB-621E-9E1F-7DB2-027D7AD7F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F0F97E8-B528-8945-0D66-0A2CA3495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94F77-E23A-47A7-B37E-6C94E015F3C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0361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676968-AA0C-CC91-8E08-712A38DEF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C1D117-A69B-3214-1523-BC84166E51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2889978-40A5-616B-D3F9-2C62652C5A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ECE3135-3C7C-ED40-CB87-2B0A5F4AF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04557-A4A5-49C7-9D5B-1FFAD21E14A9}" type="datetimeFigureOut">
              <a:rPr lang="es-ES" smtClean="0"/>
              <a:t>16/05/2025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5C5E81C-1F31-FBBF-8E8B-481A7AD1C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40ACECA-DE9C-C723-8D65-0D04FD1D4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94F77-E23A-47A7-B37E-6C94E015F3C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0362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5655BB-0EDD-0FFC-45C4-3BC1A44B0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1E87FE0-545F-46F3-A883-82F082C59E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87F6149-D491-E346-BC9D-60FCED21CB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4E0385D-6943-C828-42FC-070036630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04557-A4A5-49C7-9D5B-1FFAD21E14A9}" type="datetimeFigureOut">
              <a:rPr lang="es-ES" smtClean="0"/>
              <a:t>16/05/2025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524955C-0F6B-D2B9-6705-297956161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D196515-306F-C24E-1E17-6E6C62D03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94F77-E23A-47A7-B37E-6C94E015F3C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4626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E724035-8EF9-312A-C499-31A290DAE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2775933-CB2B-F7C1-35A8-0713AEDA0C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606DCEE-5144-C0CB-904B-1308D6BA4E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204557-A4A5-49C7-9D5B-1FFAD21E14A9}" type="datetimeFigureOut">
              <a:rPr lang="es-ES" smtClean="0"/>
              <a:t>16/05/2025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DC23165-EAE1-4A12-8B63-B6A492579C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F87565B-3D89-67EC-2DF4-082AB9A733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94F77-E23A-47A7-B37E-6C94E015F3C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796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BA4FEBCF-71DF-E3F8-1F2F-6485F9CE4BCA}"/>
              </a:ext>
            </a:extLst>
          </p:cNvPr>
          <p:cNvSpPr txBox="1">
            <a:spLocks/>
          </p:cNvSpPr>
          <p:nvPr/>
        </p:nvSpPr>
        <p:spPr>
          <a:xfrm>
            <a:off x="2118641" y="395731"/>
            <a:ext cx="9144000" cy="363772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b="1">
                <a:latin typeface="Arial" panose="020B0604020202020204" pitchFamily="34" charset="0"/>
                <a:cs typeface="Arial" panose="020B0604020202020204" pitchFamily="34" charset="0"/>
              </a:rPr>
              <a:t>TEMA 4</a:t>
            </a:r>
          </a:p>
          <a:p>
            <a:endParaRPr lang="es-ES" sz="32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32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32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3200" b="1">
                <a:latin typeface="Arial" panose="020B0604020202020204" pitchFamily="34" charset="0"/>
                <a:cs typeface="Arial" panose="020B0604020202020204" pitchFamily="34" charset="0"/>
              </a:rPr>
              <a:t>PROGRAMACIÓN DE EQUIPOS E SISTEMAS INDUSTRIAIS</a:t>
            </a:r>
            <a:endParaRPr lang="es-E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9452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477227-795E-3063-B080-55A18C8806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4F19DE-20E3-FF1B-D5A1-4A31D97E2267}"/>
              </a:ext>
            </a:extLst>
          </p:cNvPr>
          <p:cNvSpPr txBox="1">
            <a:spLocks/>
          </p:cNvSpPr>
          <p:nvPr/>
        </p:nvSpPr>
        <p:spPr>
          <a:xfrm>
            <a:off x="319760" y="92801"/>
            <a:ext cx="10348240" cy="36353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2400" b="1">
                <a:latin typeface="Arial" panose="020B0604020202020204" pitchFamily="34" charset="0"/>
                <a:cs typeface="Arial" panose="020B0604020202020204" pitchFamily="34" charset="0"/>
              </a:rPr>
              <a:t>EXERCICIOS CON ESTRUTURA SELECTIVA EN RAPTOR</a:t>
            </a:r>
            <a:endParaRPr lang="es-E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3A4A82A2-D2C5-2F58-9596-E3D14A57583E}"/>
              </a:ext>
            </a:extLst>
          </p:cNvPr>
          <p:cNvSpPr txBox="1">
            <a:spLocks/>
          </p:cNvSpPr>
          <p:nvPr/>
        </p:nvSpPr>
        <p:spPr>
          <a:xfrm>
            <a:off x="135365" y="1851239"/>
            <a:ext cx="4572000" cy="2008314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s-ES" sz="1600">
                <a:latin typeface="Arial" panose="020B0604020202020204" pitchFamily="34" charset="0"/>
                <a:cs typeface="Arial" panose="020B0604020202020204" pitchFamily="34" charset="0"/>
              </a:rPr>
              <a:t>Neste programa pídeselle ao usuario que introduza o seu nivel de satisfacción no traballo en función de 3 variables. Segundo o resultado da media das 3, daráselle un consello ou outro.</a:t>
            </a:r>
          </a:p>
          <a:p>
            <a:pPr>
              <a:lnSpc>
                <a:spcPct val="150000"/>
              </a:lnSpc>
            </a:pPr>
            <a:r>
              <a:rPr lang="es-ES" sz="16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Realízao tí agora.</a:t>
            </a:r>
          </a:p>
          <a:p>
            <a:pPr>
              <a:lnSpc>
                <a:spcPct val="150000"/>
              </a:lnSpc>
            </a:pPr>
            <a:r>
              <a:rPr lang="es-ES" sz="16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Cantas variables ten o programa?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4A4528B-FCF3-B381-59B3-FF1B89ADDD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7365" y="546095"/>
            <a:ext cx="7415447" cy="6162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2451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8E5754-E4D2-00F0-1454-62582B3960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623E0F-A8A5-8058-5C7C-1D5EAC8AFF88}"/>
              </a:ext>
            </a:extLst>
          </p:cNvPr>
          <p:cNvSpPr txBox="1">
            <a:spLocks/>
          </p:cNvSpPr>
          <p:nvPr/>
        </p:nvSpPr>
        <p:spPr>
          <a:xfrm>
            <a:off x="319760" y="92801"/>
            <a:ext cx="10348240" cy="36353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2400" b="1">
                <a:latin typeface="Arial" panose="020B0604020202020204" pitchFamily="34" charset="0"/>
                <a:cs typeface="Arial" panose="020B0604020202020204" pitchFamily="34" charset="0"/>
              </a:rPr>
              <a:t>EXERCICIOS CON ESTRUTURA SELECTIVA EN RAPTOR</a:t>
            </a:r>
            <a:endParaRPr lang="es-E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8E0936AB-8A11-DA47-258B-E8E739973FF5}"/>
              </a:ext>
            </a:extLst>
          </p:cNvPr>
          <p:cNvSpPr txBox="1">
            <a:spLocks/>
          </p:cNvSpPr>
          <p:nvPr/>
        </p:nvSpPr>
        <p:spPr>
          <a:xfrm>
            <a:off x="319759" y="661957"/>
            <a:ext cx="10568893" cy="563225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s-ES" sz="1600" b="1">
                <a:latin typeface="Arial" panose="020B0604020202020204" pitchFamily="34" charset="0"/>
                <a:cs typeface="Arial" panose="020B0604020202020204" pitchFamily="34" charset="0"/>
              </a:rPr>
              <a:t>Exercicio: </a:t>
            </a:r>
            <a:r>
              <a:rPr lang="es-ES" sz="1600">
                <a:latin typeface="Arial" panose="020B0604020202020204" pitchFamily="34" charset="0"/>
                <a:cs typeface="Arial" panose="020B0604020202020204" pitchFamily="34" charset="0"/>
              </a:rPr>
              <a:t>Imaxina un test online de personalidade formado por 10 preguntas, con 3 posibles respostas (a), b) e c), orientado a coñecer o grao de autoconfianza, ou seguridade nun mesmo do que o realiza. O psicólogo que o deseñou, estimou un peso de 0 se a resposta é a),1 se a resposta é b) ou 2 se a resposta é c) para cada pregunta, de tal maneira que ao finalizar o test, suma todos os puntos e, en función do resultado, devolve unha información ao interesado tal que así: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s-ES" sz="1600">
                <a:latin typeface="Arial" panose="020B0604020202020204" pitchFamily="34" charset="0"/>
                <a:cs typeface="Arial" panose="020B0604020202020204" pitchFamily="34" charset="0"/>
              </a:rPr>
              <a:t>Se a puntuación é &lt;5, devolve a mensaxe “A confianza en ti mesmo é baixa. Deberías tomar medidas o antes posible para ir mellorándoa”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s-ES" sz="1600">
                <a:latin typeface="Arial" panose="020B0604020202020204" pitchFamily="34" charset="0"/>
                <a:cs typeface="Arial" panose="020B0604020202020204" pitchFamily="34" charset="0"/>
              </a:rPr>
              <a:t>Se a puntuación é &gt;=5 e &lt;=7, devolve a mensaxe “A confianza en ti mesmo é bastante boa. Coida de non perdela”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s-ES" sz="1600">
                <a:latin typeface="Arial" panose="020B0604020202020204" pitchFamily="34" charset="0"/>
                <a:cs typeface="Arial" panose="020B0604020202020204" pitchFamily="34" charset="0"/>
              </a:rPr>
              <a:t>Se a puntuación é &gt;7, devolve a mensaxe “Tes moita confianza en ti mesmo. Coidado de non cegarte” </a:t>
            </a:r>
          </a:p>
          <a:p>
            <a:pPr>
              <a:lnSpc>
                <a:spcPct val="150000"/>
              </a:lnSpc>
            </a:pPr>
            <a:r>
              <a:rPr lang="es-ES" sz="1600">
                <a:latin typeface="Arial" panose="020B0604020202020204" pitchFamily="34" charset="0"/>
                <a:cs typeface="Arial" panose="020B0604020202020204" pitchFamily="34" charset="0"/>
              </a:rPr>
              <a:t>Deseña en Raptor o algoritmo axeitado, creando unha variable para cada resposta e empregando só estructura secuencial e selectiva.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es-ES" sz="16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40990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A9E259-08FC-956C-B5E4-DEBF377B1D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B5583C-8838-45E9-514B-3E2AAFD579DF}"/>
              </a:ext>
            </a:extLst>
          </p:cNvPr>
          <p:cNvSpPr txBox="1">
            <a:spLocks/>
          </p:cNvSpPr>
          <p:nvPr/>
        </p:nvSpPr>
        <p:spPr>
          <a:xfrm>
            <a:off x="319760" y="92801"/>
            <a:ext cx="10348240" cy="36353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2400" b="1">
                <a:latin typeface="Arial" panose="020B0604020202020204" pitchFamily="34" charset="0"/>
                <a:cs typeface="Arial" panose="020B0604020202020204" pitchFamily="34" charset="0"/>
              </a:rPr>
              <a:t>EXEMPLO CON ESTRUTURA REPETITIVA</a:t>
            </a:r>
            <a:endParaRPr lang="es-E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2E1EAA67-5913-2E60-2F5F-337E1CC21C91}"/>
              </a:ext>
            </a:extLst>
          </p:cNvPr>
          <p:cNvSpPr txBox="1">
            <a:spLocks/>
          </p:cNvSpPr>
          <p:nvPr/>
        </p:nvSpPr>
        <p:spPr>
          <a:xfrm>
            <a:off x="129026" y="676408"/>
            <a:ext cx="7893011" cy="242021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es-ES" sz="16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PROGRAMACIÓN DO MANTEMENTO PREVENTIVO DUNHA MÁQUINA:</a:t>
            </a:r>
          </a:p>
          <a:p>
            <a:pPr algn="just">
              <a:lnSpc>
                <a:spcPct val="150000"/>
              </a:lnSpc>
            </a:pPr>
            <a:r>
              <a:rPr lang="es-ES" sz="1600">
                <a:latin typeface="Arial" panose="020B0604020202020204" pitchFamily="34" charset="0"/>
                <a:cs typeface="Arial" panose="020B0604020202020204" pitchFamily="34" charset="0"/>
              </a:rPr>
              <a:t>Partindo dunha variable de entrada que indique ao programa cada cantos ciclos de traballo debe realizarse o mantemento preventivo dunha determinada máquina, realízase un contador dos ciclos de traballo, de tal maneria que ao chegar ao número de ciclos especificado previamente, o programa avisa de que é preciso realizar o mantemento.</a:t>
            </a: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BB86FBB-6523-5C20-E0B2-BE650899E4F9}"/>
              </a:ext>
            </a:extLst>
          </p:cNvPr>
          <p:cNvSpPr txBox="1"/>
          <p:nvPr/>
        </p:nvSpPr>
        <p:spPr>
          <a:xfrm>
            <a:off x="733705" y="3308534"/>
            <a:ext cx="5706363" cy="17030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Observa as 3 estruturas básicas do programa: secuencial, selectiva e repetitiva.</a:t>
            </a:r>
          </a:p>
          <a:p>
            <a:pPr>
              <a:lnSpc>
                <a:spcPct val="150000"/>
              </a:lnSpc>
            </a:pPr>
            <a:endParaRPr lang="es-ES" sz="180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s-ES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Cantas variables de entrada ten o programa??</a:t>
            </a:r>
            <a:endParaRPr lang="es-ES" sz="1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0490DB1-CD51-6B12-B91E-E4747B3ABE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1100" y="46400"/>
            <a:ext cx="2637194" cy="676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6899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B5F718-C45B-B8D0-AE1C-68AAD0A928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7B2B9E-D55C-47CF-D2ED-16C926FEF4B3}"/>
              </a:ext>
            </a:extLst>
          </p:cNvPr>
          <p:cNvSpPr txBox="1">
            <a:spLocks/>
          </p:cNvSpPr>
          <p:nvPr/>
        </p:nvSpPr>
        <p:spPr>
          <a:xfrm>
            <a:off x="319760" y="92801"/>
            <a:ext cx="7643140" cy="34915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2400" b="1">
                <a:latin typeface="Arial" panose="020B0604020202020204" pitchFamily="34" charset="0"/>
                <a:cs typeface="Arial" panose="020B0604020202020204" pitchFamily="34" charset="0"/>
              </a:rPr>
              <a:t>ESTRUCTURA REPETITIVA E ARRAYS</a:t>
            </a:r>
            <a:endParaRPr lang="es-E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451A6181-502C-C9D0-CF9E-49100890F63F}"/>
              </a:ext>
            </a:extLst>
          </p:cNvPr>
          <p:cNvSpPr txBox="1">
            <a:spLocks/>
          </p:cNvSpPr>
          <p:nvPr/>
        </p:nvSpPr>
        <p:spPr>
          <a:xfrm>
            <a:off x="319760" y="661958"/>
            <a:ext cx="7475500" cy="237080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s-ES" sz="2000" b="1">
                <a:latin typeface="Arial" panose="020B0604020202020204" pitchFamily="34" charset="0"/>
                <a:cs typeface="Arial" panose="020B0604020202020204" pitchFamily="34" charset="0"/>
              </a:rPr>
              <a:t>Exercicio: </a:t>
            </a:r>
            <a:r>
              <a:rPr lang="es-ES" sz="2000">
                <a:latin typeface="Arial" panose="020B0604020202020204" pitchFamily="34" charset="0"/>
                <a:cs typeface="Arial" panose="020B0604020202020204" pitchFamily="34" charset="0"/>
              </a:rPr>
              <a:t>Realiza de novo o exercicio do test de autoestima, empregando a estructura repetitiva, empregando un array (matriz, neste caso unidimensional) para gardar as respostas: Respostas[5]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2AF4151-3ADB-6981-DAFC-DA3C09B438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8352" y="168951"/>
            <a:ext cx="4544588" cy="659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9788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64447E-60B7-925F-2586-75AE675B80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034AC8-0EF2-15B8-1179-76769E3C6C6F}"/>
              </a:ext>
            </a:extLst>
          </p:cNvPr>
          <p:cNvSpPr txBox="1">
            <a:spLocks/>
          </p:cNvSpPr>
          <p:nvPr/>
        </p:nvSpPr>
        <p:spPr>
          <a:xfrm>
            <a:off x="319760" y="92801"/>
            <a:ext cx="10348240" cy="36353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2400" b="1">
                <a:latin typeface="Arial" panose="020B0604020202020204" pitchFamily="34" charset="0"/>
                <a:cs typeface="Arial" panose="020B0604020202020204" pitchFamily="34" charset="0"/>
              </a:rPr>
              <a:t>EXEMPLOS DE FLOWCHART EN RAPTOR</a:t>
            </a:r>
            <a:endParaRPr lang="es-E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AD9654A8-A644-BE70-5C42-72C81565BEC0}"/>
              </a:ext>
            </a:extLst>
          </p:cNvPr>
          <p:cNvSpPr txBox="1">
            <a:spLocks/>
          </p:cNvSpPr>
          <p:nvPr/>
        </p:nvSpPr>
        <p:spPr>
          <a:xfrm>
            <a:off x="319759" y="661958"/>
            <a:ext cx="10348239" cy="421858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s-ES" sz="1600" b="1">
                <a:latin typeface="Arial" panose="020B0604020202020204" pitchFamily="34" charset="0"/>
                <a:cs typeface="Arial" panose="020B0604020202020204" pitchFamily="34" charset="0"/>
              </a:rPr>
              <a:t>Exercicio: </a:t>
            </a:r>
            <a:r>
              <a:rPr lang="es-ES" sz="1600">
                <a:latin typeface="Arial" panose="020B0604020202020204" pitchFamily="34" charset="0"/>
                <a:cs typeface="Arial" panose="020B0604020202020204" pitchFamily="34" charset="0"/>
              </a:rPr>
              <a:t>Realiza un programa no que se solicite a cantidade de choiva en l/m², caída en cada mes do ano. Garda cada un deses valores nun array. Unha vez finalizada a entrada de datos por teclado, devolve a información ao usuario mediante a mensaxe “A candidade de choiva caída no mes 1 foi de ... l/m², no mes 2 foi de .... l/m², etc “ e a media mensual foi de ... l/m²</a:t>
            </a:r>
          </a:p>
          <a:p>
            <a:pPr>
              <a:lnSpc>
                <a:spcPct val="150000"/>
              </a:lnSpc>
            </a:pPr>
            <a:endParaRPr lang="es-ES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s-ES" sz="1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Cantas variables empregas no programa?</a:t>
            </a:r>
          </a:p>
          <a:p>
            <a:pPr>
              <a:lnSpc>
                <a:spcPct val="150000"/>
              </a:lnSpc>
            </a:pPr>
            <a:r>
              <a:rPr lang="es-ES" sz="1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(Ten en conta que o ARRAY é unha variable máis)</a:t>
            </a:r>
          </a:p>
        </p:txBody>
      </p:sp>
    </p:spTree>
    <p:extLst>
      <p:ext uri="{BB962C8B-B14F-4D97-AF65-F5344CB8AC3E}">
        <p14:creationId xmlns:p14="http://schemas.microsoft.com/office/powerpoint/2010/main" val="20540565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536BCD-9548-0C11-D81D-51EBCAE2D9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C0896F-CC70-7F20-8364-D3FA016DE72C}"/>
              </a:ext>
            </a:extLst>
          </p:cNvPr>
          <p:cNvSpPr txBox="1">
            <a:spLocks/>
          </p:cNvSpPr>
          <p:nvPr/>
        </p:nvSpPr>
        <p:spPr>
          <a:xfrm>
            <a:off x="319760" y="92801"/>
            <a:ext cx="10348240" cy="36353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2400" b="1">
                <a:latin typeface="Arial" panose="020B0604020202020204" pitchFamily="34" charset="0"/>
                <a:cs typeface="Arial" panose="020B0604020202020204" pitchFamily="34" charset="0"/>
              </a:rPr>
              <a:t>EXEMPLOS DE FLOWCHART EN RAPTOR</a:t>
            </a:r>
            <a:endParaRPr lang="es-E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7AC335A5-A5C1-A32D-70F0-B8FFB834AA5D}"/>
              </a:ext>
            </a:extLst>
          </p:cNvPr>
          <p:cNvSpPr txBox="1">
            <a:spLocks/>
          </p:cNvSpPr>
          <p:nvPr/>
        </p:nvSpPr>
        <p:spPr>
          <a:xfrm>
            <a:off x="319760" y="661958"/>
            <a:ext cx="3382720" cy="58342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s-ES" sz="16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Solución ao exercicio anterior:</a:t>
            </a:r>
            <a:endParaRPr lang="es-ES" sz="16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9128B98-385C-16B0-48EF-6DE573475F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545" y="661958"/>
            <a:ext cx="2623110" cy="6044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843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C0C287-4496-A563-E0DF-204BBEB023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D26AED-81A1-2625-D587-9DDD67C6408B}"/>
              </a:ext>
            </a:extLst>
          </p:cNvPr>
          <p:cNvSpPr txBox="1">
            <a:spLocks/>
          </p:cNvSpPr>
          <p:nvPr/>
        </p:nvSpPr>
        <p:spPr>
          <a:xfrm>
            <a:off x="319760" y="92801"/>
            <a:ext cx="10348240" cy="36353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2400" b="1">
                <a:latin typeface="Arial" panose="020B0604020202020204" pitchFamily="34" charset="0"/>
                <a:cs typeface="Arial" panose="020B0604020202020204" pitchFamily="34" charset="0"/>
              </a:rPr>
              <a:t>EXEMPLOS DE FLOWCHART EN RAPTOR</a:t>
            </a:r>
            <a:endParaRPr lang="es-E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DF1BFB22-77C6-9B27-CB1D-2D00370C4801}"/>
              </a:ext>
            </a:extLst>
          </p:cNvPr>
          <p:cNvSpPr txBox="1">
            <a:spLocks/>
          </p:cNvSpPr>
          <p:nvPr/>
        </p:nvSpPr>
        <p:spPr>
          <a:xfrm>
            <a:off x="319759" y="661957"/>
            <a:ext cx="11690857" cy="271841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s-ES" sz="1600" b="1">
                <a:latin typeface="Arial" panose="020B0604020202020204" pitchFamily="34" charset="0"/>
                <a:cs typeface="Arial" panose="020B0604020202020204" pitchFamily="34" charset="0"/>
              </a:rPr>
              <a:t>Exercicio: </a:t>
            </a:r>
            <a:r>
              <a:rPr lang="es-ES" sz="1600">
                <a:latin typeface="Arial" panose="020B0604020202020204" pitchFamily="34" charset="0"/>
                <a:cs typeface="Arial" panose="020B0604020202020204" pitchFamily="34" charset="0"/>
              </a:rPr>
              <a:t>Realiza un fluxograma en Raptor para o control da contaminación de un río, sabendo que: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s-ES" sz="1600">
                <a:latin typeface="Arial" panose="020B0604020202020204" pitchFamily="34" charset="0"/>
                <a:cs typeface="Arial" panose="020B0604020202020204" pitchFamily="34" charset="0"/>
              </a:rPr>
              <a:t>Realízanse analíticas cada 15 días, dende maio ata setembro, o que supón un total de </a:t>
            </a:r>
            <a:r>
              <a:rPr lang="es-ES" sz="16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analíticas</a:t>
            </a:r>
            <a:r>
              <a:rPr lang="es-ES" sz="1600">
                <a:latin typeface="Arial" panose="020B0604020202020204" pitchFamily="34" charset="0"/>
                <a:cs typeface="Arial" panose="020B0604020202020204" pitchFamily="34" charset="0"/>
              </a:rPr>
              <a:t>, ou toma de datos.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s-ES" sz="1600">
                <a:latin typeface="Arial" panose="020B0604020202020204" pitchFamily="34" charset="0"/>
                <a:cs typeface="Arial" panose="020B0604020202020204" pitchFamily="34" charset="0"/>
              </a:rPr>
              <a:t>En canda analítica mídense 2 parámetros: A concentración da bacteria E-coli, e a concentración da bacteria Enterococo.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s-ES" sz="1600">
                <a:latin typeface="Arial" panose="020B0604020202020204" pitchFamily="34" charset="0"/>
                <a:cs typeface="Arial" panose="020B0604020202020204" pitchFamily="34" charset="0"/>
              </a:rPr>
              <a:t>Deben construirse 2 matrices unidimensionáis: unha matriz para a concentración de cada bacteria.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s-ES" sz="1600">
                <a:latin typeface="Arial" panose="020B0604020202020204" pitchFamily="34" charset="0"/>
                <a:cs typeface="Arial" panose="020B0604020202020204" pitchFamily="34" charset="0"/>
              </a:rPr>
              <a:t>O programa debe pedir que se introduzan todos estos valores e que os rexistre.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s-ES" sz="1600">
                <a:latin typeface="Arial" panose="020B0604020202020204" pitchFamily="34" charset="0"/>
                <a:cs typeface="Arial" panose="020B0604020202020204" pitchFamily="34" charset="0"/>
              </a:rPr>
              <a:t>Cando remata a temporada, debe indicar cales foron os valores de concentración de cada bacteria en cada analítica e cales foron as concentracións máximas de cada unha delas e en que nº de analítica se deron.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es-ES" sz="16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F3A8CCA-A5B4-D04F-7CBF-7956154BD4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62" y="3810145"/>
            <a:ext cx="11981275" cy="2955054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BA53F916-E49B-8C5A-2894-963A9E1DDB82}"/>
              </a:ext>
            </a:extLst>
          </p:cNvPr>
          <p:cNvSpPr txBox="1"/>
          <p:nvPr/>
        </p:nvSpPr>
        <p:spPr>
          <a:xfrm>
            <a:off x="949462" y="3380371"/>
            <a:ext cx="60950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resultado debe ser algo así:</a:t>
            </a:r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19362702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BCCE77-070E-A95A-3D2D-052705CFE7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4A20AB-1DAD-B6EA-C439-82EA66E7FF75}"/>
              </a:ext>
            </a:extLst>
          </p:cNvPr>
          <p:cNvSpPr txBox="1">
            <a:spLocks/>
          </p:cNvSpPr>
          <p:nvPr/>
        </p:nvSpPr>
        <p:spPr>
          <a:xfrm>
            <a:off x="319760" y="92801"/>
            <a:ext cx="10348240" cy="36353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2400" b="1">
                <a:latin typeface="Arial" panose="020B0604020202020204" pitchFamily="34" charset="0"/>
                <a:cs typeface="Arial" panose="020B0604020202020204" pitchFamily="34" charset="0"/>
              </a:rPr>
              <a:t>EXEMPLOS DE FLOWCHART EN RAPTOR</a:t>
            </a:r>
            <a:endParaRPr lang="es-E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0267DA63-33A8-10C1-33EB-8FB17D6DB2F0}"/>
              </a:ext>
            </a:extLst>
          </p:cNvPr>
          <p:cNvSpPr txBox="1">
            <a:spLocks/>
          </p:cNvSpPr>
          <p:nvPr/>
        </p:nvSpPr>
        <p:spPr>
          <a:xfrm>
            <a:off x="319760" y="661958"/>
            <a:ext cx="3382720" cy="58342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s-ES" sz="16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Solución ao exercicio anterior:</a:t>
            </a:r>
            <a:endParaRPr lang="es-ES" sz="16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006BC16-7990-4AAB-8959-3A7CF7645A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4823" y="563879"/>
            <a:ext cx="3564137" cy="592411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4527D5ED-953A-E1EE-0EB8-EB045FDF29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5368" y="2727959"/>
            <a:ext cx="4862408" cy="4037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033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50084F-D923-EE90-C3CB-B18AB7F25E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76311D-307D-8994-C0A9-3143E45A5725}"/>
              </a:ext>
            </a:extLst>
          </p:cNvPr>
          <p:cNvSpPr txBox="1">
            <a:spLocks/>
          </p:cNvSpPr>
          <p:nvPr/>
        </p:nvSpPr>
        <p:spPr>
          <a:xfrm>
            <a:off x="319760" y="92801"/>
            <a:ext cx="10348240" cy="36353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2000" b="1">
                <a:latin typeface="Arial" panose="020B0604020202020204" pitchFamily="34" charset="0"/>
                <a:cs typeface="Arial" panose="020B0604020202020204" pitchFamily="34" charset="0"/>
              </a:rPr>
              <a:t>PROGRAMACIÓN NA LINGUAXE DE ALTO NIVEL </a:t>
            </a:r>
            <a:r>
              <a:rPr lang="es-ES" sz="2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C# (C SHARP)</a:t>
            </a:r>
          </a:p>
          <a:p>
            <a:pPr algn="ctr"/>
            <a:r>
              <a:rPr lang="es-ES" sz="1200" b="1">
                <a:latin typeface="Arial" panose="020B0604020202020204" pitchFamily="34" charset="0"/>
                <a:cs typeface="Arial" panose="020B0604020202020204" pitchFamily="34" charset="0"/>
              </a:rPr>
              <a:t>NO ENTORNO DE PROGRAMACIÓN</a:t>
            </a:r>
            <a:r>
              <a:rPr lang="es-ES" sz="2400" b="1">
                <a:latin typeface="Arial" panose="020B0604020202020204" pitchFamily="34" charset="0"/>
                <a:cs typeface="Arial" panose="020B0604020202020204" pitchFamily="34" charset="0"/>
              </a:rPr>
              <a:t> VISUAL STUDIO</a:t>
            </a:r>
            <a:endParaRPr lang="es-E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9D881099-C668-4036-C2BD-59992364B062}"/>
              </a:ext>
            </a:extLst>
          </p:cNvPr>
          <p:cNvSpPr txBox="1">
            <a:spLocks/>
          </p:cNvSpPr>
          <p:nvPr/>
        </p:nvSpPr>
        <p:spPr>
          <a:xfrm>
            <a:off x="319760" y="1155621"/>
            <a:ext cx="10967190" cy="535176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600" b="1">
                <a:latin typeface="Arial" panose="020B0604020202020204" pitchFamily="34" charset="0"/>
                <a:cs typeface="Arial" panose="020B0604020202020204" pitchFamily="34" charset="0"/>
              </a:rPr>
              <a:t>C# </a:t>
            </a:r>
            <a:r>
              <a:rPr lang="es-ES" sz="1600">
                <a:latin typeface="Arial" panose="020B0604020202020204" pitchFamily="34" charset="0"/>
                <a:cs typeface="Arial" panose="020B0604020202020204" pitchFamily="34" charset="0"/>
              </a:rPr>
              <a:t>é unha </a:t>
            </a:r>
            <a:r>
              <a:rPr lang="es-ES" sz="1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LINGUAXE DE PROGRAMACIÓN DE ALTO NIVEL </a:t>
            </a:r>
            <a:r>
              <a:rPr lang="es-ES" sz="1600">
                <a:latin typeface="Arial" panose="020B0604020202020204" pitchFamily="34" charset="0"/>
                <a:cs typeface="Arial" panose="020B0604020202020204" pitchFamily="34" charset="0"/>
              </a:rPr>
              <a:t>que se emprega moito nos entornos industriais. </a:t>
            </a:r>
          </a:p>
          <a:p>
            <a:pPr>
              <a:lnSpc>
                <a:spcPct val="150000"/>
              </a:lnSpc>
            </a:pPr>
            <a:r>
              <a:rPr lang="es-ES" sz="1600">
                <a:latin typeface="Arial" panose="020B0604020202020204" pitchFamily="34" charset="0"/>
                <a:cs typeface="Arial" panose="020B0604020202020204" pitchFamily="34" charset="0"/>
              </a:rPr>
              <a:t>Ten unha grande versatilidade en canto aos tipos de aplicacións que podemos desenvolver: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s-ES" sz="1600">
                <a:latin typeface="Arial" panose="020B0604020202020204" pitchFamily="34" charset="0"/>
                <a:cs typeface="Arial" panose="020B0604020202020204" pitchFamily="34" charset="0"/>
              </a:rPr>
              <a:t>Aplicacións de consola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s-ES" sz="1600">
                <a:latin typeface="Arial" panose="020B0604020202020204" pitchFamily="34" charset="0"/>
                <a:cs typeface="Arial" panose="020B0604020202020204" pitchFamily="34" charset="0"/>
              </a:rPr>
              <a:t>Aplicacións web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s-ES" sz="1600">
                <a:latin typeface="Arial" panose="020B0604020202020204" pitchFamily="34" charset="0"/>
                <a:cs typeface="Arial" panose="020B0604020202020204" pitchFamily="34" charset="0"/>
              </a:rPr>
              <a:t>Aplicacións de xogos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s-ES" sz="1600">
                <a:latin typeface="Arial" panose="020B0604020202020204" pitchFamily="34" charset="0"/>
                <a:cs typeface="Arial" panose="020B0604020202020204" pitchFamily="34" charset="0"/>
              </a:rPr>
              <a:t>etc..</a:t>
            </a:r>
          </a:p>
          <a:p>
            <a:pPr>
              <a:lnSpc>
                <a:spcPct val="150000"/>
              </a:lnSpc>
            </a:pPr>
            <a:r>
              <a:rPr lang="es-ES" sz="1600">
                <a:latin typeface="Arial" panose="020B0604020202020204" pitchFamily="34" charset="0"/>
                <a:cs typeface="Arial" panose="020B0604020202020204" pitchFamily="34" charset="0"/>
              </a:rPr>
              <a:t>Por ser de alto nivel precisa sempre un proceso de </a:t>
            </a:r>
            <a:r>
              <a:rPr lang="es-ES" sz="1600" b="1">
                <a:latin typeface="Arial" panose="020B0604020202020204" pitchFamily="34" charset="0"/>
                <a:cs typeface="Arial" panose="020B0604020202020204" pitchFamily="34" charset="0"/>
              </a:rPr>
              <a:t>COMPILACIÓN</a:t>
            </a:r>
            <a:r>
              <a:rPr lang="es-ES" sz="1600">
                <a:latin typeface="Arial" panose="020B0604020202020204" pitchFamily="34" charset="0"/>
                <a:cs typeface="Arial" panose="020B0604020202020204" pitchFamily="34" charset="0"/>
              </a:rPr>
              <a:t>, para traducir a linguaxe cercana aos humáns a linguaxe máquina: 1010001000...</a:t>
            </a:r>
          </a:p>
          <a:p>
            <a:pPr>
              <a:lnSpc>
                <a:spcPct val="150000"/>
              </a:lnSpc>
            </a:pPr>
            <a:endParaRPr lang="es-ES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600" b="1">
                <a:latin typeface="Arial" panose="020B0604020202020204" pitchFamily="34" charset="0"/>
                <a:cs typeface="Arial" panose="020B0604020202020204" pitchFamily="34" charset="0"/>
              </a:rPr>
              <a:t>VISUAL STUDIO </a:t>
            </a:r>
            <a:r>
              <a:rPr lang="es-ES" sz="1600">
                <a:latin typeface="Arial" panose="020B0604020202020204" pitchFamily="34" charset="0"/>
                <a:cs typeface="Arial" panose="020B0604020202020204" pitchFamily="34" charset="0"/>
              </a:rPr>
              <a:t>é un </a:t>
            </a:r>
            <a:r>
              <a:rPr lang="es-ES" sz="1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ENTORNO DE DESARROLLO INTEGRADO (IDE), </a:t>
            </a:r>
            <a:r>
              <a:rPr lang="es-ES" sz="1600">
                <a:latin typeface="Arial" panose="020B0604020202020204" pitchFamily="34" charset="0"/>
                <a:cs typeface="Arial" panose="020B0604020202020204" pitchFamily="34" charset="0"/>
              </a:rPr>
              <a:t>que significa que é unha plataforma que nos permite </a:t>
            </a:r>
            <a:r>
              <a:rPr lang="es-ES" sz="1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código </a:t>
            </a:r>
            <a:r>
              <a:rPr lang="es-ES" sz="1600">
                <a:latin typeface="Arial" panose="020B0604020202020204" pitchFamily="34" charset="0"/>
                <a:cs typeface="Arial" panose="020B0604020202020204" pitchFamily="34" charset="0"/>
              </a:rPr>
              <a:t>nunha determinada linguaxe (no noso caso C#), dispón de </a:t>
            </a:r>
            <a:r>
              <a:rPr lang="es-ES" sz="1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axudas á programación</a:t>
            </a:r>
            <a:r>
              <a:rPr lang="es-ES" sz="1600">
                <a:latin typeface="Arial" panose="020B0604020202020204" pitchFamily="34" charset="0"/>
                <a:cs typeface="Arial" panose="020B0604020202020204" pitchFamily="34" charset="0"/>
              </a:rPr>
              <a:t>, como por exemplo </a:t>
            </a:r>
            <a:r>
              <a:rPr lang="es-ES" sz="1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librerías de comandos</a:t>
            </a:r>
            <a:r>
              <a:rPr lang="es-ES" sz="1600">
                <a:latin typeface="Arial" panose="020B0604020202020204" pitchFamily="34" charset="0"/>
                <a:cs typeface="Arial" panose="020B0604020202020204" pitchFamily="34" charset="0"/>
              </a:rPr>
              <a:t>, realiza a </a:t>
            </a:r>
            <a:r>
              <a:rPr lang="es-ES" sz="1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DEPURACIÓN (DEBUG) </a:t>
            </a:r>
            <a:r>
              <a:rPr lang="es-ES" sz="1600">
                <a:latin typeface="Arial" panose="020B0604020202020204" pitchFamily="34" charset="0"/>
                <a:cs typeface="Arial" panose="020B0604020202020204" pitchFamily="34" charset="0"/>
              </a:rPr>
              <a:t>do código, o que significa que detecta erros ou advertencias que poden derivar en erros, </a:t>
            </a:r>
            <a:r>
              <a:rPr lang="es-ES" sz="1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COMPILA e EXECUTA </a:t>
            </a:r>
            <a:r>
              <a:rPr lang="es-ES" sz="1600">
                <a:latin typeface="Arial" panose="020B0604020202020204" pitchFamily="34" charset="0"/>
                <a:cs typeface="Arial" panose="020B0604020202020204" pitchFamily="34" charset="0"/>
              </a:rPr>
              <a:t>o programa, permitindo simular o seu comportamiento.</a:t>
            </a:r>
          </a:p>
          <a:p>
            <a:pPr>
              <a:lnSpc>
                <a:spcPct val="150000"/>
              </a:lnSpc>
            </a:pPr>
            <a:endParaRPr lang="es-E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67207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1F9E45-0DB7-C0A6-1D66-07F50343BD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43BE02-5FB4-9102-BE98-A8B683914617}"/>
              </a:ext>
            </a:extLst>
          </p:cNvPr>
          <p:cNvSpPr txBox="1">
            <a:spLocks/>
          </p:cNvSpPr>
          <p:nvPr/>
        </p:nvSpPr>
        <p:spPr>
          <a:xfrm>
            <a:off x="319760" y="92801"/>
            <a:ext cx="10348240" cy="36353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2000" b="1">
                <a:latin typeface="Arial" panose="020B0604020202020204" pitchFamily="34" charset="0"/>
                <a:cs typeface="Arial" panose="020B0604020202020204" pitchFamily="34" charset="0"/>
              </a:rPr>
              <a:t>PROGRAMACIÓN CON </a:t>
            </a:r>
            <a:r>
              <a:rPr lang="es-ES" sz="2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C# </a:t>
            </a:r>
            <a:r>
              <a:rPr lang="es-ES" sz="2000" b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s-ES" sz="2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VISUAL STUDIO</a:t>
            </a:r>
            <a:endParaRPr lang="es-E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CE936E88-4BC8-F58F-62B7-253F9BB6BE9B}"/>
              </a:ext>
            </a:extLst>
          </p:cNvPr>
          <p:cNvSpPr txBox="1">
            <a:spLocks/>
          </p:cNvSpPr>
          <p:nvPr/>
        </p:nvSpPr>
        <p:spPr>
          <a:xfrm>
            <a:off x="0" y="5662131"/>
            <a:ext cx="11943298" cy="1103067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s-ES" sz="1600">
                <a:latin typeface="Arial" panose="020B0604020202020204" pitchFamily="34" charset="0"/>
                <a:cs typeface="Arial" panose="020B0604020202020204" pitchFamily="34" charset="0"/>
              </a:rPr>
              <a:t>Como en todas as linguaxes, en </a:t>
            </a:r>
            <a:r>
              <a:rPr lang="es-ES" sz="1600" b="1">
                <a:latin typeface="Arial" panose="020B0604020202020204" pitchFamily="34" charset="0"/>
                <a:cs typeface="Arial" panose="020B0604020202020204" pitchFamily="34" charset="0"/>
              </a:rPr>
              <a:t>C# hai que respectar una </a:t>
            </a:r>
            <a:r>
              <a:rPr lang="es-ES" sz="16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SINTAXE</a:t>
            </a:r>
            <a:r>
              <a:rPr lang="es-ES" sz="1600" b="1">
                <a:latin typeface="Arial" panose="020B0604020202020204" pitchFamily="34" charset="0"/>
                <a:cs typeface="Arial" panose="020B0604020202020204" pitchFamily="34" charset="0"/>
              </a:rPr>
              <a:t> propia. Neste caso débese incluir o código dentro dun </a:t>
            </a:r>
            <a:r>
              <a:rPr lang="es-ES" sz="1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 { }</a:t>
            </a:r>
            <a:r>
              <a:rPr lang="es-ES" sz="1600" b="1">
                <a:latin typeface="Arial" panose="020B0604020202020204" pitchFamily="34" charset="0"/>
                <a:cs typeface="Arial" panose="020B0604020202020204" pitchFamily="34" charset="0"/>
              </a:rPr>
              <a:t> (tal e como está escrito) e dentro dunha </a:t>
            </a:r>
            <a:r>
              <a:rPr lang="es-ES" sz="1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CLASE { }</a:t>
            </a:r>
            <a:r>
              <a:rPr lang="es-ES" sz="1600">
                <a:latin typeface="Arial" panose="020B0604020202020204" pitchFamily="34" charset="0"/>
                <a:cs typeface="Arial" panose="020B0604020202020204" pitchFamily="34" charset="0"/>
              </a:rPr>
              <a:t> (relacionado con programación orientada a obxectos, como se verá máis adiante).</a:t>
            </a:r>
          </a:p>
          <a:p>
            <a:pPr>
              <a:lnSpc>
                <a:spcPct val="150000"/>
              </a:lnSpc>
            </a:pPr>
            <a:r>
              <a:rPr lang="es-ES" sz="1600">
                <a:latin typeface="Arial" panose="020B0604020202020204" pitchFamily="34" charset="0"/>
                <a:cs typeface="Arial" panose="020B0604020202020204" pitchFamily="34" charset="0"/>
              </a:rPr>
              <a:t>Noutros programas veremos ademáis a CLASE dentro dun </a:t>
            </a:r>
            <a:r>
              <a:rPr lang="es-ES" sz="1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namespace { }</a:t>
            </a:r>
            <a:r>
              <a:rPr lang="es-ES" sz="1600">
                <a:latin typeface="Arial" panose="020B0604020202020204" pitchFamily="34" charset="0"/>
                <a:cs typeface="Arial" panose="020B0604020202020204" pitchFamily="34" charset="0"/>
              </a:rPr>
              <a:t>, contextualizando esa clase nese entorno</a:t>
            </a:r>
          </a:p>
          <a:p>
            <a:pPr>
              <a:lnSpc>
                <a:spcPct val="150000"/>
              </a:lnSpc>
            </a:pPr>
            <a:endParaRPr lang="es-E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570CC6D-6556-3269-4A21-E58DDDB8FE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7655" y="456338"/>
            <a:ext cx="7628021" cy="5032764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91C2A16B-C720-244C-7407-103A20BA3210}"/>
              </a:ext>
            </a:extLst>
          </p:cNvPr>
          <p:cNvSpPr/>
          <p:nvPr/>
        </p:nvSpPr>
        <p:spPr>
          <a:xfrm>
            <a:off x="3091008" y="720057"/>
            <a:ext cx="2866616" cy="51049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CA624FDE-E524-A1C5-D6FE-BB99BD549325}"/>
              </a:ext>
            </a:extLst>
          </p:cNvPr>
          <p:cNvSpPr/>
          <p:nvPr/>
        </p:nvSpPr>
        <p:spPr>
          <a:xfrm>
            <a:off x="2727305" y="5298595"/>
            <a:ext cx="1300542" cy="36353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/>
          </a:p>
        </p:txBody>
      </p: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336E2403-6B87-DA4A-CD10-3083F11C5555}"/>
              </a:ext>
            </a:extLst>
          </p:cNvPr>
          <p:cNvCxnSpPr/>
          <p:nvPr/>
        </p:nvCxnSpPr>
        <p:spPr>
          <a:xfrm>
            <a:off x="1750263" y="611470"/>
            <a:ext cx="1862458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ítulo 1">
            <a:extLst>
              <a:ext uri="{FF2B5EF4-FFF2-40B4-BE49-F238E27FC236}">
                <a16:creationId xmlns:a16="http://schemas.microsoft.com/office/drawing/2014/main" id="{F0AC4C54-D11A-3E39-C46A-9DB0DFF85E3C}"/>
              </a:ext>
            </a:extLst>
          </p:cNvPr>
          <p:cNvSpPr txBox="1">
            <a:spLocks/>
          </p:cNvSpPr>
          <p:nvPr/>
        </p:nvSpPr>
        <p:spPr>
          <a:xfrm>
            <a:off x="30189" y="368465"/>
            <a:ext cx="3173016" cy="399036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s-ES" sz="1600">
                <a:latin typeface="Arial" panose="020B0604020202020204" pitchFamily="34" charset="0"/>
                <a:cs typeface="Arial" panose="020B0604020202020204" pitchFamily="34" charset="0"/>
              </a:rPr>
              <a:t>Empezamos con </a:t>
            </a:r>
          </a:p>
          <a:p>
            <a:pPr>
              <a:lnSpc>
                <a:spcPct val="150000"/>
              </a:lnSpc>
            </a:pPr>
            <a:r>
              <a:rPr lang="es-ES" sz="1600" b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</a:t>
            </a:r>
          </a:p>
          <a:p>
            <a:pPr>
              <a:lnSpc>
                <a:spcPct val="150000"/>
              </a:lnSpc>
            </a:pPr>
            <a:r>
              <a:rPr lang="es-ES" sz="1600">
                <a:latin typeface="Arial" panose="020B0604020202020204" pitchFamily="34" charset="0"/>
                <a:cs typeface="Arial" panose="020B0604020202020204" pitchFamily="34" charset="0"/>
              </a:rPr>
              <a:t>indicando a librería de comandos que imos empregar no programa. Neste caso a </a:t>
            </a:r>
            <a:r>
              <a:rPr lang="es-ES" sz="1600" b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r>
              <a:rPr lang="es-ES" sz="1600">
                <a:latin typeface="Arial" panose="020B0604020202020204" pitchFamily="34" charset="0"/>
                <a:cs typeface="Arial" panose="020B0604020202020204" pitchFamily="34" charset="0"/>
              </a:rPr>
              <a:t> inclúe os comandos básicos que empregaremos prácticamente sempre, polo que esta sempre estará</a:t>
            </a:r>
          </a:p>
        </p:txBody>
      </p:sp>
    </p:spTree>
    <p:extLst>
      <p:ext uri="{BB962C8B-B14F-4D97-AF65-F5344CB8AC3E}">
        <p14:creationId xmlns:p14="http://schemas.microsoft.com/office/powerpoint/2010/main" val="1022432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3C62E7-99A8-8F74-10C0-FB0375C1FE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207653-5E50-97BB-2449-DCB04D4CA8A0}"/>
              </a:ext>
            </a:extLst>
          </p:cNvPr>
          <p:cNvSpPr txBox="1">
            <a:spLocks/>
          </p:cNvSpPr>
          <p:nvPr/>
        </p:nvSpPr>
        <p:spPr>
          <a:xfrm>
            <a:off x="196344" y="438912"/>
            <a:ext cx="11500122" cy="58103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s-ES" sz="2000" b="1">
                <a:latin typeface="Arial" panose="020B0604020202020204" pitchFamily="34" charset="0"/>
                <a:cs typeface="Arial" panose="020B0604020202020204" pitchFamily="34" charset="0"/>
              </a:rPr>
              <a:t>O SOFTWARE DE PROGRAMACIÓN</a:t>
            </a:r>
            <a:endParaRPr lang="es-E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ítulo 1">
            <a:extLst>
              <a:ext uri="{FF2B5EF4-FFF2-40B4-BE49-F238E27FC236}">
                <a16:creationId xmlns:a16="http://schemas.microsoft.com/office/drawing/2014/main" id="{630CB03B-3612-0AEF-708F-B2ABDA8DB668}"/>
              </a:ext>
            </a:extLst>
          </p:cNvPr>
          <p:cNvSpPr txBox="1">
            <a:spLocks/>
          </p:cNvSpPr>
          <p:nvPr/>
        </p:nvSpPr>
        <p:spPr>
          <a:xfrm>
            <a:off x="235613" y="1203325"/>
            <a:ext cx="11578660" cy="967673"/>
          </a:xfrm>
          <a:prstGeom prst="rect">
            <a:avLst/>
          </a:prstGeom>
          <a:solidFill>
            <a:srgbClr val="FFC000"/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s-ES" sz="1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 unha ferramenta / programa / aplicación que serve para programar, é dicir, para conseguir que unha máquina ou un sistema faga o que nós queremos que faga.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0A205A49-6FF1-8EB9-996D-4BD23FBA2B70}"/>
              </a:ext>
            </a:extLst>
          </p:cNvPr>
          <p:cNvSpPr txBox="1">
            <a:spLocks/>
          </p:cNvSpPr>
          <p:nvPr/>
        </p:nvSpPr>
        <p:spPr>
          <a:xfrm>
            <a:off x="235613" y="2303784"/>
            <a:ext cx="11578660" cy="967673"/>
          </a:xfrm>
          <a:prstGeom prst="rect">
            <a:avLst/>
          </a:prstGeom>
          <a:solidFill>
            <a:srgbClr val="FFC000"/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s-ES" sz="1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Componse de </a:t>
            </a:r>
            <a:r>
              <a:rPr lang="es-ES" sz="16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INSTRUCCIÓNS</a:t>
            </a:r>
            <a:r>
              <a:rPr lang="es-ES" sz="1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que normalmente especifican 2 cousas: </a:t>
            </a:r>
          </a:p>
          <a:p>
            <a:pPr>
              <a:lnSpc>
                <a:spcPct val="150000"/>
              </a:lnSpc>
            </a:pPr>
            <a:r>
              <a:rPr lang="es-ES" sz="16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OPERACIÓN     OPERANDO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AC9E982F-CBC3-174F-0710-C23DA689D1E7}"/>
              </a:ext>
            </a:extLst>
          </p:cNvPr>
          <p:cNvSpPr/>
          <p:nvPr/>
        </p:nvSpPr>
        <p:spPr>
          <a:xfrm>
            <a:off x="6552265" y="2681487"/>
            <a:ext cx="1538025" cy="443175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D29D80DD-8606-0F4C-7E78-343E82D85F70}"/>
              </a:ext>
            </a:extLst>
          </p:cNvPr>
          <p:cNvSpPr/>
          <p:nvPr/>
        </p:nvSpPr>
        <p:spPr>
          <a:xfrm>
            <a:off x="8090290" y="2681487"/>
            <a:ext cx="1436113" cy="443175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A4CF18B-2F59-E0DD-27F0-54759AB3D1F4}"/>
              </a:ext>
            </a:extLst>
          </p:cNvPr>
          <p:cNvSpPr txBox="1"/>
          <p:nvPr/>
        </p:nvSpPr>
        <p:spPr>
          <a:xfrm>
            <a:off x="6505516" y="3404243"/>
            <a:ext cx="13594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/>
              <a:t>(Indica o que a CPU debe facer)</a:t>
            </a:r>
            <a:endParaRPr lang="gl-ES" sz="120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B9AE85D-8630-1860-CD87-0D96BFF0D9D1}"/>
              </a:ext>
            </a:extLst>
          </p:cNvPr>
          <p:cNvSpPr txBox="1"/>
          <p:nvPr/>
        </p:nvSpPr>
        <p:spPr>
          <a:xfrm>
            <a:off x="8531595" y="3439540"/>
            <a:ext cx="2177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/>
              <a:t>(Indica a quen llo fai ou a súa dirección de memoria)</a:t>
            </a:r>
            <a:endParaRPr lang="gl-ES" sz="1200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573AAAA9-D1EB-839C-758D-D44780D27A2B}"/>
              </a:ext>
            </a:extLst>
          </p:cNvPr>
          <p:cNvSpPr txBox="1">
            <a:spLocks/>
          </p:cNvSpPr>
          <p:nvPr/>
        </p:nvSpPr>
        <p:spPr>
          <a:xfrm>
            <a:off x="235613" y="4133521"/>
            <a:ext cx="4061506" cy="2488868"/>
          </a:xfrm>
          <a:prstGeom prst="rect">
            <a:avLst/>
          </a:prstGeom>
          <a:solidFill>
            <a:srgbClr val="FFC000"/>
          </a:solidFill>
        </p:spPr>
        <p:txBody>
          <a:bodyPr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s-ES" sz="1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TIPOS</a:t>
            </a:r>
            <a:r>
              <a:rPr lang="es-ES" sz="1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instruccións: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s-ES" sz="16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lóxicas</a:t>
            </a:r>
            <a:r>
              <a:rPr lang="es-ES" sz="1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(&amp;, OR,.. )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s-ES" sz="16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aritméticas</a:t>
            </a:r>
            <a:r>
              <a:rPr lang="es-ES" sz="1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(suma, resta,..)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s-ES" sz="16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salto </a:t>
            </a:r>
            <a:r>
              <a:rPr lang="es-ES" sz="1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(if, while,..)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s-ES" sz="16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transferencia de datos</a:t>
            </a:r>
            <a:r>
              <a:rPr lang="es-ES" sz="1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(print, read,.. )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s-ES" sz="16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control </a:t>
            </a:r>
            <a:r>
              <a:rPr lang="es-ES" sz="1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(exit, init,...)</a:t>
            </a:r>
            <a:r>
              <a:rPr lang="es-ES" sz="16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7C77B0D9-6F44-2E88-FCC8-25B6B40D521A}"/>
              </a:ext>
            </a:extLst>
          </p:cNvPr>
          <p:cNvSpPr txBox="1">
            <a:spLocks/>
          </p:cNvSpPr>
          <p:nvPr/>
        </p:nvSpPr>
        <p:spPr>
          <a:xfrm>
            <a:off x="4353217" y="4133521"/>
            <a:ext cx="7769595" cy="248886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s-ES" sz="1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instruccións poden escribirse en distinas </a:t>
            </a:r>
            <a:r>
              <a:rPr lang="es-ES" sz="1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LINGUAXES DE PROGRAMACIÓN</a:t>
            </a:r>
            <a:endParaRPr lang="es-ES" sz="16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s-ES" sz="1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poden ser máis cercanos á máquina ou á persoa: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s-ES" sz="16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LINGUAXE DE BAIXO NIVEL ou LINGUAXE MÁQUINA</a:t>
            </a:r>
            <a:r>
              <a:rPr lang="es-ES" sz="1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(as instrucción son en binario ou hexadecimal)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s-ES" sz="16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LINGUAXE ENSAMBLADOR </a:t>
            </a:r>
            <a:r>
              <a:rPr lang="es-ES" sz="1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(as instrucción son códigos nemotécnicos)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s-ES" sz="16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LINGUAXE DE ALTO NIVEL</a:t>
            </a:r>
            <a:r>
              <a:rPr lang="es-ES" sz="1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(as instruccións son palabras en inglés: Phyton, C,..). Precisan COMPILACIÓN: Traducción a linguaxe máquina</a:t>
            </a:r>
            <a:r>
              <a:rPr lang="es-ES" sz="16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12919428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1744BA-6AAE-CBF1-CA3E-BC1F8A937A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A9E94D-49B0-879F-2921-7F0441EA0681}"/>
              </a:ext>
            </a:extLst>
          </p:cNvPr>
          <p:cNvSpPr txBox="1">
            <a:spLocks/>
          </p:cNvSpPr>
          <p:nvPr/>
        </p:nvSpPr>
        <p:spPr>
          <a:xfrm>
            <a:off x="319760" y="92801"/>
            <a:ext cx="10348240" cy="36353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2000" b="1">
                <a:latin typeface="Arial" panose="020B0604020202020204" pitchFamily="34" charset="0"/>
                <a:cs typeface="Arial" panose="020B0604020202020204" pitchFamily="34" charset="0"/>
              </a:rPr>
              <a:t>PROGRAMACIÓN CON </a:t>
            </a:r>
            <a:r>
              <a:rPr lang="es-ES" sz="2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C# </a:t>
            </a:r>
            <a:endParaRPr lang="es-E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4FE28419-8030-0226-4A5B-B3DE020B10E2}"/>
              </a:ext>
            </a:extLst>
          </p:cNvPr>
          <p:cNvSpPr txBox="1">
            <a:spLocks/>
          </p:cNvSpPr>
          <p:nvPr/>
        </p:nvSpPr>
        <p:spPr>
          <a:xfrm>
            <a:off x="78537" y="1082694"/>
            <a:ext cx="11943298" cy="568250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s-ES" sz="1600">
                <a:latin typeface="Arial" panose="020B0604020202020204" pitchFamily="34" charset="0"/>
                <a:cs typeface="Arial" panose="020B0604020202020204" pitchFamily="34" charset="0"/>
              </a:rPr>
              <a:t>Hai moitos tipos de datos, pero imos ver só estos:</a:t>
            </a:r>
          </a:p>
          <a:p>
            <a:pPr>
              <a:lnSpc>
                <a:spcPct val="150000"/>
              </a:lnSpc>
            </a:pPr>
            <a:r>
              <a:rPr lang="es-ES" sz="1600" b="1">
                <a:latin typeface="Arial" panose="020B0604020202020204" pitchFamily="34" charset="0"/>
                <a:cs typeface="Arial" panose="020B0604020202020204" pitchFamily="34" charset="0"/>
              </a:rPr>
              <a:t>string</a:t>
            </a:r>
            <a:r>
              <a:rPr lang="es-ES" sz="1600">
                <a:latin typeface="Arial" panose="020B0604020202020204" pitchFamily="34" charset="0"/>
                <a:cs typeface="Arial" panose="020B0604020202020204" pitchFamily="34" charset="0"/>
              </a:rPr>
              <a:t>	cadena de caracteres</a:t>
            </a:r>
          </a:p>
          <a:p>
            <a:pPr>
              <a:lnSpc>
                <a:spcPct val="150000"/>
              </a:lnSpc>
            </a:pPr>
            <a:r>
              <a:rPr lang="es-ES" sz="1600" b="1">
                <a:latin typeface="Arial" panose="020B0604020202020204" pitchFamily="34" charset="0"/>
                <a:cs typeface="Arial" panose="020B0604020202020204" pitchFamily="34" charset="0"/>
              </a:rPr>
              <a:t>int</a:t>
            </a:r>
            <a:r>
              <a:rPr lang="es-ES" sz="1600">
                <a:latin typeface="Arial" panose="020B0604020202020204" pitchFamily="34" charset="0"/>
                <a:cs typeface="Arial" panose="020B0604020202020204" pitchFamily="34" charset="0"/>
              </a:rPr>
              <a:t>	número enteiro positivo ou negativo</a:t>
            </a:r>
          </a:p>
          <a:p>
            <a:pPr>
              <a:lnSpc>
                <a:spcPct val="150000"/>
              </a:lnSpc>
            </a:pPr>
            <a:r>
              <a:rPr lang="es-ES" sz="1600" b="1">
                <a:latin typeface="Arial" panose="020B0604020202020204" pitchFamily="34" charset="0"/>
                <a:cs typeface="Arial" panose="020B0604020202020204" pitchFamily="34" charset="0"/>
              </a:rPr>
              <a:t>double</a:t>
            </a:r>
            <a:r>
              <a:rPr lang="es-ES" sz="1600">
                <a:latin typeface="Arial" panose="020B0604020202020204" pitchFamily="34" charset="0"/>
                <a:cs typeface="Arial" panose="020B0604020202020204" pitchFamily="34" charset="0"/>
              </a:rPr>
              <a:t>	número decimal con máis precisión</a:t>
            </a:r>
          </a:p>
          <a:p>
            <a:pPr>
              <a:lnSpc>
                <a:spcPct val="150000"/>
              </a:lnSpc>
            </a:pPr>
            <a:r>
              <a:rPr lang="es-ES" sz="1600" b="1">
                <a:latin typeface="Arial" panose="020B0604020202020204" pitchFamily="34" charset="0"/>
                <a:cs typeface="Arial" panose="020B0604020202020204" pitchFamily="34" charset="0"/>
              </a:rPr>
              <a:t>bool</a:t>
            </a:r>
            <a:r>
              <a:rPr lang="es-ES" sz="1600">
                <a:latin typeface="Arial" panose="020B0604020202020204" pitchFamily="34" charset="0"/>
                <a:cs typeface="Arial" panose="020B0604020202020204" pitchFamily="34" charset="0"/>
              </a:rPr>
              <a:t>	true / false</a:t>
            </a:r>
          </a:p>
          <a:p>
            <a:pPr>
              <a:lnSpc>
                <a:spcPct val="150000"/>
              </a:lnSpc>
            </a:pPr>
            <a:r>
              <a:rPr lang="es-ES" sz="1600" b="1">
                <a:latin typeface="Arial" panose="020B0604020202020204" pitchFamily="34" charset="0"/>
                <a:cs typeface="Arial" panose="020B0604020202020204" pitchFamily="34" charset="0"/>
              </a:rPr>
              <a:t>array</a:t>
            </a:r>
            <a:r>
              <a:rPr lang="es-ES" sz="1600">
                <a:latin typeface="Arial" panose="020B0604020202020204" pitchFamily="34" charset="0"/>
                <a:cs typeface="Arial" panose="020B0604020202020204" pitchFamily="34" charset="0"/>
              </a:rPr>
              <a:t>	pode ser unidimensional (vector) ou multidimensional (matriz)</a:t>
            </a:r>
          </a:p>
          <a:p>
            <a:pPr>
              <a:lnSpc>
                <a:spcPct val="150000"/>
              </a:lnSpc>
            </a:pPr>
            <a:r>
              <a:rPr lang="es-ES" sz="1600" b="1">
                <a:latin typeface="Arial" panose="020B0604020202020204" pitchFamily="34" charset="0"/>
                <a:cs typeface="Arial" panose="020B0604020202020204" pitchFamily="34" charset="0"/>
              </a:rPr>
              <a:t>List &lt;&gt;</a:t>
            </a:r>
            <a:r>
              <a:rPr lang="es-ES" sz="1600">
                <a:latin typeface="Arial" panose="020B0604020202020204" pitchFamily="34" charset="0"/>
                <a:cs typeface="Arial" panose="020B0604020202020204" pitchFamily="34" charset="0"/>
              </a:rPr>
              <a:t>	Vector de algo, p. ex.: List &lt;int&gt; ou List &lt;string&gt;</a:t>
            </a:r>
          </a:p>
          <a:p>
            <a:pPr>
              <a:lnSpc>
                <a:spcPct val="150000"/>
              </a:lnSpc>
            </a:pPr>
            <a:r>
              <a:rPr lang="es-ES" sz="1600">
                <a:latin typeface="Arial" panose="020B0604020202020204" pitchFamily="34" charset="0"/>
                <a:cs typeface="Arial" panose="020B0604020202020204" pitchFamily="34" charset="0"/>
              </a:rPr>
              <a:t>Distinguir entre dato (pode variar de valor) e constante (ten sempre o mesmo valor): </a:t>
            </a:r>
            <a:r>
              <a:rPr lang="es-ES" sz="1600" b="1">
                <a:latin typeface="Arial" panose="020B0604020202020204" pitchFamily="34" charset="0"/>
                <a:cs typeface="Arial" panose="020B0604020202020204" pitchFamily="34" charset="0"/>
              </a:rPr>
              <a:t>const</a:t>
            </a:r>
          </a:p>
          <a:p>
            <a:pPr>
              <a:lnSpc>
                <a:spcPct val="150000"/>
              </a:lnSpc>
            </a:pPr>
            <a:r>
              <a:rPr lang="es-ES" sz="1600">
                <a:latin typeface="Arial" panose="020B0604020202020204" pitchFamily="34" charset="0"/>
                <a:cs typeface="Arial" panose="020B0604020202020204" pitchFamily="34" charset="0"/>
              </a:rPr>
              <a:t>Os </a:t>
            </a:r>
            <a:r>
              <a:rPr lang="es-ES" sz="1600" b="1">
                <a:latin typeface="Arial" panose="020B0604020202020204" pitchFamily="34" charset="0"/>
                <a:cs typeface="Arial" panose="020B0604020202020204" pitchFamily="34" charset="0"/>
              </a:rPr>
              <a:t>comentarios</a:t>
            </a:r>
            <a:r>
              <a:rPr lang="es-ES" sz="1600">
                <a:latin typeface="Arial" panose="020B0604020202020204" pitchFamily="34" charset="0"/>
                <a:cs typeface="Arial" panose="020B0604020202020204" pitchFamily="34" charset="0"/>
              </a:rPr>
              <a:t> poden ser nunha única liña con </a:t>
            </a:r>
            <a:r>
              <a:rPr lang="es-ES" sz="16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//</a:t>
            </a:r>
            <a:r>
              <a:rPr lang="es-ES" sz="1600">
                <a:latin typeface="Arial" panose="020B0604020202020204" pitchFamily="34" charset="0"/>
                <a:cs typeface="Arial" panose="020B0604020202020204" pitchFamily="34" charset="0"/>
              </a:rPr>
              <a:t> ou en varias liñas con </a:t>
            </a:r>
            <a:r>
              <a:rPr lang="es-ES" sz="16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/*</a:t>
            </a:r>
            <a:r>
              <a:rPr lang="es-ES" sz="1600">
                <a:latin typeface="Arial" panose="020B0604020202020204" pitchFamily="34" charset="0"/>
                <a:cs typeface="Arial" panose="020B0604020202020204" pitchFamily="34" charset="0"/>
              </a:rPr>
              <a:t> ao inicio e </a:t>
            </a:r>
            <a:r>
              <a:rPr lang="es-ES" sz="16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*/</a:t>
            </a:r>
            <a:r>
              <a:rPr lang="es-ES" sz="1600">
                <a:latin typeface="Arial" panose="020B0604020202020204" pitchFamily="34" charset="0"/>
                <a:cs typeface="Arial" panose="020B0604020202020204" pitchFamily="34" charset="0"/>
              </a:rPr>
              <a:t> ao final</a:t>
            </a:r>
          </a:p>
          <a:p>
            <a:pPr>
              <a:lnSpc>
                <a:spcPct val="150000"/>
              </a:lnSpc>
            </a:pPr>
            <a:endParaRPr lang="es-ES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s-ES" sz="1600">
                <a:latin typeface="Arial" panose="020B0604020202020204" pitchFamily="34" charset="0"/>
                <a:cs typeface="Arial" panose="020B0604020202020204" pitchFamily="34" charset="0"/>
              </a:rPr>
              <a:t>Tipos de operadores: </a:t>
            </a:r>
          </a:p>
          <a:p>
            <a:pPr>
              <a:lnSpc>
                <a:spcPct val="150000"/>
              </a:lnSpc>
            </a:pPr>
            <a:endParaRPr lang="es-ES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s-ES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s-E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26FB84B7-9A7F-A874-24BE-C2AFFE3253F7}"/>
              </a:ext>
            </a:extLst>
          </p:cNvPr>
          <p:cNvSpPr txBox="1">
            <a:spLocks/>
          </p:cNvSpPr>
          <p:nvPr/>
        </p:nvSpPr>
        <p:spPr>
          <a:xfrm>
            <a:off x="692147" y="479725"/>
            <a:ext cx="4137905" cy="60296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s-ES" sz="2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TIPOS DE DATOS: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84D256C-4CF6-73B2-5ACC-C401D6D32B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8936" y="4461936"/>
            <a:ext cx="4752974" cy="2303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9762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638CAD-83F6-D903-F506-C298DE2E80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079287-88D6-0B76-381B-CDEBD9DA646D}"/>
              </a:ext>
            </a:extLst>
          </p:cNvPr>
          <p:cNvSpPr txBox="1">
            <a:spLocks/>
          </p:cNvSpPr>
          <p:nvPr/>
        </p:nvSpPr>
        <p:spPr>
          <a:xfrm>
            <a:off x="319760" y="92801"/>
            <a:ext cx="10348240" cy="36353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2400" b="1">
                <a:latin typeface="Arial" panose="020B0604020202020204" pitchFamily="34" charset="0"/>
                <a:cs typeface="Arial" panose="020B0604020202020204" pitchFamily="34" charset="0"/>
              </a:rPr>
              <a:t>PROGRAMACIÓN CON </a:t>
            </a:r>
            <a:r>
              <a:rPr lang="es-ES" sz="28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C#  </a:t>
            </a:r>
            <a:r>
              <a:rPr lang="es-ES" sz="2800" b="1">
                <a:latin typeface="Arial" panose="020B0604020202020204" pitchFamily="34" charset="0"/>
                <a:cs typeface="Arial" panose="020B0604020202020204" pitchFamily="34" charset="0"/>
              </a:rPr>
              <a:t>- APLICACIÓNS DE CONSOLA</a:t>
            </a:r>
            <a:endParaRPr lang="es-E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38091D13-2DDA-4DD0-3806-005733E91B30}"/>
              </a:ext>
            </a:extLst>
          </p:cNvPr>
          <p:cNvSpPr txBox="1">
            <a:spLocks/>
          </p:cNvSpPr>
          <p:nvPr/>
        </p:nvSpPr>
        <p:spPr>
          <a:xfrm>
            <a:off x="319760" y="661958"/>
            <a:ext cx="3270522" cy="99293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s-ES" sz="16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CÁLCULO ÁREA TRIÁNGULO:</a:t>
            </a:r>
          </a:p>
          <a:p>
            <a:pPr>
              <a:lnSpc>
                <a:spcPct val="150000"/>
              </a:lnSpc>
            </a:pPr>
            <a:r>
              <a:rPr lang="es-ES" sz="13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(Contrastar co exercicio feito en Raptor)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F9043C9-C7AB-8FC7-6D94-0C0868112B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6603" y="1439214"/>
            <a:ext cx="9441320" cy="5251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1071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DAB0B4-DD4C-7029-1931-925F09DCC1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2A9DE6-4A62-E46E-9D11-E395DD078418}"/>
              </a:ext>
            </a:extLst>
          </p:cNvPr>
          <p:cNvSpPr txBox="1">
            <a:spLocks/>
          </p:cNvSpPr>
          <p:nvPr/>
        </p:nvSpPr>
        <p:spPr>
          <a:xfrm>
            <a:off x="319760" y="92801"/>
            <a:ext cx="10348240" cy="36353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2400" b="1">
                <a:latin typeface="Arial" panose="020B0604020202020204" pitchFamily="34" charset="0"/>
                <a:cs typeface="Arial" panose="020B0604020202020204" pitchFamily="34" charset="0"/>
              </a:rPr>
              <a:t>PROGRAMACIÓN CON </a:t>
            </a:r>
            <a:r>
              <a:rPr lang="es-ES" sz="28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C# </a:t>
            </a:r>
            <a:endParaRPr lang="es-E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FBBA8AF5-5715-FC3C-0BF6-65E255878A21}"/>
              </a:ext>
            </a:extLst>
          </p:cNvPr>
          <p:cNvSpPr txBox="1">
            <a:spLocks/>
          </p:cNvSpPr>
          <p:nvPr/>
        </p:nvSpPr>
        <p:spPr>
          <a:xfrm>
            <a:off x="319759" y="661958"/>
            <a:ext cx="8807412" cy="53854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s-ES" sz="16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CÁLCULO SALARIO ANUAL E MEDIO MENSUAL: </a:t>
            </a:r>
            <a:r>
              <a:rPr lang="es-ES" sz="13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(Contrastar co exercicio feito en Raptor)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3442F8F-7E61-F676-9B03-4E7DA812BE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626" y="1118936"/>
            <a:ext cx="9221394" cy="5650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9244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007C69-2D23-929B-4795-1CD4159BB6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68FC3A-C3EE-48A1-DF06-924E141A11D8}"/>
              </a:ext>
            </a:extLst>
          </p:cNvPr>
          <p:cNvSpPr txBox="1">
            <a:spLocks/>
          </p:cNvSpPr>
          <p:nvPr/>
        </p:nvSpPr>
        <p:spPr>
          <a:xfrm>
            <a:off x="319760" y="92801"/>
            <a:ext cx="10348240" cy="36353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2400" b="1">
                <a:latin typeface="Arial" panose="020B0604020202020204" pitchFamily="34" charset="0"/>
                <a:cs typeface="Arial" panose="020B0604020202020204" pitchFamily="34" charset="0"/>
              </a:rPr>
              <a:t>PROGRAMACIÓN CON </a:t>
            </a:r>
            <a:r>
              <a:rPr lang="es-ES" sz="28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C# </a:t>
            </a:r>
            <a:endParaRPr lang="es-E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D7A70405-D6B6-8B6D-BE31-D41C07D2CFE1}"/>
              </a:ext>
            </a:extLst>
          </p:cNvPr>
          <p:cNvSpPr txBox="1">
            <a:spLocks/>
          </p:cNvSpPr>
          <p:nvPr/>
        </p:nvSpPr>
        <p:spPr>
          <a:xfrm>
            <a:off x="319759" y="661958"/>
            <a:ext cx="11359878" cy="46561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s-ES" sz="16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programa anterior pode facerse de xeito máis eficiente con </a:t>
            </a:r>
            <a:r>
              <a:rPr lang="es-ES" sz="1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ARRAYS</a:t>
            </a:r>
            <a:r>
              <a:rPr lang="es-ES" sz="16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s-ES" sz="1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ESTRUCTURA REPETITIVA (for):</a:t>
            </a:r>
            <a:endParaRPr lang="es-ES" sz="13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ED43A37-2CD4-E6EA-FF3E-9571BB9FC6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" y="1065141"/>
            <a:ext cx="11635740" cy="4420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4197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45E81A-E83B-E756-E53F-C53D5E2071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9A6351-E185-6C84-E611-93E92FE8DCA4}"/>
              </a:ext>
            </a:extLst>
          </p:cNvPr>
          <p:cNvSpPr txBox="1">
            <a:spLocks/>
          </p:cNvSpPr>
          <p:nvPr/>
        </p:nvSpPr>
        <p:spPr>
          <a:xfrm>
            <a:off x="319760" y="92801"/>
            <a:ext cx="10348240" cy="36353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2400" b="1">
                <a:latin typeface="Arial" panose="020B0604020202020204" pitchFamily="34" charset="0"/>
                <a:cs typeface="Arial" panose="020B0604020202020204" pitchFamily="34" charset="0"/>
              </a:rPr>
              <a:t>PROGRAMACIÓN CON </a:t>
            </a:r>
            <a:r>
              <a:rPr lang="es-ES" sz="28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C# </a:t>
            </a:r>
            <a:endParaRPr lang="es-E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60B42536-AD51-EBE5-BB40-A6400274682C}"/>
              </a:ext>
            </a:extLst>
          </p:cNvPr>
          <p:cNvSpPr txBox="1">
            <a:spLocks/>
          </p:cNvSpPr>
          <p:nvPr/>
        </p:nvSpPr>
        <p:spPr>
          <a:xfrm>
            <a:off x="319758" y="661958"/>
            <a:ext cx="11393537" cy="76293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s-ES" sz="16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Todos os programas anteriores respondían a unha estructura de tipo secuencial. Imos incorporar agora a </a:t>
            </a:r>
            <a:r>
              <a:rPr lang="es-ES" sz="1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estructura selectiva coa instrucción “if”</a:t>
            </a:r>
            <a:r>
              <a:rPr lang="es-ES" sz="16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s-ES" sz="13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A035F3D-BA47-5F05-6A55-F20B9C9EE8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" y="1424893"/>
            <a:ext cx="9086412" cy="4862232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4B4F2640-2196-ADFC-730F-83B08CA3F349}"/>
              </a:ext>
            </a:extLst>
          </p:cNvPr>
          <p:cNvSpPr txBox="1">
            <a:spLocks/>
          </p:cNvSpPr>
          <p:nvPr/>
        </p:nvSpPr>
        <p:spPr>
          <a:xfrm>
            <a:off x="9246431" y="1424892"/>
            <a:ext cx="2685648" cy="486223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s-ES" sz="1200">
                <a:latin typeface="Arial" panose="020B0604020202020204" pitchFamily="34" charset="0"/>
                <a:cs typeface="Arial" panose="020B0604020202020204" pitchFamily="34" charset="0"/>
              </a:rPr>
              <a:t>Este programa é o mesmo que o que se fixo con Raptor. </a:t>
            </a:r>
          </a:p>
          <a:p>
            <a:pPr>
              <a:lnSpc>
                <a:spcPct val="150000"/>
              </a:lnSpc>
            </a:pPr>
            <a:r>
              <a:rPr lang="es-ES" sz="1200">
                <a:latin typeface="Arial" panose="020B0604020202020204" pitchFamily="34" charset="0"/>
                <a:cs typeface="Arial" panose="020B0604020202020204" pitchFamily="34" charset="0"/>
              </a:rPr>
              <a:t>Ten un problema, que é INCOHERENTE, xa que fai o contrario do que dí, porque fai a nota media aínda que haxa avaliacións suspensas.</a:t>
            </a:r>
          </a:p>
          <a:p>
            <a:pPr>
              <a:lnSpc>
                <a:spcPct val="150000"/>
              </a:lnSpc>
            </a:pPr>
            <a:r>
              <a:rPr lang="es-ES" sz="1200" b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podemos melloralo para que no caso de algunha avaliación suspensa, a mensaxe que saia sexa “Debido a que tés a avaliación x suspensa, non podemos darche unha nota media”?</a:t>
            </a:r>
          </a:p>
        </p:txBody>
      </p:sp>
    </p:spTree>
    <p:extLst>
      <p:ext uri="{BB962C8B-B14F-4D97-AF65-F5344CB8AC3E}">
        <p14:creationId xmlns:p14="http://schemas.microsoft.com/office/powerpoint/2010/main" val="28459936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F9B786-CF57-0199-8F54-DD5090172C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A53BC8-EF6B-E375-5C71-385F57AFE319}"/>
              </a:ext>
            </a:extLst>
          </p:cNvPr>
          <p:cNvSpPr txBox="1">
            <a:spLocks/>
          </p:cNvSpPr>
          <p:nvPr/>
        </p:nvSpPr>
        <p:spPr>
          <a:xfrm>
            <a:off x="319760" y="92801"/>
            <a:ext cx="10348240" cy="36353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2400" b="1">
                <a:latin typeface="Arial" panose="020B0604020202020204" pitchFamily="34" charset="0"/>
                <a:cs typeface="Arial" panose="020B0604020202020204" pitchFamily="34" charset="0"/>
              </a:rPr>
              <a:t>PROGRAMACIÓN CON </a:t>
            </a:r>
            <a:r>
              <a:rPr lang="es-ES" sz="28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C# </a:t>
            </a:r>
            <a:endParaRPr lang="es-E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75758568-A654-84AC-EE5F-D3FA1D4C92FA}"/>
              </a:ext>
            </a:extLst>
          </p:cNvPr>
          <p:cNvSpPr txBox="1">
            <a:spLocks/>
          </p:cNvSpPr>
          <p:nvPr/>
        </p:nvSpPr>
        <p:spPr>
          <a:xfrm>
            <a:off x="319758" y="661958"/>
            <a:ext cx="11393537" cy="76293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s-ES" sz="1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diferenza entre só “if” e “if....else”</a:t>
            </a:r>
            <a:r>
              <a:rPr lang="es-ES" sz="16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s-ES" sz="13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AF5951E-9D9A-488D-B72C-EB9EAB4D82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758" y="1034960"/>
            <a:ext cx="9415393" cy="5730239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BAA6C44F-1E42-A0FE-3A07-10B9BE268E4E}"/>
              </a:ext>
            </a:extLst>
          </p:cNvPr>
          <p:cNvSpPr txBox="1">
            <a:spLocks/>
          </p:cNvSpPr>
          <p:nvPr/>
        </p:nvSpPr>
        <p:spPr>
          <a:xfrm>
            <a:off x="9735151" y="1424892"/>
            <a:ext cx="2350169" cy="179836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s-ES" sz="1600">
                <a:latin typeface="Arial" panose="020B0604020202020204" pitchFamily="34" charset="0"/>
                <a:cs typeface="Arial" panose="020B0604020202020204" pitchFamily="34" charset="0"/>
              </a:rPr>
              <a:t>Agora o programa só continúa se non se cumpre a condición de “if”</a:t>
            </a:r>
            <a:endParaRPr lang="es-ES" sz="1600" b="1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3576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C0866B-9715-A58F-17C2-1FD04CB730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6716AD-B98A-8A55-BD6E-87FE11934CFD}"/>
              </a:ext>
            </a:extLst>
          </p:cNvPr>
          <p:cNvSpPr txBox="1">
            <a:spLocks/>
          </p:cNvSpPr>
          <p:nvPr/>
        </p:nvSpPr>
        <p:spPr>
          <a:xfrm>
            <a:off x="319760" y="92801"/>
            <a:ext cx="10348240" cy="36353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2400" b="1">
                <a:latin typeface="Arial" panose="020B0604020202020204" pitchFamily="34" charset="0"/>
                <a:cs typeface="Arial" panose="020B0604020202020204" pitchFamily="34" charset="0"/>
              </a:rPr>
              <a:t>PROGRAMACIÓN CON </a:t>
            </a:r>
            <a:r>
              <a:rPr lang="es-ES" sz="28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C# </a:t>
            </a:r>
            <a:endParaRPr lang="es-E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618D747A-CA9F-197F-2155-C6BB6EE9EA8D}"/>
              </a:ext>
            </a:extLst>
          </p:cNvPr>
          <p:cNvSpPr txBox="1">
            <a:spLocks/>
          </p:cNvSpPr>
          <p:nvPr/>
        </p:nvSpPr>
        <p:spPr>
          <a:xfrm>
            <a:off x="258798" y="456338"/>
            <a:ext cx="11393537" cy="76293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s-ES" sz="16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Outra instrucción para </a:t>
            </a:r>
            <a:r>
              <a:rPr lang="es-ES" sz="1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estructuras selectivas: SWICH / CASE..</a:t>
            </a:r>
            <a:endParaRPr lang="es-ES" sz="13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26E8DD6-7919-6229-3D94-9BDA4E957A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814" y="837805"/>
            <a:ext cx="5130985" cy="467366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63D47B16-96B9-323C-B4F8-78194F0905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815" y="5511044"/>
            <a:ext cx="8483785" cy="125415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18FCEE3D-0F37-F017-D935-133043F8C0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1056" y="1219272"/>
            <a:ext cx="6870282" cy="400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1453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5F3953-6011-5733-2CC5-6DE7F68CE2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6F7931-03C1-447F-F8C2-4C035D555B78}"/>
              </a:ext>
            </a:extLst>
          </p:cNvPr>
          <p:cNvSpPr txBox="1">
            <a:spLocks/>
          </p:cNvSpPr>
          <p:nvPr/>
        </p:nvSpPr>
        <p:spPr>
          <a:xfrm>
            <a:off x="319760" y="92801"/>
            <a:ext cx="10348240" cy="36353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2400" b="1">
                <a:latin typeface="Arial" panose="020B0604020202020204" pitchFamily="34" charset="0"/>
                <a:cs typeface="Arial" panose="020B0604020202020204" pitchFamily="34" charset="0"/>
              </a:rPr>
              <a:t>PROGRAMACIÓN CON </a:t>
            </a:r>
            <a:r>
              <a:rPr lang="es-ES" sz="28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C# </a:t>
            </a:r>
            <a:r>
              <a:rPr lang="es-ES" sz="2400" b="1">
                <a:latin typeface="Arial" panose="020B0604020202020204" pitchFamily="34" charset="0"/>
                <a:cs typeface="Arial" panose="020B0604020202020204" pitchFamily="34" charset="0"/>
              </a:rPr>
              <a:t>- APLICACIÓNS CON INTERFAZ GRÁFICA </a:t>
            </a:r>
            <a:endParaRPr lang="es-E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ACBB6A9B-466A-3899-21C0-D745BAB7A98C}"/>
              </a:ext>
            </a:extLst>
          </p:cNvPr>
          <p:cNvSpPr txBox="1">
            <a:spLocks/>
          </p:cNvSpPr>
          <p:nvPr/>
        </p:nvSpPr>
        <p:spPr>
          <a:xfrm>
            <a:off x="409516" y="456339"/>
            <a:ext cx="11287695" cy="83392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s-ES" sz="16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Visual Studio -&gt; novo proxecto -&gt; Aplicación de WPF (.NET framework)</a:t>
            </a:r>
          </a:p>
          <a:p>
            <a:pPr>
              <a:lnSpc>
                <a:spcPct val="150000"/>
              </a:lnSpc>
            </a:pPr>
            <a:r>
              <a:rPr lang="es-ES" sz="1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 Se non está -&gt; mirar abaixo “No encuentra lo que busca?” -&gt; Instalador Visual Studio: Desarrollo de escritorio .NET</a:t>
            </a:r>
          </a:p>
          <a:p>
            <a:pPr>
              <a:lnSpc>
                <a:spcPct val="150000"/>
              </a:lnSpc>
            </a:pPr>
            <a:endParaRPr lang="es-ES" sz="12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9703859-A8D2-5601-72BC-91F8177AAF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366" y="1223637"/>
            <a:ext cx="8305316" cy="5550747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0873B292-7BFB-AE6B-033F-86668D93B1A0}"/>
              </a:ext>
            </a:extLst>
          </p:cNvPr>
          <p:cNvSpPr/>
          <p:nvPr/>
        </p:nvSpPr>
        <p:spPr>
          <a:xfrm>
            <a:off x="4504683" y="3921261"/>
            <a:ext cx="3881992" cy="57220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738464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A334F8-2EEA-3205-A773-65DB92F0C2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D8E611-9AD1-C256-EFAB-31F0E8E0E0E4}"/>
              </a:ext>
            </a:extLst>
          </p:cNvPr>
          <p:cNvSpPr txBox="1">
            <a:spLocks/>
          </p:cNvSpPr>
          <p:nvPr/>
        </p:nvSpPr>
        <p:spPr>
          <a:xfrm>
            <a:off x="319760" y="92801"/>
            <a:ext cx="10348240" cy="36353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2400" b="1">
                <a:latin typeface="Arial" panose="020B0604020202020204" pitchFamily="34" charset="0"/>
                <a:cs typeface="Arial" panose="020B0604020202020204" pitchFamily="34" charset="0"/>
              </a:rPr>
              <a:t>PROGRAMACIÓN CON </a:t>
            </a:r>
            <a:r>
              <a:rPr lang="es-ES" sz="28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C# </a:t>
            </a:r>
            <a:r>
              <a:rPr lang="es-ES" sz="2400" b="1">
                <a:latin typeface="Arial" panose="020B0604020202020204" pitchFamily="34" charset="0"/>
                <a:cs typeface="Arial" panose="020B0604020202020204" pitchFamily="34" charset="0"/>
              </a:rPr>
              <a:t>- APLICACIÓNS CON INTERFAZ GRÁFICA </a:t>
            </a:r>
            <a:endParaRPr lang="es-E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100C5496-58AE-FEEE-7D89-6A92FA5C8456}"/>
              </a:ext>
            </a:extLst>
          </p:cNvPr>
          <p:cNvSpPr txBox="1">
            <a:spLocks/>
          </p:cNvSpPr>
          <p:nvPr/>
        </p:nvSpPr>
        <p:spPr>
          <a:xfrm>
            <a:off x="258798" y="683666"/>
            <a:ext cx="11438414" cy="118172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s-ES" sz="1600">
                <a:latin typeface="Arial" panose="020B0604020202020204" pitchFamily="34" charset="0"/>
                <a:cs typeface="Arial" panose="020B0604020202020204" pitchFamily="34" charset="0"/>
              </a:rPr>
              <a:t>Nestas aplicacións traballamos con </a:t>
            </a:r>
            <a:r>
              <a:rPr lang="es-ES" sz="1600" b="1">
                <a:latin typeface="Arial" panose="020B0604020202020204" pitchFamily="34" charset="0"/>
                <a:cs typeface="Arial" panose="020B0604020202020204" pitchFamily="34" charset="0"/>
              </a:rPr>
              <a:t>programación orientada a obxectos</a:t>
            </a:r>
            <a:r>
              <a:rPr lang="es-ES" sz="1600">
                <a:latin typeface="Arial" panose="020B0604020202020204" pitchFamily="34" charset="0"/>
                <a:cs typeface="Arial" panose="020B0604020202020204" pitchFamily="34" charset="0"/>
              </a:rPr>
              <a:t>. Un obxecto é un botón, un cadro de texto, unha imaxe.. Vanse empregar </a:t>
            </a:r>
            <a:r>
              <a:rPr lang="es-ES" sz="1600" b="1">
                <a:latin typeface="Arial" panose="020B0604020202020204" pitchFamily="34" charset="0"/>
                <a:cs typeface="Arial" panose="020B0604020202020204" pitchFamily="34" charset="0"/>
              </a:rPr>
              <a:t>2 linguaxes de programación: XAML </a:t>
            </a:r>
            <a:r>
              <a:rPr lang="es-ES" sz="1600">
                <a:latin typeface="Arial" panose="020B0604020202020204" pitchFamily="34" charset="0"/>
                <a:cs typeface="Arial" panose="020B0604020202020204" pitchFamily="34" charset="0"/>
              </a:rPr>
              <a:t>para as propiedades do obxecto </a:t>
            </a:r>
            <a:r>
              <a:rPr lang="es-ES" sz="1600" b="1">
                <a:latin typeface="Arial" panose="020B0604020202020204" pitchFamily="34" charset="0"/>
                <a:cs typeface="Arial" panose="020B0604020202020204" pitchFamily="34" charset="0"/>
              </a:rPr>
              <a:t>e C#</a:t>
            </a:r>
            <a:r>
              <a:rPr lang="es-ES" sz="1600">
                <a:latin typeface="Arial" panose="020B0604020202020204" pitchFamily="34" charset="0"/>
                <a:cs typeface="Arial" panose="020B0604020202020204" pitchFamily="34" charset="0"/>
              </a:rPr>
              <a:t> para os eventos relacionados cos obxectos. Vexamos 1 exemplo:</a:t>
            </a:r>
          </a:p>
          <a:p>
            <a:pPr>
              <a:lnSpc>
                <a:spcPct val="150000"/>
              </a:lnSpc>
            </a:pPr>
            <a:endParaRPr lang="es-ES" sz="12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E0BC13B2-2550-04B6-D170-3CACDAFD7E3B}"/>
              </a:ext>
            </a:extLst>
          </p:cNvPr>
          <p:cNvSpPr txBox="1">
            <a:spLocks/>
          </p:cNvSpPr>
          <p:nvPr/>
        </p:nvSpPr>
        <p:spPr>
          <a:xfrm>
            <a:off x="258798" y="2218755"/>
            <a:ext cx="11438414" cy="4440097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6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 o seguinte nome ao proxecto:</a:t>
            </a:r>
            <a:r>
              <a:rPr lang="es-ES" sz="1600">
                <a:latin typeface="Arial" panose="020B0604020202020204" pitchFamily="34" charset="0"/>
                <a:cs typeface="Arial" panose="020B0604020202020204" pitchFamily="34" charset="0"/>
              </a:rPr>
              <a:t> HMI_Máquina_Ensamblado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6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Aparecerá unha interfaz gráfica: </a:t>
            </a:r>
            <a:r>
              <a:rPr lang="es-ES" sz="1600">
                <a:latin typeface="Arial" panose="020B0604020202020204" pitchFamily="34" charset="0"/>
                <a:cs typeface="Arial" panose="020B0604020202020204" pitchFamily="34" charset="0"/>
              </a:rPr>
              <a:t>Cambiar o título por este no código do arquivo xaml (Dentro de Tittle)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6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Abrir Panel de Controis á esquerda (Se non está -&gt; Ver -&gt; Cadro de ferramentas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6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Arrastrar </a:t>
            </a:r>
            <a:r>
              <a:rPr lang="es-ES" sz="1600" b="1">
                <a:latin typeface="Arial" panose="020B0604020202020204" pitchFamily="34" charset="0"/>
                <a:cs typeface="Arial" panose="020B0604020202020204" pitchFamily="34" charset="0"/>
              </a:rPr>
              <a:t>cadro de texto </a:t>
            </a:r>
            <a:r>
              <a:rPr lang="es-ES" sz="1600">
                <a:latin typeface="Arial" panose="020B0604020202020204" pitchFamily="34" charset="0"/>
                <a:cs typeface="Arial" panose="020B0604020202020204" pitchFamily="34" charset="0"/>
              </a:rPr>
              <a:t>e poñer “</a:t>
            </a:r>
            <a:r>
              <a:rPr lang="es-ES" sz="1600" b="1">
                <a:latin typeface="Arial" panose="020B0604020202020204" pitchFamily="34" charset="0"/>
                <a:cs typeface="Arial" panose="020B0604020202020204" pitchFamily="34" charset="0"/>
              </a:rPr>
              <a:t>REFERENCIA</a:t>
            </a:r>
            <a:r>
              <a:rPr lang="es-ES" sz="1600">
                <a:latin typeface="Arial" panose="020B0604020202020204" pitchFamily="34" charset="0"/>
                <a:cs typeface="Arial" panose="020B0604020202020204" pitchFamily="34" charset="0"/>
              </a:rPr>
              <a:t>” ata a posición que queiramos. Dar formato </a:t>
            </a:r>
            <a:r>
              <a:rPr lang="es-ES" sz="1600" b="1">
                <a:latin typeface="Arial" panose="020B0604020202020204" pitchFamily="34" charset="0"/>
                <a:cs typeface="Arial" panose="020B0604020202020204" pitchFamily="34" charset="0"/>
              </a:rPr>
              <a:t>sen borde, en negrita, arial e tamaño 16.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6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Arrastrar un </a:t>
            </a:r>
            <a:r>
              <a:rPr lang="es-ES" sz="1600" b="1">
                <a:latin typeface="Arial" panose="020B0604020202020204" pitchFamily="34" charset="0"/>
                <a:cs typeface="Arial" panose="020B0604020202020204" pitchFamily="34" charset="0"/>
              </a:rPr>
              <a:t>botón</a:t>
            </a:r>
            <a:r>
              <a:rPr lang="es-ES" sz="16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(BUTTON) -&gt; </a:t>
            </a:r>
            <a:r>
              <a:rPr lang="es-ES" sz="1600">
                <a:latin typeface="Arial" panose="020B0604020202020204" pitchFamily="34" charset="0"/>
                <a:cs typeface="Arial" panose="020B0604020202020204" pitchFamily="34" charset="0"/>
              </a:rPr>
              <a:t>Cambiar Fondo, Letra, Content “</a:t>
            </a:r>
            <a:r>
              <a:rPr lang="es-ES" sz="1600" b="1">
                <a:latin typeface="Arial" panose="020B0604020202020204" pitchFamily="34" charset="0"/>
                <a:cs typeface="Arial" panose="020B0604020202020204" pitchFamily="34" charset="0"/>
              </a:rPr>
              <a:t>Manual</a:t>
            </a:r>
            <a:r>
              <a:rPr lang="es-ES" sz="1600">
                <a:latin typeface="Arial" panose="020B0604020202020204" pitchFamily="34" charset="0"/>
                <a:cs typeface="Arial" panose="020B0604020202020204" pitchFamily="34" charset="0"/>
              </a:rPr>
              <a:t>” (XAML)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6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Crear un </a:t>
            </a:r>
            <a:r>
              <a:rPr lang="es-ES" sz="1600" b="1">
                <a:latin typeface="Arial" panose="020B0604020202020204" pitchFamily="34" charset="0"/>
                <a:cs typeface="Arial" panose="020B0604020202020204" pitchFamily="34" charset="0"/>
              </a:rPr>
              <a:t>evento</a:t>
            </a:r>
            <a:r>
              <a:rPr lang="es-ES" sz="16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 botón </a:t>
            </a:r>
            <a:r>
              <a:rPr lang="es-ES" sz="1600">
                <a:latin typeface="Arial" panose="020B0604020202020204" pitchFamily="34" charset="0"/>
                <a:cs typeface="Arial" panose="020B0604020202020204" pitchFamily="34" charset="0"/>
              </a:rPr>
              <a:t>(é dicir, que ocorra algo cando o presionamos): No arquivo C# dentro do botón:</a:t>
            </a:r>
          </a:p>
          <a:p>
            <a:pPr>
              <a:lnSpc>
                <a:spcPct val="150000"/>
              </a:lnSpc>
            </a:pPr>
            <a:r>
              <a:rPr lang="es-ES" sz="13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{</a:t>
            </a:r>
          </a:p>
          <a:p>
            <a:pPr>
              <a:lnSpc>
                <a:spcPct val="150000"/>
              </a:lnSpc>
            </a:pPr>
            <a:r>
              <a:rPr lang="es-ES" sz="13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MessageBox.Show (“Inicia ciclo manual”);</a:t>
            </a:r>
          </a:p>
          <a:p>
            <a:pPr>
              <a:lnSpc>
                <a:spcPct val="150000"/>
              </a:lnSpc>
            </a:pPr>
            <a:r>
              <a:rPr lang="es-ES" sz="13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}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6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Repartir a pantalla en 2 filas e 2 columnas con </a:t>
            </a:r>
            <a:r>
              <a:rPr lang="es-ES" sz="1600" b="1">
                <a:latin typeface="Arial" panose="020B0604020202020204" pitchFamily="34" charset="0"/>
                <a:cs typeface="Arial" panose="020B0604020202020204" pitchFamily="34" charset="0"/>
              </a:rPr>
              <a:t>Grid</a:t>
            </a:r>
            <a:r>
              <a:rPr lang="es-ES" sz="1600">
                <a:latin typeface="Arial" panose="020B0604020202020204" pitchFamily="34" charset="0"/>
                <a:cs typeface="Arial" panose="020B0604020202020204" pitchFamily="34" charset="0"/>
              </a:rPr>
              <a:t> e colocar o texto/botón/imaxe cada un nunha celda distinta. </a:t>
            </a:r>
          </a:p>
          <a:p>
            <a:pPr>
              <a:lnSpc>
                <a:spcPct val="150000"/>
              </a:lnSpc>
            </a:pPr>
            <a:r>
              <a:rPr lang="es-ES" sz="1600">
                <a:latin typeface="Arial" panose="020B0604020202020204" pitchFamily="34" charset="0"/>
                <a:cs typeface="Arial" panose="020B0604020202020204" pitchFamily="34" charset="0"/>
              </a:rPr>
              <a:t>Ollo! Se non se especifica fila e/ou columna, toma o valor 0</a:t>
            </a:r>
          </a:p>
          <a:p>
            <a:pPr>
              <a:lnSpc>
                <a:spcPct val="150000"/>
              </a:lnSpc>
            </a:pPr>
            <a:endParaRPr lang="es-ES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00">
                <a:latin typeface="Arial" panose="020B0604020202020204" pitchFamily="34" charset="0"/>
                <a:cs typeface="Arial" panose="020B0604020202020204" pitchFamily="34" charset="0"/>
              </a:rPr>
              <a:t>{</a:t>
            </a:r>
          </a:p>
          <a:p>
            <a:pPr>
              <a:lnSpc>
                <a:spcPct val="150000"/>
              </a:lnSpc>
            </a:pPr>
            <a:endParaRPr lang="es-ES" sz="12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5827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CE158D-DEE6-5DD7-9631-9D9D7CE8E3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18D952-060C-F01B-0350-3733A3C8DD07}"/>
              </a:ext>
            </a:extLst>
          </p:cNvPr>
          <p:cNvSpPr txBox="1">
            <a:spLocks/>
          </p:cNvSpPr>
          <p:nvPr/>
        </p:nvSpPr>
        <p:spPr>
          <a:xfrm>
            <a:off x="319760" y="92801"/>
            <a:ext cx="10348240" cy="36353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2400" b="1">
                <a:latin typeface="Arial" panose="020B0604020202020204" pitchFamily="34" charset="0"/>
                <a:cs typeface="Arial" panose="020B0604020202020204" pitchFamily="34" charset="0"/>
              </a:rPr>
              <a:t>PROGRAMACIÓN CON </a:t>
            </a:r>
            <a:r>
              <a:rPr lang="es-ES" sz="28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C# </a:t>
            </a:r>
            <a:r>
              <a:rPr lang="es-ES" sz="2400" b="1">
                <a:latin typeface="Arial" panose="020B0604020202020204" pitchFamily="34" charset="0"/>
                <a:cs typeface="Arial" panose="020B0604020202020204" pitchFamily="34" charset="0"/>
              </a:rPr>
              <a:t>- APLICACIÓNS CON INTERFAZ GRÁFICA </a:t>
            </a:r>
            <a:endParaRPr lang="es-E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8C25905-482C-CC69-F402-BDA328252B4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473" t="7773" r="12400" b="14543"/>
          <a:stretch/>
        </p:blipFill>
        <p:spPr>
          <a:xfrm>
            <a:off x="1269076" y="1252451"/>
            <a:ext cx="7669877" cy="4721629"/>
          </a:xfrm>
          <a:prstGeom prst="rect">
            <a:avLst/>
          </a:prstGeom>
          <a:effectLst>
            <a:softEdge rad="38100"/>
          </a:effectLst>
        </p:spPr>
      </p:pic>
    </p:spTree>
    <p:extLst>
      <p:ext uri="{BB962C8B-B14F-4D97-AF65-F5344CB8AC3E}">
        <p14:creationId xmlns:p14="http://schemas.microsoft.com/office/powerpoint/2010/main" val="1810448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15425E-1AA6-D830-4BFE-C8B157D201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6A2AF2-7B2D-A4BE-AA2F-82D54ADFDF91}"/>
              </a:ext>
            </a:extLst>
          </p:cNvPr>
          <p:cNvSpPr txBox="1">
            <a:spLocks/>
          </p:cNvSpPr>
          <p:nvPr/>
        </p:nvSpPr>
        <p:spPr>
          <a:xfrm>
            <a:off x="319760" y="92801"/>
            <a:ext cx="10348240" cy="36353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2400" b="1">
                <a:latin typeface="Arial" panose="020B0604020202020204" pitchFamily="34" charset="0"/>
                <a:cs typeface="Arial" panose="020B0604020202020204" pitchFamily="34" charset="0"/>
              </a:rPr>
              <a:t>A PROGRAMACIÓN ESTRUTURADA: 3 tipos de estruturas básicas</a:t>
            </a:r>
            <a:endParaRPr lang="es-E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AA4245CE-1088-0BAB-284C-9E71488DE4C6}"/>
              </a:ext>
            </a:extLst>
          </p:cNvPr>
          <p:cNvSpPr txBox="1">
            <a:spLocks/>
          </p:cNvSpPr>
          <p:nvPr/>
        </p:nvSpPr>
        <p:spPr>
          <a:xfrm>
            <a:off x="433053" y="4489157"/>
            <a:ext cx="2242829" cy="203506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s-ES" sz="1600">
                <a:latin typeface="Arial" panose="020B0604020202020204" pitchFamily="34" charset="0"/>
                <a:cs typeface="Arial" panose="020B0604020202020204" pitchFamily="34" charset="0"/>
              </a:rPr>
              <a:t>As instruccións execútanse unha detrás da outra, segundo están escritas no programa.</a:t>
            </a: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EA352902-88C6-3343-020C-666122769883}"/>
              </a:ext>
            </a:extLst>
          </p:cNvPr>
          <p:cNvSpPr txBox="1">
            <a:spLocks/>
          </p:cNvSpPr>
          <p:nvPr/>
        </p:nvSpPr>
        <p:spPr>
          <a:xfrm>
            <a:off x="245897" y="1713936"/>
            <a:ext cx="2530962" cy="36353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600" b="1">
                <a:latin typeface="Arial" panose="020B0604020202020204" pitchFamily="34" charset="0"/>
                <a:cs typeface="Arial" panose="020B0604020202020204" pitchFamily="34" charset="0"/>
              </a:rPr>
              <a:t>Estructura secuencial:</a:t>
            </a:r>
            <a:endParaRPr lang="es-E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DD74D477-489F-269C-7591-15999468B78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4213" b="15745"/>
          <a:stretch/>
        </p:blipFill>
        <p:spPr>
          <a:xfrm>
            <a:off x="245897" y="2137730"/>
            <a:ext cx="2180143" cy="2333498"/>
          </a:xfrm>
          <a:prstGeom prst="rect">
            <a:avLst/>
          </a:prstGeom>
        </p:spPr>
      </p:pic>
      <p:sp>
        <p:nvSpPr>
          <p:cNvPr id="12" name="Título 1">
            <a:extLst>
              <a:ext uri="{FF2B5EF4-FFF2-40B4-BE49-F238E27FC236}">
                <a16:creationId xmlns:a16="http://schemas.microsoft.com/office/drawing/2014/main" id="{C8BF0E36-20BC-300D-AAEF-C086A271936C}"/>
              </a:ext>
            </a:extLst>
          </p:cNvPr>
          <p:cNvSpPr txBox="1">
            <a:spLocks/>
          </p:cNvSpPr>
          <p:nvPr/>
        </p:nvSpPr>
        <p:spPr>
          <a:xfrm>
            <a:off x="4476633" y="1713935"/>
            <a:ext cx="2530962" cy="36353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600" b="1">
                <a:latin typeface="Arial" panose="020B0604020202020204" pitchFamily="34" charset="0"/>
                <a:cs typeface="Arial" panose="020B0604020202020204" pitchFamily="34" charset="0"/>
              </a:rPr>
              <a:t>Estructura selectiva:</a:t>
            </a:r>
            <a:endParaRPr lang="es-E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EEB1C049-A135-24B3-61A8-28B2FE6ED8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6782" y="2114319"/>
            <a:ext cx="2478059" cy="2356909"/>
          </a:xfrm>
          <a:prstGeom prst="rect">
            <a:avLst/>
          </a:prstGeom>
        </p:spPr>
      </p:pic>
      <p:sp>
        <p:nvSpPr>
          <p:cNvPr id="15" name="Título 1">
            <a:extLst>
              <a:ext uri="{FF2B5EF4-FFF2-40B4-BE49-F238E27FC236}">
                <a16:creationId xmlns:a16="http://schemas.microsoft.com/office/drawing/2014/main" id="{61640245-4737-8615-7E95-0322ADAAD1EC}"/>
              </a:ext>
            </a:extLst>
          </p:cNvPr>
          <p:cNvSpPr txBox="1">
            <a:spLocks/>
          </p:cNvSpPr>
          <p:nvPr/>
        </p:nvSpPr>
        <p:spPr>
          <a:xfrm>
            <a:off x="4670499" y="4365568"/>
            <a:ext cx="2242829" cy="203506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s-ES" sz="1600">
                <a:latin typeface="Arial" panose="020B0604020202020204" pitchFamily="34" charset="0"/>
                <a:cs typeface="Arial" panose="020B0604020202020204" pitchFamily="34" charset="0"/>
              </a:rPr>
              <a:t>Execútase unha ou outra instrucción (A ou B), en función do valor de C. Por ex.:</a:t>
            </a:r>
            <a:endParaRPr lang="es-ES" sz="16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s-ES" sz="1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</a:p>
          <a:p>
            <a:pPr>
              <a:lnSpc>
                <a:spcPct val="150000"/>
              </a:lnSpc>
            </a:pPr>
            <a:r>
              <a:rPr lang="es-ES" sz="1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IF.... ELSE</a:t>
            </a:r>
            <a:endParaRPr lang="es-ES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099300A3-8743-EB7F-30A3-B3D7CE0B76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1142" y="2099591"/>
            <a:ext cx="1553597" cy="2413539"/>
          </a:xfrm>
          <a:prstGeom prst="rect">
            <a:avLst/>
          </a:prstGeom>
        </p:spPr>
      </p:pic>
      <p:sp>
        <p:nvSpPr>
          <p:cNvPr id="18" name="Título 1">
            <a:extLst>
              <a:ext uri="{FF2B5EF4-FFF2-40B4-BE49-F238E27FC236}">
                <a16:creationId xmlns:a16="http://schemas.microsoft.com/office/drawing/2014/main" id="{ADD464CB-F67B-DFC4-84E8-BCCA69C988F5}"/>
              </a:ext>
            </a:extLst>
          </p:cNvPr>
          <p:cNvSpPr txBox="1">
            <a:spLocks/>
          </p:cNvSpPr>
          <p:nvPr/>
        </p:nvSpPr>
        <p:spPr>
          <a:xfrm>
            <a:off x="7815409" y="1713934"/>
            <a:ext cx="2530962" cy="36353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600" b="1">
                <a:latin typeface="Arial" panose="020B0604020202020204" pitchFamily="34" charset="0"/>
                <a:cs typeface="Arial" panose="020B0604020202020204" pitchFamily="34" charset="0"/>
              </a:rPr>
              <a:t>Estructura repetitiva:</a:t>
            </a:r>
            <a:endParaRPr lang="es-E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ítulo 1">
            <a:extLst>
              <a:ext uri="{FF2B5EF4-FFF2-40B4-BE49-F238E27FC236}">
                <a16:creationId xmlns:a16="http://schemas.microsoft.com/office/drawing/2014/main" id="{7FBE863A-EC2C-52F3-4F23-CFCEC75EFD16}"/>
              </a:ext>
            </a:extLst>
          </p:cNvPr>
          <p:cNvSpPr txBox="1">
            <a:spLocks/>
          </p:cNvSpPr>
          <p:nvPr/>
        </p:nvSpPr>
        <p:spPr>
          <a:xfrm>
            <a:off x="8103542" y="4365569"/>
            <a:ext cx="2242829" cy="203506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s-ES" sz="1600">
                <a:latin typeface="Arial" panose="020B0604020202020204" pitchFamily="34" charset="0"/>
                <a:cs typeface="Arial" panose="020B0604020202020204" pitchFamily="34" charset="0"/>
              </a:rPr>
              <a:t>A vaise executar tantas veces como C sexa certo. Por ex.:</a:t>
            </a:r>
            <a:r>
              <a:rPr lang="es-ES" sz="1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WHILE</a:t>
            </a:r>
          </a:p>
          <a:p>
            <a:pPr>
              <a:lnSpc>
                <a:spcPct val="150000"/>
              </a:lnSpc>
            </a:pPr>
            <a:r>
              <a:rPr lang="es-ES" sz="1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endParaRPr lang="es-ES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D7CB45AD-0D67-A34B-C61F-514C56DB056D}"/>
              </a:ext>
            </a:extLst>
          </p:cNvPr>
          <p:cNvSpPr txBox="1">
            <a:spLocks/>
          </p:cNvSpPr>
          <p:nvPr/>
        </p:nvSpPr>
        <p:spPr>
          <a:xfrm>
            <a:off x="245897" y="601299"/>
            <a:ext cx="11578660" cy="967673"/>
          </a:xfrm>
          <a:prstGeom prst="rect">
            <a:avLst/>
          </a:prstGeom>
          <a:solidFill>
            <a:srgbClr val="FFC000"/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s-ES" sz="1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programación en linguaxes de alto nivel realízase de xeito ESTRUTURADO, é dicir, seguindo un determinado proceso, que garante que cuns determinados INPUTS, acádanse uns determinados OUTPUTS esperados:</a:t>
            </a:r>
            <a:r>
              <a:rPr lang="es-ES" sz="1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ALGORITMO</a:t>
            </a:r>
          </a:p>
        </p:txBody>
      </p:sp>
    </p:spTree>
    <p:extLst>
      <p:ext uri="{BB962C8B-B14F-4D97-AF65-F5344CB8AC3E}">
        <p14:creationId xmlns:p14="http://schemas.microsoft.com/office/powerpoint/2010/main" val="2327959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0004CE-27AF-701A-EBC4-D2494A3245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99BC4B-FC9A-3837-4D14-9F933383DDBB}"/>
              </a:ext>
            </a:extLst>
          </p:cNvPr>
          <p:cNvSpPr txBox="1">
            <a:spLocks/>
          </p:cNvSpPr>
          <p:nvPr/>
        </p:nvSpPr>
        <p:spPr>
          <a:xfrm>
            <a:off x="319760" y="92801"/>
            <a:ext cx="10348240" cy="36353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2400" b="1">
                <a:latin typeface="Arial" panose="020B0604020202020204" pitchFamily="34" charset="0"/>
                <a:cs typeface="Arial" panose="020B0604020202020204" pitchFamily="34" charset="0"/>
              </a:rPr>
              <a:t>O DIAGRAMA DE FLUXO ou FLOWCHART</a:t>
            </a:r>
            <a:endParaRPr lang="es-E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21EFFA78-C0E3-3688-7C09-AA00954D41AA}"/>
              </a:ext>
            </a:extLst>
          </p:cNvPr>
          <p:cNvSpPr txBox="1">
            <a:spLocks/>
          </p:cNvSpPr>
          <p:nvPr/>
        </p:nvSpPr>
        <p:spPr>
          <a:xfrm>
            <a:off x="299109" y="3940127"/>
            <a:ext cx="5264732" cy="36353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600" b="1">
                <a:latin typeface="Arial" panose="020B0604020202020204" pitchFamily="34" charset="0"/>
                <a:cs typeface="Arial" panose="020B0604020202020204" pitchFamily="34" charset="0"/>
              </a:rPr>
              <a:t>Programa RAPTOR para realizar flowcharts:</a:t>
            </a:r>
            <a:endParaRPr lang="es-E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A1717CA2-78B9-45E4-4891-5223F223D81B}"/>
              </a:ext>
            </a:extLst>
          </p:cNvPr>
          <p:cNvSpPr txBox="1">
            <a:spLocks/>
          </p:cNvSpPr>
          <p:nvPr/>
        </p:nvSpPr>
        <p:spPr>
          <a:xfrm>
            <a:off x="2962918" y="5893164"/>
            <a:ext cx="2530962" cy="36353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Estructura selectiva:</a:t>
            </a:r>
            <a:endParaRPr lang="es-E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ítulo 1">
            <a:extLst>
              <a:ext uri="{FF2B5EF4-FFF2-40B4-BE49-F238E27FC236}">
                <a16:creationId xmlns:a16="http://schemas.microsoft.com/office/drawing/2014/main" id="{CF8CF8B7-C091-4E63-874A-023E670B1A04}"/>
              </a:ext>
            </a:extLst>
          </p:cNvPr>
          <p:cNvSpPr txBox="1">
            <a:spLocks/>
          </p:cNvSpPr>
          <p:nvPr/>
        </p:nvSpPr>
        <p:spPr>
          <a:xfrm>
            <a:off x="2931475" y="6256701"/>
            <a:ext cx="2530962" cy="36353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Estructura repetitiva:</a:t>
            </a:r>
            <a:endParaRPr lang="es-E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8091C038-057A-7BD6-020D-CB174A36A1E2}"/>
              </a:ext>
            </a:extLst>
          </p:cNvPr>
          <p:cNvSpPr txBox="1">
            <a:spLocks/>
          </p:cNvSpPr>
          <p:nvPr/>
        </p:nvSpPr>
        <p:spPr>
          <a:xfrm>
            <a:off x="245897" y="601299"/>
            <a:ext cx="11578660" cy="967673"/>
          </a:xfrm>
          <a:prstGeom prst="rect">
            <a:avLst/>
          </a:prstGeom>
          <a:solidFill>
            <a:srgbClr val="FFC000"/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s-ES" sz="1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</a:t>
            </a:r>
            <a:r>
              <a:rPr lang="es-ES" sz="1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ALGORITMO</a:t>
            </a:r>
            <a:r>
              <a:rPr lang="es-ES" sz="1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ou conxunto de instruccións que conforman un proceso tal que produce uns determinados resultados, a partires de certos parámetros de entrada, pode representarse gráficamente mediante un </a:t>
            </a:r>
            <a:r>
              <a:rPr lang="es-ES" sz="1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FLOWCHART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16611C72-7240-805B-6F56-09EB25634EB8}"/>
              </a:ext>
            </a:extLst>
          </p:cNvPr>
          <p:cNvSpPr txBox="1">
            <a:spLocks/>
          </p:cNvSpPr>
          <p:nvPr/>
        </p:nvSpPr>
        <p:spPr>
          <a:xfrm>
            <a:off x="245897" y="1686655"/>
            <a:ext cx="11578660" cy="2191568"/>
          </a:xfrm>
          <a:prstGeom prst="rect">
            <a:avLst/>
          </a:prstGeom>
          <a:solidFill>
            <a:srgbClr val="FFC000"/>
          </a:solidFill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s-ES" sz="1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diagrama de fluxo / flowchart é independente da linguaxe de programación, podería implementarse en calquera delas.</a:t>
            </a:r>
          </a:p>
          <a:p>
            <a:pPr>
              <a:lnSpc>
                <a:spcPct val="150000"/>
              </a:lnSpc>
            </a:pPr>
            <a:r>
              <a:rPr lang="es-ES" sz="1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 as seguintes características: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s-ES" sz="1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deseño é sempre descendente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s-ES" sz="1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 un INICIO e un FIN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s-ES" sz="1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 modulable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s-ES" sz="1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Cada módulo ten unha estructura básica común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EA82FE4B-967C-390D-9679-A15D483B4B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0889" y="3940127"/>
            <a:ext cx="3727809" cy="2821534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46CAF8A7-EDB1-9675-951C-9FBDDD0E1F1A}"/>
              </a:ext>
            </a:extLst>
          </p:cNvPr>
          <p:cNvSpPr txBox="1">
            <a:spLocks/>
          </p:cNvSpPr>
          <p:nvPr/>
        </p:nvSpPr>
        <p:spPr>
          <a:xfrm flipH="1">
            <a:off x="8501677" y="4917991"/>
            <a:ext cx="2274780" cy="36353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Estructura secuencial</a:t>
            </a:r>
            <a:endParaRPr lang="es-E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716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D87911-6985-B751-4257-210B0BFD36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C2CD05-908E-C72D-FB62-328EB83959FF}"/>
              </a:ext>
            </a:extLst>
          </p:cNvPr>
          <p:cNvSpPr txBox="1">
            <a:spLocks/>
          </p:cNvSpPr>
          <p:nvPr/>
        </p:nvSpPr>
        <p:spPr>
          <a:xfrm>
            <a:off x="319760" y="92801"/>
            <a:ext cx="10348240" cy="36353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2400" b="1">
                <a:latin typeface="Arial" panose="020B0604020202020204" pitchFamily="34" charset="0"/>
                <a:cs typeface="Arial" panose="020B0604020202020204" pitchFamily="34" charset="0"/>
              </a:rPr>
              <a:t>EXEMPLOS DE FLOWCHART EN RAPTOR</a:t>
            </a:r>
            <a:endParaRPr lang="es-E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E1C61790-6DB7-1D07-458F-EC0934548564}"/>
              </a:ext>
            </a:extLst>
          </p:cNvPr>
          <p:cNvSpPr txBox="1">
            <a:spLocks/>
          </p:cNvSpPr>
          <p:nvPr/>
        </p:nvSpPr>
        <p:spPr>
          <a:xfrm>
            <a:off x="319759" y="676408"/>
            <a:ext cx="10854993" cy="9000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s-ES" sz="1600" b="1">
                <a:latin typeface="Arial" panose="020B0604020202020204" pitchFamily="34" charset="0"/>
                <a:cs typeface="Arial" panose="020B0604020202020204" pitchFamily="34" charset="0"/>
              </a:rPr>
              <a:t>Programa1: </a:t>
            </a:r>
            <a:r>
              <a:rPr lang="es-ES" sz="1600">
                <a:latin typeface="Arial" panose="020B0604020202020204" pitchFamily="34" charset="0"/>
                <a:cs typeface="Arial" panose="020B0604020202020204" pitchFamily="34" charset="0"/>
              </a:rPr>
              <a:t>Solicitar por teclado 2 entradas e asignarlle a variable BASE e ALTURA dun triángulo. Realizar o cálculo e mostrar o resultado en pantalla</a:t>
            </a: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7B7731D3-3CB9-21BD-26D1-1D8408B22F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521" y="1458551"/>
            <a:ext cx="3245964" cy="5306647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0D9D491B-4A61-5CEB-A096-C9E44EBB2F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8469" y="1458551"/>
            <a:ext cx="2780898" cy="4394001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40A5A265-7201-8448-0CE1-40456D904B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2635" y="1452236"/>
            <a:ext cx="2751889" cy="4394001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909C1186-ABF9-E1B6-28FE-8991B87CA6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18077" y="1452236"/>
            <a:ext cx="2632092" cy="439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8339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A8D278-AAFE-C3AF-E6B3-077D09D9C7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C437A6-C825-E01E-9FA3-CF862ADA9DEF}"/>
              </a:ext>
            </a:extLst>
          </p:cNvPr>
          <p:cNvSpPr txBox="1">
            <a:spLocks/>
          </p:cNvSpPr>
          <p:nvPr/>
        </p:nvSpPr>
        <p:spPr>
          <a:xfrm>
            <a:off x="319760" y="92801"/>
            <a:ext cx="10348240" cy="36353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2400" b="1">
                <a:latin typeface="Arial" panose="020B0604020202020204" pitchFamily="34" charset="0"/>
                <a:cs typeface="Arial" panose="020B0604020202020204" pitchFamily="34" charset="0"/>
              </a:rPr>
              <a:t>EXEMPLOS DE FLOWCHART EN RAPTOR</a:t>
            </a:r>
            <a:endParaRPr lang="es-E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481C9C0D-F584-A858-867E-5C43A9281C52}"/>
              </a:ext>
            </a:extLst>
          </p:cNvPr>
          <p:cNvSpPr txBox="1">
            <a:spLocks/>
          </p:cNvSpPr>
          <p:nvPr/>
        </p:nvSpPr>
        <p:spPr>
          <a:xfrm>
            <a:off x="319759" y="676408"/>
            <a:ext cx="10854993" cy="9000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s-ES" sz="1600" b="1">
                <a:latin typeface="Arial" panose="020B0604020202020204" pitchFamily="34" charset="0"/>
                <a:cs typeface="Arial" panose="020B0604020202020204" pitchFamily="34" charset="0"/>
              </a:rPr>
              <a:t>Programa1: </a:t>
            </a:r>
            <a:r>
              <a:rPr lang="es-ES" sz="1600">
                <a:latin typeface="Arial" panose="020B0604020202020204" pitchFamily="34" charset="0"/>
                <a:cs typeface="Arial" panose="020B0604020202020204" pitchFamily="34" charset="0"/>
              </a:rPr>
              <a:t>Solicitar por teclado 2 entradas e asignarlle a variable BASE e ALTURA dun triángulo. Realizar o cálculo e mostrar o resultado en pantalla</a:t>
            </a: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02B586A1-DE3A-D079-8DE5-8C2C05C3A8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521" y="1458551"/>
            <a:ext cx="3245964" cy="5306647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2F1B7F13-4D89-BBC4-8044-DE6DD600A7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4485" y="1576471"/>
            <a:ext cx="3191324" cy="5065424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BB41DEEE-4219-20F7-A495-AB524FF69360}"/>
              </a:ext>
            </a:extLst>
          </p:cNvPr>
          <p:cNvSpPr txBox="1">
            <a:spLocks/>
          </p:cNvSpPr>
          <p:nvPr/>
        </p:nvSpPr>
        <p:spPr>
          <a:xfrm>
            <a:off x="6895399" y="1511898"/>
            <a:ext cx="2530962" cy="36353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Execución (RUN):</a:t>
            </a:r>
            <a:endParaRPr lang="es-ES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F24E73E-1A17-425A-45E9-46246D375A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5399" y="1758028"/>
            <a:ext cx="2573718" cy="1482871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26869FE2-A9EA-92EE-1963-73314C5275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6891" y="1744191"/>
            <a:ext cx="2573718" cy="1459014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FEF9683E-BE9D-869E-4BFF-7E5E8D5737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01985" y="3712085"/>
            <a:ext cx="4335453" cy="2941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3270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75BBB2-3010-956D-57AA-089B02CB10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7727FD-D79A-1385-9162-637D374D2525}"/>
              </a:ext>
            </a:extLst>
          </p:cNvPr>
          <p:cNvSpPr txBox="1">
            <a:spLocks/>
          </p:cNvSpPr>
          <p:nvPr/>
        </p:nvSpPr>
        <p:spPr>
          <a:xfrm>
            <a:off x="319760" y="92801"/>
            <a:ext cx="10348240" cy="36353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2400" b="1">
                <a:latin typeface="Arial" panose="020B0604020202020204" pitchFamily="34" charset="0"/>
                <a:cs typeface="Arial" panose="020B0604020202020204" pitchFamily="34" charset="0"/>
              </a:rPr>
              <a:t>EXEMPLOS DE FLOWCHART EN RAPTOR</a:t>
            </a:r>
            <a:endParaRPr lang="es-E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0CAE42EA-019B-7DEE-E4DB-3A8274F69688}"/>
              </a:ext>
            </a:extLst>
          </p:cNvPr>
          <p:cNvSpPr txBox="1">
            <a:spLocks/>
          </p:cNvSpPr>
          <p:nvPr/>
        </p:nvSpPr>
        <p:spPr>
          <a:xfrm>
            <a:off x="319759" y="676408"/>
            <a:ext cx="9616721" cy="96951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s-ES" sz="1600" b="1">
                <a:latin typeface="Arial" panose="020B0604020202020204" pitchFamily="34" charset="0"/>
                <a:cs typeface="Arial" panose="020B0604020202020204" pitchFamily="34" charset="0"/>
              </a:rPr>
              <a:t>Programa2: </a:t>
            </a:r>
            <a:r>
              <a:rPr lang="es-ES" sz="1600">
                <a:latin typeface="Arial" panose="020B0604020202020204" pitchFamily="34" charset="0"/>
                <a:cs typeface="Arial" panose="020B0604020202020204" pitchFamily="34" charset="0"/>
              </a:rPr>
              <a:t>Solicitar por teclado o nr de empregado e o importe das súas nóminas de cada mes do ano, e mostrar en pantalla o salario anual e o salario medio mensual.</a:t>
            </a: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65168ED-EB31-170D-7DEB-7FEB8554F3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4912" y="92801"/>
            <a:ext cx="2582668" cy="667239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CB8FF61E-9A59-2EF3-0631-30CE4E912B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085" y="1582850"/>
            <a:ext cx="2699314" cy="2330837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2AD9B71C-ECE4-C75E-14DE-B719210176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725" y="1582850"/>
            <a:ext cx="3323418" cy="5212080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1ADDABAF-5130-9944-503B-277E8A9BAA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1470" y="1645920"/>
            <a:ext cx="3192022" cy="5119279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854B81EA-0009-903F-E793-FA3196090A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8239" y="3103378"/>
            <a:ext cx="1703486" cy="3754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0234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45936F-F787-4882-0FE3-C3A11AC05C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CA2B1E-CE74-126D-BCAD-A63478C37F9E}"/>
              </a:ext>
            </a:extLst>
          </p:cNvPr>
          <p:cNvSpPr txBox="1">
            <a:spLocks/>
          </p:cNvSpPr>
          <p:nvPr/>
        </p:nvSpPr>
        <p:spPr>
          <a:xfrm>
            <a:off x="319760" y="92801"/>
            <a:ext cx="10348240" cy="36353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2400" b="1">
                <a:latin typeface="Arial" panose="020B0604020202020204" pitchFamily="34" charset="0"/>
                <a:cs typeface="Arial" panose="020B0604020202020204" pitchFamily="34" charset="0"/>
              </a:rPr>
              <a:t>EXEMPLOS DE FLOWCHART EN RAPTOR</a:t>
            </a:r>
            <a:endParaRPr lang="es-E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5AA7903E-44E4-AD3B-E9BE-C25BB895A455}"/>
              </a:ext>
            </a:extLst>
          </p:cNvPr>
          <p:cNvSpPr txBox="1">
            <a:spLocks/>
          </p:cNvSpPr>
          <p:nvPr/>
        </p:nvSpPr>
        <p:spPr>
          <a:xfrm>
            <a:off x="319760" y="661958"/>
            <a:ext cx="9951812" cy="2883446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s-ES" sz="1600" b="1">
                <a:latin typeface="Arial" panose="020B0604020202020204" pitchFamily="34" charset="0"/>
                <a:cs typeface="Arial" panose="020B0604020202020204" pitchFamily="34" charset="0"/>
              </a:rPr>
              <a:t>Exercicio: </a:t>
            </a:r>
            <a:r>
              <a:rPr lang="es-ES" sz="1600">
                <a:latin typeface="Arial" panose="020B0604020202020204" pitchFamily="34" charset="0"/>
                <a:cs typeface="Arial" panose="020B0604020202020204" pitchFamily="34" charset="0"/>
              </a:rPr>
              <a:t>Realizar un fluxograma en Raptor para un programa que lle pida a un alumno a nota das 3 avaliacións e que lle devolva a nota media. </a:t>
            </a:r>
          </a:p>
          <a:p>
            <a:pPr>
              <a:lnSpc>
                <a:spcPct val="150000"/>
              </a:lnSpc>
            </a:pPr>
            <a:endParaRPr lang="es-ES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s-ES" sz="1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 en conta que necesitas: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s-ES" sz="1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INPUT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s-ES" sz="1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variables, 3 cun valor que se solicita ao usuario e outra que se calcula (asignación)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s-ES" sz="1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SAÍDA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es-ES" sz="16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s-ES" sz="16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estructura do programa é completamente SECUENCIAL</a:t>
            </a:r>
            <a:endParaRPr lang="es-ES" sz="1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59365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39A876-2368-98A1-457C-E8A35AC857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3E110B-2178-C675-844E-96E8222C4BB2}"/>
              </a:ext>
            </a:extLst>
          </p:cNvPr>
          <p:cNvSpPr txBox="1">
            <a:spLocks/>
          </p:cNvSpPr>
          <p:nvPr/>
        </p:nvSpPr>
        <p:spPr>
          <a:xfrm>
            <a:off x="319760" y="92801"/>
            <a:ext cx="10348240" cy="36353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2400" b="1">
                <a:latin typeface="Arial" panose="020B0604020202020204" pitchFamily="34" charset="0"/>
                <a:cs typeface="Arial" panose="020B0604020202020204" pitchFamily="34" charset="0"/>
              </a:rPr>
              <a:t>EXEMPLO CON ESTRUTURA SELECTIVA</a:t>
            </a:r>
            <a:endParaRPr lang="es-E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EA71DC03-48DA-6097-AD48-B103637FD17A}"/>
              </a:ext>
            </a:extLst>
          </p:cNvPr>
          <p:cNvSpPr txBox="1">
            <a:spLocks/>
          </p:cNvSpPr>
          <p:nvPr/>
        </p:nvSpPr>
        <p:spPr>
          <a:xfrm>
            <a:off x="129026" y="676408"/>
            <a:ext cx="11915249" cy="96951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s-ES" sz="1600">
                <a:latin typeface="Arial" panose="020B0604020202020204" pitchFamily="34" charset="0"/>
                <a:cs typeface="Arial" panose="020B0604020202020204" pitchFamily="34" charset="0"/>
              </a:rPr>
              <a:t>Podemos enriquecer o programa anterior, introducindo a condición de que se a nota que introduce o alumno é menor ou igual a 4, o programa indícalle que esa avaliación debe ser recuperada e que non fará media ata que sexa maior. </a:t>
            </a: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2A4DDAE-DC37-35F3-34C2-2F8AF4EB92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118" y="1542700"/>
            <a:ext cx="8666438" cy="531530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06E9300D-97BD-6C49-E2C9-A36BDC1FAC5F}"/>
              </a:ext>
            </a:extLst>
          </p:cNvPr>
          <p:cNvSpPr txBox="1"/>
          <p:nvPr/>
        </p:nvSpPr>
        <p:spPr>
          <a:xfrm>
            <a:off x="8260897" y="1496564"/>
            <a:ext cx="3671182" cy="1287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Observa que o fluxo do programa cambia en función do valor das variables</a:t>
            </a:r>
            <a:endParaRPr lang="es-ES" sz="1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00015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34265</TotalTime>
  <Words>2192</Words>
  <Application>Microsoft Office PowerPoint</Application>
  <PresentationFormat>Panorámica</PresentationFormat>
  <Paragraphs>166</Paragraphs>
  <Slides>29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FACTORES DE FORMA PLACA BASE:</dc:title>
  <dc:creator>Cristina Sanchez</dc:creator>
  <cp:lastModifiedBy>Cristina Sanchez</cp:lastModifiedBy>
  <cp:revision>157</cp:revision>
  <dcterms:created xsi:type="dcterms:W3CDTF">2022-09-20T09:35:38Z</dcterms:created>
  <dcterms:modified xsi:type="dcterms:W3CDTF">2025-05-16T07:49:21Z</dcterms:modified>
</cp:coreProperties>
</file>