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0" r:id="rId3"/>
    <p:sldId id="285" r:id="rId4"/>
    <p:sldId id="291" r:id="rId5"/>
    <p:sldId id="292" r:id="rId6"/>
    <p:sldId id="293" r:id="rId7"/>
    <p:sldId id="294" r:id="rId8"/>
    <p:sldId id="295" r:id="rId9"/>
    <p:sldId id="297" r:id="rId10"/>
    <p:sldId id="296" r:id="rId11"/>
    <p:sldId id="298" r:id="rId12"/>
    <p:sldId id="299" r:id="rId13"/>
    <p:sldId id="300" r:id="rId14"/>
    <p:sldId id="301" r:id="rId15"/>
    <p:sldId id="305" r:id="rId16"/>
    <p:sldId id="306" r:id="rId17"/>
    <p:sldId id="307" r:id="rId18"/>
    <p:sldId id="302" r:id="rId19"/>
    <p:sldId id="303" r:id="rId20"/>
    <p:sldId id="304" r:id="rId21"/>
    <p:sldId id="308" r:id="rId22"/>
    <p:sldId id="309" r:id="rId23"/>
    <p:sldId id="310" r:id="rId24"/>
    <p:sldId id="311" r:id="rId25"/>
    <p:sldId id="312" r:id="rId26"/>
    <p:sldId id="313" r:id="rId27"/>
    <p:sldId id="315" r:id="rId28"/>
    <p:sldId id="314" r:id="rId29"/>
    <p:sldId id="316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A4828C-B928-8F6E-3F3A-626A9DDB26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A53E23-8791-86E2-B070-A814B3088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911B4-8743-CDFA-109C-F983CD25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475B06-2326-FA84-E6D7-BB9D8726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DDBFE6-5080-B6A6-2548-BAB7EDB4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85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C3331-8E01-4E50-0D08-58B9E3D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78E769-E00B-F6B9-E2FE-68E125CA1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440697-8695-767E-EBD6-C1A15EC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826A8B-1A55-1139-9849-29016EA9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593D41-8B32-3CCE-FF54-2F851F7F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54E66F-069B-C28D-C8B1-72BC20C4A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F1E020-BA41-F5FE-4B30-AF4E0BADC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38869-D2B6-5723-5EA1-F146D1266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2DFCF-6661-8BC4-39E2-579DFB43E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430B00-D0FC-9C76-544F-7180E279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66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34D6D-F55E-0D3C-E064-99227658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D46080-14E1-EB6A-0761-75992CA1C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5CB80E-1675-99DD-342E-00853276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726A9-CF43-EF36-5BCB-9BC63817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EA6D64-4EE9-0B04-E3FD-6AD51EAB6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46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022444-193E-7CAB-18DC-A95ACB80C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FAC05-688B-294C-D0C3-EA9EE51B6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672845-7CF6-2E75-5E15-D2CE6F957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7AAB9F-C184-98AB-A7D7-AA7AE6A6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452C60-B605-D15B-D140-3DD5D45A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8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B30901-AF64-7BE7-0D07-1A01E0EE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D70567-408D-4068-2F77-2C0C2F6CD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77DC8C-13CA-4DB1-4FE1-D6307DCFA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339BAA-F2C5-8730-542D-09EB3CA1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0FAA13-EDB8-9E1F-105F-4EDE761F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E66D6A-5F56-FD24-9BA5-4E0ECED4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22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76C41B-C979-3EBA-8426-46393E5E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B49310-E606-669B-2067-5257EB60F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69D87A-8CF4-7C67-4786-58C516BF9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3596C18-55FE-B8FF-09FC-201C94086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9DC0B01-86A7-4729-4390-1C535482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3EBC13-F3CA-40B6-0456-E4AF264FD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99EB4FC-57E1-0B9B-12C9-D19947964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7C449C-A6EF-0CE0-C600-DDB069315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25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A01195-4A18-7AF3-5E30-C3A038A1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92ED56-5ECD-82B5-D39B-FB585C75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786D89-1E90-773C-BD41-E064BA995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AC09FB-9E13-3D84-8718-B2A6D0DA8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55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C32FC82-455B-9AAF-9C8D-316375EAC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A6174AB-621E-9E1F-7DB2-027D7AD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0F97E8-B528-8945-0D66-0A2CA349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3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76968-AA0C-CC91-8E08-712A38DEF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C1D117-A69B-3214-1523-BC84166E5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2889978-40A5-616B-D3F9-2C62652C5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CE3135-3C7C-ED40-CB87-2B0A5F4AF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5E81C-1F31-FBBF-8E8B-481A7AD1C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CECA-DE9C-C723-8D65-0D04FD1D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3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5655BB-0EDD-0FFC-45C4-3BC1A44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1E87FE0-545F-46F3-A883-82F082C59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87F6149-D491-E346-BC9D-60FCED21C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0385D-6943-C828-42FC-07003663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24955C-0F6B-D2B9-6705-29795616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196515-306F-C24E-1E17-6E6C62D03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626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E724035-8EF9-312A-C499-31A290DA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775933-CB2B-F7C1-35A8-0713AEDA0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06DCEE-5144-C0CB-904B-1308D6BA4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04557-A4A5-49C7-9D5B-1FFAD21E14A9}" type="datetimeFigureOut">
              <a:rPr lang="es-ES" smtClean="0"/>
              <a:t>16/05/2025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C23165-EAE1-4A12-8B63-B6A492579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87565B-3D89-67EC-2DF4-082AB9A73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94F77-E23A-47A7-B37E-6C94E015F3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79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A4FEBCF-71DF-E3F8-1F2F-6485F9CE4BCA}"/>
              </a:ext>
            </a:extLst>
          </p:cNvPr>
          <p:cNvSpPr txBox="1">
            <a:spLocks/>
          </p:cNvSpPr>
          <p:nvPr/>
        </p:nvSpPr>
        <p:spPr>
          <a:xfrm>
            <a:off x="2118641" y="395731"/>
            <a:ext cx="9144000" cy="36377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TEMA 4</a:t>
            </a: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PROGRAMACIÓN DE EQUIPOS E SISTEMAS INDUSTRIAIS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45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77227-795E-3063-B080-55A18C880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4F19DE-20E3-FF1B-D5A1-4A31D97E2267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EXERCICIOS CON ESTRUTURA SELECTIVA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A4A82A2-D2C5-2F58-9596-E3D14A57583E}"/>
              </a:ext>
            </a:extLst>
          </p:cNvPr>
          <p:cNvSpPr txBox="1">
            <a:spLocks/>
          </p:cNvSpPr>
          <p:nvPr/>
        </p:nvSpPr>
        <p:spPr>
          <a:xfrm>
            <a:off x="135365" y="1851239"/>
            <a:ext cx="4572000" cy="200831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Neste programa pídeselle ao usuario que introduza o seu nivel de satisfacción no traballo en función de 3 variables. Segundo o resultado da media das 3, daráselle un consello ou outro.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Realízao tí agora.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Cantas variables ten o programa?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A4528B-FCF3-B381-59B3-FF1B89ADD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365" y="546095"/>
            <a:ext cx="7415447" cy="616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45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E5754-E4D2-00F0-1454-62582B396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623E0F-A8A5-8058-5C7C-1D5EAC8AFF88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EXERCICIOS CON ESTRUTURA SELECTIVA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E0936AB-8A11-DA47-258B-E8E739973FF5}"/>
              </a:ext>
            </a:extLst>
          </p:cNvPr>
          <p:cNvSpPr txBox="1">
            <a:spLocks/>
          </p:cNvSpPr>
          <p:nvPr/>
        </p:nvSpPr>
        <p:spPr>
          <a:xfrm>
            <a:off x="319759" y="661957"/>
            <a:ext cx="10568893" cy="5632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Exercicio: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Imaxina un test online de personalidade formado por 10 preguntas, con 3 posibles respostas (a), b) e c), orientado a coñecer o grao de autoconfianza, ou seguridade nun mesmo do que o realiza. O psicólogo que o deseñou, estimou un peso de 0 se a resposta é a),1 se a resposta é b) ou 2 se a resposta é c) para cada pregunta, de tal maneira que ao finalizar o test, suma todos os puntos e, en función do resultado, devolve unha información ao interesado tal que así: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Se a puntuación é &lt;5, devolve a mensaxe “A confianza en ti mesmo é baixa. Deberías tomar medidas o antes posible para ir mellorándoa”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Se a puntuación é &gt;=5 e &lt;=7, devolve a mensaxe “A confianza en ti mesmo é bastante boa. Coida de non perdela”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Se a puntuación é &gt;7, devolve a mensaxe “Tes moita confianza en ti mesmo. Coidado de non cegarte” 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Deseña en Raptor o algoritmo axeitado, creando unha variable para cada resposta e empregando só estructura secuencial e selectiva.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09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9E259-08FC-956C-B5E4-DEBF377B1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B5583C-8838-45E9-514B-3E2AAFD579DF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 CON ESTRUTURA REPETITIVA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E1EAA67-5913-2E60-2F5F-337E1CC21C91}"/>
              </a:ext>
            </a:extLst>
          </p:cNvPr>
          <p:cNvSpPr txBox="1">
            <a:spLocks/>
          </p:cNvSpPr>
          <p:nvPr/>
        </p:nvSpPr>
        <p:spPr>
          <a:xfrm>
            <a:off x="129026" y="676408"/>
            <a:ext cx="7893011" cy="24202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PROGRAMACIÓN DO MANTEMENTO PREVENTIVO DUNHA MÁQUINA:</a:t>
            </a:r>
          </a:p>
          <a:p>
            <a:pPr algn="just"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Partindo dunha variable de entrada que indique ao programa cada cantos ciclos de traballo debe realizarse o mantemento preventivo dunha determinada máquina, realízase un contador dos ciclos de traballo, de tal maneria que ao chegar ao número de ciclos especificado previamente, o programa avisa de que é preciso realizar o mantemento.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B86FBB-6523-5C20-E0B2-BE650899E4F9}"/>
              </a:ext>
            </a:extLst>
          </p:cNvPr>
          <p:cNvSpPr txBox="1"/>
          <p:nvPr/>
        </p:nvSpPr>
        <p:spPr>
          <a:xfrm>
            <a:off x="733705" y="3308534"/>
            <a:ext cx="5706363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 as 3 estruturas básicas do programa: secuencial, selectiva e repetitiva.</a:t>
            </a:r>
          </a:p>
          <a:p>
            <a:pPr>
              <a:lnSpc>
                <a:spcPct val="150000"/>
              </a:lnSpc>
            </a:pPr>
            <a:endParaRPr lang="es-ES" sz="18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Cantas variables de entrada ten o programa??</a:t>
            </a:r>
            <a:endParaRPr lang="es-ES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0490DB1-CD51-6B12-B91E-E4747B3AB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1100" y="46400"/>
            <a:ext cx="2637194" cy="67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89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5F718-C45B-B8D0-AE1C-68AAD0A92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7B2B9E-D55C-47CF-D2ED-16C926FEF4B3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7643140" cy="3491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ESTRUCTURA REPETITIVA E ARRAYS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51A6181-502C-C9D0-CF9E-49100890F63F}"/>
              </a:ext>
            </a:extLst>
          </p:cNvPr>
          <p:cNvSpPr txBox="1">
            <a:spLocks/>
          </p:cNvSpPr>
          <p:nvPr/>
        </p:nvSpPr>
        <p:spPr>
          <a:xfrm>
            <a:off x="319760" y="661958"/>
            <a:ext cx="7475500" cy="237080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Exercicio: </a:t>
            </a:r>
            <a:r>
              <a:rPr lang="es-ES" sz="2000">
                <a:latin typeface="Arial" panose="020B0604020202020204" pitchFamily="34" charset="0"/>
                <a:cs typeface="Arial" panose="020B0604020202020204" pitchFamily="34" charset="0"/>
              </a:rPr>
              <a:t>Realiza de novo o exercicio do test de autoestima, empregando a estructura repetitiva, empregando un array (matriz, neste caso unidimensional) para gardar as respostas: Respostas[5]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2AF4151-3ADB-6981-DAFC-DA3C09B43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352" y="168951"/>
            <a:ext cx="4544588" cy="659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78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4447E-60B7-925F-2586-75AE675B8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034AC8-0EF2-15B8-1179-76769E3C6C6F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D9654A8-A644-BE70-5C42-72C81565BEC0}"/>
              </a:ext>
            </a:extLst>
          </p:cNvPr>
          <p:cNvSpPr txBox="1">
            <a:spLocks/>
          </p:cNvSpPr>
          <p:nvPr/>
        </p:nvSpPr>
        <p:spPr>
          <a:xfrm>
            <a:off x="319759" y="661958"/>
            <a:ext cx="10348239" cy="42185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Exercicio: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Realiza un programa no que se solicite a cantidade de choiva en l/m², caída en cada mes do ano. Garda cada un deses valores nun array. Unha vez finalizada a entrada de datos por teclado, devolve a información ao usuario mediante a mensaxe “A candidade de choiva caída no mes 1 foi de ... l/m², no mes 2 foi de .... l/m², etc “ e a media mensual foi de ... l/m²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Cantas variables empregas no programa?</a:t>
            </a: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(Ten en conta que o ARRAY é unha variable máis)</a:t>
            </a:r>
          </a:p>
        </p:txBody>
      </p:sp>
    </p:spTree>
    <p:extLst>
      <p:ext uri="{BB962C8B-B14F-4D97-AF65-F5344CB8AC3E}">
        <p14:creationId xmlns:p14="http://schemas.microsoft.com/office/powerpoint/2010/main" val="2054056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36BCD-9548-0C11-D81D-51EBCAE2D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0896F-CC70-7F20-8364-D3FA016DE72C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AC335A5-A5C1-A32D-70F0-B8FFB834AA5D}"/>
              </a:ext>
            </a:extLst>
          </p:cNvPr>
          <p:cNvSpPr txBox="1">
            <a:spLocks/>
          </p:cNvSpPr>
          <p:nvPr/>
        </p:nvSpPr>
        <p:spPr>
          <a:xfrm>
            <a:off x="319760" y="661958"/>
            <a:ext cx="3382720" cy="5834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Solución ao exercicio anterior:</a:t>
            </a: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128B98-385C-16B0-48EF-6DE57347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545" y="661958"/>
            <a:ext cx="2623110" cy="604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4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0C287-4496-A563-E0DF-204BBEB02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D26AED-81A1-2625-D587-9DDD67C6408B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F1BFB22-77C6-9B27-CB1D-2D00370C4801}"/>
              </a:ext>
            </a:extLst>
          </p:cNvPr>
          <p:cNvSpPr txBox="1">
            <a:spLocks/>
          </p:cNvSpPr>
          <p:nvPr/>
        </p:nvSpPr>
        <p:spPr>
          <a:xfrm>
            <a:off x="319759" y="661957"/>
            <a:ext cx="11690857" cy="27184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Exercicio: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Realiza un fluxograma en Raptor para o control da contaminación de un río, sabendo que: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Realízanse analíticas cada 15 días, dende maio ata setembro, o que supón un total de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analíticas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ou toma de datos.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En canda analítica mídense 2 parámetros: A concentración da bacteria E-coli, e a concentración da bacteria Enterococo.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Deben construirse 2 matrices unidimensionáis: unha matriz para a concentración de cada bacteria.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O programa debe pedir que se introduzan todos estos valores e que os rexistre.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Cando remata a temporada, debe indicar cales foron os valores de concentración de cada bacteria en cada analítica e cales foron as concentracións máximas de cada unha delas e en que nº de analítica se deron.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F3A8CCA-A5B4-D04F-7CBF-7956154BD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2" y="3810145"/>
            <a:ext cx="11981275" cy="295505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A53F916-E49B-8C5A-2894-963A9E1DDB82}"/>
              </a:ext>
            </a:extLst>
          </p:cNvPr>
          <p:cNvSpPr txBox="1"/>
          <p:nvPr/>
        </p:nvSpPr>
        <p:spPr>
          <a:xfrm>
            <a:off x="949462" y="3380371"/>
            <a:ext cx="609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resultado debe ser algo así:</a:t>
            </a:r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36270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CCE77-070E-A95A-3D2D-052705CFE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A20AB-1DAD-B6EA-C439-82EA66E7FF75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267DA63-33A8-10C1-33EB-8FB17D6DB2F0}"/>
              </a:ext>
            </a:extLst>
          </p:cNvPr>
          <p:cNvSpPr txBox="1">
            <a:spLocks/>
          </p:cNvSpPr>
          <p:nvPr/>
        </p:nvSpPr>
        <p:spPr>
          <a:xfrm>
            <a:off x="319760" y="661958"/>
            <a:ext cx="3382720" cy="5834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Solución ao exercicio anterior:</a:t>
            </a: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06BC16-7990-4AAB-8959-3A7CF7645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823" y="563879"/>
            <a:ext cx="3564137" cy="592411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7D5ED-953A-E1EE-0EB8-EB045FDF2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368" y="2727959"/>
            <a:ext cx="4862408" cy="40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3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0084F-D923-EE90-C3CB-B18AB7F25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76311D-307D-8994-C0A9-3143E45A5725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PROGRAMACIÓN NA LINGUAXE DE ALTO NIVEL </a:t>
            </a:r>
            <a:r>
              <a:rPr lang="es-E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(C SHARP)</a:t>
            </a:r>
          </a:p>
          <a:p>
            <a:pPr algn="ctr"/>
            <a:r>
              <a:rPr lang="es-ES" sz="1200" b="1">
                <a:latin typeface="Arial" panose="020B0604020202020204" pitchFamily="34" charset="0"/>
                <a:cs typeface="Arial" panose="020B0604020202020204" pitchFamily="34" charset="0"/>
              </a:rPr>
              <a:t>NO ENTORNO DE PROGRAMACIÓN</a:t>
            </a: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 VISUAL STUDIO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D881099-C668-4036-C2BD-59992364B062}"/>
              </a:ext>
            </a:extLst>
          </p:cNvPr>
          <p:cNvSpPr txBox="1">
            <a:spLocks/>
          </p:cNvSpPr>
          <p:nvPr/>
        </p:nvSpPr>
        <p:spPr>
          <a:xfrm>
            <a:off x="319760" y="1155621"/>
            <a:ext cx="10967190" cy="53517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é unha </a:t>
            </a: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LINGUAXE DE PROGRAMACIÓN DE ALTO NIVEL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que se emprega moito nos entornos industriais. 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Ten unha grande versatilidade en canto aos tipos de aplicacións que podemos desenvolver: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Aplicacións de consola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Aplicacións web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Aplicacións de xogos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etc..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Por ser de alto nivel precisa sempre un proceso de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COMPILACIÓN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para traducir a linguaxe cercana aos humáns a linguaxe máquina: 1010001000...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VISUAL STUDIO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é un </a:t>
            </a: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ENTORNO DE DESARROLLO INTEGRADO (IDE),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que significa que é unha plataforma que nos permite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editar código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nunha determinada linguaxe (no noso caso C#), dispón de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axudas á programación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como por exemplo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librerías de comandos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realiza a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DEPURACIÓN (DEBUG)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do código, o que significa que detecta erros ou advertencias que poden derivar en erros,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COMPILA e EXECUTA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o programa, permitindo simular o seu comportamiento.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720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F9E45-0DB7-C0A6-1D66-07F50343B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3BE02-5FB4-9102-BE98-A8B683914617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E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VISUAL STUDIO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E936E88-4BC8-F58F-62B7-253F9BB6BE9B}"/>
              </a:ext>
            </a:extLst>
          </p:cNvPr>
          <p:cNvSpPr txBox="1">
            <a:spLocks/>
          </p:cNvSpPr>
          <p:nvPr/>
        </p:nvSpPr>
        <p:spPr>
          <a:xfrm>
            <a:off x="0" y="5662131"/>
            <a:ext cx="11943298" cy="110306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Como en todas as linguaxes, en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C# hai que respectar una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SINTAXE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 propia. Neste caso débese incluir o código dentro dun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{ }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 (tal e como está escrito) e dentro dunha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CLASE { }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(relacionado con programación orientada a obxectos, como se verá máis adiante).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Noutros programas veremos ademáis a CLASE dentro dun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namespace { }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, contextualizando esa clase nese entorno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70CC6D-6556-3269-4A21-E58DDDB8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655" y="456338"/>
            <a:ext cx="7628021" cy="503276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1C2A16B-C720-244C-7407-103A20BA3210}"/>
              </a:ext>
            </a:extLst>
          </p:cNvPr>
          <p:cNvSpPr/>
          <p:nvPr/>
        </p:nvSpPr>
        <p:spPr>
          <a:xfrm>
            <a:off x="3091008" y="720057"/>
            <a:ext cx="2866616" cy="510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A624FDE-E524-A1C5-D6FE-BB99BD549325}"/>
              </a:ext>
            </a:extLst>
          </p:cNvPr>
          <p:cNvSpPr/>
          <p:nvPr/>
        </p:nvSpPr>
        <p:spPr>
          <a:xfrm>
            <a:off x="2727305" y="5298595"/>
            <a:ext cx="1300542" cy="3635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336E2403-6B87-DA4A-CD10-3083F11C5555}"/>
              </a:ext>
            </a:extLst>
          </p:cNvPr>
          <p:cNvCxnSpPr/>
          <p:nvPr/>
        </p:nvCxnSpPr>
        <p:spPr>
          <a:xfrm>
            <a:off x="1750263" y="611470"/>
            <a:ext cx="186245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>
            <a:extLst>
              <a:ext uri="{FF2B5EF4-FFF2-40B4-BE49-F238E27FC236}">
                <a16:creationId xmlns:a16="http://schemas.microsoft.com/office/drawing/2014/main" id="{F0AC4C54-D11A-3E39-C46A-9DB0DFF85E3C}"/>
              </a:ext>
            </a:extLst>
          </p:cNvPr>
          <p:cNvSpPr txBox="1">
            <a:spLocks/>
          </p:cNvSpPr>
          <p:nvPr/>
        </p:nvSpPr>
        <p:spPr>
          <a:xfrm>
            <a:off x="30189" y="368465"/>
            <a:ext cx="3173016" cy="399036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Empezamos con 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indicando a librería de comandos que imos empregar no programa. Neste caso a </a:t>
            </a:r>
            <a:r>
              <a:rPr lang="es-ES" sz="1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inclúe os comandos básicos que empregaremos prácticamente sempre, polo que esta sempre estará</a:t>
            </a:r>
          </a:p>
        </p:txBody>
      </p:sp>
    </p:spTree>
    <p:extLst>
      <p:ext uri="{BB962C8B-B14F-4D97-AF65-F5344CB8AC3E}">
        <p14:creationId xmlns:p14="http://schemas.microsoft.com/office/powerpoint/2010/main" val="1022432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C62E7-99A8-8F74-10C0-FB0375C1F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07653-5E50-97BB-2449-DCB04D4CA8A0}"/>
              </a:ext>
            </a:extLst>
          </p:cNvPr>
          <p:cNvSpPr txBox="1">
            <a:spLocks/>
          </p:cNvSpPr>
          <p:nvPr/>
        </p:nvSpPr>
        <p:spPr>
          <a:xfrm>
            <a:off x="196344" y="438912"/>
            <a:ext cx="11500122" cy="5810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O SOFTWARE DE PROGRAMACIÓN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630CB03B-3612-0AEF-708F-B2ABDA8DB668}"/>
              </a:ext>
            </a:extLst>
          </p:cNvPr>
          <p:cNvSpPr txBox="1">
            <a:spLocks/>
          </p:cNvSpPr>
          <p:nvPr/>
        </p:nvSpPr>
        <p:spPr>
          <a:xfrm>
            <a:off x="235613" y="1203325"/>
            <a:ext cx="11578660" cy="967673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unha ferramenta / programa / aplicación que serve para programar, é dicir, para conseguir que unha máquina ou un sistema faga o que nós queremos que faga.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A205A49-6FF1-8EB9-996D-4BD23FBA2B70}"/>
              </a:ext>
            </a:extLst>
          </p:cNvPr>
          <p:cNvSpPr txBox="1">
            <a:spLocks/>
          </p:cNvSpPr>
          <p:nvPr/>
        </p:nvSpPr>
        <p:spPr>
          <a:xfrm>
            <a:off x="235613" y="2303784"/>
            <a:ext cx="11578660" cy="967673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Componse de </a:t>
            </a: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INSTRUCCIÓNS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normalmente especifican 2 cousas: 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OPERACIÓN     OPERANDO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9E982F-CBC3-174F-0710-C23DA689D1E7}"/>
              </a:ext>
            </a:extLst>
          </p:cNvPr>
          <p:cNvSpPr/>
          <p:nvPr/>
        </p:nvSpPr>
        <p:spPr>
          <a:xfrm>
            <a:off x="6552265" y="2681487"/>
            <a:ext cx="1538025" cy="4431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29D80DD-8606-0F4C-7E78-343E82D85F70}"/>
              </a:ext>
            </a:extLst>
          </p:cNvPr>
          <p:cNvSpPr/>
          <p:nvPr/>
        </p:nvSpPr>
        <p:spPr>
          <a:xfrm>
            <a:off x="8090290" y="2681487"/>
            <a:ext cx="1436113" cy="4431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A4CF18B-2F59-E0DD-27F0-54759AB3D1F4}"/>
              </a:ext>
            </a:extLst>
          </p:cNvPr>
          <p:cNvSpPr txBox="1"/>
          <p:nvPr/>
        </p:nvSpPr>
        <p:spPr>
          <a:xfrm>
            <a:off x="6505516" y="3404243"/>
            <a:ext cx="1359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(Indica o que a CPU debe facer)</a:t>
            </a:r>
            <a:endParaRPr lang="gl-ES" sz="120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B9AE85D-8630-1860-CD87-0D96BFF0D9D1}"/>
              </a:ext>
            </a:extLst>
          </p:cNvPr>
          <p:cNvSpPr txBox="1"/>
          <p:nvPr/>
        </p:nvSpPr>
        <p:spPr>
          <a:xfrm>
            <a:off x="8531595" y="3439540"/>
            <a:ext cx="2177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/>
              <a:t>(Indica a quen llo fai ou a súa dirección de memoria)</a:t>
            </a:r>
            <a:endParaRPr lang="gl-ES" sz="120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73AAAA9-D1EB-839C-758D-D44780D27A2B}"/>
              </a:ext>
            </a:extLst>
          </p:cNvPr>
          <p:cNvSpPr txBox="1">
            <a:spLocks/>
          </p:cNvSpPr>
          <p:nvPr/>
        </p:nvSpPr>
        <p:spPr>
          <a:xfrm>
            <a:off x="235613" y="4133521"/>
            <a:ext cx="4061506" cy="2488868"/>
          </a:xfrm>
          <a:prstGeom prst="rect">
            <a:avLst/>
          </a:prstGeom>
          <a:solidFill>
            <a:srgbClr val="FFC000"/>
          </a:solidFill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TIPOS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instruccións: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lóxicas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(&amp;, OR,.. 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aritméticas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(suma, resta,..)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salto 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(if, while,..)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transferencia de datos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(print, read,.. 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control 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(exit, init,...)</a:t>
            </a: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7C77B0D9-6F44-2E88-FCC8-25B6B40D521A}"/>
              </a:ext>
            </a:extLst>
          </p:cNvPr>
          <p:cNvSpPr txBox="1">
            <a:spLocks/>
          </p:cNvSpPr>
          <p:nvPr/>
        </p:nvSpPr>
        <p:spPr>
          <a:xfrm>
            <a:off x="4353217" y="4133521"/>
            <a:ext cx="7769595" cy="24888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instruccións poden escribirse en distinas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LINGUAXES DE PROGRAMACIÓN</a:t>
            </a:r>
            <a:endParaRPr lang="es-ES" sz="16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poden ser máis cercanos á máquina ou á persoa: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LINGUAXE DE BAIXO NIVEL ou LINGUAXE MÁQUINA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(as instrucción son en binario ou hexadecimal)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LINGUAXE ENSAMBLADOR 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(as instrucción son códigos nemotécnicos)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LINGUAXE DE ALTO NIVEL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(as instruccións son palabras en inglés: Phyton, C,..). Precisan COMPILACIÓN: Traducción a linguaxe máquina</a:t>
            </a:r>
            <a:r>
              <a:rPr lang="es-E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291942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744BA-6AAE-CBF1-CA3E-BC1F8A93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9E94D-49B0-879F-2921-7F0441EA0681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FE28419-8030-0226-4A5B-B3DE020B10E2}"/>
              </a:ext>
            </a:extLst>
          </p:cNvPr>
          <p:cNvSpPr txBox="1">
            <a:spLocks/>
          </p:cNvSpPr>
          <p:nvPr/>
        </p:nvSpPr>
        <p:spPr>
          <a:xfrm>
            <a:off x="78537" y="1082694"/>
            <a:ext cx="11943298" cy="56825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Hai moitos tipos de datos, pero imos ver só estos: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string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cadena de caracteres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número enteiro positivo ou negativo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double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número decimal con máis precisión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bool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true / false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array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pode ser unidimensional (vector) ou multidimensional (matriz)</a:t>
            </a:r>
          </a:p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List &lt;&gt;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	Vector de algo, p. ex.: List &lt;int&gt; ou List &lt;string&gt;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Distinguir entre dato (pode variar de valor) e constante (ten sempre o mesmo valor):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const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comentarios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poden ser nunha única liña con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ou en varias liñas con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/*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ao inicio e 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*/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ao final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Tipos de operadores: 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6FB84B7-9A7F-A874-24BE-C2AFFE3253F7}"/>
              </a:ext>
            </a:extLst>
          </p:cNvPr>
          <p:cNvSpPr txBox="1">
            <a:spLocks/>
          </p:cNvSpPr>
          <p:nvPr/>
        </p:nvSpPr>
        <p:spPr>
          <a:xfrm>
            <a:off x="692147" y="479725"/>
            <a:ext cx="4137905" cy="6029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2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TIPOS DE DATOS: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84D256C-4CF6-73B2-5ACC-C401D6D32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936" y="4461936"/>
            <a:ext cx="4752974" cy="230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76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38CAD-83F6-D903-F506-C298DE2E8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79287-88D6-0B76-381B-CDEBD9DA646D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 </a:t>
            </a:r>
            <a:r>
              <a:rPr lang="es-ES" sz="2800" b="1">
                <a:latin typeface="Arial" panose="020B0604020202020204" pitchFamily="34" charset="0"/>
                <a:cs typeface="Arial" panose="020B0604020202020204" pitchFamily="34" charset="0"/>
              </a:rPr>
              <a:t>- APLICACIÓNS DE CONSOLA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8091D13-2DDA-4DD0-3806-005733E91B30}"/>
              </a:ext>
            </a:extLst>
          </p:cNvPr>
          <p:cNvSpPr txBox="1">
            <a:spLocks/>
          </p:cNvSpPr>
          <p:nvPr/>
        </p:nvSpPr>
        <p:spPr>
          <a:xfrm>
            <a:off x="319760" y="661958"/>
            <a:ext cx="3270522" cy="9929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ÁREA TRIÁNGULO:</a:t>
            </a:r>
          </a:p>
          <a:p>
            <a:pPr>
              <a:lnSpc>
                <a:spcPct val="150000"/>
              </a:lnSpc>
            </a:pPr>
            <a:r>
              <a:rPr lang="es-ES" sz="13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(Contrastar co exercicio feito en Raptor)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9043C9-C7AB-8FC7-6D94-0C0868112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603" y="1439214"/>
            <a:ext cx="9441320" cy="525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07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AB0B4-DD4C-7029-1931-925F09DCC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A9DE6-4A62-E46E-9D11-E395DD078418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BBA8AF5-5715-FC3C-0BF6-65E255878A21}"/>
              </a:ext>
            </a:extLst>
          </p:cNvPr>
          <p:cNvSpPr txBox="1">
            <a:spLocks/>
          </p:cNvSpPr>
          <p:nvPr/>
        </p:nvSpPr>
        <p:spPr>
          <a:xfrm>
            <a:off x="319759" y="661958"/>
            <a:ext cx="8807412" cy="5385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SALARIO ANUAL E MEDIO MENSUAL: </a:t>
            </a:r>
            <a:r>
              <a:rPr lang="es-ES" sz="13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(Contrastar co exercicio feito en Raptor)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3442F8F-7E61-F676-9B03-4E7DA812B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626" y="1118936"/>
            <a:ext cx="9221394" cy="565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24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07C69-2D23-929B-4795-1CD4159BB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8FC3A-C3EE-48A1-DF06-924E141A11D8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7A70405-D6B6-8B6D-BE31-D41C07D2CFE1}"/>
              </a:ext>
            </a:extLst>
          </p:cNvPr>
          <p:cNvSpPr txBox="1">
            <a:spLocks/>
          </p:cNvSpPr>
          <p:nvPr/>
        </p:nvSpPr>
        <p:spPr>
          <a:xfrm>
            <a:off x="319759" y="661958"/>
            <a:ext cx="11359878" cy="4656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programa anterior pode facerse de xeito máis eficiente con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ARRAYS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REPETITIVA (for):</a:t>
            </a:r>
            <a:endParaRPr lang="es-ES" sz="13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D43A37-2CD4-E6EA-FF3E-9571BB9FC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1065141"/>
            <a:ext cx="11635740" cy="442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19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5E81A-E83B-E756-E53F-C53D5E207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9A6351-E185-6C84-E611-93E92FE8DCA4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0B42536-AD51-EBE5-BB40-A6400274682C}"/>
              </a:ext>
            </a:extLst>
          </p:cNvPr>
          <p:cNvSpPr txBox="1">
            <a:spLocks/>
          </p:cNvSpPr>
          <p:nvPr/>
        </p:nvSpPr>
        <p:spPr>
          <a:xfrm>
            <a:off x="319758" y="661958"/>
            <a:ext cx="11393537" cy="76293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programas anteriores respondían a unha estructura de tipo secuencial. Imos incorporar agora a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selectiva coa instrucción “if”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3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035F3D-BA47-5F05-6A55-F20B9C9EE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" y="1424893"/>
            <a:ext cx="9086412" cy="486223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B4F2640-2196-ADFC-730F-83B08CA3F349}"/>
              </a:ext>
            </a:extLst>
          </p:cNvPr>
          <p:cNvSpPr txBox="1">
            <a:spLocks/>
          </p:cNvSpPr>
          <p:nvPr/>
        </p:nvSpPr>
        <p:spPr>
          <a:xfrm>
            <a:off x="9246431" y="1424892"/>
            <a:ext cx="2685648" cy="48622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Este programa é o mesmo que o que se fixo con Raptor. </a:t>
            </a:r>
          </a:p>
          <a:p>
            <a:pPr>
              <a:lnSpc>
                <a:spcPct val="150000"/>
              </a:lnSpc>
            </a:pP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Ten un problema, que é INCOHERENTE, xa que fai o contrario do que dí, porque fai a nota media aínda que haxa avaliacións suspensas.</a:t>
            </a:r>
          </a:p>
          <a:p>
            <a:pPr>
              <a:lnSpc>
                <a:spcPct val="150000"/>
              </a:lnSpc>
            </a:pPr>
            <a:r>
              <a:rPr lang="es-ES" sz="12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podemos melloralo para que no caso de algunha avaliación suspensa, a mensaxe que saia sexa “Debido a que tés a avaliación x suspensa, non podemos darche unha nota media”?</a:t>
            </a:r>
          </a:p>
        </p:txBody>
      </p:sp>
    </p:spTree>
    <p:extLst>
      <p:ext uri="{BB962C8B-B14F-4D97-AF65-F5344CB8AC3E}">
        <p14:creationId xmlns:p14="http://schemas.microsoft.com/office/powerpoint/2010/main" val="2845993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9B786-CF57-0199-8F54-DD5090172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53BC8-EF6B-E375-5C71-385F57AFE319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5758568-A654-84AC-EE5F-D3FA1D4C92FA}"/>
              </a:ext>
            </a:extLst>
          </p:cNvPr>
          <p:cNvSpPr txBox="1">
            <a:spLocks/>
          </p:cNvSpPr>
          <p:nvPr/>
        </p:nvSpPr>
        <p:spPr>
          <a:xfrm>
            <a:off x="319758" y="661958"/>
            <a:ext cx="11393537" cy="7629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diferenza entre só “if” e “if....else”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13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F5951E-9D9A-488D-B72C-EB9EAB4D8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58" y="1034960"/>
            <a:ext cx="9415393" cy="5730239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BAA6C44F-1E42-A0FE-3A07-10B9BE268E4E}"/>
              </a:ext>
            </a:extLst>
          </p:cNvPr>
          <p:cNvSpPr txBox="1">
            <a:spLocks/>
          </p:cNvSpPr>
          <p:nvPr/>
        </p:nvSpPr>
        <p:spPr>
          <a:xfrm>
            <a:off x="9735151" y="1424892"/>
            <a:ext cx="2350169" cy="17983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Agora o programa só continúa se non se cumpre a condición de “if”</a:t>
            </a:r>
            <a:endParaRPr lang="es-ES" sz="16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57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0866B-9715-A58F-17C2-1FD04CB7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716AD-B98A-8A55-BD6E-87FE11934CFD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18D747A-CA9F-197F-2155-C6BB6EE9EA8D}"/>
              </a:ext>
            </a:extLst>
          </p:cNvPr>
          <p:cNvSpPr txBox="1">
            <a:spLocks/>
          </p:cNvSpPr>
          <p:nvPr/>
        </p:nvSpPr>
        <p:spPr>
          <a:xfrm>
            <a:off x="258798" y="456338"/>
            <a:ext cx="11393537" cy="7629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 instrucción para 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estructuras selectivas: SWICH / CASE..</a:t>
            </a:r>
            <a:endParaRPr lang="es-ES" sz="13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26E8DD6-7919-6229-3D94-9BDA4E957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4" y="837805"/>
            <a:ext cx="5130985" cy="46736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D47B16-96B9-323C-B4F8-78194F090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15" y="5511044"/>
            <a:ext cx="8483785" cy="125415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8FCEE3D-0F37-F017-D935-133043F8C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056" y="1219272"/>
            <a:ext cx="6870282" cy="400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45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F3953-6011-5733-2CC5-6DE7F68C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F7931-03C1-447F-F8C2-4C035D555B78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- APLICACIÓNS CON INTERFAZ GRÁFICA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CBB6A9B-466A-3899-21C0-D745BAB7A98C}"/>
              </a:ext>
            </a:extLst>
          </p:cNvPr>
          <p:cNvSpPr txBox="1">
            <a:spLocks/>
          </p:cNvSpPr>
          <p:nvPr/>
        </p:nvSpPr>
        <p:spPr>
          <a:xfrm>
            <a:off x="409516" y="456339"/>
            <a:ext cx="11287695" cy="8339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Studio -&gt; novo proxecto -&gt; Aplicación de WPF (.NET framework)</a:t>
            </a:r>
          </a:p>
          <a:p>
            <a:pPr>
              <a:lnSpc>
                <a:spcPct val="150000"/>
              </a:lnSpc>
            </a:pPr>
            <a:r>
              <a:rPr lang="es-ES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Se non está -&gt; mirar abaixo “No encuentra lo que busca?” -&gt; Instalador Visual Studio: Desarrollo de escritorio .NET</a:t>
            </a:r>
          </a:p>
          <a:p>
            <a:pPr>
              <a:lnSpc>
                <a:spcPct val="150000"/>
              </a:lnSpc>
            </a:pPr>
            <a:endParaRPr lang="es-E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9703859-A8D2-5601-72BC-91F8177AA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66" y="1223637"/>
            <a:ext cx="8305316" cy="555074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873B292-7BFB-AE6B-033F-86668D93B1A0}"/>
              </a:ext>
            </a:extLst>
          </p:cNvPr>
          <p:cNvSpPr/>
          <p:nvPr/>
        </p:nvSpPr>
        <p:spPr>
          <a:xfrm>
            <a:off x="4504683" y="3921261"/>
            <a:ext cx="3881992" cy="5722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3846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334F8-2EEA-3205-A773-65DB92F0C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8E611-9AD1-C256-EFAB-31F0E8E0E0E4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- APLICACIÓNS CON INTERFAZ GRÁFICA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00C5496-58AE-FEEE-7D89-6A92FA5C8456}"/>
              </a:ext>
            </a:extLst>
          </p:cNvPr>
          <p:cNvSpPr txBox="1">
            <a:spLocks/>
          </p:cNvSpPr>
          <p:nvPr/>
        </p:nvSpPr>
        <p:spPr>
          <a:xfrm>
            <a:off x="258798" y="683666"/>
            <a:ext cx="11438414" cy="118172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Nestas aplicacións traballamos con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programación orientada a obxectos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. Un obxecto é un botón, un cadro de texto, unha imaxe.. Vanse empregar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2 linguaxes de programación: XAML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para as propiedades do obxecto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 C#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para os eventos relacionados cos obxectos. Vexamos 1 exemplo:</a:t>
            </a:r>
          </a:p>
          <a:p>
            <a:pPr>
              <a:lnSpc>
                <a:spcPct val="150000"/>
              </a:lnSpc>
            </a:pPr>
            <a:endParaRPr lang="es-E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0BC13B2-2550-04B6-D170-3CACDAFD7E3B}"/>
              </a:ext>
            </a:extLst>
          </p:cNvPr>
          <p:cNvSpPr txBox="1">
            <a:spLocks/>
          </p:cNvSpPr>
          <p:nvPr/>
        </p:nvSpPr>
        <p:spPr>
          <a:xfrm>
            <a:off x="258798" y="2218755"/>
            <a:ext cx="11438414" cy="444009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 o seguinte nome ao proxecto: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HMI_Máquina_Ensamblado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Aparecerá unha interfaz gráfica: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Cambiar o título por este no código do arquivo xaml (Dentro de Tittle)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Abrir Panel de Controis á esquerda (Se non está -&gt; Ver -&gt; Cadro de ferramentas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Arrastrar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cadro de texto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 poñer “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REFERENCIA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” ata a posición que queiramos. Dar formato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sen borde, en negrita, arial e tamaño 16.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Arrastrar un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botón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(BUTTON) -&gt;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Cambiar Fondo, Letra, Content “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Manual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” (XAML)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 un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botón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(é dicir, que ocorra algo cando o presionamos): No arquivo C# dentro do botón:</a:t>
            </a:r>
          </a:p>
          <a:p>
            <a:pPr>
              <a:lnSpc>
                <a:spcPct val="150000"/>
              </a:lnSpc>
            </a:pPr>
            <a:r>
              <a:rPr lang="es-ES" sz="13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</a:p>
          <a:p>
            <a:pPr>
              <a:lnSpc>
                <a:spcPct val="150000"/>
              </a:lnSpc>
            </a:pPr>
            <a:r>
              <a:rPr lang="es-ES" sz="13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MessageBox.Show (“Inicia ciclo manual”);</a:t>
            </a:r>
          </a:p>
          <a:p>
            <a:pPr>
              <a:lnSpc>
                <a:spcPct val="150000"/>
              </a:lnSpc>
            </a:pPr>
            <a:r>
              <a:rPr lang="es-ES" sz="13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Repartir a pantalla en 2 filas e 2 columnas con </a:t>
            </a: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Grid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 e colocar o texto/botón/imaxe cada un nunha celda distinta. </a:t>
            </a:r>
          </a:p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Ollo! Se non se especifica fila e/ou columna, toma o valor 0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0"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</a:p>
          <a:p>
            <a:pPr>
              <a:lnSpc>
                <a:spcPct val="150000"/>
              </a:lnSpc>
            </a:pPr>
            <a:endParaRPr lang="es-E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82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E158D-DEE6-5DD7-9631-9D9D7CE8E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8D952-060C-F01B-0350-3733A3C8DD07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PROGRAMACIÓN CON </a:t>
            </a:r>
            <a:r>
              <a:rPr lang="es-ES" sz="28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C# </a:t>
            </a:r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- APLICACIÓNS CON INTERFAZ GRÁFICA 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C25905-482C-CC69-F402-BDA328252B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3" t="7773" r="12400" b="14543"/>
          <a:stretch/>
        </p:blipFill>
        <p:spPr>
          <a:xfrm>
            <a:off x="1269076" y="1252451"/>
            <a:ext cx="7669877" cy="4721629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810448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5425E-1AA6-D830-4BFE-C8B157D20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A2AF2-7B2D-A4BE-AA2F-82D54ADFDF91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A PROGRAMACIÓN ESTRUTURADA: 3 tipos de estruturas básicas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A4245CE-1088-0BAB-284C-9E71488DE4C6}"/>
              </a:ext>
            </a:extLst>
          </p:cNvPr>
          <p:cNvSpPr txBox="1">
            <a:spLocks/>
          </p:cNvSpPr>
          <p:nvPr/>
        </p:nvSpPr>
        <p:spPr>
          <a:xfrm>
            <a:off x="433053" y="4489157"/>
            <a:ext cx="2242829" cy="20350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As instruccións execútanse unha detrás da outra, segundo están escritas no programa.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A352902-88C6-3343-020C-666122769883}"/>
              </a:ext>
            </a:extLst>
          </p:cNvPr>
          <p:cNvSpPr txBox="1">
            <a:spLocks/>
          </p:cNvSpPr>
          <p:nvPr/>
        </p:nvSpPr>
        <p:spPr>
          <a:xfrm>
            <a:off x="245897" y="1713936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Estructura secuencial: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D74D477-489F-269C-7591-15999468B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213" b="15745"/>
          <a:stretch/>
        </p:blipFill>
        <p:spPr>
          <a:xfrm>
            <a:off x="245897" y="2137730"/>
            <a:ext cx="2180143" cy="2333498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C8BF0E36-20BC-300D-AAEF-C086A271936C}"/>
              </a:ext>
            </a:extLst>
          </p:cNvPr>
          <p:cNvSpPr txBox="1">
            <a:spLocks/>
          </p:cNvSpPr>
          <p:nvPr/>
        </p:nvSpPr>
        <p:spPr>
          <a:xfrm>
            <a:off x="4476633" y="1713935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Estructura selectiva: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EB1C049-A135-24B3-61A8-28B2FE6ED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782" y="2114319"/>
            <a:ext cx="2478059" cy="2356909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61640245-4737-8615-7E95-0322ADAAD1EC}"/>
              </a:ext>
            </a:extLst>
          </p:cNvPr>
          <p:cNvSpPr txBox="1">
            <a:spLocks/>
          </p:cNvSpPr>
          <p:nvPr/>
        </p:nvSpPr>
        <p:spPr>
          <a:xfrm>
            <a:off x="4670499" y="4365568"/>
            <a:ext cx="2242829" cy="20350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Execútase unha ou outra instrucción (A ou B), en función do valor de C. Por ex.:</a:t>
            </a:r>
            <a:endParaRPr lang="es-ES" sz="1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IF.... ELSE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9300A3-8743-EB7F-30A3-B3D7CE0B7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142" y="2099591"/>
            <a:ext cx="1553597" cy="2413539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ADD464CB-F67B-DFC4-84E8-BCCA69C988F5}"/>
              </a:ext>
            </a:extLst>
          </p:cNvPr>
          <p:cNvSpPr txBox="1">
            <a:spLocks/>
          </p:cNvSpPr>
          <p:nvPr/>
        </p:nvSpPr>
        <p:spPr>
          <a:xfrm>
            <a:off x="7815409" y="1713934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Estructura repetitiva: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7FBE863A-EC2C-52F3-4F23-CFCEC75EFD16}"/>
              </a:ext>
            </a:extLst>
          </p:cNvPr>
          <p:cNvSpPr txBox="1">
            <a:spLocks/>
          </p:cNvSpPr>
          <p:nvPr/>
        </p:nvSpPr>
        <p:spPr>
          <a:xfrm>
            <a:off x="8103542" y="4365569"/>
            <a:ext cx="2242829" cy="20350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A vaise executar tantas veces como C sexa certo. Por ex.:</a:t>
            </a: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WHILE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endParaRPr lang="es-E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7CB45AD-0D67-A34B-C61F-514C56DB056D}"/>
              </a:ext>
            </a:extLst>
          </p:cNvPr>
          <p:cNvSpPr txBox="1">
            <a:spLocks/>
          </p:cNvSpPr>
          <p:nvPr/>
        </p:nvSpPr>
        <p:spPr>
          <a:xfrm>
            <a:off x="245897" y="601299"/>
            <a:ext cx="11578660" cy="967673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programación en linguaxes de alto nivel realízase de xeito ESTRUTURADO, é dicir, seguindo un determinado proceso, que garante que cuns determinados INPUTS, acádanse uns determinados OUTPUTS esperados: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ALGORITMO</a:t>
            </a:r>
          </a:p>
        </p:txBody>
      </p:sp>
    </p:spTree>
    <p:extLst>
      <p:ext uri="{BB962C8B-B14F-4D97-AF65-F5344CB8AC3E}">
        <p14:creationId xmlns:p14="http://schemas.microsoft.com/office/powerpoint/2010/main" val="2327959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004CE-27AF-701A-EBC4-D2494A324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99BC4B-FC9A-3837-4D14-9F933383DDBB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O DIAGRAMA DE FLUXO ou FLOWCHART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1EFFA78-C0E3-3688-7C09-AA00954D41AA}"/>
              </a:ext>
            </a:extLst>
          </p:cNvPr>
          <p:cNvSpPr txBox="1">
            <a:spLocks/>
          </p:cNvSpPr>
          <p:nvPr/>
        </p:nvSpPr>
        <p:spPr>
          <a:xfrm>
            <a:off x="299109" y="3940127"/>
            <a:ext cx="526473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Programa RAPTOR para realizar flowcharts: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A1717CA2-78B9-45E4-4891-5223F223D81B}"/>
              </a:ext>
            </a:extLst>
          </p:cNvPr>
          <p:cNvSpPr txBox="1">
            <a:spLocks/>
          </p:cNvSpPr>
          <p:nvPr/>
        </p:nvSpPr>
        <p:spPr>
          <a:xfrm>
            <a:off x="2962918" y="5893164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selectiva:</a:t>
            </a:r>
            <a:endParaRPr lang="es-E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CF8CF8B7-C091-4E63-874A-023E670B1A04}"/>
              </a:ext>
            </a:extLst>
          </p:cNvPr>
          <p:cNvSpPr txBox="1">
            <a:spLocks/>
          </p:cNvSpPr>
          <p:nvPr/>
        </p:nvSpPr>
        <p:spPr>
          <a:xfrm>
            <a:off x="2931475" y="6256701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repetitiva:</a:t>
            </a:r>
            <a:endParaRPr lang="es-E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091C038-057A-7BD6-020D-CB174A36A1E2}"/>
              </a:ext>
            </a:extLst>
          </p:cNvPr>
          <p:cNvSpPr txBox="1">
            <a:spLocks/>
          </p:cNvSpPr>
          <p:nvPr/>
        </p:nvSpPr>
        <p:spPr>
          <a:xfrm>
            <a:off x="245897" y="601299"/>
            <a:ext cx="11578660" cy="967673"/>
          </a:xfrm>
          <a:prstGeom prst="rect">
            <a:avLst/>
          </a:prstGeom>
          <a:solidFill>
            <a:srgbClr val="FFC00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ALGORITMO</a:t>
            </a: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ou conxunto de instruccións que conforman un proceso tal que produce uns determinados resultados, a partires de certos parámetros de entrada, pode representarse gráficamente mediante un </a:t>
            </a: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FLOWCHART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6611C72-7240-805B-6F56-09EB25634EB8}"/>
              </a:ext>
            </a:extLst>
          </p:cNvPr>
          <p:cNvSpPr txBox="1">
            <a:spLocks/>
          </p:cNvSpPr>
          <p:nvPr/>
        </p:nvSpPr>
        <p:spPr>
          <a:xfrm>
            <a:off x="245897" y="1686655"/>
            <a:ext cx="11578660" cy="2191568"/>
          </a:xfrm>
          <a:prstGeom prst="rect">
            <a:avLst/>
          </a:prstGeom>
          <a:solidFill>
            <a:srgbClr val="FFC000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diagrama de fluxo / flowchart é independente da linguaxe de programación, podería implementarse en calquera delas.</a:t>
            </a:r>
          </a:p>
          <a:p>
            <a:pPr>
              <a:lnSpc>
                <a:spcPct val="150000"/>
              </a:lnSpc>
            </a:pPr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as seguintes características: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deseño é sempre descendente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un INICIO e un FIN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modulable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módulo ten unha estructura básica común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A82FE4B-967C-390D-9679-A15D483B4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0889" y="3940127"/>
            <a:ext cx="3727809" cy="282153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46CAF8A7-EDB1-9675-951C-9FBDDD0E1F1A}"/>
              </a:ext>
            </a:extLst>
          </p:cNvPr>
          <p:cNvSpPr txBox="1">
            <a:spLocks/>
          </p:cNvSpPr>
          <p:nvPr/>
        </p:nvSpPr>
        <p:spPr>
          <a:xfrm flipH="1">
            <a:off x="8501677" y="4917991"/>
            <a:ext cx="2274780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secuencial</a:t>
            </a:r>
            <a:endParaRPr lang="es-E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716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87911-6985-B751-4257-210B0BFD3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C2CD05-908E-C72D-FB62-328EB83959FF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1C61790-6DB7-1D07-458F-EC0934548564}"/>
              </a:ext>
            </a:extLst>
          </p:cNvPr>
          <p:cNvSpPr txBox="1">
            <a:spLocks/>
          </p:cNvSpPr>
          <p:nvPr/>
        </p:nvSpPr>
        <p:spPr>
          <a:xfrm>
            <a:off x="319759" y="676408"/>
            <a:ext cx="10854993" cy="900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Programa1: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Solicitar por teclado 2 entradas e asignarlle a variable BASE e ALTURA dun triángulo. Realizar o cálculo e mostrar o resultado en pantalla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B7731D3-3CB9-21BD-26D1-1D8408B22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21" y="1458551"/>
            <a:ext cx="3245964" cy="530664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D9D491B-4A61-5CEB-A096-C9E44EBB2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469" y="1458551"/>
            <a:ext cx="2780898" cy="439400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0A5A265-7201-8448-0CE1-40456D904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635" y="1452236"/>
            <a:ext cx="2751889" cy="4394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09C1186-ABF9-E1B6-28FE-8991B87CA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077" y="1452236"/>
            <a:ext cx="2632092" cy="439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3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8D278-AAFE-C3AF-E6B3-077D09D9C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437A6-C825-E01E-9FA3-CF862ADA9DEF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81C9C0D-F584-A858-867E-5C43A9281C52}"/>
              </a:ext>
            </a:extLst>
          </p:cNvPr>
          <p:cNvSpPr txBox="1">
            <a:spLocks/>
          </p:cNvSpPr>
          <p:nvPr/>
        </p:nvSpPr>
        <p:spPr>
          <a:xfrm>
            <a:off x="319759" y="676408"/>
            <a:ext cx="10854993" cy="9000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Programa1: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Solicitar por teclado 2 entradas e asignarlle a variable BASE e ALTURA dun triángulo. Realizar o cálculo e mostrar o resultado en pantalla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B586A1-DE3A-D079-8DE5-8C2C05C3A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21" y="1458551"/>
            <a:ext cx="3245964" cy="530664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F1B7F13-4D89-BBC4-8044-DE6DD600A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85" y="1576471"/>
            <a:ext cx="3191324" cy="506542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B41DEEE-4219-20F7-A495-AB524FF69360}"/>
              </a:ext>
            </a:extLst>
          </p:cNvPr>
          <p:cNvSpPr txBox="1">
            <a:spLocks/>
          </p:cNvSpPr>
          <p:nvPr/>
        </p:nvSpPr>
        <p:spPr>
          <a:xfrm>
            <a:off x="6895399" y="1511898"/>
            <a:ext cx="2530962" cy="3635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Execución (RUN):</a:t>
            </a:r>
            <a:endParaRPr lang="es-E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F24E73E-1A17-425A-45E9-46246D375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399" y="1758028"/>
            <a:ext cx="2573718" cy="14828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6869FE2-A9EA-92EE-1963-73314C527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6891" y="1744191"/>
            <a:ext cx="2573718" cy="145901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EF9683E-BE9D-869E-4BFF-7E5E8D5737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985" y="3712085"/>
            <a:ext cx="4335453" cy="294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2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BBB2-3010-956D-57AA-089B02CB1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7727FD-D79A-1385-9162-637D374D2525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CAE42EA-019B-7DEE-E4DB-3A8274F69688}"/>
              </a:ext>
            </a:extLst>
          </p:cNvPr>
          <p:cNvSpPr txBox="1">
            <a:spLocks/>
          </p:cNvSpPr>
          <p:nvPr/>
        </p:nvSpPr>
        <p:spPr>
          <a:xfrm>
            <a:off x="319759" y="676408"/>
            <a:ext cx="9616721" cy="9695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Programa2: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Solicitar por teclado o nr de empregado e o importe das súas nóminas de cada mes do ano, e mostrar en pantalla o salario anual e o salario medio mensual.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65168ED-EB31-170D-7DEB-7FEB8554F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4912" y="92801"/>
            <a:ext cx="2582668" cy="667239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8FF61E-9A59-2EF3-0631-30CE4E912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85" y="1582850"/>
            <a:ext cx="2699314" cy="233083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AD9B71C-ECE4-C75E-14DE-B71921017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725" y="1582850"/>
            <a:ext cx="3323418" cy="521208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ADDABAF-5130-9944-503B-277E8A9BA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70" y="1645920"/>
            <a:ext cx="3192022" cy="511927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54B81EA-0009-903F-E793-FA3196090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239" y="3103378"/>
            <a:ext cx="1703486" cy="375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23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5936F-F787-4882-0FE3-C3A11AC05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A2B1E-CE74-126D-BCAD-A63478C37F9E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EXEMPLOS DE FLOWCHART EN RAPTOR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AA7903E-44E4-AD3B-E9BE-C25BB895A455}"/>
              </a:ext>
            </a:extLst>
          </p:cNvPr>
          <p:cNvSpPr txBox="1">
            <a:spLocks/>
          </p:cNvSpPr>
          <p:nvPr/>
        </p:nvSpPr>
        <p:spPr>
          <a:xfrm>
            <a:off x="319760" y="661958"/>
            <a:ext cx="9951812" cy="288344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 b="1">
                <a:latin typeface="Arial" panose="020B0604020202020204" pitchFamily="34" charset="0"/>
                <a:cs typeface="Arial" panose="020B0604020202020204" pitchFamily="34" charset="0"/>
              </a:rPr>
              <a:t>Exercicio: </a:t>
            </a: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Realizar un fluxograma en Raptor para un programa que lle pida a un alumno a nota das 3 avaliacións e que lle devolva a nota media. </a:t>
            </a:r>
          </a:p>
          <a:p>
            <a:pPr>
              <a:lnSpc>
                <a:spcPct val="150000"/>
              </a:lnSpc>
            </a:pPr>
            <a:endParaRPr lang="es-E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 en conta que necesitas: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INPUT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variables, 3 cun valor que se solicita ao usuario e outra que se calcula (asignación)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SAÍDA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s-ES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6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estructura do programa é completamente SECUENCIAL</a:t>
            </a:r>
            <a:endParaRPr lang="es-E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36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9A876-2368-98A1-457C-E8A35AC85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E110B-2178-C675-844E-96E8222C4BB2}"/>
              </a:ext>
            </a:extLst>
          </p:cNvPr>
          <p:cNvSpPr txBox="1">
            <a:spLocks/>
          </p:cNvSpPr>
          <p:nvPr/>
        </p:nvSpPr>
        <p:spPr>
          <a:xfrm>
            <a:off x="319760" y="92801"/>
            <a:ext cx="10348240" cy="36353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>
                <a:latin typeface="Arial" panose="020B0604020202020204" pitchFamily="34" charset="0"/>
                <a:cs typeface="Arial" panose="020B0604020202020204" pitchFamily="34" charset="0"/>
              </a:rPr>
              <a:t>EXEMPLO CON ESTRUTURA SELECTIVA</a:t>
            </a: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A71DC03-48DA-6097-AD48-B103637FD17A}"/>
              </a:ext>
            </a:extLst>
          </p:cNvPr>
          <p:cNvSpPr txBox="1">
            <a:spLocks/>
          </p:cNvSpPr>
          <p:nvPr/>
        </p:nvSpPr>
        <p:spPr>
          <a:xfrm>
            <a:off x="129026" y="676408"/>
            <a:ext cx="11915249" cy="9695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1600">
                <a:latin typeface="Arial" panose="020B0604020202020204" pitchFamily="34" charset="0"/>
                <a:cs typeface="Arial" panose="020B0604020202020204" pitchFamily="34" charset="0"/>
              </a:rPr>
              <a:t>Podemos enriquecer o programa anterior, introducindo a condición de que se a nota que introduce o alumno é menor ou igual a 4, o programa indícalle que esa avaliación debe ser recuperada e que non fará media ata que sexa maior.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A4DDAE-DC37-35F3-34C2-2F8AF4EB9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18" y="1542700"/>
            <a:ext cx="8666438" cy="53153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6E9300D-97BD-6C49-E2C9-A36BDC1FAC5F}"/>
              </a:ext>
            </a:extLst>
          </p:cNvPr>
          <p:cNvSpPr txBox="1"/>
          <p:nvPr/>
        </p:nvSpPr>
        <p:spPr>
          <a:xfrm>
            <a:off x="8260897" y="1496564"/>
            <a:ext cx="367118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 que o fluxo do programa cambia en función do valor das variables</a:t>
            </a:r>
            <a:endParaRPr lang="es-ES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000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34265</TotalTime>
  <Words>2192</Words>
  <Application>Microsoft Office PowerPoint</Application>
  <PresentationFormat>Panorámica</PresentationFormat>
  <Paragraphs>166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FACTORES DE FORMA PLACA BASE:</dc:title>
  <dc:creator>Cristina Sanchez</dc:creator>
  <cp:lastModifiedBy>Cristina Sanchez</cp:lastModifiedBy>
  <cp:revision>157</cp:revision>
  <dcterms:created xsi:type="dcterms:W3CDTF">2022-09-20T09:35:38Z</dcterms:created>
  <dcterms:modified xsi:type="dcterms:W3CDTF">2025-05-16T07:49:21Z</dcterms:modified>
</cp:coreProperties>
</file>