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58" r:id="rId5"/>
    <p:sldId id="265" r:id="rId6"/>
    <p:sldId id="266" r:id="rId7"/>
    <p:sldId id="259" r:id="rId8"/>
    <p:sldId id="263" r:id="rId9"/>
    <p:sldId id="260" r:id="rId10"/>
    <p:sldId id="261" r:id="rId11"/>
    <p:sldId id="262" r:id="rId12"/>
    <p:sldId id="267" r:id="rId13"/>
    <p:sldId id="268" r:id="rId14"/>
    <p:sldId id="269" r:id="rId15"/>
    <p:sldId id="270" r:id="rId16"/>
    <p:sldId id="271" r:id="rId17"/>
    <p:sldId id="272" r:id="rId18"/>
    <p:sldId id="273" r:id="rId19"/>
    <p:sldId id="301" r:id="rId20"/>
    <p:sldId id="302" r:id="rId21"/>
    <p:sldId id="303" r:id="rId22"/>
    <p:sldId id="304" r:id="rId23"/>
    <p:sldId id="305" r:id="rId24"/>
    <p:sldId id="306" r:id="rId25"/>
    <p:sldId id="307" r:id="rId26"/>
    <p:sldId id="279" r:id="rId27"/>
    <p:sldId id="280" r:id="rId28"/>
    <p:sldId id="281" r:id="rId29"/>
    <p:sldId id="282" r:id="rId30"/>
    <p:sldId id="283" r:id="rId31"/>
    <p:sldId id="274" r:id="rId32"/>
    <p:sldId id="275" r:id="rId33"/>
    <p:sldId id="276" r:id="rId34"/>
    <p:sldId id="277" r:id="rId35"/>
    <p:sldId id="278"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Lst>
  <p:sldSz cx="12192000" cy="6858000"/>
  <p:notesSz cx="6858000" cy="9144000"/>
  <p:defaultTextStyle>
    <a:defPPr>
      <a:defRPr lang="gl-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8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4660"/>
  </p:normalViewPr>
  <p:slideViewPr>
    <p:cSldViewPr snapToGrid="0">
      <p:cViewPr varScale="1">
        <p:scale>
          <a:sx n="86" d="100"/>
          <a:sy n="86" d="100"/>
        </p:scale>
        <p:origin x="53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1/24/2021</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3821091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1/24/2021</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2310950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1/24/2021</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2734029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1/24/2021</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79492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1/24/2021</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411857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1/24/2021</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1355042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1/24/2021</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276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1/24/2021</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4196016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1/24/2021</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3607839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1/24/2021</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8886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1/24/2021</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382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1/24/2021</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79189623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3XtXgH4YSr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D9Ihs241zeg&amp;t=896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ídeo 3">
            <a:extLst>
              <a:ext uri="{FF2B5EF4-FFF2-40B4-BE49-F238E27FC236}">
                <a16:creationId xmlns:a16="http://schemas.microsoft.com/office/drawing/2014/main" id="{C7BC1121-0BBE-4692-A1A7-DFE7651D144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1AAEF46A-2F50-4AED-AAB0-97B9A97954AA}"/>
              </a:ext>
            </a:extLst>
          </p:cNvPr>
          <p:cNvSpPr>
            <a:spLocks noGrp="1"/>
          </p:cNvSpPr>
          <p:nvPr>
            <p:ph type="ctrTitle"/>
          </p:nvPr>
        </p:nvSpPr>
        <p:spPr>
          <a:xfrm>
            <a:off x="960120" y="3681454"/>
            <a:ext cx="10268712" cy="1550896"/>
          </a:xfrm>
        </p:spPr>
        <p:txBody>
          <a:bodyPr anchor="b">
            <a:normAutofit fontScale="90000"/>
          </a:bodyPr>
          <a:lstStyle/>
          <a:p>
            <a:r>
              <a:rPr lang="gl-ES" dirty="0">
                <a:solidFill>
                  <a:srgbClr val="FFFFFF"/>
                </a:solidFill>
              </a:rPr>
              <a:t>Tema 6. A Gran guerra</a:t>
            </a:r>
          </a:p>
        </p:txBody>
      </p:sp>
      <p:sp>
        <p:nvSpPr>
          <p:cNvPr id="3" name="Subtítulo 2">
            <a:extLst>
              <a:ext uri="{FF2B5EF4-FFF2-40B4-BE49-F238E27FC236}">
                <a16:creationId xmlns:a16="http://schemas.microsoft.com/office/drawing/2014/main" id="{5DDFA8AF-12FB-4A92-9D61-73FB56048CC1}"/>
              </a:ext>
            </a:extLst>
          </p:cNvPr>
          <p:cNvSpPr>
            <a:spLocks noGrp="1"/>
          </p:cNvSpPr>
          <p:nvPr>
            <p:ph type="subTitle" idx="1"/>
          </p:nvPr>
        </p:nvSpPr>
        <p:spPr>
          <a:xfrm>
            <a:off x="960120" y="5406886"/>
            <a:ext cx="10268712" cy="628153"/>
          </a:xfrm>
        </p:spPr>
        <p:txBody>
          <a:bodyPr anchor="t">
            <a:normAutofit fontScale="85000" lnSpcReduction="10000"/>
          </a:bodyPr>
          <a:lstStyle/>
          <a:p>
            <a:r>
              <a:rPr lang="gl-ES" dirty="0"/>
              <a:t>Tamén chamada Primeira Guerra Mundial (1914-1918)</a:t>
            </a:r>
          </a:p>
        </p:txBody>
      </p:sp>
    </p:spTree>
    <p:extLst>
      <p:ext uri="{BB962C8B-B14F-4D97-AF65-F5344CB8AC3E}">
        <p14:creationId xmlns:p14="http://schemas.microsoft.com/office/powerpoint/2010/main" val="35744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E9678F-AD28-44BE-B926-B1BB1CED1553}"/>
              </a:ext>
            </a:extLst>
          </p:cNvPr>
          <p:cNvSpPr>
            <a:spLocks noGrp="1"/>
          </p:cNvSpPr>
          <p:nvPr>
            <p:ph type="title"/>
          </p:nvPr>
        </p:nvSpPr>
        <p:spPr/>
        <p:txBody>
          <a:bodyPr/>
          <a:lstStyle/>
          <a:p>
            <a:endParaRPr lang="gl-ES"/>
          </a:p>
        </p:txBody>
      </p:sp>
      <p:sp>
        <p:nvSpPr>
          <p:cNvPr id="3" name="Marcador de contenido 2">
            <a:extLst>
              <a:ext uri="{FF2B5EF4-FFF2-40B4-BE49-F238E27FC236}">
                <a16:creationId xmlns:a16="http://schemas.microsoft.com/office/drawing/2014/main" id="{CDF9B752-4FE4-4864-B54B-D11603DB4066}"/>
              </a:ext>
            </a:extLst>
          </p:cNvPr>
          <p:cNvSpPr>
            <a:spLocks noGrp="1"/>
          </p:cNvSpPr>
          <p:nvPr>
            <p:ph idx="1"/>
          </p:nvPr>
        </p:nvSpPr>
        <p:spPr/>
        <p:txBody>
          <a:bodyPr/>
          <a:lstStyle/>
          <a:p>
            <a:endParaRPr lang="gl-ES"/>
          </a:p>
        </p:txBody>
      </p:sp>
      <p:pic>
        <p:nvPicPr>
          <p:cNvPr id="4" name="Imagen 3" descr="Resultado de imagen de mapa politico europa cuestion de oriente">
            <a:extLst>
              <a:ext uri="{FF2B5EF4-FFF2-40B4-BE49-F238E27FC236}">
                <a16:creationId xmlns:a16="http://schemas.microsoft.com/office/drawing/2014/main" id="{D05ADA4E-114F-412E-B66B-E719E34AB2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570659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0224C4-F816-486C-A5B8-88F9C006A139}"/>
              </a:ext>
            </a:extLst>
          </p:cNvPr>
          <p:cNvSpPr>
            <a:spLocks noGrp="1"/>
          </p:cNvSpPr>
          <p:nvPr>
            <p:ph type="title"/>
          </p:nvPr>
        </p:nvSpPr>
        <p:spPr/>
        <p:txBody>
          <a:bodyPr/>
          <a:lstStyle/>
          <a:p>
            <a:endParaRPr lang="gl-ES"/>
          </a:p>
        </p:txBody>
      </p:sp>
      <p:pic>
        <p:nvPicPr>
          <p:cNvPr id="4" name="Marcador de contenido 3">
            <a:extLst>
              <a:ext uri="{FF2B5EF4-FFF2-40B4-BE49-F238E27FC236}">
                <a16:creationId xmlns:a16="http://schemas.microsoft.com/office/drawing/2014/main" id="{56FB9522-08A2-4296-B54A-C32BD2217FD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589522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0AEA9A-705F-4B03-A7FC-555CD4F7EDCF}"/>
              </a:ext>
            </a:extLst>
          </p:cNvPr>
          <p:cNvSpPr>
            <a:spLocks noGrp="1"/>
          </p:cNvSpPr>
          <p:nvPr>
            <p:ph type="title"/>
          </p:nvPr>
        </p:nvSpPr>
        <p:spPr/>
        <p:txBody>
          <a:bodyPr/>
          <a:lstStyle/>
          <a:p>
            <a:r>
              <a:rPr lang="gl-ES" dirty="0"/>
              <a:t>A GRAN GUERRA CONCEPTO</a:t>
            </a:r>
          </a:p>
        </p:txBody>
      </p:sp>
      <p:sp>
        <p:nvSpPr>
          <p:cNvPr id="3" name="Marcador de contenido 2">
            <a:extLst>
              <a:ext uri="{FF2B5EF4-FFF2-40B4-BE49-F238E27FC236}">
                <a16:creationId xmlns:a16="http://schemas.microsoft.com/office/drawing/2014/main" id="{153AA9E3-B6AC-4441-8399-3100B0E358F0}"/>
              </a:ext>
            </a:extLst>
          </p:cNvPr>
          <p:cNvSpPr>
            <a:spLocks noGrp="1"/>
          </p:cNvSpPr>
          <p:nvPr>
            <p:ph idx="1"/>
          </p:nvPr>
        </p:nvSpPr>
        <p:spPr/>
        <p:txBody>
          <a:bodyPr>
            <a:normAutofit fontScale="92500" lnSpcReduction="10000"/>
          </a:bodyPr>
          <a:lstStyle/>
          <a:p>
            <a:r>
              <a:rPr lang="gl-ES" dirty="0"/>
              <a:t>¿Porqué se coñeceu como Gran Guerra?</a:t>
            </a:r>
          </a:p>
          <a:p>
            <a:pPr marL="457200" indent="-457200">
              <a:buFontTx/>
              <a:buChar char="-"/>
            </a:pPr>
            <a:r>
              <a:rPr lang="gl-ES" dirty="0"/>
              <a:t>Polo volume tanto das nacións implicadas: as máis poderosas do momento.</a:t>
            </a:r>
          </a:p>
          <a:p>
            <a:pPr marL="457200" indent="-457200">
              <a:buFontTx/>
              <a:buChar char="-"/>
            </a:pPr>
            <a:r>
              <a:rPr lang="gl-ES" dirty="0"/>
              <a:t>Polas súas implicacións sociais, tanto directas: morte de civís, como indirectas: toda a produción nacional se viu afectada e enfocada ao conflito.</a:t>
            </a:r>
          </a:p>
          <a:p>
            <a:pPr marL="457200" indent="-457200">
              <a:buFontTx/>
              <a:buChar char="-"/>
            </a:pPr>
            <a:r>
              <a:rPr lang="gl-ES" dirty="0"/>
              <a:t>A nivel tecnolóxico o desenvolvemento de novas armas</a:t>
            </a:r>
          </a:p>
          <a:p>
            <a:pPr marL="457200" indent="-457200">
              <a:buFontTx/>
              <a:buChar char="-"/>
            </a:pPr>
            <a:r>
              <a:rPr lang="gl-ES" dirty="0"/>
              <a:t>Pola implicación de diferentes partes do globo: Europa, Asia, África...</a:t>
            </a:r>
          </a:p>
        </p:txBody>
      </p:sp>
    </p:spTree>
    <p:extLst>
      <p:ext uri="{BB962C8B-B14F-4D97-AF65-F5344CB8AC3E}">
        <p14:creationId xmlns:p14="http://schemas.microsoft.com/office/powerpoint/2010/main" val="2145479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6EDF9C-1908-48F2-8254-4AF2DB2851E0}"/>
              </a:ext>
            </a:extLst>
          </p:cNvPr>
          <p:cNvSpPr>
            <a:spLocks noGrp="1"/>
          </p:cNvSpPr>
          <p:nvPr>
            <p:ph type="title"/>
          </p:nvPr>
        </p:nvSpPr>
        <p:spPr/>
        <p:txBody>
          <a:bodyPr/>
          <a:lstStyle/>
          <a:p>
            <a:r>
              <a:rPr lang="gl-ES" dirty="0"/>
              <a:t>AS ETAPAS DA CONTENDA</a:t>
            </a:r>
          </a:p>
        </p:txBody>
      </p:sp>
      <p:sp>
        <p:nvSpPr>
          <p:cNvPr id="3" name="Marcador de contenido 2">
            <a:extLst>
              <a:ext uri="{FF2B5EF4-FFF2-40B4-BE49-F238E27FC236}">
                <a16:creationId xmlns:a16="http://schemas.microsoft.com/office/drawing/2014/main" id="{B77C2979-C2B6-4BAE-9DD5-16A210988C7D}"/>
              </a:ext>
            </a:extLst>
          </p:cNvPr>
          <p:cNvSpPr>
            <a:spLocks noGrp="1"/>
          </p:cNvSpPr>
          <p:nvPr>
            <p:ph idx="1"/>
          </p:nvPr>
        </p:nvSpPr>
        <p:spPr/>
        <p:txBody>
          <a:bodyPr>
            <a:normAutofit lnSpcReduction="10000"/>
          </a:bodyPr>
          <a:lstStyle/>
          <a:p>
            <a:pPr marL="457200" indent="-457200" algn="just">
              <a:buFontTx/>
              <a:buChar char="-"/>
            </a:pPr>
            <a:r>
              <a:rPr lang="gl-ES" dirty="0"/>
              <a:t>OS INICIOS: </a:t>
            </a:r>
          </a:p>
          <a:p>
            <a:pPr algn="just"/>
            <a:r>
              <a:rPr lang="gl-ES" dirty="0"/>
              <a:t>En 1914 iníciase a contenda. Alemaña ataca a Francia conquistando Bélxica (neutral), iniciando así o seu Plan </a:t>
            </a:r>
            <a:r>
              <a:rPr lang="gl-ES" dirty="0" err="1"/>
              <a:t>Schlieffen</a:t>
            </a:r>
            <a:r>
              <a:rPr lang="gl-ES" dirty="0"/>
              <a:t> (1905), unha guerra rápida nunha das frontes (occidental) para concentrarse logo no outro (oriental).</a:t>
            </a:r>
          </a:p>
          <a:p>
            <a:pPr algn="just"/>
            <a:r>
              <a:rPr lang="gl-ES" dirty="0"/>
              <a:t>Na fronte occidental os imperios da Tripla Alianza sitúanse a 40 </a:t>
            </a:r>
            <a:r>
              <a:rPr lang="gl-ES" dirty="0" err="1"/>
              <a:t>kilómetros</a:t>
            </a:r>
            <a:r>
              <a:rPr lang="gl-ES" dirty="0"/>
              <a:t> de París, mentres que na fronte oriental sucédense </a:t>
            </a:r>
            <a:r>
              <a:rPr lang="gl-ES" dirty="0" err="1"/>
              <a:t>victorias</a:t>
            </a:r>
            <a:r>
              <a:rPr lang="gl-ES" dirty="0"/>
              <a:t> dun e outro bando.</a:t>
            </a:r>
          </a:p>
        </p:txBody>
      </p:sp>
    </p:spTree>
    <p:extLst>
      <p:ext uri="{BB962C8B-B14F-4D97-AF65-F5344CB8AC3E}">
        <p14:creationId xmlns:p14="http://schemas.microsoft.com/office/powerpoint/2010/main" val="1641784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850190-0AD3-4B47-8CFD-E101C34DCD4D}"/>
              </a:ext>
            </a:extLst>
          </p:cNvPr>
          <p:cNvSpPr>
            <a:spLocks noGrp="1"/>
          </p:cNvSpPr>
          <p:nvPr>
            <p:ph type="title"/>
          </p:nvPr>
        </p:nvSpPr>
        <p:spPr/>
        <p:txBody>
          <a:bodyPr/>
          <a:lstStyle/>
          <a:p>
            <a:r>
              <a:rPr lang="gl-ES" dirty="0"/>
              <a:t>AS ETAPAS DA CONTENDA</a:t>
            </a:r>
          </a:p>
        </p:txBody>
      </p:sp>
      <p:sp>
        <p:nvSpPr>
          <p:cNvPr id="3" name="Marcador de contenido 2">
            <a:extLst>
              <a:ext uri="{FF2B5EF4-FFF2-40B4-BE49-F238E27FC236}">
                <a16:creationId xmlns:a16="http://schemas.microsoft.com/office/drawing/2014/main" id="{3CD085D8-A6CE-4F63-819D-86B4F1C0F34E}"/>
              </a:ext>
            </a:extLst>
          </p:cNvPr>
          <p:cNvSpPr>
            <a:spLocks noGrp="1"/>
          </p:cNvSpPr>
          <p:nvPr>
            <p:ph idx="1"/>
          </p:nvPr>
        </p:nvSpPr>
        <p:spPr/>
        <p:txBody>
          <a:bodyPr>
            <a:normAutofit lnSpcReduction="10000"/>
          </a:bodyPr>
          <a:lstStyle/>
          <a:p>
            <a:pPr marL="457200" indent="-457200">
              <a:buFontTx/>
              <a:buChar char="-"/>
            </a:pPr>
            <a:r>
              <a:rPr lang="gl-ES" dirty="0"/>
              <a:t>A GUERRA DE POSICIÓNS:</a:t>
            </a:r>
          </a:p>
          <a:p>
            <a:pPr algn="just"/>
            <a:r>
              <a:rPr lang="gl-ES" dirty="0"/>
              <a:t>Tras unha semana de batalla na Primeira Batalla de </a:t>
            </a:r>
            <a:r>
              <a:rPr lang="gl-ES" dirty="0" err="1"/>
              <a:t>Marne</a:t>
            </a:r>
            <a:r>
              <a:rPr lang="gl-ES" dirty="0"/>
              <a:t> (5 Setembro de 1916) , a coalición franco inglesa fai retroceder ao exército alemán, este atrincheirase para manter os territorios conseguidos.</a:t>
            </a:r>
          </a:p>
          <a:p>
            <a:pPr algn="just"/>
            <a:r>
              <a:rPr lang="gl-ES" dirty="0"/>
              <a:t>Entre 1915 e 1916 dáse unha guerra de trincheiras. Nesta etapa os alemáns toman posicións defensivas na fronte occidental. Mentres na oriental comeza a observarse o declive do exército ruso.</a:t>
            </a:r>
          </a:p>
        </p:txBody>
      </p:sp>
    </p:spTree>
    <p:extLst>
      <p:ext uri="{BB962C8B-B14F-4D97-AF65-F5344CB8AC3E}">
        <p14:creationId xmlns:p14="http://schemas.microsoft.com/office/powerpoint/2010/main" val="338082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7386A-0754-4536-9521-AE6B6A6BA2B5}"/>
              </a:ext>
            </a:extLst>
          </p:cNvPr>
          <p:cNvSpPr>
            <a:spLocks noGrp="1"/>
          </p:cNvSpPr>
          <p:nvPr>
            <p:ph type="title"/>
          </p:nvPr>
        </p:nvSpPr>
        <p:spPr/>
        <p:txBody>
          <a:bodyPr>
            <a:normAutofit/>
          </a:bodyPr>
          <a:lstStyle/>
          <a:p>
            <a:r>
              <a:rPr lang="gl-ES" dirty="0"/>
              <a:t>AS ETAPAS DA CONTENDA</a:t>
            </a:r>
          </a:p>
        </p:txBody>
      </p:sp>
      <p:sp>
        <p:nvSpPr>
          <p:cNvPr id="3" name="Marcador de contenido 2">
            <a:extLst>
              <a:ext uri="{FF2B5EF4-FFF2-40B4-BE49-F238E27FC236}">
                <a16:creationId xmlns:a16="http://schemas.microsoft.com/office/drawing/2014/main" id="{AFB97A2F-B8EC-4AB2-AB94-0F814A406F33}"/>
              </a:ext>
            </a:extLst>
          </p:cNvPr>
          <p:cNvSpPr>
            <a:spLocks noGrp="1"/>
          </p:cNvSpPr>
          <p:nvPr>
            <p:ph idx="1"/>
          </p:nvPr>
        </p:nvSpPr>
        <p:spPr/>
        <p:txBody>
          <a:bodyPr/>
          <a:lstStyle/>
          <a:p>
            <a:pPr marL="457200" indent="-457200">
              <a:buFontTx/>
              <a:buChar char="-"/>
            </a:pPr>
            <a:r>
              <a:rPr lang="gl-ES" dirty="0"/>
              <a:t>OFENSIVA DA ENTENTE.</a:t>
            </a:r>
          </a:p>
          <a:p>
            <a:pPr algn="just"/>
            <a:r>
              <a:rPr lang="gl-ES" dirty="0"/>
              <a:t>Entre o 1 e o 18 de Novembro de 1916 tivo lugar a Batalla do </a:t>
            </a:r>
            <a:r>
              <a:rPr lang="gl-ES" dirty="0" err="1"/>
              <a:t>Samme</a:t>
            </a:r>
            <a:r>
              <a:rPr lang="gl-ES" dirty="0"/>
              <a:t>, a máis sanguenta do conflito. A ofensiva franco-británica intenta romper as filas alemáns conseguindo o seu retroceso, pero non tanto como tiñan planificado. Nela perden a vida máis de 1 Millón de persoas dun e outro bando.</a:t>
            </a:r>
          </a:p>
        </p:txBody>
      </p:sp>
    </p:spTree>
    <p:extLst>
      <p:ext uri="{BB962C8B-B14F-4D97-AF65-F5344CB8AC3E}">
        <p14:creationId xmlns:p14="http://schemas.microsoft.com/office/powerpoint/2010/main" val="2841835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453D38-D809-4B75-B03C-3262624D1975}"/>
              </a:ext>
            </a:extLst>
          </p:cNvPr>
          <p:cNvSpPr>
            <a:spLocks noGrp="1"/>
          </p:cNvSpPr>
          <p:nvPr>
            <p:ph type="title"/>
          </p:nvPr>
        </p:nvSpPr>
        <p:spPr/>
        <p:txBody>
          <a:bodyPr/>
          <a:lstStyle/>
          <a:p>
            <a:r>
              <a:rPr lang="gl-ES" dirty="0"/>
              <a:t>As etapas da contenda</a:t>
            </a:r>
          </a:p>
        </p:txBody>
      </p:sp>
      <p:sp>
        <p:nvSpPr>
          <p:cNvPr id="3" name="Marcador de contenido 2">
            <a:extLst>
              <a:ext uri="{FF2B5EF4-FFF2-40B4-BE49-F238E27FC236}">
                <a16:creationId xmlns:a16="http://schemas.microsoft.com/office/drawing/2014/main" id="{30C22667-6DE4-4C55-9AC9-49CD1B2CAFBA}"/>
              </a:ext>
            </a:extLst>
          </p:cNvPr>
          <p:cNvSpPr>
            <a:spLocks noGrp="1"/>
          </p:cNvSpPr>
          <p:nvPr>
            <p:ph idx="1"/>
          </p:nvPr>
        </p:nvSpPr>
        <p:spPr/>
        <p:txBody>
          <a:bodyPr>
            <a:normAutofit lnSpcReduction="10000"/>
          </a:bodyPr>
          <a:lstStyle/>
          <a:p>
            <a:pPr marL="457200" indent="-457200">
              <a:buFontTx/>
              <a:buChar char="-"/>
            </a:pPr>
            <a:r>
              <a:rPr lang="gl-ES" dirty="0"/>
              <a:t>A CRISE DEFINITIVA</a:t>
            </a:r>
          </a:p>
          <a:p>
            <a:pPr algn="just"/>
            <a:r>
              <a:rPr lang="gl-ES" dirty="0"/>
              <a:t>En 1917 prodúcense protestas e motíns en Francia, Gran Bretaña, Alemaña e Imperio Austro Húngaro. A guerra vendérase á poboación como algo rápido, case fugaz, pero un conflito de tales dimensións deixaba pegada na sociedade. En Febreiro de 1917 estala a Revolución Rusa o que </a:t>
            </a:r>
            <a:r>
              <a:rPr lang="gl-ES" dirty="0" err="1"/>
              <a:t>desenvoca</a:t>
            </a:r>
            <a:r>
              <a:rPr lang="gl-ES" dirty="0"/>
              <a:t> na saída do conflito coa firma do Tratado de </a:t>
            </a:r>
            <a:r>
              <a:rPr lang="gl-ES" dirty="0" err="1"/>
              <a:t>Brest-Litovsk</a:t>
            </a:r>
            <a:r>
              <a:rPr lang="gl-ES" dirty="0"/>
              <a:t> (1918). </a:t>
            </a:r>
            <a:r>
              <a:rPr lang="gl-ES" dirty="0" err="1"/>
              <a:t>Ademáis</a:t>
            </a:r>
            <a:r>
              <a:rPr lang="gl-ES" dirty="0"/>
              <a:t> os Estados Unidos entran na guerra no bando da </a:t>
            </a:r>
            <a:r>
              <a:rPr lang="gl-ES" dirty="0" err="1"/>
              <a:t>Triple</a:t>
            </a:r>
            <a:r>
              <a:rPr lang="gl-ES" dirty="0"/>
              <a:t> </a:t>
            </a:r>
            <a:r>
              <a:rPr lang="gl-ES" dirty="0" err="1"/>
              <a:t>Entente</a:t>
            </a:r>
            <a:r>
              <a:rPr lang="gl-ES" dirty="0"/>
              <a:t>, polo que se decanta a </a:t>
            </a:r>
            <a:r>
              <a:rPr lang="gl-ES" dirty="0" err="1"/>
              <a:t>victoria</a:t>
            </a:r>
            <a:r>
              <a:rPr lang="gl-ES" dirty="0"/>
              <a:t> </a:t>
            </a:r>
            <a:r>
              <a:rPr lang="gl-ES" dirty="0" err="1"/>
              <a:t>rápidamente</a:t>
            </a:r>
            <a:r>
              <a:rPr lang="gl-ES" dirty="0"/>
              <a:t>.</a:t>
            </a:r>
          </a:p>
        </p:txBody>
      </p:sp>
    </p:spTree>
    <p:extLst>
      <p:ext uri="{BB962C8B-B14F-4D97-AF65-F5344CB8AC3E}">
        <p14:creationId xmlns:p14="http://schemas.microsoft.com/office/powerpoint/2010/main" val="1949426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05C629-ED3E-4FDC-9AAE-2A84C6F939D7}"/>
              </a:ext>
            </a:extLst>
          </p:cNvPr>
          <p:cNvSpPr>
            <a:spLocks noGrp="1"/>
          </p:cNvSpPr>
          <p:nvPr>
            <p:ph type="title"/>
          </p:nvPr>
        </p:nvSpPr>
        <p:spPr/>
        <p:txBody>
          <a:bodyPr/>
          <a:lstStyle/>
          <a:p>
            <a:r>
              <a:rPr lang="gl-ES" dirty="0"/>
              <a:t>ETAPAS DA CONTENDA</a:t>
            </a:r>
          </a:p>
        </p:txBody>
      </p:sp>
      <p:sp>
        <p:nvSpPr>
          <p:cNvPr id="3" name="Marcador de contenido 2">
            <a:extLst>
              <a:ext uri="{FF2B5EF4-FFF2-40B4-BE49-F238E27FC236}">
                <a16:creationId xmlns:a16="http://schemas.microsoft.com/office/drawing/2014/main" id="{4C87C99C-7322-431A-AC2E-169F4F81CE8B}"/>
              </a:ext>
            </a:extLst>
          </p:cNvPr>
          <p:cNvSpPr>
            <a:spLocks noGrp="1"/>
          </p:cNvSpPr>
          <p:nvPr>
            <p:ph idx="1"/>
          </p:nvPr>
        </p:nvSpPr>
        <p:spPr/>
        <p:txBody>
          <a:bodyPr/>
          <a:lstStyle/>
          <a:p>
            <a:r>
              <a:rPr lang="gl-ES" dirty="0"/>
              <a:t>-1918 A FIN</a:t>
            </a:r>
          </a:p>
          <a:p>
            <a:pPr algn="just"/>
            <a:r>
              <a:rPr lang="gl-ES" dirty="0"/>
              <a:t>En 1918 sucede o fin da guerra entre o 15 de Xullo e o 6 de Agosto ten lugar a Segunda Batalla do </a:t>
            </a:r>
            <a:r>
              <a:rPr lang="gl-ES" dirty="0" err="1"/>
              <a:t>Marne</a:t>
            </a:r>
            <a:r>
              <a:rPr lang="gl-ES" dirty="0"/>
              <a:t>, unha contraofensiva aliada que obriga a Alemaña a abandonar ambos frontes. En Alemaña </a:t>
            </a:r>
            <a:r>
              <a:rPr lang="gl-ES" dirty="0" err="1"/>
              <a:t>dase</a:t>
            </a:r>
            <a:r>
              <a:rPr lang="gl-ES" dirty="0"/>
              <a:t> un movemento revolucionario que obriga ao Kaiser </a:t>
            </a:r>
            <a:r>
              <a:rPr lang="gl-ES" dirty="0" err="1"/>
              <a:t>Guillermo</a:t>
            </a:r>
            <a:r>
              <a:rPr lang="gl-ES" dirty="0"/>
              <a:t> II a abdicar, retirándose así do conflito.</a:t>
            </a:r>
          </a:p>
        </p:txBody>
      </p:sp>
    </p:spTree>
    <p:extLst>
      <p:ext uri="{BB962C8B-B14F-4D97-AF65-F5344CB8AC3E}">
        <p14:creationId xmlns:p14="http://schemas.microsoft.com/office/powerpoint/2010/main" val="549369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AEA5B-E863-49FD-AE3B-4395DB5FDDC8}"/>
              </a:ext>
            </a:extLst>
          </p:cNvPr>
          <p:cNvSpPr>
            <a:spLocks noGrp="1"/>
          </p:cNvSpPr>
          <p:nvPr>
            <p:ph type="title"/>
          </p:nvPr>
        </p:nvSpPr>
        <p:spPr/>
        <p:txBody>
          <a:bodyPr/>
          <a:lstStyle/>
          <a:p>
            <a:r>
              <a:rPr lang="gl-ES" dirty="0"/>
              <a:t>A PAZ	</a:t>
            </a:r>
          </a:p>
        </p:txBody>
      </p:sp>
      <p:sp>
        <p:nvSpPr>
          <p:cNvPr id="3" name="Marcador de contenido 2">
            <a:extLst>
              <a:ext uri="{FF2B5EF4-FFF2-40B4-BE49-F238E27FC236}">
                <a16:creationId xmlns:a16="http://schemas.microsoft.com/office/drawing/2014/main" id="{83A4A9EE-9BFD-4419-92E2-0204C718CEAC}"/>
              </a:ext>
            </a:extLst>
          </p:cNvPr>
          <p:cNvSpPr>
            <a:spLocks noGrp="1"/>
          </p:cNvSpPr>
          <p:nvPr>
            <p:ph idx="1"/>
          </p:nvPr>
        </p:nvSpPr>
        <p:spPr/>
        <p:txBody>
          <a:bodyPr>
            <a:normAutofit lnSpcReduction="10000"/>
          </a:bodyPr>
          <a:lstStyle/>
          <a:p>
            <a:pPr algn="just"/>
            <a:r>
              <a:rPr lang="gl-ES" dirty="0"/>
              <a:t>A paz firmouse na Conferencia de París de 1919. Nela firmáronse por parte dos vencedores unhas condicións finalmente consideradas abusivas polos vencidos. O que levou a ser coñecidas como O </a:t>
            </a:r>
            <a:r>
              <a:rPr lang="gl-ES" dirty="0" err="1"/>
              <a:t>Diktat</a:t>
            </a:r>
            <a:r>
              <a:rPr lang="gl-ES" dirty="0"/>
              <a:t> de </a:t>
            </a:r>
            <a:r>
              <a:rPr lang="gl-ES" dirty="0" err="1"/>
              <a:t>Versalles</a:t>
            </a:r>
            <a:r>
              <a:rPr lang="gl-ES" dirty="0"/>
              <a:t> alo menos en Alemaña.</a:t>
            </a:r>
          </a:p>
          <a:p>
            <a:pPr algn="just"/>
            <a:r>
              <a:rPr lang="gl-ES" dirty="0"/>
              <a:t> Firmáronse diferentes tratados, un con cada unha das potencias derrotadas.</a:t>
            </a:r>
          </a:p>
          <a:p>
            <a:pPr algn="just"/>
            <a:r>
              <a:rPr lang="gl-ES" dirty="0"/>
              <a:t>O máis recoñecido é o de </a:t>
            </a:r>
            <a:r>
              <a:rPr lang="gl-ES" dirty="0" err="1"/>
              <a:t>Versalles</a:t>
            </a:r>
            <a:r>
              <a:rPr lang="gl-ES" dirty="0"/>
              <a:t> por ser o que se firma con Alemaña.</a:t>
            </a:r>
          </a:p>
        </p:txBody>
      </p:sp>
    </p:spTree>
    <p:extLst>
      <p:ext uri="{BB962C8B-B14F-4D97-AF65-F5344CB8AC3E}">
        <p14:creationId xmlns:p14="http://schemas.microsoft.com/office/powerpoint/2010/main" val="3867520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711E13-BD06-4458-A576-E6A7B96686BC}"/>
              </a:ext>
            </a:extLst>
          </p:cNvPr>
          <p:cNvSpPr>
            <a:spLocks noGrp="1"/>
          </p:cNvSpPr>
          <p:nvPr>
            <p:ph type="title"/>
          </p:nvPr>
        </p:nvSpPr>
        <p:spPr/>
        <p:txBody>
          <a:bodyPr/>
          <a:lstStyle/>
          <a:p>
            <a:r>
              <a:rPr lang="gl-ES" dirty="0"/>
              <a:t>Os motíns de 1917</a:t>
            </a:r>
          </a:p>
        </p:txBody>
      </p:sp>
      <p:sp>
        <p:nvSpPr>
          <p:cNvPr id="3" name="Marcador de contenido 2">
            <a:extLst>
              <a:ext uri="{FF2B5EF4-FFF2-40B4-BE49-F238E27FC236}">
                <a16:creationId xmlns:a16="http://schemas.microsoft.com/office/drawing/2014/main" id="{29EEE55B-28C5-470B-80EC-2D14E7A89CB4}"/>
              </a:ext>
            </a:extLst>
          </p:cNvPr>
          <p:cNvSpPr>
            <a:spLocks noGrp="1"/>
          </p:cNvSpPr>
          <p:nvPr>
            <p:ph idx="1"/>
          </p:nvPr>
        </p:nvSpPr>
        <p:spPr/>
        <p:txBody>
          <a:bodyPr/>
          <a:lstStyle/>
          <a:p>
            <a:pPr algn="just"/>
            <a:r>
              <a:rPr lang="gl-ES" dirty="0"/>
              <a:t>A Gran Guerra fora presentada á poboación como un suceso pasaxeiro, fugaz, e indoloro. Pero o conflito enrudeceuse có paso dos anos, e as mensaxes que se enviaran durante os primeiros anos a través da </a:t>
            </a:r>
            <a:r>
              <a:rPr lang="gl-ES" dirty="0" err="1"/>
              <a:t>cartelería</a:t>
            </a:r>
            <a:r>
              <a:rPr lang="gl-ES" dirty="0"/>
              <a:t> mudaron en caos e desolación.</a:t>
            </a:r>
          </a:p>
        </p:txBody>
      </p:sp>
    </p:spTree>
    <p:extLst>
      <p:ext uri="{BB962C8B-B14F-4D97-AF65-F5344CB8AC3E}">
        <p14:creationId xmlns:p14="http://schemas.microsoft.com/office/powerpoint/2010/main" val="418133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D76C63-8FE5-412F-A293-5CAC10736007}"/>
              </a:ext>
            </a:extLst>
          </p:cNvPr>
          <p:cNvSpPr>
            <a:spLocks noGrp="1"/>
          </p:cNvSpPr>
          <p:nvPr>
            <p:ph type="title"/>
          </p:nvPr>
        </p:nvSpPr>
        <p:spPr/>
        <p:txBody>
          <a:bodyPr/>
          <a:lstStyle/>
          <a:p>
            <a:r>
              <a:rPr lang="gl-ES" dirty="0"/>
              <a:t>Tarefa 1. a gran guerra.</a:t>
            </a:r>
          </a:p>
        </p:txBody>
      </p:sp>
      <p:pic>
        <p:nvPicPr>
          <p:cNvPr id="4" name="0 Imagen">
            <a:extLst>
              <a:ext uri="{FF2B5EF4-FFF2-40B4-BE49-F238E27FC236}">
                <a16:creationId xmlns:a16="http://schemas.microsoft.com/office/drawing/2014/main" id="{F115DA6A-3E52-44E4-8DB1-2707577CB9C7}"/>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266950"/>
            <a:ext cx="12191999" cy="4591050"/>
          </a:xfrm>
          <a:prstGeom prst="rect">
            <a:avLst/>
          </a:prstGeom>
        </p:spPr>
      </p:pic>
    </p:spTree>
    <p:extLst>
      <p:ext uri="{BB962C8B-B14F-4D97-AF65-F5344CB8AC3E}">
        <p14:creationId xmlns:p14="http://schemas.microsoft.com/office/powerpoint/2010/main" val="506677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4">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3011"/>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687701C-B173-4B36-9BE5-B7C376877B00}"/>
              </a:ext>
            </a:extLst>
          </p:cNvPr>
          <p:cNvSpPr>
            <a:spLocks noGrp="1"/>
          </p:cNvSpPr>
          <p:nvPr>
            <p:ph type="title"/>
          </p:nvPr>
        </p:nvSpPr>
        <p:spPr>
          <a:xfrm>
            <a:off x="960120" y="5029200"/>
            <a:ext cx="10268712" cy="1327554"/>
          </a:xfrm>
        </p:spPr>
        <p:txBody>
          <a:bodyPr>
            <a:normAutofit fontScale="90000"/>
          </a:bodyPr>
          <a:lstStyle/>
          <a:p>
            <a:r>
              <a:rPr lang="gl-ES" dirty="0"/>
              <a:t>Carteis de usa e </a:t>
            </a:r>
            <a:r>
              <a:rPr lang="gl-ES" dirty="0" err="1"/>
              <a:t>inglaterra</a:t>
            </a:r>
            <a:endParaRPr lang="gl-ES" dirty="0"/>
          </a:p>
        </p:txBody>
      </p:sp>
      <p:pic>
        <p:nvPicPr>
          <p:cNvPr id="1026" name="Picture 2">
            <a:extLst>
              <a:ext uri="{FF2B5EF4-FFF2-40B4-BE49-F238E27FC236}">
                <a16:creationId xmlns:a16="http://schemas.microsoft.com/office/drawing/2014/main" id="{C43791C7-7220-40A8-9BF4-6D77CFC7B3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6" r="5788" b="4"/>
          <a:stretch/>
        </p:blipFill>
        <p:spPr bwMode="auto">
          <a:xfrm>
            <a:off x="2834904" y="19360"/>
            <a:ext cx="3044952" cy="4593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342803D-5D81-4F2F-9AA1-5F082C7AB1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69"/>
          <a:stretch/>
        </p:blipFill>
        <p:spPr bwMode="auto">
          <a:xfrm>
            <a:off x="9137904" y="10"/>
            <a:ext cx="3054096" cy="4593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D210E30F-E80B-412F-90DB-BAFF1E276B1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 y="-1"/>
            <a:ext cx="3040387" cy="4593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8DEF2B98-6516-49DA-B214-92FDF8F9F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425" y="-8671"/>
            <a:ext cx="3398910" cy="462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390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67BC079-8E7F-45CC-B87A-24DDA87C53F6}"/>
              </a:ext>
            </a:extLst>
          </p:cNvPr>
          <p:cNvSpPr>
            <a:spLocks noGrp="1"/>
          </p:cNvSpPr>
          <p:nvPr>
            <p:ph type="title"/>
          </p:nvPr>
        </p:nvSpPr>
        <p:spPr>
          <a:xfrm>
            <a:off x="5300811" y="317500"/>
            <a:ext cx="5927576" cy="1701800"/>
          </a:xfrm>
        </p:spPr>
        <p:txBody>
          <a:bodyPr>
            <a:normAutofit/>
          </a:bodyPr>
          <a:lstStyle/>
          <a:p>
            <a:r>
              <a:rPr lang="gl-ES" dirty="0"/>
              <a:t>Cartel usa</a:t>
            </a:r>
          </a:p>
        </p:txBody>
      </p:sp>
      <p:pic>
        <p:nvPicPr>
          <p:cNvPr id="2050" name="Picture 2">
            <a:extLst>
              <a:ext uri="{FF2B5EF4-FFF2-40B4-BE49-F238E27FC236}">
                <a16:creationId xmlns:a16="http://schemas.microsoft.com/office/drawing/2014/main" id="{D00EFFC4-0165-4B1E-908A-2724E413DA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7"/>
          <a:stretch/>
        </p:blipFill>
        <p:spPr bwMode="auto">
          <a:xfrm>
            <a:off x="20" y="10"/>
            <a:ext cx="4657324"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4" name="Content Placeholder 2053">
            <a:extLst>
              <a:ext uri="{FF2B5EF4-FFF2-40B4-BE49-F238E27FC236}">
                <a16:creationId xmlns:a16="http://schemas.microsoft.com/office/drawing/2014/main" id="{2A4551BA-046C-4F5A-A509-E66B491CB60A}"/>
              </a:ext>
            </a:extLst>
          </p:cNvPr>
          <p:cNvSpPr>
            <a:spLocks noGrp="1"/>
          </p:cNvSpPr>
          <p:nvPr>
            <p:ph idx="1"/>
          </p:nvPr>
        </p:nvSpPr>
        <p:spPr>
          <a:xfrm>
            <a:off x="5300810" y="2587625"/>
            <a:ext cx="5927577" cy="3594100"/>
          </a:xfrm>
        </p:spPr>
        <p:txBody>
          <a:bodyPr anchor="t">
            <a:normAutofit/>
          </a:bodyPr>
          <a:lstStyle/>
          <a:p>
            <a:r>
              <a:rPr lang="en-US" dirty="0" err="1"/>
              <a:t>Posiblemente</a:t>
            </a:r>
            <a:r>
              <a:rPr lang="en-US" dirty="0"/>
              <a:t> o meu </a:t>
            </a:r>
            <a:r>
              <a:rPr lang="en-US" dirty="0" err="1"/>
              <a:t>preferido</a:t>
            </a:r>
            <a:r>
              <a:rPr lang="en-US" dirty="0"/>
              <a:t>, o </a:t>
            </a:r>
            <a:r>
              <a:rPr lang="en-US" dirty="0" err="1"/>
              <a:t>máis</a:t>
            </a:r>
            <a:r>
              <a:rPr lang="en-US" dirty="0"/>
              <a:t> </a:t>
            </a:r>
            <a:r>
              <a:rPr lang="en-US" dirty="0" err="1"/>
              <a:t>cómico</a:t>
            </a:r>
            <a:r>
              <a:rPr lang="en-US" dirty="0"/>
              <a:t> e accessible </a:t>
            </a:r>
            <a:r>
              <a:rPr lang="en-US" dirty="0" err="1"/>
              <a:t>ao</a:t>
            </a:r>
            <a:r>
              <a:rPr lang="en-US" dirty="0"/>
              <a:t> </a:t>
            </a:r>
            <a:r>
              <a:rPr lang="en-US" dirty="0" err="1"/>
              <a:t>linguaxe</a:t>
            </a:r>
            <a:r>
              <a:rPr lang="en-US" dirty="0"/>
              <a:t> visual </a:t>
            </a:r>
            <a:r>
              <a:rPr lang="en-US" dirty="0" err="1"/>
              <a:t>có</a:t>
            </a:r>
            <a:r>
              <a:rPr lang="en-US" dirty="0"/>
              <a:t> que se </a:t>
            </a:r>
            <a:r>
              <a:rPr lang="en-US" dirty="0" err="1"/>
              <a:t>traballa</a:t>
            </a:r>
            <a:r>
              <a:rPr lang="en-US" dirty="0"/>
              <a:t> </a:t>
            </a:r>
            <a:r>
              <a:rPr lang="en-US" dirty="0" err="1"/>
              <a:t>hoxe</a:t>
            </a:r>
            <a:r>
              <a:rPr lang="en-US" dirty="0"/>
              <a:t>.</a:t>
            </a:r>
          </a:p>
        </p:txBody>
      </p:sp>
    </p:spTree>
    <p:extLst>
      <p:ext uri="{BB962C8B-B14F-4D97-AF65-F5344CB8AC3E}">
        <p14:creationId xmlns:p14="http://schemas.microsoft.com/office/powerpoint/2010/main" val="2877862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CCEA70-709E-465E-B8A2-501608ED0BA4}"/>
              </a:ext>
            </a:extLst>
          </p:cNvPr>
          <p:cNvSpPr>
            <a:spLocks noGrp="1"/>
          </p:cNvSpPr>
          <p:nvPr>
            <p:ph type="title"/>
          </p:nvPr>
        </p:nvSpPr>
        <p:spPr>
          <a:xfrm>
            <a:off x="366733" y="346997"/>
            <a:ext cx="10268712" cy="1700784"/>
          </a:xfrm>
        </p:spPr>
        <p:txBody>
          <a:bodyPr/>
          <a:lstStyle/>
          <a:p>
            <a:r>
              <a:rPr lang="gl-ES" dirty="0"/>
              <a:t>CARTEIS FRANCESES</a:t>
            </a:r>
          </a:p>
        </p:txBody>
      </p:sp>
      <p:pic>
        <p:nvPicPr>
          <p:cNvPr id="3074" name="Picture 2">
            <a:extLst>
              <a:ext uri="{FF2B5EF4-FFF2-40B4-BE49-F238E27FC236}">
                <a16:creationId xmlns:a16="http://schemas.microsoft.com/office/drawing/2014/main" id="{14972387-F1F1-4F57-B135-E001EA6CB0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50778"/>
            <a:ext cx="3994826" cy="50324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A3575B0-535A-4FAE-A686-324F80062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826" y="1850778"/>
            <a:ext cx="4098587" cy="50072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in en Gran Guerra">
            <a:extLst>
              <a:ext uri="{FF2B5EF4-FFF2-40B4-BE49-F238E27FC236}">
                <a16:creationId xmlns:a16="http://schemas.microsoft.com/office/drawing/2014/main" id="{6C2407F6-B3AD-4A76-BE85-533820F81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3413" y="0"/>
            <a:ext cx="4098587" cy="688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4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ED0412-77D4-4A33-BC97-698E15441E04}"/>
              </a:ext>
            </a:extLst>
          </p:cNvPr>
          <p:cNvSpPr>
            <a:spLocks noGrp="1"/>
          </p:cNvSpPr>
          <p:nvPr>
            <p:ph type="title"/>
          </p:nvPr>
        </p:nvSpPr>
        <p:spPr/>
        <p:txBody>
          <a:bodyPr/>
          <a:lstStyle/>
          <a:p>
            <a:r>
              <a:rPr lang="gl-ES" dirty="0"/>
              <a:t>Máis de usa</a:t>
            </a:r>
          </a:p>
        </p:txBody>
      </p:sp>
      <p:pic>
        <p:nvPicPr>
          <p:cNvPr id="4098" name="Picture 2">
            <a:extLst>
              <a:ext uri="{FF2B5EF4-FFF2-40B4-BE49-F238E27FC236}">
                <a16:creationId xmlns:a16="http://schemas.microsoft.com/office/drawing/2014/main" id="{D9A99638-9971-404C-B2B2-EBEBB577F3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28583"/>
            <a:ext cx="3706238" cy="50197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87408D3-2DBC-469B-AE5F-1B5CA96F9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238" y="1828583"/>
            <a:ext cx="4538663" cy="508283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7898906-61D0-46F1-9A91-77ED2580E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901" y="1"/>
            <a:ext cx="3944051" cy="684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906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2F5DE6-E6F7-4396-BA72-40E3E9B87531}"/>
              </a:ext>
            </a:extLst>
          </p:cNvPr>
          <p:cNvSpPr>
            <a:spLocks noGrp="1"/>
          </p:cNvSpPr>
          <p:nvPr>
            <p:ph type="title"/>
          </p:nvPr>
        </p:nvSpPr>
        <p:spPr>
          <a:xfrm>
            <a:off x="-373380" y="303526"/>
            <a:ext cx="10268712" cy="1700784"/>
          </a:xfrm>
        </p:spPr>
        <p:txBody>
          <a:bodyPr/>
          <a:lstStyle/>
          <a:p>
            <a:endParaRPr lang="gl-ES" dirty="0"/>
          </a:p>
        </p:txBody>
      </p:sp>
      <p:pic>
        <p:nvPicPr>
          <p:cNvPr id="5122" name="Picture 2">
            <a:extLst>
              <a:ext uri="{FF2B5EF4-FFF2-40B4-BE49-F238E27FC236}">
                <a16:creationId xmlns:a16="http://schemas.microsoft.com/office/drawing/2014/main" id="{9DE55DFC-C537-434E-9BBF-3F8B162CF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848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primera guerra psicológica">
            <a:extLst>
              <a:ext uri="{FF2B5EF4-FFF2-40B4-BE49-F238E27FC236}">
                <a16:creationId xmlns:a16="http://schemas.microsoft.com/office/drawing/2014/main" id="{2DCA6F97-AE75-4B49-A35F-550E3CF53A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84851" y="-1"/>
            <a:ext cx="458092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836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53A4C-39F6-4701-88ED-F047C29D31EC}"/>
              </a:ext>
            </a:extLst>
          </p:cNvPr>
          <p:cNvSpPr>
            <a:spLocks noGrp="1"/>
          </p:cNvSpPr>
          <p:nvPr>
            <p:ph type="title"/>
          </p:nvPr>
        </p:nvSpPr>
        <p:spPr/>
        <p:txBody>
          <a:bodyPr/>
          <a:lstStyle/>
          <a:p>
            <a:endParaRPr lang="gl-ES"/>
          </a:p>
        </p:txBody>
      </p:sp>
      <p:pic>
        <p:nvPicPr>
          <p:cNvPr id="6146" name="Picture 2">
            <a:extLst>
              <a:ext uri="{FF2B5EF4-FFF2-40B4-BE49-F238E27FC236}">
                <a16:creationId xmlns:a16="http://schemas.microsoft.com/office/drawing/2014/main" id="{EEA005C1-2E72-42B9-A713-C8DA13534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049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E96BABF-BC5C-46CE-B9E9-1CB450DEE3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49601" y="12645"/>
            <a:ext cx="4368192" cy="68453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B59C1E68-EE95-4DFD-B689-414607A99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793" y="-12645"/>
            <a:ext cx="38618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528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6E29A-4334-41BB-A4B4-F4826F918D4A}"/>
              </a:ext>
            </a:extLst>
          </p:cNvPr>
          <p:cNvSpPr>
            <a:spLocks noGrp="1"/>
          </p:cNvSpPr>
          <p:nvPr>
            <p:ph type="title"/>
          </p:nvPr>
        </p:nvSpPr>
        <p:spPr/>
        <p:txBody>
          <a:bodyPr/>
          <a:lstStyle/>
          <a:p>
            <a:r>
              <a:rPr lang="gl-ES" dirty="0"/>
              <a:t>O TRATADO DE VERSALLES</a:t>
            </a:r>
          </a:p>
        </p:txBody>
      </p:sp>
      <p:sp>
        <p:nvSpPr>
          <p:cNvPr id="3" name="Marcador de contenido 2">
            <a:extLst>
              <a:ext uri="{FF2B5EF4-FFF2-40B4-BE49-F238E27FC236}">
                <a16:creationId xmlns:a16="http://schemas.microsoft.com/office/drawing/2014/main" id="{4CDC2410-B285-4EC2-95E3-D3D6806703CE}"/>
              </a:ext>
            </a:extLst>
          </p:cNvPr>
          <p:cNvSpPr>
            <a:spLocks noGrp="1"/>
          </p:cNvSpPr>
          <p:nvPr>
            <p:ph idx="1"/>
          </p:nvPr>
        </p:nvSpPr>
        <p:spPr/>
        <p:txBody>
          <a:bodyPr/>
          <a:lstStyle/>
          <a:p>
            <a:pPr algn="just"/>
            <a:r>
              <a:rPr lang="gl-ES" dirty="0"/>
              <a:t>Alemaña perde o 15% do seu territorio e o 7% da súa poboación, tendo que facer fronte á maior parte dos gastos da guerra por considerárselle culpable da mesma. Deben desmilitarizarse.</a:t>
            </a:r>
          </a:p>
          <a:p>
            <a:pPr algn="just"/>
            <a:r>
              <a:rPr lang="gl-ES" dirty="0"/>
              <a:t>O Tratado de </a:t>
            </a:r>
            <a:r>
              <a:rPr lang="gl-ES" dirty="0" err="1"/>
              <a:t>Versalles</a:t>
            </a:r>
            <a:r>
              <a:rPr lang="gl-ES" dirty="0"/>
              <a:t> transcende á propia Guerra Mundial, xa que será a semente do nacemento do Partido Nazi e o ascenso ao poder de </a:t>
            </a:r>
            <a:r>
              <a:rPr lang="gl-ES" dirty="0" err="1"/>
              <a:t>Hitlet</a:t>
            </a:r>
            <a:r>
              <a:rPr lang="gl-ES" dirty="0"/>
              <a:t>.</a:t>
            </a:r>
          </a:p>
        </p:txBody>
      </p:sp>
    </p:spTree>
    <p:extLst>
      <p:ext uri="{BB962C8B-B14F-4D97-AF65-F5344CB8AC3E}">
        <p14:creationId xmlns:p14="http://schemas.microsoft.com/office/powerpoint/2010/main" val="511518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D8D2E-E437-461C-8167-F7045DAE6CC4}"/>
              </a:ext>
            </a:extLst>
          </p:cNvPr>
          <p:cNvSpPr>
            <a:spLocks noGrp="1"/>
          </p:cNvSpPr>
          <p:nvPr>
            <p:ph type="title"/>
          </p:nvPr>
        </p:nvSpPr>
        <p:spPr/>
        <p:txBody>
          <a:bodyPr>
            <a:normAutofit fontScale="90000"/>
          </a:bodyPr>
          <a:lstStyle/>
          <a:p>
            <a:r>
              <a:rPr lang="gl-ES" dirty="0"/>
              <a:t>O TRATADO DE SAINT-GERMAIN</a:t>
            </a:r>
          </a:p>
        </p:txBody>
      </p:sp>
      <p:sp>
        <p:nvSpPr>
          <p:cNvPr id="3" name="Marcador de contenido 2">
            <a:extLst>
              <a:ext uri="{FF2B5EF4-FFF2-40B4-BE49-F238E27FC236}">
                <a16:creationId xmlns:a16="http://schemas.microsoft.com/office/drawing/2014/main" id="{C81D6264-2DDD-497E-B968-100982D8D242}"/>
              </a:ext>
            </a:extLst>
          </p:cNvPr>
          <p:cNvSpPr>
            <a:spLocks noGrp="1"/>
          </p:cNvSpPr>
          <p:nvPr>
            <p:ph idx="1"/>
          </p:nvPr>
        </p:nvSpPr>
        <p:spPr/>
        <p:txBody>
          <a:bodyPr/>
          <a:lstStyle/>
          <a:p>
            <a:r>
              <a:rPr lang="gl-ES" dirty="0"/>
              <a:t>Firmado cunha parte do Imperio Austrohúngaro que dará paso á República de Austria. Por un lodo divídese o imperio en dúas novas realidades políticas: os estados de Austria e Hungría. Ademais deberían desmilitarizarse.</a:t>
            </a:r>
          </a:p>
          <a:p>
            <a:r>
              <a:rPr lang="gl-ES" dirty="0"/>
              <a:t>Con Hungría fírmase o Tratado de </a:t>
            </a:r>
            <a:r>
              <a:rPr lang="gl-ES" dirty="0" err="1"/>
              <a:t>Trianon</a:t>
            </a:r>
            <a:r>
              <a:rPr lang="gl-ES" dirty="0"/>
              <a:t>.</a:t>
            </a:r>
          </a:p>
        </p:txBody>
      </p:sp>
    </p:spTree>
    <p:extLst>
      <p:ext uri="{BB962C8B-B14F-4D97-AF65-F5344CB8AC3E}">
        <p14:creationId xmlns:p14="http://schemas.microsoft.com/office/powerpoint/2010/main" val="940991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1D6BA-5099-4D44-AFBB-6C8671320E6C}"/>
              </a:ext>
            </a:extLst>
          </p:cNvPr>
          <p:cNvSpPr>
            <a:spLocks noGrp="1"/>
          </p:cNvSpPr>
          <p:nvPr>
            <p:ph type="title"/>
          </p:nvPr>
        </p:nvSpPr>
        <p:spPr/>
        <p:txBody>
          <a:bodyPr/>
          <a:lstStyle/>
          <a:p>
            <a:r>
              <a:rPr lang="gl-ES" dirty="0"/>
              <a:t>O TRATADO DE NEUILLY</a:t>
            </a:r>
          </a:p>
        </p:txBody>
      </p:sp>
      <p:sp>
        <p:nvSpPr>
          <p:cNvPr id="3" name="Marcador de contenido 2">
            <a:extLst>
              <a:ext uri="{FF2B5EF4-FFF2-40B4-BE49-F238E27FC236}">
                <a16:creationId xmlns:a16="http://schemas.microsoft.com/office/drawing/2014/main" id="{7E4EC773-FFB2-4CD1-9368-79BB21A2D8AD}"/>
              </a:ext>
            </a:extLst>
          </p:cNvPr>
          <p:cNvSpPr>
            <a:spLocks noGrp="1"/>
          </p:cNvSpPr>
          <p:nvPr>
            <p:ph idx="1"/>
          </p:nvPr>
        </p:nvSpPr>
        <p:spPr/>
        <p:txBody>
          <a:bodyPr/>
          <a:lstStyle/>
          <a:p>
            <a:pPr algn="just"/>
            <a:r>
              <a:rPr lang="gl-ES" dirty="0"/>
              <a:t>Firmado polas potencias vencedoras con Bulgaria. Con el frustraron o soño dunha Gran Bulgaria, perdendo territorios con respecto ao inicio do conflito, territorios que irán a parar a mans de Serbia, Grecia e </a:t>
            </a:r>
            <a:r>
              <a:rPr lang="gl-ES" dirty="0" err="1"/>
              <a:t>Rumanía</a:t>
            </a:r>
            <a:r>
              <a:rPr lang="gl-ES" dirty="0"/>
              <a:t>.</a:t>
            </a:r>
          </a:p>
        </p:txBody>
      </p:sp>
    </p:spTree>
    <p:extLst>
      <p:ext uri="{BB962C8B-B14F-4D97-AF65-F5344CB8AC3E}">
        <p14:creationId xmlns:p14="http://schemas.microsoft.com/office/powerpoint/2010/main" val="1456584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8D166A-45EB-4D82-B18B-DA079EC1A41C}"/>
              </a:ext>
            </a:extLst>
          </p:cNvPr>
          <p:cNvSpPr>
            <a:spLocks noGrp="1"/>
          </p:cNvSpPr>
          <p:nvPr>
            <p:ph type="title"/>
          </p:nvPr>
        </p:nvSpPr>
        <p:spPr/>
        <p:txBody>
          <a:bodyPr/>
          <a:lstStyle/>
          <a:p>
            <a:r>
              <a:rPr lang="gl-ES" dirty="0"/>
              <a:t>O TRATADO DE SEVRES</a:t>
            </a:r>
          </a:p>
        </p:txBody>
      </p:sp>
      <p:sp>
        <p:nvSpPr>
          <p:cNvPr id="3" name="Marcador de contenido 2">
            <a:extLst>
              <a:ext uri="{FF2B5EF4-FFF2-40B4-BE49-F238E27FC236}">
                <a16:creationId xmlns:a16="http://schemas.microsoft.com/office/drawing/2014/main" id="{78C89781-D0A1-4C71-B08F-DA997023FDE7}"/>
              </a:ext>
            </a:extLst>
          </p:cNvPr>
          <p:cNvSpPr>
            <a:spLocks noGrp="1"/>
          </p:cNvSpPr>
          <p:nvPr>
            <p:ph idx="1"/>
          </p:nvPr>
        </p:nvSpPr>
        <p:spPr/>
        <p:txBody>
          <a:bodyPr/>
          <a:lstStyle/>
          <a:p>
            <a:r>
              <a:rPr lang="gl-ES" dirty="0"/>
              <a:t>Firmase có Imperio Otomán e supón a fin deste imperio que dará paso á República de Turquía en 1922 con </a:t>
            </a:r>
            <a:r>
              <a:rPr lang="gl-ES" dirty="0" err="1"/>
              <a:t>Ataturk</a:t>
            </a:r>
            <a:r>
              <a:rPr lang="gl-ES" dirty="0"/>
              <a:t>.</a:t>
            </a:r>
          </a:p>
        </p:txBody>
      </p:sp>
    </p:spTree>
    <p:extLst>
      <p:ext uri="{BB962C8B-B14F-4D97-AF65-F5344CB8AC3E}">
        <p14:creationId xmlns:p14="http://schemas.microsoft.com/office/powerpoint/2010/main" val="203077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9459A2-0088-4DB6-94F9-2BDF951255F1}"/>
              </a:ext>
            </a:extLst>
          </p:cNvPr>
          <p:cNvSpPr>
            <a:spLocks noGrp="1"/>
          </p:cNvSpPr>
          <p:nvPr>
            <p:ph type="title"/>
          </p:nvPr>
        </p:nvSpPr>
        <p:spPr/>
        <p:txBody>
          <a:bodyPr>
            <a:normAutofit/>
          </a:bodyPr>
          <a:lstStyle/>
          <a:p>
            <a:r>
              <a:rPr lang="gl-ES" dirty="0"/>
              <a:t>Tarefa 1. a gran guerra.</a:t>
            </a:r>
          </a:p>
        </p:txBody>
      </p:sp>
      <p:sp>
        <p:nvSpPr>
          <p:cNvPr id="3" name="Marcador de contenido 2">
            <a:extLst>
              <a:ext uri="{FF2B5EF4-FFF2-40B4-BE49-F238E27FC236}">
                <a16:creationId xmlns:a16="http://schemas.microsoft.com/office/drawing/2014/main" id="{3569401E-DE3E-4DAA-862B-0A4F2F6CE954}"/>
              </a:ext>
            </a:extLst>
          </p:cNvPr>
          <p:cNvSpPr>
            <a:spLocks noGrp="1"/>
          </p:cNvSpPr>
          <p:nvPr>
            <p:ph idx="1"/>
          </p:nvPr>
        </p:nvSpPr>
        <p:spPr/>
        <p:txBody>
          <a:bodyPr>
            <a:normAutofit fontScale="92500" lnSpcReduction="10000"/>
          </a:bodyPr>
          <a:lstStyle/>
          <a:p>
            <a:pPr algn="just"/>
            <a:r>
              <a:rPr lang="gl-ES" dirty="0"/>
              <a:t>Comenta a imaxe, busca un título relacionado coa evolución do concepto de guerra, e busca os motivos polos cales o </a:t>
            </a:r>
            <a:r>
              <a:rPr lang="gl-ES" b="1" dirty="0"/>
              <a:t>concepto da guerra </a:t>
            </a:r>
            <a:r>
              <a:rPr lang="gl-ES" dirty="0"/>
              <a:t>será algo que trataremos durante este tema.</a:t>
            </a:r>
          </a:p>
          <a:p>
            <a:pPr algn="just"/>
            <a:endParaRPr lang="gl-ES" dirty="0"/>
          </a:p>
          <a:p>
            <a:pPr algn="just"/>
            <a:r>
              <a:rPr lang="gl-ES" dirty="0"/>
              <a:t>Fai unha redacción por escrito e logo pásaa a formato dixital. Así, ao copiala a formato dixital poderedes mellorar a redacción, evitar faltas ortográficas e mellorar o produto final. Recorda, debe ser en galego, xustifica o documento, e envíao en formato .</a:t>
            </a:r>
            <a:r>
              <a:rPr lang="gl-ES" dirty="0" err="1"/>
              <a:t>pdf</a:t>
            </a:r>
            <a:r>
              <a:rPr lang="gl-ES" dirty="0"/>
              <a:t> ao correo sramil@edu.cunta.es</a:t>
            </a:r>
          </a:p>
          <a:p>
            <a:endParaRPr lang="gl-ES" dirty="0"/>
          </a:p>
          <a:p>
            <a:endParaRPr lang="gl-ES" dirty="0"/>
          </a:p>
        </p:txBody>
      </p:sp>
    </p:spTree>
    <p:extLst>
      <p:ext uri="{BB962C8B-B14F-4D97-AF65-F5344CB8AC3E}">
        <p14:creationId xmlns:p14="http://schemas.microsoft.com/office/powerpoint/2010/main" val="674972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4ABFA-79B9-4897-9EEF-289A49C8D7FD}"/>
              </a:ext>
            </a:extLst>
          </p:cNvPr>
          <p:cNvSpPr>
            <a:spLocks noGrp="1"/>
          </p:cNvSpPr>
          <p:nvPr>
            <p:ph type="title"/>
          </p:nvPr>
        </p:nvSpPr>
        <p:spPr/>
        <p:txBody>
          <a:bodyPr/>
          <a:lstStyle/>
          <a:p>
            <a:pPr algn="ctr"/>
            <a:r>
              <a:rPr lang="gl-ES" dirty="0"/>
              <a:t>Recapitulando</a:t>
            </a:r>
          </a:p>
        </p:txBody>
      </p:sp>
      <p:sp>
        <p:nvSpPr>
          <p:cNvPr id="4" name="Pergamino: vertical 3">
            <a:extLst>
              <a:ext uri="{FF2B5EF4-FFF2-40B4-BE49-F238E27FC236}">
                <a16:creationId xmlns:a16="http://schemas.microsoft.com/office/drawing/2014/main" id="{E48062CF-23EB-499D-B2CA-1862E6C9F4CA}"/>
              </a:ext>
            </a:extLst>
          </p:cNvPr>
          <p:cNvSpPr/>
          <p:nvPr/>
        </p:nvSpPr>
        <p:spPr>
          <a:xfrm>
            <a:off x="1952445" y="2289337"/>
            <a:ext cx="7921227" cy="4476299"/>
          </a:xfrm>
          <a:prstGeom prst="verticalScroll">
            <a:avLst/>
          </a:prstGeom>
          <a:solidFill>
            <a:srgbClr val="7E801A"/>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gl-ES" sz="3200" b="1" dirty="0">
                <a:latin typeface="Univers Condensed Light" panose="020B0306020202040204" pitchFamily="34" charset="0"/>
              </a:rPr>
              <a:t>Tratado de </a:t>
            </a:r>
            <a:r>
              <a:rPr lang="gl-ES" sz="3200" b="1" dirty="0" err="1">
                <a:latin typeface="Univers Condensed Light" panose="020B0306020202040204" pitchFamily="34" charset="0"/>
              </a:rPr>
              <a:t>Versalles</a:t>
            </a:r>
            <a:r>
              <a:rPr lang="gl-ES" sz="3200" b="1" dirty="0">
                <a:latin typeface="Univers Condensed Light" panose="020B0306020202040204" pitchFamily="34" charset="0"/>
              </a:rPr>
              <a:t> (Alemaña)</a:t>
            </a:r>
          </a:p>
          <a:p>
            <a:pPr algn="ctr">
              <a:lnSpc>
                <a:spcPct val="150000"/>
              </a:lnSpc>
            </a:pPr>
            <a:r>
              <a:rPr lang="gl-ES" sz="3200" b="1" dirty="0">
                <a:latin typeface="Univers Condensed Light" panose="020B0306020202040204" pitchFamily="34" charset="0"/>
              </a:rPr>
              <a:t>Tratado de Saint-</a:t>
            </a:r>
            <a:r>
              <a:rPr lang="gl-ES" sz="3200" b="1" dirty="0" err="1">
                <a:latin typeface="Univers Condensed Light" panose="020B0306020202040204" pitchFamily="34" charset="0"/>
              </a:rPr>
              <a:t>Germain</a:t>
            </a:r>
            <a:r>
              <a:rPr lang="gl-ES" sz="3200" b="1" dirty="0">
                <a:latin typeface="Univers Condensed Light" panose="020B0306020202040204" pitchFamily="34" charset="0"/>
              </a:rPr>
              <a:t> (Austria)</a:t>
            </a:r>
          </a:p>
          <a:p>
            <a:pPr algn="ctr">
              <a:lnSpc>
                <a:spcPct val="150000"/>
              </a:lnSpc>
            </a:pPr>
            <a:r>
              <a:rPr lang="gl-ES" sz="3200" b="1" dirty="0">
                <a:latin typeface="Univers Condensed Light" panose="020B0306020202040204" pitchFamily="34" charset="0"/>
              </a:rPr>
              <a:t>Tratado de </a:t>
            </a:r>
            <a:r>
              <a:rPr lang="gl-ES" sz="3200" b="1" dirty="0" err="1">
                <a:latin typeface="Univers Condensed Light" panose="020B0306020202040204" pitchFamily="34" charset="0"/>
              </a:rPr>
              <a:t>Trianon</a:t>
            </a:r>
            <a:r>
              <a:rPr lang="gl-ES" sz="3200" b="1" dirty="0">
                <a:latin typeface="Univers Condensed Light" panose="020B0306020202040204" pitchFamily="34" charset="0"/>
              </a:rPr>
              <a:t> (Hungría)</a:t>
            </a:r>
          </a:p>
          <a:p>
            <a:pPr algn="ctr">
              <a:lnSpc>
                <a:spcPct val="150000"/>
              </a:lnSpc>
            </a:pPr>
            <a:r>
              <a:rPr lang="gl-ES" sz="3200" b="1" dirty="0">
                <a:latin typeface="Univers Condensed Light" panose="020B0306020202040204" pitchFamily="34" charset="0"/>
              </a:rPr>
              <a:t>Tratado de </a:t>
            </a:r>
            <a:r>
              <a:rPr lang="gl-ES" sz="3200" b="1" dirty="0" err="1">
                <a:latin typeface="Univers Condensed Light" panose="020B0306020202040204" pitchFamily="34" charset="0"/>
              </a:rPr>
              <a:t>Neuilly</a:t>
            </a:r>
            <a:r>
              <a:rPr lang="gl-ES" sz="3200" b="1" dirty="0">
                <a:latin typeface="Univers Condensed Light" panose="020B0306020202040204" pitchFamily="34" charset="0"/>
              </a:rPr>
              <a:t> (Bulgaria)</a:t>
            </a:r>
          </a:p>
          <a:p>
            <a:pPr algn="ctr">
              <a:lnSpc>
                <a:spcPct val="150000"/>
              </a:lnSpc>
            </a:pPr>
            <a:r>
              <a:rPr lang="gl-ES" sz="3200" b="1" dirty="0">
                <a:latin typeface="Univers Condensed Light" panose="020B0306020202040204" pitchFamily="34" charset="0"/>
              </a:rPr>
              <a:t>Tratado de </a:t>
            </a:r>
            <a:r>
              <a:rPr lang="gl-ES" sz="3200" b="1" dirty="0" err="1">
                <a:latin typeface="Univers Condensed Light" panose="020B0306020202040204" pitchFamily="34" charset="0"/>
              </a:rPr>
              <a:t>Sevres</a:t>
            </a:r>
            <a:r>
              <a:rPr lang="gl-ES" sz="3200" b="1" dirty="0">
                <a:latin typeface="Univers Condensed Light" panose="020B0306020202040204" pitchFamily="34" charset="0"/>
              </a:rPr>
              <a:t> (Turquía)</a:t>
            </a:r>
          </a:p>
          <a:p>
            <a:pPr algn="ctr"/>
            <a:endParaRPr lang="gl-ES" dirty="0"/>
          </a:p>
        </p:txBody>
      </p:sp>
    </p:spTree>
    <p:extLst>
      <p:ext uri="{BB962C8B-B14F-4D97-AF65-F5344CB8AC3E}">
        <p14:creationId xmlns:p14="http://schemas.microsoft.com/office/powerpoint/2010/main" val="2650461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7D485-5EFA-4842-B1C7-B229047D5A2B}"/>
              </a:ext>
            </a:extLst>
          </p:cNvPr>
          <p:cNvSpPr>
            <a:spLocks noGrp="1"/>
          </p:cNvSpPr>
          <p:nvPr>
            <p:ph type="title"/>
          </p:nvPr>
        </p:nvSpPr>
        <p:spPr/>
        <p:txBody>
          <a:bodyPr/>
          <a:lstStyle/>
          <a:p>
            <a:endParaRPr lang="gl-ES"/>
          </a:p>
        </p:txBody>
      </p:sp>
      <p:pic>
        <p:nvPicPr>
          <p:cNvPr id="4" name="Marcador de contenido 3">
            <a:extLst>
              <a:ext uri="{FF2B5EF4-FFF2-40B4-BE49-F238E27FC236}">
                <a16:creationId xmlns:a16="http://schemas.microsoft.com/office/drawing/2014/main" id="{00350FD1-1993-46FA-A58A-CE9D2A58BE5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314891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E0CBE7-D2B8-427B-9604-D1393983D80C}"/>
              </a:ext>
            </a:extLst>
          </p:cNvPr>
          <p:cNvSpPr>
            <a:spLocks noGrp="1"/>
          </p:cNvSpPr>
          <p:nvPr>
            <p:ph type="title"/>
          </p:nvPr>
        </p:nvSpPr>
        <p:spPr/>
        <p:txBody>
          <a:bodyPr>
            <a:normAutofit/>
          </a:bodyPr>
          <a:lstStyle/>
          <a:p>
            <a:r>
              <a:rPr lang="en-US" sz="5400" i="1" dirty="0" err="1">
                <a:effectLst/>
                <a:latin typeface="+mn-lt"/>
                <a:ea typeface="Calibri" panose="020F0502020204030204" pitchFamily="34" charset="0"/>
              </a:rPr>
              <a:t>Qué</a:t>
            </a:r>
            <a:r>
              <a:rPr lang="en-US" sz="5400" i="1" dirty="0">
                <a:effectLst/>
                <a:latin typeface="+mn-lt"/>
                <a:ea typeface="Calibri" panose="020F0502020204030204" pitchFamily="34" charset="0"/>
              </a:rPr>
              <a:t> </a:t>
            </a:r>
            <a:r>
              <a:rPr lang="en-US" sz="5400" i="1" dirty="0" err="1">
                <a:effectLst/>
                <a:latin typeface="+mn-lt"/>
                <a:ea typeface="Calibri" panose="020F0502020204030204" pitchFamily="34" charset="0"/>
              </a:rPr>
              <a:t>dixeron</a:t>
            </a:r>
            <a:r>
              <a:rPr lang="en-US" sz="5400" i="1" dirty="0">
                <a:effectLst/>
                <a:latin typeface="+mn-lt"/>
                <a:ea typeface="Calibri" panose="020F0502020204030204" pitchFamily="34" charset="0"/>
              </a:rPr>
              <a:t> Lloyd George, Clemenceau y Wilson?</a:t>
            </a:r>
            <a:endParaRPr lang="gl-ES" sz="5400" dirty="0">
              <a:latin typeface="+mn-lt"/>
            </a:endParaRPr>
          </a:p>
        </p:txBody>
      </p:sp>
      <p:sp>
        <p:nvSpPr>
          <p:cNvPr id="3" name="Marcador de contenido 2">
            <a:extLst>
              <a:ext uri="{FF2B5EF4-FFF2-40B4-BE49-F238E27FC236}">
                <a16:creationId xmlns:a16="http://schemas.microsoft.com/office/drawing/2014/main" id="{86986BCF-F732-4B47-901D-37BF0B3591FF}"/>
              </a:ext>
            </a:extLst>
          </p:cNvPr>
          <p:cNvSpPr>
            <a:spLocks noGrp="1"/>
          </p:cNvSpPr>
          <p:nvPr>
            <p:ph idx="1"/>
          </p:nvPr>
        </p:nvSpPr>
        <p:spPr/>
        <p:txBody>
          <a:bodyPr/>
          <a:lstStyle/>
          <a:p>
            <a:pPr algn="just"/>
            <a:r>
              <a:rPr lang="es-ES"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“Desde todos los puntos de vista, me parece que debemos esforzarnos por establecer un acuerdo de paz como si fuéramos árbitros imparciales, olvidándonos de las pasiones de la guerra. Este acuerdo deberá tener tres objetivos: ante todo, hacer justicia a los Aliados, teniendo en cuenta la responsabilidad de Alemania en los orígenes de la guerra y en los métodos de guerra; seguidamente, el acuerdo debe ser de tal manera que un gobierno alemán consciente de sus responsabilidades pueda firmarlo estimando que podrá cumplir las obligaciones que hay suscrito; por último, este acuerdo no deberá tener ninguna cláusula cuya naturaleza pueda provocar nuevas guerras, y deberá ofrecer una alternativa al bolchevismo, porque será para las gentes razonables una solución igualitaria del problema europeo.” </a:t>
            </a:r>
            <a:r>
              <a:rPr lang="es-ES" sz="1800" b="1"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Memorandum</a:t>
            </a:r>
            <a:r>
              <a:rPr lang="es-ES" sz="18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 Lloyd George, 25 marzo 1919</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gl-ES" dirty="0"/>
          </a:p>
        </p:txBody>
      </p:sp>
    </p:spTree>
    <p:extLst>
      <p:ext uri="{BB962C8B-B14F-4D97-AF65-F5344CB8AC3E}">
        <p14:creationId xmlns:p14="http://schemas.microsoft.com/office/powerpoint/2010/main" val="2248056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60BEC-4750-49F6-9109-F4EB3FC613AE}"/>
              </a:ext>
            </a:extLst>
          </p:cNvPr>
          <p:cNvSpPr>
            <a:spLocks noGrp="1"/>
          </p:cNvSpPr>
          <p:nvPr>
            <p:ph type="title"/>
          </p:nvPr>
        </p:nvSpPr>
        <p:spPr/>
        <p:txBody>
          <a:bodyPr>
            <a:normAutofit fontScale="90000"/>
          </a:bodyPr>
          <a:lstStyle/>
          <a:p>
            <a:r>
              <a:rPr lang="en-US" sz="6000" i="1" dirty="0" err="1">
                <a:effectLst/>
                <a:latin typeface="+mn-lt"/>
                <a:ea typeface="Calibri" panose="020F0502020204030204" pitchFamily="34" charset="0"/>
              </a:rPr>
              <a:t>Qué</a:t>
            </a:r>
            <a:r>
              <a:rPr lang="en-US" sz="6000" i="1" dirty="0">
                <a:effectLst/>
                <a:latin typeface="+mn-lt"/>
                <a:ea typeface="Calibri" panose="020F0502020204030204" pitchFamily="34" charset="0"/>
              </a:rPr>
              <a:t> </a:t>
            </a:r>
            <a:r>
              <a:rPr lang="en-US" sz="6000" i="1" dirty="0" err="1">
                <a:effectLst/>
                <a:latin typeface="+mn-lt"/>
                <a:ea typeface="Calibri" panose="020F0502020204030204" pitchFamily="34" charset="0"/>
              </a:rPr>
              <a:t>dixeron</a:t>
            </a:r>
            <a:r>
              <a:rPr lang="en-US" sz="6000" i="1" dirty="0">
                <a:effectLst/>
                <a:latin typeface="+mn-lt"/>
                <a:ea typeface="Calibri" panose="020F0502020204030204" pitchFamily="34" charset="0"/>
              </a:rPr>
              <a:t> Lloyd George, Clemenceau y Wilson?</a:t>
            </a:r>
            <a:endParaRPr lang="gl-ES" sz="6000" dirty="0"/>
          </a:p>
        </p:txBody>
      </p:sp>
      <p:sp>
        <p:nvSpPr>
          <p:cNvPr id="3" name="Marcador de contenido 2">
            <a:extLst>
              <a:ext uri="{FF2B5EF4-FFF2-40B4-BE49-F238E27FC236}">
                <a16:creationId xmlns:a16="http://schemas.microsoft.com/office/drawing/2014/main" id="{0D75921E-1001-4A89-8E4E-95907145282D}"/>
              </a:ext>
            </a:extLst>
          </p:cNvPr>
          <p:cNvSpPr>
            <a:spLocks noGrp="1"/>
          </p:cNvSpPr>
          <p:nvPr>
            <p:ph idx="1"/>
          </p:nvPr>
        </p:nvSpPr>
        <p:spPr/>
        <p:txBody>
          <a:bodyPr/>
          <a:lstStyle/>
          <a:p>
            <a:pPr algn="just"/>
            <a:r>
              <a:rPr lang="gl-ES" sz="1800" i="1" dirty="0">
                <a:solidFill>
                  <a:srgbClr val="000000"/>
                </a:solidFill>
                <a:effectLst/>
                <a:latin typeface="Arial" panose="020B0604020202020204" pitchFamily="34" charset="0"/>
                <a:ea typeface="Times New Roman" panose="02020603050405020304" pitchFamily="18" charset="0"/>
              </a:rPr>
              <a:t> </a:t>
            </a:r>
            <a:r>
              <a:rPr lang="es-ES" sz="1800" i="1" dirty="0">
                <a:solidFill>
                  <a:srgbClr val="000000"/>
                </a:solidFill>
                <a:effectLst/>
                <a:latin typeface="Arial" panose="020B0604020202020204" pitchFamily="34" charset="0"/>
                <a:ea typeface="Times New Roman" panose="02020603050405020304" pitchFamily="18" charset="0"/>
              </a:rPr>
              <a:t>“Espero que Vd. esté de acuerdo, en principio, con el Sr. Lloyd George en la moderación que es necesario mostrar con Alemania. No queremos ni podríamos destruirla: nuestro mayor error sería darle razones poderosas para que quisiera un día tomarse la revancha. Cláusulas excesivas sembrarían la semilla segura de la guerra (...) Es necesario que evitemos dar a nuestros enemigos la impresión de injusticia. No temo para el futuro las guerras preparadas por complots secretos de los gobiernos, sino más bien los conflictos creados por el descontento de las poblaciones. Si nos hacemos a nosotros mismo culpables de injusticia, ese descontento es inevitable.”</a:t>
            </a:r>
            <a:r>
              <a:rPr lang="es-ES" sz="1800" b="1" dirty="0">
                <a:solidFill>
                  <a:srgbClr val="000000"/>
                </a:solidFill>
                <a:effectLst/>
                <a:latin typeface="Arial" panose="020B0604020202020204" pitchFamily="34" charset="0"/>
                <a:ea typeface="Times New Roman" panose="02020603050405020304" pitchFamily="18" charset="0"/>
              </a:rPr>
              <a:t> El Presidente Wilson dirigiéndose a Clemenceau en el Consejo de los 4. </a:t>
            </a:r>
            <a:r>
              <a:rPr lang="fr-FR" sz="1800" b="1" i="1" dirty="0">
                <a:solidFill>
                  <a:srgbClr val="000000"/>
                </a:solidFill>
                <a:effectLst/>
                <a:latin typeface="Arial" panose="020B0604020202020204" pitchFamily="34" charset="0"/>
                <a:ea typeface="Times New Roman" panose="02020603050405020304" pitchFamily="18" charset="0"/>
              </a:rPr>
              <a:t>(P. MANTOUX, Les Délibérations du conseil des Quatre, C.N.R.S., 1955)</a:t>
            </a:r>
            <a:endParaRPr lang="gl-ES" dirty="0"/>
          </a:p>
        </p:txBody>
      </p:sp>
    </p:spTree>
    <p:extLst>
      <p:ext uri="{BB962C8B-B14F-4D97-AF65-F5344CB8AC3E}">
        <p14:creationId xmlns:p14="http://schemas.microsoft.com/office/powerpoint/2010/main" val="2854034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0DB003-DC10-4F82-9348-4D6D5947496F}"/>
              </a:ext>
            </a:extLst>
          </p:cNvPr>
          <p:cNvSpPr>
            <a:spLocks noGrp="1"/>
          </p:cNvSpPr>
          <p:nvPr>
            <p:ph type="title"/>
          </p:nvPr>
        </p:nvSpPr>
        <p:spPr/>
        <p:txBody>
          <a:bodyPr>
            <a:normAutofit/>
          </a:bodyPr>
          <a:lstStyle/>
          <a:p>
            <a:r>
              <a:rPr lang="en-US" sz="5400" i="1" dirty="0" err="1">
                <a:effectLst/>
                <a:latin typeface="+mn-lt"/>
                <a:ea typeface="Calibri" panose="020F0502020204030204" pitchFamily="34" charset="0"/>
              </a:rPr>
              <a:t>Qué</a:t>
            </a:r>
            <a:r>
              <a:rPr lang="en-US" sz="5400" i="1" dirty="0">
                <a:effectLst/>
                <a:latin typeface="+mn-lt"/>
                <a:ea typeface="Calibri" panose="020F0502020204030204" pitchFamily="34" charset="0"/>
              </a:rPr>
              <a:t> </a:t>
            </a:r>
            <a:r>
              <a:rPr lang="en-US" sz="5400" i="1" dirty="0" err="1">
                <a:effectLst/>
                <a:latin typeface="+mn-lt"/>
                <a:ea typeface="Calibri" panose="020F0502020204030204" pitchFamily="34" charset="0"/>
              </a:rPr>
              <a:t>dixeron</a:t>
            </a:r>
            <a:r>
              <a:rPr lang="en-US" sz="5400" i="1" dirty="0">
                <a:effectLst/>
                <a:latin typeface="+mn-lt"/>
                <a:ea typeface="Calibri" panose="020F0502020204030204" pitchFamily="34" charset="0"/>
              </a:rPr>
              <a:t> Lloyd George, Clemenceau y Wilson?</a:t>
            </a:r>
            <a:endParaRPr lang="gl-ES" sz="5400" dirty="0"/>
          </a:p>
        </p:txBody>
      </p:sp>
      <p:sp>
        <p:nvSpPr>
          <p:cNvPr id="3" name="Marcador de contenido 2">
            <a:extLst>
              <a:ext uri="{FF2B5EF4-FFF2-40B4-BE49-F238E27FC236}">
                <a16:creationId xmlns:a16="http://schemas.microsoft.com/office/drawing/2014/main" id="{53096176-A80B-4F7E-9DCD-34B4945DAEB0}"/>
              </a:ext>
            </a:extLst>
          </p:cNvPr>
          <p:cNvSpPr>
            <a:spLocks noGrp="1"/>
          </p:cNvSpPr>
          <p:nvPr>
            <p:ph idx="1"/>
          </p:nvPr>
        </p:nvSpPr>
        <p:spPr/>
        <p:txBody>
          <a:bodyPr>
            <a:normAutofit fontScale="92500" lnSpcReduction="10000"/>
          </a:bodyPr>
          <a:lstStyle/>
          <a:p>
            <a:pPr algn="just"/>
            <a:r>
              <a:rPr lang="es-ES"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“Tomo acta de las palabras y de las excelentes intenciones del Presidente Wilson. Él elimina el sentimiento y el recuerdo: es ahí donde tengo una observación que hacer respecto a lo que acaba de decir. El presidente de EE.UU. desconoce el fondo de la naturaleza humana. El hecho de la guerra no puede ser olvidado. América no ha visto esta guerra de cerca durante los tres primeros años; nosotros, durante ese tiempo, perdimos un millón y medio de hombres. No nos queda mano de obra. Nuestros amigos ingleses, que han perdido menos que nosotros, pero lo bastante para haber también sufrido mucho, me comprenderán. Las pruebas que hemos debido pasar han creado un sentimiento profundo sobre las reparaciones que nos son debidas; y no se trata sólo de reparaciones materiales: la necesidad de reparaciones morales no es menos fuerte (...)Buscáis hacer justicia a los alemanes. No penséis que ellos nos van a perdonar, buscarán la ocasión de la revancha, nada destruirá la rabia de aquellos que han querido establecer su dominación en el mundo y que se han creído tan cerca de conseguirlo.”</a:t>
            </a:r>
            <a:r>
              <a:rPr lang="es-E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El jefe de gobierno francés, Georges Clemenceau, dirigiéndose al Consejo de los  4.</a:t>
            </a:r>
            <a:r>
              <a:rPr lang="es-ES" sz="18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18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(Pierre Renouvin, Le traité de Versailles, Paris, Flammarion, 1969, pp. 118-123)</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gl-ES" dirty="0"/>
          </a:p>
        </p:txBody>
      </p:sp>
    </p:spTree>
    <p:extLst>
      <p:ext uri="{BB962C8B-B14F-4D97-AF65-F5344CB8AC3E}">
        <p14:creationId xmlns:p14="http://schemas.microsoft.com/office/powerpoint/2010/main" val="3142128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6A866-0389-4617-B8B8-FAB3090ADB64}"/>
              </a:ext>
            </a:extLst>
          </p:cNvPr>
          <p:cNvSpPr>
            <a:spLocks noGrp="1"/>
          </p:cNvSpPr>
          <p:nvPr>
            <p:ph type="title"/>
          </p:nvPr>
        </p:nvSpPr>
        <p:spPr/>
        <p:txBody>
          <a:bodyPr/>
          <a:lstStyle/>
          <a:p>
            <a:r>
              <a:rPr lang="gl-ES" dirty="0"/>
              <a:t>Pautas para a actividade</a:t>
            </a:r>
          </a:p>
        </p:txBody>
      </p:sp>
      <p:sp>
        <p:nvSpPr>
          <p:cNvPr id="3" name="Marcador de contenido 2">
            <a:extLst>
              <a:ext uri="{FF2B5EF4-FFF2-40B4-BE49-F238E27FC236}">
                <a16:creationId xmlns:a16="http://schemas.microsoft.com/office/drawing/2014/main" id="{4AEBED25-7234-470E-BBA1-F742B3FA2EBA}"/>
              </a:ext>
            </a:extLst>
          </p:cNvPr>
          <p:cNvSpPr>
            <a:spLocks noGrp="1"/>
          </p:cNvSpPr>
          <p:nvPr>
            <p:ph idx="1"/>
          </p:nvPr>
        </p:nvSpPr>
        <p:spPr/>
        <p:txBody>
          <a:bodyPr>
            <a:normAutofit fontScale="85000" lnSpcReduction="20000"/>
          </a:bodyPr>
          <a:lstStyle/>
          <a:p>
            <a:r>
              <a:rPr lang="gl-ES" dirty="0"/>
              <a:t>Por parellas, e entrega na Aula Virtual.</a:t>
            </a:r>
          </a:p>
          <a:p>
            <a:pPr algn="just">
              <a:lnSpc>
                <a:spcPct val="150000"/>
              </a:lnSpc>
              <a:spcAft>
                <a:spcPts val="1000"/>
              </a:spcAft>
            </a:pPr>
            <a:r>
              <a:rPr lang="es-ES" sz="1800" b="1" dirty="0">
                <a:effectLst/>
                <a:latin typeface="Arial" panose="020B0604020202020204" pitchFamily="34" charset="0"/>
                <a:ea typeface="Calibri" panose="020F0502020204030204" pitchFamily="34" charset="0"/>
                <a:cs typeface="Times New Roman" panose="02020603050405020304" pitchFamily="18" charset="0"/>
              </a:rPr>
              <a:t>Comentario de texto:</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Arial" panose="020B0604020202020204" pitchFamily="34" charset="0"/>
              <a:buChar char="-"/>
            </a:pPr>
            <a:r>
              <a:rPr lang="es-ES" sz="1800" dirty="0">
                <a:effectLst/>
                <a:latin typeface="Arial" panose="020B0604020202020204" pitchFamily="34" charset="0"/>
                <a:ea typeface="Calibri" panose="020F0502020204030204" pitchFamily="34" charset="0"/>
                <a:cs typeface="Times New Roman" panose="02020603050405020304" pitchFamily="18" charset="0"/>
              </a:rPr>
              <a:t>Identifica o texto </a:t>
            </a:r>
            <a:r>
              <a:rPr lang="gl-ES" sz="1800" dirty="0">
                <a:effectLst/>
                <a:latin typeface="Arial" panose="020B0604020202020204" pitchFamily="34" charset="0"/>
                <a:ea typeface="Calibri" panose="020F0502020204030204" pitchFamily="34" charset="0"/>
                <a:cs typeface="Times New Roman" panose="02020603050405020304" pitchFamily="18" charset="0"/>
              </a:rPr>
              <a:t>e resúmeo </a:t>
            </a:r>
            <a:r>
              <a:rPr lang="es-ES" sz="1800" dirty="0">
                <a:effectLst/>
                <a:latin typeface="Arial" panose="020B0604020202020204" pitchFamily="34" charset="0"/>
                <a:ea typeface="Calibri" panose="020F0502020204030204" pitchFamily="34" charset="0"/>
                <a:cs typeface="Times New Roman" panose="02020603050405020304" pitchFamily="18" charset="0"/>
              </a:rPr>
              <a:t>brevemente</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Arial" panose="020B0604020202020204" pitchFamily="34" charset="0"/>
              <a:buChar char="-"/>
            </a:pPr>
            <a:r>
              <a:rPr lang="gl-ES" sz="1800" dirty="0">
                <a:effectLst/>
                <a:latin typeface="Arial" panose="020B0604020202020204" pitchFamily="34" charset="0"/>
                <a:ea typeface="Calibri" panose="020F0502020204030204" pitchFamily="34" charset="0"/>
                <a:cs typeface="Times New Roman" panose="02020603050405020304" pitchFamily="18" charset="0"/>
              </a:rPr>
              <a:t>Sinala </a:t>
            </a:r>
            <a:r>
              <a:rPr lang="es-ES" sz="1800" dirty="0">
                <a:effectLst/>
                <a:latin typeface="Arial" panose="020B0604020202020204" pitchFamily="34" charset="0"/>
                <a:ea typeface="Calibri" panose="020F0502020204030204" pitchFamily="34" charset="0"/>
                <a:cs typeface="Times New Roman" panose="02020603050405020304" pitchFamily="18" charset="0"/>
              </a:rPr>
              <a:t> a idea principal</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Arial" panose="020B0604020202020204" pitchFamily="34" charset="0"/>
              <a:buChar char="-"/>
            </a:pPr>
            <a:r>
              <a:rPr lang="es-ES" sz="1800" dirty="0">
                <a:effectLst/>
                <a:latin typeface="Arial" panose="020B0604020202020204" pitchFamily="34" charset="0"/>
                <a:ea typeface="Calibri" panose="020F0502020204030204" pitchFamily="34" charset="0"/>
                <a:cs typeface="Times New Roman" panose="02020603050405020304" pitchFamily="18" charset="0"/>
              </a:rPr>
              <a:t>Comenta as ideas secundarias</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Arial" panose="020B0604020202020204" pitchFamily="34" charset="0"/>
              <a:buChar char="-"/>
            </a:pPr>
            <a:r>
              <a:rPr lang="gl-ES" sz="1800" dirty="0">
                <a:effectLst/>
                <a:latin typeface="Arial" panose="020B0604020202020204" pitchFamily="34" charset="0"/>
                <a:ea typeface="Calibri" panose="020F0502020204030204" pitchFamily="34" charset="0"/>
                <a:cs typeface="Times New Roman" panose="02020603050405020304" pitchFamily="18" charset="0"/>
              </a:rPr>
              <a:t>Sitúao</a:t>
            </a:r>
            <a:r>
              <a:rPr lang="es-ES" sz="1800" dirty="0">
                <a:effectLst/>
                <a:latin typeface="Arial" panose="020B0604020202020204" pitchFamily="34" charset="0"/>
                <a:ea typeface="Calibri" panose="020F0502020204030204" pitchFamily="34" charset="0"/>
                <a:cs typeface="Times New Roman" panose="02020603050405020304" pitchFamily="18" charset="0"/>
              </a:rPr>
              <a:t> no </a:t>
            </a:r>
            <a:r>
              <a:rPr lang="gl-ES" sz="1800" dirty="0">
                <a:effectLst/>
                <a:latin typeface="Arial" panose="020B0604020202020204" pitchFamily="34" charset="0"/>
                <a:ea typeface="Calibri" panose="020F0502020204030204" pitchFamily="34" charset="0"/>
                <a:cs typeface="Times New Roman" panose="02020603050405020304" pitchFamily="18" charset="0"/>
              </a:rPr>
              <a:t>seu </a:t>
            </a:r>
            <a:r>
              <a:rPr lang="es-ES" sz="1800" dirty="0">
                <a:effectLst/>
                <a:latin typeface="Arial" panose="020B0604020202020204" pitchFamily="34" charset="0"/>
                <a:ea typeface="Calibri" panose="020F0502020204030204" pitchFamily="34" charset="0"/>
                <a:cs typeface="Times New Roman" panose="02020603050405020304" pitchFamily="18" charset="0"/>
              </a:rPr>
              <a:t>contexto histórico</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Arial" panose="020B0604020202020204" pitchFamily="34" charset="0"/>
              <a:buChar char="-"/>
            </a:pPr>
            <a:r>
              <a:rPr lang="es-ES" sz="1800" dirty="0">
                <a:effectLst/>
                <a:latin typeface="Arial" panose="020B0604020202020204" pitchFamily="34" charset="0"/>
                <a:ea typeface="Calibri" panose="020F0502020204030204" pitchFamily="34" charset="0"/>
                <a:cs typeface="Times New Roman" panose="02020603050405020304" pitchFamily="18" charset="0"/>
              </a:rPr>
              <a:t>Valora críticamente </a:t>
            </a:r>
            <a:r>
              <a:rPr lang="es-ES" sz="1800" dirty="0">
                <a:latin typeface="Arial" panose="020B0604020202020204" pitchFamily="34" charset="0"/>
                <a:ea typeface="Calibri" panose="020F0502020204030204" pitchFamily="34" charset="0"/>
                <a:cs typeface="Times New Roman" panose="02020603050405020304" pitchFamily="18" charset="0"/>
              </a:rPr>
              <a:t>o </a:t>
            </a:r>
            <a:r>
              <a:rPr lang="es-ES" sz="1800" dirty="0" err="1">
                <a:latin typeface="Arial" panose="020B0604020202020204" pitchFamily="34" charset="0"/>
                <a:ea typeface="Calibri" panose="020F0502020204030204" pitchFamily="34" charset="0"/>
                <a:cs typeface="Times New Roman" panose="02020603050405020304" pitchFamily="18" charset="0"/>
              </a:rPr>
              <a:t>seu</a:t>
            </a:r>
            <a:r>
              <a:rPr lang="es-ES" sz="1800" dirty="0">
                <a:latin typeface="Arial" panose="020B0604020202020204" pitchFamily="34" charset="0"/>
                <a:ea typeface="Calibri" panose="020F0502020204030204" pitchFamily="34" charset="0"/>
                <a:cs typeface="Times New Roman" panose="02020603050405020304" pitchFamily="18" charset="0"/>
              </a:rPr>
              <a:t> </a:t>
            </a:r>
            <a:r>
              <a:rPr lang="es-ES" sz="1800" dirty="0" err="1">
                <a:effectLst/>
                <a:latin typeface="Arial" panose="020B0604020202020204" pitchFamily="34" charset="0"/>
                <a:ea typeface="Calibri" panose="020F0502020204030204" pitchFamily="34" charset="0"/>
                <a:cs typeface="Times New Roman" panose="02020603050405020304" pitchFamily="18" charset="0"/>
              </a:rPr>
              <a:t>contido</a:t>
            </a:r>
            <a:r>
              <a:rPr lang="gl-ES" sz="1800" dirty="0">
                <a:effectLst/>
                <a:latin typeface="Arial" panose="020B0604020202020204" pitchFamily="34" charset="0"/>
                <a:ea typeface="Calibri" panose="020F0502020204030204" pitchFamily="34" charset="0"/>
                <a:cs typeface="Times New Roman" panose="02020603050405020304" pitchFamily="18" charset="0"/>
              </a:rPr>
              <a:t>. </a:t>
            </a:r>
            <a:r>
              <a:rPr lang="gl-ES" sz="1800" dirty="0" err="1">
                <a:effectLst/>
                <a:latin typeface="Arial" panose="020B0604020202020204" pitchFamily="34" charset="0"/>
                <a:ea typeface="Calibri" panose="020F0502020204030204" pitchFamily="34" charset="0"/>
                <a:cs typeface="Times New Roman" panose="02020603050405020304" pitchFamily="18" charset="0"/>
              </a:rPr>
              <a:t>Cál</a:t>
            </a:r>
            <a:r>
              <a:rPr lang="gl-ES" sz="1800" dirty="0">
                <a:effectLst/>
                <a:latin typeface="Arial" panose="020B0604020202020204" pitchFamily="34" charset="0"/>
                <a:ea typeface="Calibri" panose="020F0502020204030204" pitchFamily="34" charset="0"/>
                <a:cs typeface="Times New Roman" panose="02020603050405020304" pitchFamily="18" charset="0"/>
              </a:rPr>
              <a:t> </a:t>
            </a:r>
            <a:r>
              <a:rPr lang="es-ES" sz="1800" dirty="0">
                <a:effectLst/>
                <a:latin typeface="Arial" panose="020B0604020202020204" pitchFamily="34" charset="0"/>
                <a:ea typeface="Calibri" panose="020F0502020204030204" pitchFamily="34" charset="0"/>
                <a:cs typeface="Times New Roman" panose="02020603050405020304" pitchFamily="18" charset="0"/>
              </a:rPr>
              <a:t>sería a postura de </a:t>
            </a:r>
            <a:r>
              <a:rPr lang="es-ES" sz="1800" dirty="0" err="1">
                <a:effectLst/>
                <a:latin typeface="Arial" panose="020B0604020202020204" pitchFamily="34" charset="0"/>
                <a:ea typeface="Calibri" panose="020F0502020204030204" pitchFamily="34" charset="0"/>
                <a:cs typeface="Times New Roman" panose="02020603050405020304" pitchFamily="18" charset="0"/>
              </a:rPr>
              <a:t>Alemaña</a:t>
            </a:r>
            <a:r>
              <a:rPr lang="es-ES" sz="1800" dirty="0">
                <a:effectLst/>
                <a:latin typeface="Arial" panose="020B0604020202020204" pitchFamily="34" charset="0"/>
                <a:ea typeface="Calibri" panose="020F0502020204030204" pitchFamily="34" charset="0"/>
                <a:cs typeface="Times New Roman" panose="02020603050405020304" pitchFamily="18" charset="0"/>
              </a:rPr>
              <a:t>?, </a:t>
            </a:r>
            <a:r>
              <a:rPr lang="es-ES" sz="1800" dirty="0">
                <a:latin typeface="Arial" panose="020B0604020202020204" pitchFamily="34" charset="0"/>
                <a:ea typeface="Calibri" panose="020F0502020204030204" pitchFamily="34" charset="0"/>
                <a:cs typeface="Times New Roman" panose="02020603050405020304" pitchFamily="18" charset="0"/>
              </a:rPr>
              <a:t>E </a:t>
            </a:r>
            <a:r>
              <a:rPr lang="es-ES" sz="1800" dirty="0">
                <a:effectLst/>
                <a:latin typeface="Arial" panose="020B0604020202020204" pitchFamily="34" charset="0"/>
                <a:ea typeface="Calibri" panose="020F0502020204030204" pitchFamily="34" charset="0"/>
                <a:cs typeface="Times New Roman" panose="02020603050405020304" pitchFamily="18" charset="0"/>
              </a:rPr>
              <a:t>a dos </a:t>
            </a:r>
            <a:r>
              <a:rPr lang="es-ES" sz="1800" dirty="0" err="1">
                <a:effectLst/>
                <a:latin typeface="Arial" panose="020B0604020202020204" pitchFamily="34" charset="0"/>
                <a:ea typeface="Calibri" panose="020F0502020204030204" pitchFamily="34" charset="0"/>
                <a:cs typeface="Times New Roman" panose="02020603050405020304" pitchFamily="18" charset="0"/>
              </a:rPr>
              <a:t>seus</a:t>
            </a:r>
            <a:r>
              <a:rPr lang="es-ES" sz="1800" dirty="0">
                <a:effectLst/>
                <a:latin typeface="Arial" panose="020B0604020202020204" pitchFamily="34" charset="0"/>
                <a:ea typeface="Calibri" panose="020F0502020204030204" pitchFamily="34" charset="0"/>
                <a:cs typeface="Times New Roman" panose="02020603050405020304" pitchFamily="18" charset="0"/>
              </a:rPr>
              <a:t> aliados?</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gl-ES" dirty="0"/>
          </a:p>
        </p:txBody>
      </p:sp>
    </p:spTree>
    <p:extLst>
      <p:ext uri="{BB962C8B-B14F-4D97-AF65-F5344CB8AC3E}">
        <p14:creationId xmlns:p14="http://schemas.microsoft.com/office/powerpoint/2010/main" val="158341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B3185B-321A-44CD-AA0A-4F876EA64A81}"/>
              </a:ext>
            </a:extLst>
          </p:cNvPr>
          <p:cNvSpPr>
            <a:spLocks noGrp="1"/>
          </p:cNvSpPr>
          <p:nvPr>
            <p:ph type="title"/>
          </p:nvPr>
        </p:nvSpPr>
        <p:spPr/>
        <p:txBody>
          <a:bodyPr>
            <a:normAutofit fontScale="90000"/>
          </a:bodyPr>
          <a:lstStyle/>
          <a:p>
            <a:r>
              <a:rPr lang="gl-ES" dirty="0"/>
              <a:t>A muller durante a guerra</a:t>
            </a:r>
          </a:p>
        </p:txBody>
      </p:sp>
      <p:sp>
        <p:nvSpPr>
          <p:cNvPr id="3" name="Marcador de contenido 2">
            <a:extLst>
              <a:ext uri="{FF2B5EF4-FFF2-40B4-BE49-F238E27FC236}">
                <a16:creationId xmlns:a16="http://schemas.microsoft.com/office/drawing/2014/main" id="{C5C5384F-1000-4AA1-B9B0-9492CFD38482}"/>
              </a:ext>
            </a:extLst>
          </p:cNvPr>
          <p:cNvSpPr>
            <a:spLocks noGrp="1"/>
          </p:cNvSpPr>
          <p:nvPr>
            <p:ph idx="1"/>
          </p:nvPr>
        </p:nvSpPr>
        <p:spPr/>
        <p:txBody>
          <a:bodyPr>
            <a:normAutofit/>
          </a:bodyPr>
          <a:lstStyle/>
          <a:p>
            <a:pPr algn="just"/>
            <a:r>
              <a:rPr lang="gl-ES" sz="2200" dirty="0">
                <a:effectLst/>
                <a:latin typeface="Arial" panose="020B0604020202020204" pitchFamily="34" charset="0"/>
                <a:ea typeface="Calibri" panose="020F0502020204030204" pitchFamily="34" charset="0"/>
                <a:cs typeface="Times New Roman" panose="02020603050405020304" pitchFamily="18" charset="0"/>
              </a:rPr>
              <a:t>Nas últimas sesións imos ver os cambios sociais que se produciron despois da I Guerra </a:t>
            </a:r>
            <a:r>
              <a:rPr lang="es-ES_tradnl" sz="2200" dirty="0">
                <a:effectLst/>
                <a:latin typeface="Arial" panose="020B0604020202020204" pitchFamily="34" charset="0"/>
                <a:ea typeface="Calibri" panose="020F0502020204030204" pitchFamily="34" charset="0"/>
                <a:cs typeface="Times New Roman" panose="02020603050405020304" pitchFamily="18" charset="0"/>
              </a:rPr>
              <a:t>Mundial, en especial </a:t>
            </a:r>
            <a:r>
              <a:rPr lang="es-ES_tradnl" sz="2200" dirty="0">
                <a:latin typeface="Arial" panose="020B0604020202020204" pitchFamily="34" charset="0"/>
                <a:ea typeface="Calibri" panose="020F0502020204030204" pitchFamily="34" charset="0"/>
                <a:cs typeface="Times New Roman" panose="02020603050405020304" pitchFamily="18" charset="0"/>
              </a:rPr>
              <a:t> </a:t>
            </a:r>
            <a:r>
              <a:rPr lang="es-ES_tradnl" sz="2200" b="1" dirty="0">
                <a:latin typeface="Arial" panose="020B0604020202020204" pitchFamily="34" charset="0"/>
                <a:ea typeface="Calibri" panose="020F0502020204030204" pitchFamily="34" charset="0"/>
                <a:cs typeface="Times New Roman" panose="02020603050405020304" pitchFamily="18" charset="0"/>
              </a:rPr>
              <a:t>o </a:t>
            </a:r>
            <a:r>
              <a:rPr lang="es-ES_tradnl" sz="2200" b="1" dirty="0">
                <a:effectLst/>
                <a:latin typeface="Arial" panose="020B0604020202020204" pitchFamily="34" charset="0"/>
                <a:ea typeface="Calibri" panose="020F0502020204030204" pitchFamily="34" charset="0"/>
                <a:cs typeface="Times New Roman" panose="02020603050405020304" pitchFamily="18" charset="0"/>
              </a:rPr>
              <a:t>papel das mulleres</a:t>
            </a:r>
            <a:r>
              <a:rPr lang="es-ES_tradnl" sz="2200" b="1" dirty="0">
                <a:latin typeface="Arial" panose="020B0604020202020204" pitchFamily="34" charset="0"/>
                <a:ea typeface="Calibri" panose="020F0502020204030204" pitchFamily="34" charset="0"/>
                <a:cs typeface="Times New Roman" panose="02020603050405020304" pitchFamily="18" charset="0"/>
              </a:rPr>
              <a:t>. </a:t>
            </a:r>
            <a:r>
              <a:rPr lang="es-ES_tradnl" sz="2200" dirty="0">
                <a:latin typeface="Arial" panose="020B0604020202020204" pitchFamily="34" charset="0"/>
                <a:ea typeface="Calibri" panose="020F0502020204030204" pitchFamily="34" charset="0"/>
                <a:cs typeface="Times New Roman" panose="02020603050405020304" pitchFamily="18" charset="0"/>
              </a:rPr>
              <a:t>Estas</a:t>
            </a:r>
            <a:r>
              <a:rPr lang="es-ES_tradnl" sz="2200" dirty="0">
                <a:effectLst/>
                <a:latin typeface="Arial" panose="020B0604020202020204" pitchFamily="34" charset="0"/>
                <a:ea typeface="Calibri" panose="020F0502020204030204" pitchFamily="34" charset="0"/>
                <a:cs typeface="Times New Roman" panose="02020603050405020304" pitchFamily="18" charset="0"/>
              </a:rPr>
              <a:t> </a:t>
            </a:r>
            <a:r>
              <a:rPr lang="es-ES_tradnl" sz="2200" dirty="0" err="1">
                <a:effectLst/>
                <a:latin typeface="Arial" panose="020B0604020202020204" pitchFamily="34" charset="0"/>
                <a:ea typeface="Calibri" panose="020F0502020204030204" pitchFamily="34" charset="0"/>
                <a:cs typeface="Times New Roman" panose="02020603050405020304" pitchFamily="18" charset="0"/>
              </a:rPr>
              <a:t>cubriron</a:t>
            </a:r>
            <a:r>
              <a:rPr lang="es-ES_tradnl" sz="2200" dirty="0">
                <a:effectLst/>
                <a:latin typeface="Arial" panose="020B0604020202020204" pitchFamily="34" charset="0"/>
                <a:ea typeface="Calibri" panose="020F0502020204030204" pitchFamily="34" charset="0"/>
                <a:cs typeface="Times New Roman" panose="02020603050405020304" pitchFamily="18" charset="0"/>
              </a:rPr>
              <a:t> os </a:t>
            </a:r>
            <a:r>
              <a:rPr lang="gl-ES" sz="2200" dirty="0">
                <a:effectLst/>
                <a:latin typeface="Arial" panose="020B0604020202020204" pitchFamily="34" charset="0"/>
                <a:ea typeface="Calibri" panose="020F0502020204030204" pitchFamily="34" charset="0"/>
                <a:cs typeface="Times New Roman" panose="02020603050405020304" pitchFamily="18" charset="0"/>
              </a:rPr>
              <a:t>tradicionais postos de homes y demostraban que eran igualmente válidas que o sexo masculino, o que </a:t>
            </a:r>
            <a:r>
              <a:rPr lang="gl-ES" sz="2200" b="1" dirty="0">
                <a:effectLst/>
                <a:latin typeface="Arial" panose="020B0604020202020204" pitchFamily="34" charset="0"/>
                <a:ea typeface="Calibri" panose="020F0502020204030204" pitchFamily="34" charset="0"/>
                <a:cs typeface="Times New Roman" panose="02020603050405020304" pitchFamily="18" charset="0"/>
              </a:rPr>
              <a:t>alentou as</a:t>
            </a:r>
            <a:r>
              <a:rPr lang="gl-ES" sz="2200" dirty="0">
                <a:effectLst/>
                <a:latin typeface="Arial" panose="020B0604020202020204" pitchFamily="34" charset="0"/>
                <a:ea typeface="Calibri" panose="020F0502020204030204" pitchFamily="34" charset="0"/>
                <a:cs typeface="Times New Roman" panose="02020603050405020304" pitchFamily="18" charset="0"/>
              </a:rPr>
              <a:t> </a:t>
            </a:r>
            <a:r>
              <a:rPr lang="gl-ES" sz="2200" b="1" dirty="0">
                <a:effectLst/>
                <a:latin typeface="Arial" panose="020B0604020202020204" pitchFamily="34" charset="0"/>
                <a:ea typeface="Calibri" panose="020F0502020204030204" pitchFamily="34" charset="0"/>
                <a:cs typeface="Times New Roman" panose="02020603050405020304" pitchFamily="18" charset="0"/>
              </a:rPr>
              <a:t>reivindicacións feministas</a:t>
            </a:r>
            <a:r>
              <a:rPr lang="gl-ES" sz="2200" dirty="0">
                <a:effectLst/>
                <a:latin typeface="Arial" panose="020B0604020202020204" pitchFamily="34" charset="0"/>
                <a:ea typeface="Calibri" panose="020F0502020204030204" pitchFamily="34" charset="0"/>
                <a:cs typeface="Times New Roman" panose="02020603050405020304" pitchFamily="18" charset="0"/>
              </a:rPr>
              <a:t> que se viñan dando dende finais do século XIX</a:t>
            </a:r>
            <a:r>
              <a:rPr lang="es-ES_tradnl" sz="2200" dirty="0">
                <a:effectLst/>
                <a:latin typeface="Arial" panose="020B0604020202020204" pitchFamily="34" charset="0"/>
                <a:ea typeface="Calibri" panose="020F0502020204030204" pitchFamily="34" charset="0"/>
                <a:cs typeface="Times New Roman" panose="02020603050405020304" pitchFamily="18" charset="0"/>
              </a:rPr>
              <a:t>.</a:t>
            </a:r>
            <a:endParaRPr lang="gl-ES"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gl-ES" sz="2200" dirty="0">
                <a:effectLst/>
                <a:latin typeface="Arial" panose="020B0604020202020204" pitchFamily="34" charset="0"/>
                <a:ea typeface="Calibri" panose="020F0502020204030204" pitchFamily="34" charset="0"/>
                <a:cs typeface="Times New Roman" panose="02020603050405020304" pitchFamily="18" charset="0"/>
              </a:rPr>
              <a:t>Veremos como a mobilización masiva de homes deixou grandes ocos sociais e económicos nos países belixerantes, e como </a:t>
            </a:r>
            <a:r>
              <a:rPr lang="gl-ES" sz="2200" dirty="0">
                <a:latin typeface="Arial" panose="020B0604020202020204" pitchFamily="34" charset="0"/>
                <a:ea typeface="Calibri" panose="020F0502020204030204" pitchFamily="34" charset="0"/>
                <a:cs typeface="Times New Roman" panose="02020603050405020304" pitchFamily="18" charset="0"/>
              </a:rPr>
              <a:t>nestes </a:t>
            </a:r>
            <a:r>
              <a:rPr lang="gl-ES" sz="2200" dirty="0">
                <a:effectLst/>
                <a:latin typeface="Arial" panose="020B0604020202020204" pitchFamily="34" charset="0"/>
                <a:ea typeface="Calibri" panose="020F0502020204030204" pitchFamily="34" charset="0"/>
                <a:cs typeface="Times New Roman" panose="02020603050405020304" pitchFamily="18" charset="0"/>
              </a:rPr>
              <a:t>países animaron ás mulleres a cubrir os seus postos. Isto significou unha ruptura total na mentalidade feminina</a:t>
            </a:r>
            <a:r>
              <a:rPr lang="es-ES_tradnl" sz="2200" dirty="0">
                <a:effectLst/>
                <a:latin typeface="Arial" panose="020B0604020202020204" pitchFamily="34" charset="0"/>
                <a:ea typeface="Calibri" panose="020F0502020204030204" pitchFamily="34" charset="0"/>
                <a:cs typeface="Times New Roman" panose="02020603050405020304" pitchFamily="18" charset="0"/>
              </a:rPr>
              <a:t>.</a:t>
            </a:r>
            <a:endParaRPr lang="gl-E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gl-ES" dirty="0"/>
          </a:p>
        </p:txBody>
      </p:sp>
    </p:spTree>
    <p:extLst>
      <p:ext uri="{BB962C8B-B14F-4D97-AF65-F5344CB8AC3E}">
        <p14:creationId xmlns:p14="http://schemas.microsoft.com/office/powerpoint/2010/main" val="2886433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A5E1C6-5104-4227-84DD-1FE4FC37307B}"/>
              </a:ext>
            </a:extLst>
          </p:cNvPr>
          <p:cNvSpPr>
            <a:spLocks noGrp="1"/>
          </p:cNvSpPr>
          <p:nvPr>
            <p:ph type="title"/>
          </p:nvPr>
        </p:nvSpPr>
        <p:spPr/>
        <p:txBody>
          <a:bodyPr/>
          <a:lstStyle/>
          <a:p>
            <a:endParaRPr lang="gl-ES"/>
          </a:p>
        </p:txBody>
      </p:sp>
      <p:pic>
        <p:nvPicPr>
          <p:cNvPr id="4" name="Marcador de contenido 3">
            <a:extLst>
              <a:ext uri="{FF2B5EF4-FFF2-40B4-BE49-F238E27FC236}">
                <a16:creationId xmlns:a16="http://schemas.microsoft.com/office/drawing/2014/main" id="{0F487F15-699B-4BDC-81E6-2043ACBC5697}"/>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5340485" cy="6858000"/>
          </a:xfrm>
          <a:prstGeom prst="rect">
            <a:avLst/>
          </a:prstGeom>
          <a:noFill/>
          <a:ln>
            <a:noFill/>
          </a:ln>
        </p:spPr>
      </p:pic>
      <p:pic>
        <p:nvPicPr>
          <p:cNvPr id="5" name="Imagen 4">
            <a:extLst>
              <a:ext uri="{FF2B5EF4-FFF2-40B4-BE49-F238E27FC236}">
                <a16:creationId xmlns:a16="http://schemas.microsoft.com/office/drawing/2014/main" id="{DCA88D98-5FD2-44FE-8520-0895366EF9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40483" y="0"/>
            <a:ext cx="6848469" cy="7013643"/>
          </a:xfrm>
          <a:prstGeom prst="rect">
            <a:avLst/>
          </a:prstGeom>
          <a:noFill/>
          <a:ln>
            <a:noFill/>
          </a:ln>
        </p:spPr>
      </p:pic>
    </p:spTree>
    <p:extLst>
      <p:ext uri="{BB962C8B-B14F-4D97-AF65-F5344CB8AC3E}">
        <p14:creationId xmlns:p14="http://schemas.microsoft.com/office/powerpoint/2010/main" val="3618727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86BA3-B9E7-4677-A6F1-61D3BD3CE884}"/>
              </a:ext>
            </a:extLst>
          </p:cNvPr>
          <p:cNvSpPr>
            <a:spLocks noGrp="1"/>
          </p:cNvSpPr>
          <p:nvPr>
            <p:ph type="title"/>
          </p:nvPr>
        </p:nvSpPr>
        <p:spPr/>
        <p:txBody>
          <a:bodyPr/>
          <a:lstStyle/>
          <a:p>
            <a:endParaRPr lang="gl-ES"/>
          </a:p>
        </p:txBody>
      </p:sp>
      <p:pic>
        <p:nvPicPr>
          <p:cNvPr id="4" name="Marcador de contenido 3">
            <a:extLst>
              <a:ext uri="{FF2B5EF4-FFF2-40B4-BE49-F238E27FC236}">
                <a16:creationId xmlns:a16="http://schemas.microsoft.com/office/drawing/2014/main" id="{55E35BC4-27A8-4004-811A-9CE0AF4111E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982511" cy="6858000"/>
          </a:xfrm>
          <a:prstGeom prst="rect">
            <a:avLst/>
          </a:prstGeom>
          <a:noFill/>
          <a:ln>
            <a:noFill/>
          </a:ln>
        </p:spPr>
      </p:pic>
      <p:pic>
        <p:nvPicPr>
          <p:cNvPr id="5" name="Imagen 4">
            <a:extLst>
              <a:ext uri="{FF2B5EF4-FFF2-40B4-BE49-F238E27FC236}">
                <a16:creationId xmlns:a16="http://schemas.microsoft.com/office/drawing/2014/main" id="{894B0078-35FD-4F02-A658-5B1F87971BE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82510" y="0"/>
            <a:ext cx="6206441" cy="6858000"/>
          </a:xfrm>
          <a:prstGeom prst="rect">
            <a:avLst/>
          </a:prstGeom>
          <a:noFill/>
          <a:ln>
            <a:noFill/>
          </a:ln>
        </p:spPr>
      </p:pic>
    </p:spTree>
    <p:extLst>
      <p:ext uri="{BB962C8B-B14F-4D97-AF65-F5344CB8AC3E}">
        <p14:creationId xmlns:p14="http://schemas.microsoft.com/office/powerpoint/2010/main" val="2579323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D50B7C-291A-4E37-AD4A-61CEB5968E24}"/>
              </a:ext>
            </a:extLst>
          </p:cNvPr>
          <p:cNvSpPr>
            <a:spLocks noGrp="1"/>
          </p:cNvSpPr>
          <p:nvPr>
            <p:ph type="title"/>
          </p:nvPr>
        </p:nvSpPr>
        <p:spPr/>
        <p:txBody>
          <a:bodyPr/>
          <a:lstStyle/>
          <a:p>
            <a:endParaRPr lang="gl-ES"/>
          </a:p>
        </p:txBody>
      </p:sp>
      <p:pic>
        <p:nvPicPr>
          <p:cNvPr id="4" name="Marcador de contenido 3">
            <a:extLst>
              <a:ext uri="{FF2B5EF4-FFF2-40B4-BE49-F238E27FC236}">
                <a16:creationId xmlns:a16="http://schemas.microsoft.com/office/drawing/2014/main" id="{CE8724F4-F2CA-4FE2-BDB9-3678B01D5F6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507804" cy="6858000"/>
          </a:xfrm>
          <a:prstGeom prst="rect">
            <a:avLst/>
          </a:prstGeom>
          <a:noFill/>
          <a:ln>
            <a:noFill/>
          </a:ln>
        </p:spPr>
      </p:pic>
      <p:pic>
        <p:nvPicPr>
          <p:cNvPr id="5" name="Imagen 4">
            <a:extLst>
              <a:ext uri="{FF2B5EF4-FFF2-40B4-BE49-F238E27FC236}">
                <a16:creationId xmlns:a16="http://schemas.microsoft.com/office/drawing/2014/main" id="{C4CE33DD-5DF2-4380-960B-65036C04CDD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07804" y="0"/>
            <a:ext cx="5681148" cy="6858000"/>
          </a:xfrm>
          <a:prstGeom prst="rect">
            <a:avLst/>
          </a:prstGeom>
          <a:noFill/>
          <a:ln>
            <a:noFill/>
          </a:ln>
        </p:spPr>
      </p:pic>
    </p:spTree>
    <p:extLst>
      <p:ext uri="{BB962C8B-B14F-4D97-AF65-F5344CB8AC3E}">
        <p14:creationId xmlns:p14="http://schemas.microsoft.com/office/powerpoint/2010/main" val="2650908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E1824-DE67-44FF-B870-E7D0BEAB30C1}"/>
              </a:ext>
            </a:extLst>
          </p:cNvPr>
          <p:cNvSpPr>
            <a:spLocks noGrp="1"/>
          </p:cNvSpPr>
          <p:nvPr>
            <p:ph type="title"/>
          </p:nvPr>
        </p:nvSpPr>
        <p:spPr/>
        <p:txBody>
          <a:bodyPr>
            <a:normAutofit fontScale="90000"/>
          </a:bodyPr>
          <a:lstStyle/>
          <a:p>
            <a:pPr algn="ctr"/>
            <a:r>
              <a:rPr lang="gl-ES" dirty="0"/>
              <a:t>Tarefa 2. Traballo sobre o </a:t>
            </a:r>
            <a:r>
              <a:rPr lang="gl-ES" dirty="0" err="1"/>
              <a:t>video</a:t>
            </a:r>
            <a:endParaRPr lang="gl-ES" dirty="0"/>
          </a:p>
        </p:txBody>
      </p:sp>
      <p:sp>
        <p:nvSpPr>
          <p:cNvPr id="3" name="Marcador de contenido 2">
            <a:extLst>
              <a:ext uri="{FF2B5EF4-FFF2-40B4-BE49-F238E27FC236}">
                <a16:creationId xmlns:a16="http://schemas.microsoft.com/office/drawing/2014/main" id="{C3DD2EE6-8283-457D-88F3-43D8C4E8342C}"/>
              </a:ext>
            </a:extLst>
          </p:cNvPr>
          <p:cNvSpPr>
            <a:spLocks noGrp="1"/>
          </p:cNvSpPr>
          <p:nvPr>
            <p:ph idx="1"/>
          </p:nvPr>
        </p:nvSpPr>
        <p:spPr/>
        <p:txBody>
          <a:bodyPr/>
          <a:lstStyle/>
          <a:p>
            <a:pPr algn="just"/>
            <a:r>
              <a:rPr lang="gl-ES" sz="1800" dirty="0">
                <a:effectLst/>
                <a:latin typeface="Calibri" panose="020F0502020204030204" pitchFamily="34" charset="0"/>
                <a:ea typeface="Calibri" panose="020F0502020204030204" pitchFamily="34" charset="0"/>
                <a:cs typeface="Arial" panose="020B0604020202020204" pitchFamily="34" charset="0"/>
              </a:rPr>
              <a:t>Ver varias veces o vídeo</a:t>
            </a:r>
            <a:r>
              <a:rPr lang="gl-ES" sz="1800" dirty="0">
                <a:latin typeface="Calibri" panose="020F0502020204030204" pitchFamily="34" charset="0"/>
                <a:ea typeface="Calibri" panose="020F0502020204030204" pitchFamily="34" charset="0"/>
                <a:cs typeface="Arial" panose="020B0604020202020204" pitchFamily="34" charset="0"/>
              </a:rPr>
              <a:t>, </a:t>
            </a:r>
            <a:r>
              <a:rPr lang="gl-ES" sz="1800" dirty="0">
                <a:effectLst/>
                <a:latin typeface="Calibri" panose="020F0502020204030204" pitchFamily="34" charset="0"/>
                <a:ea typeface="Calibri" panose="020F0502020204030204" pitchFamily="34" charset="0"/>
                <a:cs typeface="Arial" panose="020B0604020202020204" pitchFamily="34" charset="0"/>
              </a:rPr>
              <a:t>e despois realizar mapas conceptuais, resumos, listas de ideas, redaccións... Pero hai que volver a velo e traballar con </a:t>
            </a:r>
            <a:r>
              <a:rPr lang="gl-ES" sz="1800" dirty="0">
                <a:latin typeface="Calibri" panose="020F0502020204030204" pitchFamily="34" charset="0"/>
                <a:ea typeface="Calibri" panose="020F0502020204030204" pitchFamily="34" charset="0"/>
                <a:cs typeface="Arial" panose="020B0604020202020204" pitchFamily="34" charset="0"/>
              </a:rPr>
              <a:t>e</a:t>
            </a:r>
            <a:r>
              <a:rPr lang="gl-ES" sz="1800" dirty="0">
                <a:effectLst/>
                <a:latin typeface="Calibri" panose="020F0502020204030204" pitchFamily="34" charset="0"/>
                <a:ea typeface="Calibri" panose="020F0502020204030204" pitchFamily="34" charset="0"/>
                <a:cs typeface="Arial" panose="020B0604020202020204" pitchFamily="34" charset="0"/>
              </a:rPr>
              <a:t>l ata recoller a meirande parte da información que este presenta.</a:t>
            </a:r>
          </a:p>
          <a:p>
            <a:endParaRPr lang="gl-ES" sz="1800" dirty="0">
              <a:latin typeface="Calibri" panose="020F0502020204030204" pitchFamily="34" charset="0"/>
              <a:ea typeface="Calibri" panose="020F0502020204030204" pitchFamily="34" charset="0"/>
              <a:cs typeface="Arial" panose="020B0604020202020204" pitchFamily="34" charset="0"/>
            </a:endParaRPr>
          </a:p>
          <a:p>
            <a:endParaRPr lang="gl-ES" sz="1800" dirty="0">
              <a:effectLst/>
              <a:latin typeface="Calibri" panose="020F0502020204030204" pitchFamily="34" charset="0"/>
              <a:ea typeface="Calibri" panose="020F0502020204030204" pitchFamily="34" charset="0"/>
              <a:cs typeface="Arial" panose="020B0604020202020204" pitchFamily="34" charset="0"/>
            </a:endParaRPr>
          </a:p>
          <a:p>
            <a:endParaRPr lang="gl-ES" sz="1800" dirty="0">
              <a:latin typeface="Calibri" panose="020F0502020204030204" pitchFamily="34" charset="0"/>
              <a:ea typeface="Calibri" panose="020F0502020204030204" pitchFamily="34" charset="0"/>
              <a:cs typeface="Arial" panose="020B0604020202020204" pitchFamily="34" charset="0"/>
            </a:endParaRPr>
          </a:p>
          <a:p>
            <a:r>
              <a:rPr lang="gl-ES" sz="1800" dirty="0" err="1">
                <a:effectLst/>
                <a:latin typeface="Calibri" panose="020F0502020204030204" pitchFamily="34" charset="0"/>
                <a:ea typeface="Calibri" panose="020F0502020204030204" pitchFamily="34" charset="0"/>
                <a:cs typeface="Arial" panose="020B0604020202020204" pitchFamily="34" charset="0"/>
              </a:rPr>
              <a:t>Video</a:t>
            </a:r>
            <a:r>
              <a:rPr lang="gl-ES" sz="1800" dirty="0">
                <a:effectLst/>
                <a:latin typeface="Calibri" panose="020F0502020204030204" pitchFamily="34" charset="0"/>
                <a:ea typeface="Calibri" panose="020F0502020204030204" pitchFamily="34" charset="0"/>
                <a:cs typeface="Arial" panose="020B0604020202020204" pitchFamily="34" charset="0"/>
              </a:rPr>
              <a:t>: La </a:t>
            </a:r>
            <a:r>
              <a:rPr lang="gl-ES" sz="1800" dirty="0" err="1">
                <a:effectLst/>
                <a:latin typeface="Calibri" panose="020F0502020204030204" pitchFamily="34" charset="0"/>
                <a:ea typeface="Calibri" panose="020F0502020204030204" pitchFamily="34" charset="0"/>
                <a:cs typeface="Arial" panose="020B0604020202020204" pitchFamily="34" charset="0"/>
              </a:rPr>
              <a:t>Primera</a:t>
            </a:r>
            <a:r>
              <a:rPr lang="gl-ES" sz="1800" dirty="0">
                <a:effectLst/>
                <a:latin typeface="Calibri" panose="020F0502020204030204" pitchFamily="34" charset="0"/>
                <a:ea typeface="Calibri" panose="020F0502020204030204" pitchFamily="34" charset="0"/>
                <a:cs typeface="Arial" panose="020B0604020202020204" pitchFamily="34" charset="0"/>
              </a:rPr>
              <a:t> Guerra Mundial en 7 minutos de Academia </a:t>
            </a:r>
            <a:r>
              <a:rPr lang="gl-ES" sz="1800" dirty="0" err="1">
                <a:effectLst/>
                <a:latin typeface="Calibri" panose="020F0502020204030204" pitchFamily="34" charset="0"/>
                <a:ea typeface="Calibri" panose="020F0502020204030204" pitchFamily="34" charset="0"/>
                <a:cs typeface="Arial" panose="020B0604020202020204" pitchFamily="34" charset="0"/>
              </a:rPr>
              <a:t>Play</a:t>
            </a:r>
            <a:r>
              <a:rPr lang="gl-ES" sz="1800" dirty="0">
                <a:effectLst/>
                <a:latin typeface="Calibri" panose="020F0502020204030204" pitchFamily="34" charset="0"/>
                <a:ea typeface="Calibri" panose="020F0502020204030204" pitchFamily="34" charset="0"/>
                <a:cs typeface="Arial" panose="020B0604020202020204" pitchFamily="34" charset="0"/>
              </a:rPr>
              <a:t>. </a:t>
            </a:r>
            <a:r>
              <a:rPr lang="gl-E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https://www.youtube.com/watch?v=3XtXgH4YSrU</a:t>
            </a:r>
            <a:r>
              <a:rPr lang="gl-ES" sz="1800" dirty="0">
                <a:effectLst/>
                <a:latin typeface="Calibri" panose="020F0502020204030204" pitchFamily="34" charset="0"/>
                <a:ea typeface="Calibri" panose="020F0502020204030204" pitchFamily="34" charset="0"/>
                <a:cs typeface="Arial" panose="020B0604020202020204" pitchFamily="34" charset="0"/>
              </a:rPr>
              <a:t> </a:t>
            </a:r>
            <a:endParaRPr lang="gl-ES" dirty="0"/>
          </a:p>
        </p:txBody>
      </p:sp>
    </p:spTree>
    <p:extLst>
      <p:ext uri="{BB962C8B-B14F-4D97-AF65-F5344CB8AC3E}">
        <p14:creationId xmlns:p14="http://schemas.microsoft.com/office/powerpoint/2010/main" val="3942690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47D5D-A6BF-40A9-853C-8323FD2AA694}"/>
              </a:ext>
            </a:extLst>
          </p:cNvPr>
          <p:cNvSpPr>
            <a:spLocks noGrp="1"/>
          </p:cNvSpPr>
          <p:nvPr>
            <p:ph type="title"/>
          </p:nvPr>
        </p:nvSpPr>
        <p:spPr/>
        <p:txBody>
          <a:bodyPr/>
          <a:lstStyle/>
          <a:p>
            <a:endParaRPr lang="gl-ES" dirty="0"/>
          </a:p>
        </p:txBody>
      </p:sp>
      <p:pic>
        <p:nvPicPr>
          <p:cNvPr id="4" name="Marcador de contenido 3">
            <a:extLst>
              <a:ext uri="{FF2B5EF4-FFF2-40B4-BE49-F238E27FC236}">
                <a16:creationId xmlns:a16="http://schemas.microsoft.com/office/drawing/2014/main" id="{7B0B15EF-B5E7-4F69-AF7F-20C5116AC57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603132" cy="6858000"/>
          </a:xfrm>
          <a:prstGeom prst="rect">
            <a:avLst/>
          </a:prstGeom>
          <a:noFill/>
          <a:ln>
            <a:noFill/>
          </a:ln>
        </p:spPr>
      </p:pic>
      <p:pic>
        <p:nvPicPr>
          <p:cNvPr id="5" name="Imagen 4" descr="figura">
            <a:extLst>
              <a:ext uri="{FF2B5EF4-FFF2-40B4-BE49-F238E27FC236}">
                <a16:creationId xmlns:a16="http://schemas.microsoft.com/office/drawing/2014/main" id="{089CB866-C323-4D89-8428-CDA6CF1F241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03132" y="-1"/>
            <a:ext cx="6588868" cy="6857999"/>
          </a:xfrm>
          <a:prstGeom prst="rect">
            <a:avLst/>
          </a:prstGeom>
          <a:noFill/>
          <a:ln>
            <a:noFill/>
          </a:ln>
        </p:spPr>
      </p:pic>
    </p:spTree>
    <p:extLst>
      <p:ext uri="{BB962C8B-B14F-4D97-AF65-F5344CB8AC3E}">
        <p14:creationId xmlns:p14="http://schemas.microsoft.com/office/powerpoint/2010/main" val="2653411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C54675-F2D5-497E-93B2-2D660EB51393}"/>
              </a:ext>
            </a:extLst>
          </p:cNvPr>
          <p:cNvSpPr>
            <a:spLocks noGrp="1"/>
          </p:cNvSpPr>
          <p:nvPr>
            <p:ph type="title"/>
          </p:nvPr>
        </p:nvSpPr>
        <p:spPr/>
        <p:txBody>
          <a:bodyPr/>
          <a:lstStyle/>
          <a:p>
            <a:endParaRPr lang="gl-ES"/>
          </a:p>
        </p:txBody>
      </p:sp>
      <p:pic>
        <p:nvPicPr>
          <p:cNvPr id="4" name="Marcador de contenido 3" descr="Fotos antiguas de la Mujer en la Primera Guerra Mundial">
            <a:extLst>
              <a:ext uri="{FF2B5EF4-FFF2-40B4-BE49-F238E27FC236}">
                <a16:creationId xmlns:a16="http://schemas.microsoft.com/office/drawing/2014/main" id="{5A6FD531-F38C-447C-807C-B28ACA19A087}"/>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6223247" cy="6858001"/>
          </a:xfrm>
          <a:prstGeom prst="rect">
            <a:avLst/>
          </a:prstGeom>
          <a:noFill/>
          <a:ln>
            <a:noFill/>
          </a:ln>
        </p:spPr>
      </p:pic>
      <p:pic>
        <p:nvPicPr>
          <p:cNvPr id="5" name="Imagen 4" descr="figura">
            <a:extLst>
              <a:ext uri="{FF2B5EF4-FFF2-40B4-BE49-F238E27FC236}">
                <a16:creationId xmlns:a16="http://schemas.microsoft.com/office/drawing/2014/main" id="{AF0CE0B4-7618-4018-8A04-E9FA326F2D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23246" y="-1"/>
            <a:ext cx="5968754" cy="6858001"/>
          </a:xfrm>
          <a:prstGeom prst="rect">
            <a:avLst/>
          </a:prstGeom>
          <a:noFill/>
          <a:ln>
            <a:noFill/>
          </a:ln>
        </p:spPr>
      </p:pic>
    </p:spTree>
    <p:extLst>
      <p:ext uri="{BB962C8B-B14F-4D97-AF65-F5344CB8AC3E}">
        <p14:creationId xmlns:p14="http://schemas.microsoft.com/office/powerpoint/2010/main" val="1737134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Foto en blanco y negro de un grupo de personas sentadas en un banco&#10;&#10;Descripción generada automáticamente">
            <a:extLst>
              <a:ext uri="{FF2B5EF4-FFF2-40B4-BE49-F238E27FC236}">
                <a16:creationId xmlns:a16="http://schemas.microsoft.com/office/drawing/2014/main" id="{4E60F854-46D3-4A3F-9566-99658F5D3DB4}"/>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2242" b="25411"/>
          <a:stretch/>
        </p:blipFill>
        <p:spPr bwMode="auto">
          <a:xfrm>
            <a:off x="20" y="10"/>
            <a:ext cx="12191980" cy="6857990"/>
          </a:xfrm>
          <a:prstGeom prst="rect">
            <a:avLst/>
          </a:prstGeom>
          <a:noFill/>
        </p:spPr>
      </p:pic>
      <p:sp>
        <p:nvSpPr>
          <p:cNvPr id="13" name="Rectangle 12">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2AD2673-ED56-4883-9E42-5C41CE9DB20A}"/>
              </a:ext>
            </a:extLst>
          </p:cNvPr>
          <p:cNvSpPr>
            <a:spLocks noGrp="1"/>
          </p:cNvSpPr>
          <p:nvPr>
            <p:ph type="title"/>
          </p:nvPr>
        </p:nvSpPr>
        <p:spPr>
          <a:xfrm>
            <a:off x="686436" y="5137005"/>
            <a:ext cx="10268712" cy="846223"/>
          </a:xfrm>
        </p:spPr>
        <p:txBody>
          <a:bodyPr vert="horz" lIns="91440" tIns="45720" rIns="91440" bIns="45720" rtlCol="0" anchor="b">
            <a:noAutofit/>
          </a:bodyPr>
          <a:lstStyle/>
          <a:p>
            <a:pPr algn="ctr"/>
            <a:r>
              <a:rPr lang="gl-ES" sz="3200" dirty="0">
                <a:effectLst/>
                <a:latin typeface="Calibri" panose="020F0502020204030204" pitchFamily="34" charset="0"/>
                <a:ea typeface="Calibri" panose="020F0502020204030204" pitchFamily="34" charset="0"/>
                <a:cs typeface="Times New Roman" panose="02020603050405020304" pitchFamily="18" charset="0"/>
              </a:rPr>
              <a:t>MULLERES PEÓN CARGANDO CARRETILLAS EN COVENTRY 1917</a:t>
            </a:r>
            <a:endParaRPr lang="en-US" sz="8000" dirty="0">
              <a:solidFill>
                <a:srgbClr val="FFFFFF"/>
              </a:solidFill>
            </a:endParaRPr>
          </a:p>
        </p:txBody>
      </p:sp>
    </p:spTree>
    <p:extLst>
      <p:ext uri="{BB962C8B-B14F-4D97-AF65-F5344CB8AC3E}">
        <p14:creationId xmlns:p14="http://schemas.microsoft.com/office/powerpoint/2010/main" val="3390658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FF63B648-C020-47F3-B07D-677F6465D736}"/>
              </a:ext>
            </a:extLst>
          </p:cNvPr>
          <p:cNvPicPr>
            <a:picLocks noGrp="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p:spPr>
      </p:pic>
      <p:sp>
        <p:nvSpPr>
          <p:cNvPr id="13" name="Rectangle 12">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A77A7CB-6466-45D4-9401-BE71A5FEFEB0}"/>
              </a:ext>
            </a:extLst>
          </p:cNvPr>
          <p:cNvSpPr>
            <a:spLocks noGrp="1"/>
          </p:cNvSpPr>
          <p:nvPr>
            <p:ph type="title"/>
          </p:nvPr>
        </p:nvSpPr>
        <p:spPr>
          <a:xfrm>
            <a:off x="262647" y="4640095"/>
            <a:ext cx="11848289" cy="1555600"/>
          </a:xfrm>
        </p:spPr>
        <p:txBody>
          <a:bodyPr vert="horz" lIns="91440" tIns="45720" rIns="91440" bIns="45720" rtlCol="0" anchor="b">
            <a:normAutofit fontScale="90000"/>
          </a:bodyPr>
          <a:lstStyle/>
          <a:p>
            <a:pPr algn="ctr"/>
            <a:r>
              <a:rPr lang="gl-ES" sz="5400" dirty="0">
                <a:solidFill>
                  <a:srgbClr val="FFFFFF"/>
                </a:solidFill>
              </a:rPr>
              <a:t>Enfermeiras traballando na fronte con </a:t>
            </a:r>
            <a:r>
              <a:rPr lang="gl-ES" sz="5400" dirty="0" err="1">
                <a:solidFill>
                  <a:srgbClr val="FFFFFF"/>
                </a:solidFill>
              </a:rPr>
              <a:t>mÁscaras</a:t>
            </a:r>
            <a:r>
              <a:rPr lang="gl-ES" sz="5400" dirty="0">
                <a:solidFill>
                  <a:srgbClr val="FFFFFF"/>
                </a:solidFill>
              </a:rPr>
              <a:t> de gas</a:t>
            </a:r>
          </a:p>
        </p:txBody>
      </p:sp>
    </p:spTree>
    <p:extLst>
      <p:ext uri="{BB962C8B-B14F-4D97-AF65-F5344CB8AC3E}">
        <p14:creationId xmlns:p14="http://schemas.microsoft.com/office/powerpoint/2010/main" val="425538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increíble">
            <a:extLst>
              <a:ext uri="{FF2B5EF4-FFF2-40B4-BE49-F238E27FC236}">
                <a16:creationId xmlns:a16="http://schemas.microsoft.com/office/drawing/2014/main" id="{426DB1A8-A300-4411-A1E9-2BBA5177DC06}"/>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7742" b="19677"/>
          <a:stretch/>
        </p:blipFill>
        <p:spPr bwMode="auto">
          <a:xfrm>
            <a:off x="20" y="0"/>
            <a:ext cx="12191980" cy="6857990"/>
          </a:xfrm>
          <a:prstGeom prst="rect">
            <a:avLst/>
          </a:prstGeom>
          <a:noFill/>
        </p:spPr>
      </p:pic>
      <p:sp>
        <p:nvSpPr>
          <p:cNvPr id="13" name="Rectangle 12">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020703B-BCA0-45A3-8329-E522E519919A}"/>
              </a:ext>
            </a:extLst>
          </p:cNvPr>
          <p:cNvSpPr>
            <a:spLocks noGrp="1"/>
          </p:cNvSpPr>
          <p:nvPr>
            <p:ph type="title"/>
          </p:nvPr>
        </p:nvSpPr>
        <p:spPr>
          <a:xfrm>
            <a:off x="961644" y="4675366"/>
            <a:ext cx="10268712" cy="846223"/>
          </a:xfrm>
        </p:spPr>
        <p:txBody>
          <a:bodyPr vert="horz" lIns="91440" tIns="45720" rIns="91440" bIns="45720" rtlCol="0" anchor="b">
            <a:normAutofit fontScale="90000"/>
          </a:bodyPr>
          <a:lstStyle/>
          <a:p>
            <a:pPr algn="ctr"/>
            <a:r>
              <a:rPr lang="en-US" sz="5400" dirty="0" err="1">
                <a:solidFill>
                  <a:srgbClr val="FFFFFF"/>
                </a:solidFill>
              </a:rPr>
              <a:t>Corpo</a:t>
            </a:r>
            <a:r>
              <a:rPr lang="en-US" sz="5400" dirty="0">
                <a:solidFill>
                  <a:srgbClr val="FFFFFF"/>
                </a:solidFill>
              </a:rPr>
              <a:t> de </a:t>
            </a:r>
            <a:r>
              <a:rPr lang="en-US" sz="5400" dirty="0" err="1">
                <a:solidFill>
                  <a:srgbClr val="FFFFFF"/>
                </a:solidFill>
              </a:rPr>
              <a:t>mulleres</a:t>
            </a:r>
            <a:r>
              <a:rPr lang="en-US" sz="5400" dirty="0">
                <a:solidFill>
                  <a:srgbClr val="FFFFFF"/>
                </a:solidFill>
              </a:rPr>
              <a:t> </a:t>
            </a:r>
            <a:r>
              <a:rPr lang="en-US" sz="5400" dirty="0" err="1">
                <a:solidFill>
                  <a:srgbClr val="FFFFFF"/>
                </a:solidFill>
              </a:rPr>
              <a:t>bombeiro</a:t>
            </a:r>
            <a:r>
              <a:rPr lang="en-US" sz="5400" dirty="0">
                <a:solidFill>
                  <a:srgbClr val="FFFFFF"/>
                </a:solidFill>
              </a:rPr>
              <a:t>. 1916</a:t>
            </a:r>
          </a:p>
        </p:txBody>
      </p:sp>
    </p:spTree>
    <p:extLst>
      <p:ext uri="{BB962C8B-B14F-4D97-AF65-F5344CB8AC3E}">
        <p14:creationId xmlns:p14="http://schemas.microsoft.com/office/powerpoint/2010/main" val="950117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Fotos antiguas de la Mujer en la Primera Guerra Mundial">
            <a:extLst>
              <a:ext uri="{FF2B5EF4-FFF2-40B4-BE49-F238E27FC236}">
                <a16:creationId xmlns:a16="http://schemas.microsoft.com/office/drawing/2014/main" id="{5231CF17-C3BE-43CD-9173-6A93CB137DB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5507" b="20963"/>
          <a:stretch/>
        </p:blipFill>
        <p:spPr bwMode="auto">
          <a:xfrm>
            <a:off x="20" y="10"/>
            <a:ext cx="12191980" cy="6857990"/>
          </a:xfrm>
          <a:prstGeom prst="rect">
            <a:avLst/>
          </a:prstGeom>
          <a:noFill/>
        </p:spPr>
      </p:pic>
      <p:sp>
        <p:nvSpPr>
          <p:cNvPr id="22" name="Rectangle 21">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AC38291-E3ED-4604-B89C-D6F00B38F8BF}"/>
              </a:ext>
            </a:extLst>
          </p:cNvPr>
          <p:cNvSpPr>
            <a:spLocks noGrp="1"/>
          </p:cNvSpPr>
          <p:nvPr>
            <p:ph type="title"/>
          </p:nvPr>
        </p:nvSpPr>
        <p:spPr>
          <a:xfrm>
            <a:off x="960120" y="3681454"/>
            <a:ext cx="10268712" cy="1550896"/>
          </a:xfrm>
        </p:spPr>
        <p:txBody>
          <a:bodyPr vert="horz" lIns="91440" tIns="45720" rIns="91440" bIns="45720" rtlCol="0" anchor="b">
            <a:normAutofit/>
          </a:bodyPr>
          <a:lstStyle/>
          <a:p>
            <a:pPr algn="ctr"/>
            <a:r>
              <a:rPr lang="en-US" sz="3500">
                <a:solidFill>
                  <a:srgbClr val="FFFFFF"/>
                </a:solidFill>
              </a:rPr>
              <a:t>RESERVA DE MULLERES VOLUNTARIAS NA BRITISH ARMY DIRIXIDAS POR UN OFICIAL 1916</a:t>
            </a:r>
          </a:p>
        </p:txBody>
      </p:sp>
    </p:spTree>
    <p:extLst>
      <p:ext uri="{BB962C8B-B14F-4D97-AF65-F5344CB8AC3E}">
        <p14:creationId xmlns:p14="http://schemas.microsoft.com/office/powerpoint/2010/main" val="3245653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figura">
            <a:extLst>
              <a:ext uri="{FF2B5EF4-FFF2-40B4-BE49-F238E27FC236}">
                <a16:creationId xmlns:a16="http://schemas.microsoft.com/office/drawing/2014/main" id="{AB3C84DE-6DE3-4309-9D20-D93348576CD5}"/>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7074" b="11991"/>
          <a:stretch/>
        </p:blipFill>
        <p:spPr bwMode="auto">
          <a:xfrm>
            <a:off x="20" y="136187"/>
            <a:ext cx="12191980" cy="6857990"/>
          </a:xfrm>
          <a:prstGeom prst="rect">
            <a:avLst/>
          </a:prstGeom>
          <a:noFill/>
        </p:spPr>
      </p:pic>
      <p:sp>
        <p:nvSpPr>
          <p:cNvPr id="26" name="Rectangle 25">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BD265AC0-04D0-4C9F-9C03-E39B02FECBDF}"/>
              </a:ext>
            </a:extLst>
          </p:cNvPr>
          <p:cNvSpPr>
            <a:spLocks noGrp="1"/>
          </p:cNvSpPr>
          <p:nvPr>
            <p:ph type="title"/>
          </p:nvPr>
        </p:nvSpPr>
        <p:spPr>
          <a:xfrm>
            <a:off x="816746" y="520026"/>
            <a:ext cx="10268712" cy="1550896"/>
          </a:xfrm>
        </p:spPr>
        <p:txBody>
          <a:bodyPr vert="horz" lIns="91440" tIns="45720" rIns="91440" bIns="45720" rtlCol="0" anchor="b">
            <a:noAutofit/>
          </a:bodyPr>
          <a:lstStyle/>
          <a:p>
            <a:pPr algn="ctr"/>
            <a:r>
              <a:rPr lang="en-US" sz="4000" dirty="0" err="1">
                <a:highlight>
                  <a:srgbClr val="000000"/>
                </a:highlight>
              </a:rPr>
              <a:t>Mulleres</a:t>
            </a:r>
            <a:r>
              <a:rPr lang="en-US" sz="4000" dirty="0">
                <a:highlight>
                  <a:srgbClr val="000000"/>
                </a:highlight>
              </a:rPr>
              <a:t> </a:t>
            </a:r>
            <a:r>
              <a:rPr lang="en-US" sz="4000" dirty="0" err="1">
                <a:highlight>
                  <a:srgbClr val="000000"/>
                </a:highlight>
              </a:rPr>
              <a:t>traballando</a:t>
            </a:r>
            <a:r>
              <a:rPr lang="en-US" sz="4000" dirty="0">
                <a:highlight>
                  <a:srgbClr val="000000"/>
                </a:highlight>
              </a:rPr>
              <a:t> nun taller de </a:t>
            </a:r>
            <a:r>
              <a:rPr lang="en-US" sz="4000" dirty="0" err="1">
                <a:highlight>
                  <a:srgbClr val="000000"/>
                </a:highlight>
              </a:rPr>
              <a:t>enxeñería</a:t>
            </a:r>
            <a:r>
              <a:rPr lang="en-US" sz="4000" dirty="0">
                <a:highlight>
                  <a:srgbClr val="000000"/>
                </a:highlight>
              </a:rPr>
              <a:t> </a:t>
            </a:r>
            <a:r>
              <a:rPr lang="en-US" sz="4000" dirty="0" err="1">
                <a:highlight>
                  <a:srgbClr val="000000"/>
                </a:highlight>
              </a:rPr>
              <a:t>dunha</a:t>
            </a:r>
            <a:r>
              <a:rPr lang="en-US" sz="4000" dirty="0">
                <a:highlight>
                  <a:srgbClr val="000000"/>
                </a:highlight>
              </a:rPr>
              <a:t> </a:t>
            </a:r>
            <a:r>
              <a:rPr lang="en-US" sz="4000" dirty="0" err="1">
                <a:highlight>
                  <a:srgbClr val="000000"/>
                </a:highlight>
              </a:rPr>
              <a:t>fábrica</a:t>
            </a:r>
            <a:r>
              <a:rPr lang="en-US" sz="4000" dirty="0">
                <a:highlight>
                  <a:srgbClr val="000000"/>
                </a:highlight>
              </a:rPr>
              <a:t> de armament0. 1917</a:t>
            </a:r>
          </a:p>
        </p:txBody>
      </p:sp>
    </p:spTree>
    <p:extLst>
      <p:ext uri="{BB962C8B-B14F-4D97-AF65-F5344CB8AC3E}">
        <p14:creationId xmlns:p14="http://schemas.microsoft.com/office/powerpoint/2010/main" val="530006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Fotos antiguas de la Mujer en la Primera Guerra Mundial">
            <a:extLst>
              <a:ext uri="{FF2B5EF4-FFF2-40B4-BE49-F238E27FC236}">
                <a16:creationId xmlns:a16="http://schemas.microsoft.com/office/drawing/2014/main" id="{A1F21581-8386-4AF0-A9B7-848E7C7D8188}"/>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25478" r="-1" b="-1"/>
          <a:stretch/>
        </p:blipFill>
        <p:spPr bwMode="auto">
          <a:xfrm>
            <a:off x="1524" y="10"/>
            <a:ext cx="12188952" cy="6857990"/>
          </a:xfrm>
          <a:prstGeom prst="rect">
            <a:avLst/>
          </a:prstGeom>
          <a:noFill/>
        </p:spPr>
      </p:pic>
      <p:sp>
        <p:nvSpPr>
          <p:cNvPr id="13" name="Rectangle 12">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D9A26F1-ACEF-49C9-8F7A-CABD8A643D58}"/>
              </a:ext>
            </a:extLst>
          </p:cNvPr>
          <p:cNvSpPr>
            <a:spLocks noGrp="1"/>
          </p:cNvSpPr>
          <p:nvPr>
            <p:ph type="title"/>
          </p:nvPr>
        </p:nvSpPr>
        <p:spPr>
          <a:xfrm>
            <a:off x="136187" y="5603132"/>
            <a:ext cx="7344383" cy="1112844"/>
          </a:xfrm>
        </p:spPr>
        <p:txBody>
          <a:bodyPr vert="horz" lIns="91440" tIns="45720" rIns="91440" bIns="45720" rtlCol="0" anchor="ctr">
            <a:normAutofit/>
          </a:bodyPr>
          <a:lstStyle/>
          <a:p>
            <a:r>
              <a:rPr lang="en-US" sz="2000" dirty="0"/>
              <a:t>MARCHA DE MULLERES TRABALLADORAS CARA AO PALACIO DE BUCKINGHAM</a:t>
            </a:r>
          </a:p>
        </p:txBody>
      </p:sp>
    </p:spTree>
    <p:extLst>
      <p:ext uri="{BB962C8B-B14F-4D97-AF65-F5344CB8AC3E}">
        <p14:creationId xmlns:p14="http://schemas.microsoft.com/office/powerpoint/2010/main" val="2615147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1B0BCB-5EC1-41AD-A2CD-91976CA4F724}"/>
              </a:ext>
            </a:extLst>
          </p:cNvPr>
          <p:cNvSpPr>
            <a:spLocks noGrp="1"/>
          </p:cNvSpPr>
          <p:nvPr>
            <p:ph type="title"/>
          </p:nvPr>
        </p:nvSpPr>
        <p:spPr/>
        <p:txBody>
          <a:bodyPr/>
          <a:lstStyle/>
          <a:p>
            <a:r>
              <a:rPr lang="gl-ES" dirty="0"/>
              <a:t>O movemento sufraxista</a:t>
            </a:r>
          </a:p>
        </p:txBody>
      </p:sp>
      <p:sp>
        <p:nvSpPr>
          <p:cNvPr id="3" name="Marcador de contenido 2">
            <a:extLst>
              <a:ext uri="{FF2B5EF4-FFF2-40B4-BE49-F238E27FC236}">
                <a16:creationId xmlns:a16="http://schemas.microsoft.com/office/drawing/2014/main" id="{E21E6711-C8B8-43CE-A785-EA9EA937D6F1}"/>
              </a:ext>
            </a:extLst>
          </p:cNvPr>
          <p:cNvSpPr>
            <a:spLocks noGrp="1"/>
          </p:cNvSpPr>
          <p:nvPr>
            <p:ph idx="1"/>
          </p:nvPr>
        </p:nvSpPr>
        <p:spPr/>
        <p:txBody>
          <a:bodyPr>
            <a:normAutofit fontScale="92500" lnSpcReduction="20000"/>
          </a:bodyPr>
          <a:lstStyle/>
          <a:p>
            <a:pPr algn="just"/>
            <a:r>
              <a:rPr lang="gl-ES" dirty="0"/>
              <a:t>O Movemento sufraxista nace na segunda metade do século XIX en Inglaterra, tras as revolucións liberais e as súas novidades lexislativas as mulleres seguían tendo moitos menos dereitos, entre eles o dereito de voto que lles era negado reiteradamente. Porén continuaban sometidas aos homes.</a:t>
            </a:r>
          </a:p>
          <a:p>
            <a:pPr algn="just"/>
            <a:r>
              <a:rPr lang="gl-ES" dirty="0"/>
              <a:t>O obxectivo do movemento sufraxista foi conseguir o voto, xa que consideraban que se non votaban nunca serían tidas en conta pola política. Buscaban tamén melloras laborais (cobraban menos) e unha igualdade na educación (non accedían na mesma medida que os homes, e entendían que a educación era a única vía para a súa independencia).</a:t>
            </a:r>
          </a:p>
          <a:p>
            <a:pPr algn="just"/>
            <a:endParaRPr lang="gl-ES" dirty="0"/>
          </a:p>
        </p:txBody>
      </p:sp>
    </p:spTree>
    <p:extLst>
      <p:ext uri="{BB962C8B-B14F-4D97-AF65-F5344CB8AC3E}">
        <p14:creationId xmlns:p14="http://schemas.microsoft.com/office/powerpoint/2010/main" val="1827268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94FE22-B76F-4758-9AD0-5D774F8B9EE6}"/>
              </a:ext>
            </a:extLst>
          </p:cNvPr>
          <p:cNvSpPr>
            <a:spLocks noGrp="1"/>
          </p:cNvSpPr>
          <p:nvPr>
            <p:ph type="title"/>
          </p:nvPr>
        </p:nvSpPr>
        <p:spPr/>
        <p:txBody>
          <a:bodyPr>
            <a:normAutofit fontScale="90000"/>
          </a:bodyPr>
          <a:lstStyle/>
          <a:p>
            <a:r>
              <a:rPr lang="gl-ES" dirty="0"/>
              <a:t>Avances do movemento sufraxista</a:t>
            </a:r>
          </a:p>
        </p:txBody>
      </p:sp>
      <p:sp>
        <p:nvSpPr>
          <p:cNvPr id="3" name="Marcador de contenido 2">
            <a:extLst>
              <a:ext uri="{FF2B5EF4-FFF2-40B4-BE49-F238E27FC236}">
                <a16:creationId xmlns:a16="http://schemas.microsoft.com/office/drawing/2014/main" id="{1A88AAC3-8488-4E64-BC9E-4087C2302066}"/>
              </a:ext>
            </a:extLst>
          </p:cNvPr>
          <p:cNvSpPr>
            <a:spLocks noGrp="1"/>
          </p:cNvSpPr>
          <p:nvPr>
            <p:ph idx="1"/>
          </p:nvPr>
        </p:nvSpPr>
        <p:spPr/>
        <p:txBody>
          <a:bodyPr/>
          <a:lstStyle/>
          <a:p>
            <a:pPr marL="457200" indent="-457200">
              <a:buFont typeface="Arial" panose="020B0604020202020204" pitchFamily="34" charset="0"/>
              <a:buChar char="•"/>
            </a:pPr>
            <a:r>
              <a:rPr lang="gl-ES" dirty="0"/>
              <a:t>O PRIMEIRO PAÍS EN CONCEDER O VOTO ÁS MULLERES FOI NOVA ZELANDA EN 1893</a:t>
            </a:r>
          </a:p>
          <a:p>
            <a:pPr marL="457200" indent="-457200">
              <a:buFont typeface="Arial" panose="020B0604020202020204" pitchFamily="34" charset="0"/>
              <a:buChar char="•"/>
            </a:pPr>
            <a:r>
              <a:rPr lang="gl-ES" dirty="0"/>
              <a:t>EN EUROPA O PRIMEIRO FOI FINLANDIA EN 1906</a:t>
            </a:r>
          </a:p>
          <a:p>
            <a:pPr marL="457200" indent="-457200">
              <a:buFont typeface="Arial" panose="020B0604020202020204" pitchFamily="34" charset="0"/>
              <a:buChar char="•"/>
            </a:pPr>
            <a:r>
              <a:rPr lang="gl-ES" dirty="0"/>
              <a:t>ENTRE AS POTENCIAS A PRIMEIRA DOI GRAN BRETAÑA QUE CONCEDEU O VOTO EN 1918</a:t>
            </a:r>
          </a:p>
        </p:txBody>
      </p:sp>
    </p:spTree>
    <p:extLst>
      <p:ext uri="{BB962C8B-B14F-4D97-AF65-F5344CB8AC3E}">
        <p14:creationId xmlns:p14="http://schemas.microsoft.com/office/powerpoint/2010/main" val="3487713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D0C60F-3BA7-4CA4-A47B-E4C1A27BC6F5}"/>
              </a:ext>
            </a:extLst>
          </p:cNvPr>
          <p:cNvSpPr>
            <a:spLocks noGrp="1"/>
          </p:cNvSpPr>
          <p:nvPr>
            <p:ph type="title"/>
          </p:nvPr>
        </p:nvSpPr>
        <p:spPr/>
        <p:txBody>
          <a:bodyPr>
            <a:normAutofit fontScale="90000"/>
          </a:bodyPr>
          <a:lstStyle/>
          <a:p>
            <a:pPr algn="ctr"/>
            <a:r>
              <a:rPr lang="gl-ES" dirty="0"/>
              <a:t>A cuestión dos Balcáns/de oriente</a:t>
            </a:r>
          </a:p>
        </p:txBody>
      </p:sp>
      <p:sp>
        <p:nvSpPr>
          <p:cNvPr id="3" name="Marcador de contenido 2">
            <a:extLst>
              <a:ext uri="{FF2B5EF4-FFF2-40B4-BE49-F238E27FC236}">
                <a16:creationId xmlns:a16="http://schemas.microsoft.com/office/drawing/2014/main" id="{2CADC6F1-C0B8-443B-BB0F-08CDEA44681C}"/>
              </a:ext>
            </a:extLst>
          </p:cNvPr>
          <p:cNvSpPr>
            <a:spLocks noGrp="1"/>
          </p:cNvSpPr>
          <p:nvPr>
            <p:ph idx="1"/>
          </p:nvPr>
        </p:nvSpPr>
        <p:spPr/>
        <p:txBody>
          <a:bodyPr>
            <a:normAutofit/>
          </a:bodyPr>
          <a:lstStyle/>
          <a:p>
            <a:pPr algn="just"/>
            <a:r>
              <a:rPr lang="gl-ES" dirty="0"/>
              <a:t>Dende inicios do século XVIII coa Guerra Ruso Turca de 1774-1792 os conflitos pola zona dos Balcáns acrecentáronse. A península de </a:t>
            </a:r>
            <a:r>
              <a:rPr lang="gl-ES" dirty="0" err="1"/>
              <a:t>Crimea</a:t>
            </a:r>
            <a:r>
              <a:rPr lang="gl-ES" dirty="0"/>
              <a:t> aínda segue hoxe en disputa entre Rusia e Ucraína, pero a maior importancia tivérona as repúblicas balcánicas, que aparecerán tras a desintegración do imperio </a:t>
            </a:r>
            <a:r>
              <a:rPr lang="gl-ES" dirty="0" err="1"/>
              <a:t>otomano</a:t>
            </a:r>
            <a:r>
              <a:rPr lang="gl-ES" dirty="0"/>
              <a:t> có fin da Primeira Guerra Mundial e o Tratado de </a:t>
            </a:r>
            <a:r>
              <a:rPr lang="gl-ES" dirty="0" err="1"/>
              <a:t>Versalles</a:t>
            </a:r>
            <a:r>
              <a:rPr lang="gl-ES" dirty="0"/>
              <a:t> de 1919.</a:t>
            </a:r>
          </a:p>
          <a:p>
            <a:pPr algn="just"/>
            <a:r>
              <a:rPr lang="gl-ES" dirty="0"/>
              <a:t>- Ver localización de </a:t>
            </a:r>
            <a:r>
              <a:rPr lang="gl-ES" dirty="0" err="1"/>
              <a:t>Crimea</a:t>
            </a:r>
            <a:r>
              <a:rPr lang="gl-ES" dirty="0"/>
              <a:t> en el Mar Negro</a:t>
            </a:r>
          </a:p>
        </p:txBody>
      </p:sp>
    </p:spTree>
    <p:extLst>
      <p:ext uri="{BB962C8B-B14F-4D97-AF65-F5344CB8AC3E}">
        <p14:creationId xmlns:p14="http://schemas.microsoft.com/office/powerpoint/2010/main" val="1929409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F7FA09-9CE9-4F46-BE78-9F4C4169CF85}"/>
              </a:ext>
            </a:extLst>
          </p:cNvPr>
          <p:cNvSpPr>
            <a:spLocks noGrp="1"/>
          </p:cNvSpPr>
          <p:nvPr>
            <p:ph type="title"/>
          </p:nvPr>
        </p:nvSpPr>
        <p:spPr/>
        <p:txBody>
          <a:bodyPr>
            <a:normAutofit fontScale="90000"/>
          </a:bodyPr>
          <a:lstStyle/>
          <a:p>
            <a:r>
              <a:rPr lang="gl-ES" dirty="0"/>
              <a:t>ACTIVIDADE SOBRE A SITUACIÓN DA MULLER</a:t>
            </a:r>
          </a:p>
        </p:txBody>
      </p:sp>
      <p:sp>
        <p:nvSpPr>
          <p:cNvPr id="3" name="Marcador de contenido 2">
            <a:extLst>
              <a:ext uri="{FF2B5EF4-FFF2-40B4-BE49-F238E27FC236}">
                <a16:creationId xmlns:a16="http://schemas.microsoft.com/office/drawing/2014/main" id="{ED006393-DABE-409E-8C1C-C2DD54AA56D0}"/>
              </a:ext>
            </a:extLst>
          </p:cNvPr>
          <p:cNvSpPr>
            <a:spLocks noGrp="1"/>
          </p:cNvSpPr>
          <p:nvPr>
            <p:ph idx="1"/>
          </p:nvPr>
        </p:nvSpPr>
        <p:spPr/>
        <p:txBody>
          <a:bodyPr>
            <a:normAutofit fontScale="77500" lnSpcReduction="20000"/>
          </a:bodyPr>
          <a:lstStyle/>
          <a:p>
            <a:pPr indent="450215" algn="just">
              <a:lnSpc>
                <a:spcPct val="200000"/>
              </a:lnSpc>
              <a:spcAft>
                <a:spcPts val="1000"/>
              </a:spcAft>
            </a:pPr>
            <a:r>
              <a:rPr lang="gl-ES" sz="1800" dirty="0">
                <a:effectLst/>
                <a:latin typeface="Arial" panose="020B0604020202020204" pitchFamily="34" charset="0"/>
                <a:ea typeface="Calibri" panose="020F0502020204030204" pitchFamily="34" charset="0"/>
                <a:cs typeface="Times New Roman" panose="02020603050405020304" pitchFamily="18" charset="0"/>
              </a:rPr>
              <a:t>Para </a:t>
            </a:r>
            <a:r>
              <a:rPr lang="gl-ES" sz="1800" dirty="0">
                <a:latin typeface="Arial" panose="020B0604020202020204" pitchFamily="34" charset="0"/>
                <a:ea typeface="Calibri" panose="020F0502020204030204" pitchFamily="34" charset="0"/>
                <a:cs typeface="Times New Roman" panose="02020603050405020304" pitchFamily="18" charset="0"/>
              </a:rPr>
              <a:t>remata</a:t>
            </a:r>
            <a:r>
              <a:rPr lang="gl-ES" sz="1800" dirty="0">
                <a:effectLst/>
                <a:latin typeface="Arial" panose="020B0604020202020204" pitchFamily="34" charset="0"/>
                <a:ea typeface="Calibri" panose="020F0502020204030204" pitchFamily="34" charset="0"/>
                <a:cs typeface="Times New Roman" panose="02020603050405020304" pitchFamily="18" charset="0"/>
              </a:rPr>
              <a:t>r, facer una </a:t>
            </a:r>
            <a:r>
              <a:rPr lang="gl-ES" sz="1800" b="1" dirty="0">
                <a:effectLst/>
                <a:latin typeface="Arial" panose="020B0604020202020204" pitchFamily="34" charset="0"/>
                <a:ea typeface="Calibri" panose="020F0502020204030204" pitchFamily="34" charset="0"/>
                <a:cs typeface="Times New Roman" panose="02020603050405020304" pitchFamily="18" charset="0"/>
              </a:rPr>
              <a:t>reflexión escrita e individual</a:t>
            </a:r>
            <a:r>
              <a:rPr lang="gl-ES" sz="1800" dirty="0">
                <a:effectLst/>
                <a:latin typeface="Arial" panose="020B0604020202020204" pitchFamily="34" charset="0"/>
                <a:ea typeface="Calibri" panose="020F0502020204030204" pitchFamily="34" charset="0"/>
                <a:cs typeface="Times New Roman" panose="02020603050405020304" pitchFamily="18" charset="0"/>
              </a:rPr>
              <a:t>, na que se filtre a información recibida de maneira crítica, relacionando o pasado có momento </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presente a través da</a:t>
            </a:r>
            <a:r>
              <a:rPr lang="gl-ES" sz="1800" dirty="0">
                <a:effectLst/>
                <a:latin typeface="Arial" panose="020B0604020202020204" pitchFamily="34" charset="0"/>
                <a:ea typeface="Calibri" panose="020F0502020204030204" pitchFamily="34" charset="0"/>
                <a:cs typeface="Times New Roman" panose="02020603050405020304" pitchFamily="18" charset="0"/>
              </a:rPr>
              <a:t>s seguintes preguntas en </a:t>
            </a:r>
            <a:r>
              <a:rPr lang="gl-ES" sz="1800" b="1" dirty="0">
                <a:effectLst/>
                <a:latin typeface="Arial" panose="020B0604020202020204" pitchFamily="34" charset="0"/>
                <a:ea typeface="Calibri" panose="020F0502020204030204" pitchFamily="34" charset="0"/>
                <a:cs typeface="Times New Roman" panose="02020603050405020304" pitchFamily="18" charset="0"/>
              </a:rPr>
              <a:t>non máis de dúas </a:t>
            </a:r>
            <a:r>
              <a:rPr lang="gl-ES" sz="1800" b="1" dirty="0">
                <a:latin typeface="Arial" panose="020B0604020202020204" pitchFamily="34" charset="0"/>
                <a:ea typeface="Calibri" panose="020F0502020204030204" pitchFamily="34" charset="0"/>
                <a:cs typeface="Times New Roman" panose="02020603050405020304" pitchFamily="18" charset="0"/>
              </a:rPr>
              <a:t>páxinas. </a:t>
            </a:r>
            <a:r>
              <a:rPr lang="gl-ES" sz="1800" dirty="0">
                <a:effectLst/>
                <a:latin typeface="Arial" panose="020B0604020202020204" pitchFamily="34" charset="0"/>
                <a:ea typeface="Calibri" panose="020F0502020204030204" pitchFamily="34" charset="0"/>
                <a:cs typeface="Times New Roman" panose="02020603050405020304" pitchFamily="18" charset="0"/>
              </a:rPr>
              <a:t>Atendendo ás </a:t>
            </a:r>
            <a:r>
              <a:rPr lang="gl-ES" sz="1800" dirty="0" err="1">
                <a:effectLst/>
                <a:latin typeface="Arial" panose="020B0604020202020204" pitchFamily="34" charset="0"/>
                <a:ea typeface="Calibri" panose="020F0502020204030204" pitchFamily="34" charset="0"/>
                <a:cs typeface="Times New Roman" panose="02020603050405020304" pitchFamily="18" charset="0"/>
              </a:rPr>
              <a:t>siguientes</a:t>
            </a:r>
            <a:r>
              <a:rPr lang="gl-ES" sz="1800" dirty="0">
                <a:effectLst/>
                <a:latin typeface="Arial" panose="020B0604020202020204" pitchFamily="34" charset="0"/>
                <a:ea typeface="Calibri" panose="020F0502020204030204" pitchFamily="34" charset="0"/>
                <a:cs typeface="Times New Roman" panose="02020603050405020304" pitchFamily="18" charset="0"/>
              </a:rPr>
              <a:t> pautas</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Arial" panose="020B0604020202020204" pitchFamily="34" charset="0"/>
              <a:buChar char="-"/>
            </a:pPr>
            <a:r>
              <a:rPr lang="es-ES_tradnl" sz="1800" dirty="0">
                <a:effectLst/>
                <a:latin typeface="Arial" panose="020B0604020202020204" pitchFamily="34" charset="0"/>
                <a:ea typeface="Calibri" panose="020F0502020204030204" pitchFamily="34" charset="0"/>
                <a:cs typeface="Times New Roman" panose="02020603050405020304" pitchFamily="18" charset="0"/>
              </a:rPr>
              <a:t>Intenta responder a </a:t>
            </a:r>
            <a:r>
              <a:rPr lang="es-ES_tradnl" sz="1800" dirty="0" err="1">
                <a:effectLst/>
                <a:latin typeface="Arial" panose="020B0604020202020204" pitchFamily="34" charset="0"/>
                <a:ea typeface="Calibri" panose="020F0502020204030204" pitchFamily="34" charset="0"/>
                <a:cs typeface="Times New Roman" panose="02020603050405020304" pitchFamily="18" charset="0"/>
              </a:rPr>
              <a:t>ás</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 siguientes preguntas: Cómo era a situación das mulleres antes da </a:t>
            </a:r>
            <a:r>
              <a:rPr lang="es-ES_tradnl" sz="1800" dirty="0" err="1">
                <a:effectLst/>
                <a:latin typeface="Arial" panose="020B0604020202020204" pitchFamily="34" charset="0"/>
                <a:ea typeface="Calibri" panose="020F0502020204030204" pitchFamily="34" charset="0"/>
                <a:cs typeface="Times New Roman" panose="02020603050405020304" pitchFamily="18" charset="0"/>
              </a:rPr>
              <a:t>Primeira</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 Guerra Mundial?, Cómo </a:t>
            </a:r>
            <a:r>
              <a:rPr lang="es-ES_tradnl" sz="1800" dirty="0" err="1">
                <a:effectLst/>
                <a:latin typeface="Arial" panose="020B0604020202020204" pitchFamily="34" charset="0"/>
                <a:ea typeface="Calibri" panose="020F0502020204030204" pitchFamily="34" charset="0"/>
                <a:cs typeface="Times New Roman" panose="02020603050405020304" pitchFamily="18" charset="0"/>
              </a:rPr>
              <a:t>alterou</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 este </a:t>
            </a:r>
            <a:r>
              <a:rPr lang="es-ES_tradnl" sz="1800" dirty="0" err="1">
                <a:effectLst/>
                <a:latin typeface="Arial" panose="020B0604020202020204" pitchFamily="34" charset="0"/>
                <a:ea typeface="Calibri" panose="020F0502020204030204" pitchFamily="34" charset="0"/>
                <a:cs typeface="Times New Roman" panose="02020603050405020304" pitchFamily="18" charset="0"/>
              </a:rPr>
              <a:t>conflito</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 os roles de </a:t>
            </a:r>
            <a:r>
              <a:rPr lang="es-ES_tradnl" sz="1800" dirty="0" err="1">
                <a:effectLst/>
                <a:latin typeface="Arial" panose="020B0604020202020204" pitchFamily="34" charset="0"/>
                <a:ea typeface="Calibri" panose="020F0502020204030204" pitchFamily="34" charset="0"/>
                <a:cs typeface="Times New Roman" panose="02020603050405020304" pitchFamily="18" charset="0"/>
              </a:rPr>
              <a:t>xénero</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 Qué consecuencias </a:t>
            </a:r>
            <a:r>
              <a:rPr lang="es-ES_tradnl" sz="1800" dirty="0" err="1">
                <a:effectLst/>
                <a:latin typeface="Arial" panose="020B0604020202020204" pitchFamily="34" charset="0"/>
                <a:ea typeface="Calibri" panose="020F0502020204030204" pitchFamily="34" charset="0"/>
                <a:cs typeface="Times New Roman" panose="02020603050405020304" pitchFamily="18" charset="0"/>
              </a:rPr>
              <a:t>tivo</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Arial" panose="020B0604020202020204" pitchFamily="34" charset="0"/>
              <a:buChar char="-"/>
            </a:pPr>
            <a:r>
              <a:rPr lang="es-ES_tradnl" sz="1800" dirty="0">
                <a:effectLst/>
                <a:latin typeface="Arial" panose="020B0604020202020204" pitchFamily="34" charset="0"/>
                <a:ea typeface="Calibri" panose="020F0502020204030204" pitchFamily="34" charset="0"/>
                <a:cs typeface="Times New Roman" panose="02020603050405020304" pitchFamily="18" charset="0"/>
              </a:rPr>
              <a:t>Relaciona os </a:t>
            </a:r>
            <a:r>
              <a:rPr lang="es-ES_tradnl" sz="1800" dirty="0" err="1">
                <a:effectLst/>
                <a:latin typeface="Arial" panose="020B0604020202020204" pitchFamily="34" charset="0"/>
                <a:ea typeface="Calibri" panose="020F0502020204030204" pitchFamily="34" charset="0"/>
                <a:cs typeface="Times New Roman" panose="02020603050405020304" pitchFamily="18" charset="0"/>
              </a:rPr>
              <a:t>feitos</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 </a:t>
            </a:r>
            <a:r>
              <a:rPr lang="es-ES_tradnl" sz="1800" dirty="0" err="1">
                <a:effectLst/>
                <a:latin typeface="Arial" panose="020B0604020202020204" pitchFamily="34" charset="0"/>
                <a:ea typeface="Calibri" panose="020F0502020204030204" pitchFamily="34" charset="0"/>
                <a:cs typeface="Times New Roman" panose="02020603050405020304" pitchFamily="18" charset="0"/>
              </a:rPr>
              <a:t>expostos</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 </a:t>
            </a:r>
            <a:r>
              <a:rPr lang="es-ES_tradnl" sz="1800" dirty="0" err="1">
                <a:latin typeface="Arial" panose="020B0604020202020204" pitchFamily="34" charset="0"/>
                <a:ea typeface="Calibri" panose="020F0502020204030204" pitchFamily="34" charset="0"/>
                <a:cs typeface="Times New Roman" panose="02020603050405020304" pitchFamily="18" charset="0"/>
              </a:rPr>
              <a:t>na</a:t>
            </a:r>
            <a:r>
              <a:rPr lang="es-ES_tradnl" sz="1800" dirty="0">
                <a:latin typeface="Arial" panose="020B0604020202020204" pitchFamily="34" charset="0"/>
                <a:ea typeface="Calibri" panose="020F0502020204030204" pitchFamily="34" charset="0"/>
                <a:cs typeface="Times New Roman" panose="02020603050405020304" pitchFamily="18" charset="0"/>
              </a:rPr>
              <a:t> </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clase coa situación actual da </a:t>
            </a:r>
            <a:r>
              <a:rPr lang="es-ES_tradnl" sz="1800" dirty="0" err="1">
                <a:effectLst/>
                <a:latin typeface="Arial" panose="020B0604020202020204" pitchFamily="34" charset="0"/>
                <a:ea typeface="Calibri" panose="020F0502020204030204" pitchFamily="34" charset="0"/>
                <a:cs typeface="Times New Roman" panose="02020603050405020304" pitchFamily="18" charset="0"/>
              </a:rPr>
              <a:t>muller</a:t>
            </a:r>
            <a:r>
              <a:rPr lang="es-ES_tradnl" sz="1800" dirty="0">
                <a:effectLst/>
                <a:latin typeface="Arial" panose="020B0604020202020204" pitchFamily="34" charset="0"/>
                <a:ea typeface="Calibri" panose="020F0502020204030204" pitchFamily="34" charset="0"/>
                <a:cs typeface="Times New Roman" panose="02020603050405020304" pitchFamily="18" charset="0"/>
              </a:rPr>
              <a:t> en Europa</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1000"/>
              </a:spcAft>
              <a:buFont typeface="Arial" panose="020B0604020202020204" pitchFamily="34" charset="0"/>
              <a:buChar char="-"/>
            </a:pPr>
            <a:r>
              <a:rPr lang="es-ES_tradnl" sz="1800" dirty="0">
                <a:effectLst/>
                <a:latin typeface="Arial" panose="020B0604020202020204" pitchFamily="34" charset="0"/>
                <a:ea typeface="Calibri" panose="020F0502020204030204" pitchFamily="34" charset="0"/>
                <a:cs typeface="Times New Roman" panose="02020603050405020304" pitchFamily="18" charset="0"/>
              </a:rPr>
              <a:t>Reflexiona críticamente sobre o aprendido</a:t>
            </a:r>
            <a:endParaRPr lang="gl-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gl-ES" dirty="0"/>
          </a:p>
        </p:txBody>
      </p:sp>
    </p:spTree>
    <p:extLst>
      <p:ext uri="{BB962C8B-B14F-4D97-AF65-F5344CB8AC3E}">
        <p14:creationId xmlns:p14="http://schemas.microsoft.com/office/powerpoint/2010/main" val="3018245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377B21-FA43-4EF2-B398-83DB0B7DE6DC}"/>
              </a:ext>
            </a:extLst>
          </p:cNvPr>
          <p:cNvSpPr>
            <a:spLocks noGrp="1"/>
          </p:cNvSpPr>
          <p:nvPr>
            <p:ph type="title"/>
          </p:nvPr>
        </p:nvSpPr>
        <p:spPr/>
        <p:txBody>
          <a:bodyPr>
            <a:normAutofit fontScale="90000"/>
          </a:bodyPr>
          <a:lstStyle/>
          <a:p>
            <a:r>
              <a:rPr lang="gl-ES" dirty="0"/>
              <a:t>Traballando con cancións</a:t>
            </a:r>
          </a:p>
        </p:txBody>
      </p:sp>
      <p:sp>
        <p:nvSpPr>
          <p:cNvPr id="3" name="Marcador de contenido 2">
            <a:extLst>
              <a:ext uri="{FF2B5EF4-FFF2-40B4-BE49-F238E27FC236}">
                <a16:creationId xmlns:a16="http://schemas.microsoft.com/office/drawing/2014/main" id="{D44A36C7-579E-4F1D-9819-0B1D01AF71BB}"/>
              </a:ext>
            </a:extLst>
          </p:cNvPr>
          <p:cNvSpPr>
            <a:spLocks noGrp="1"/>
          </p:cNvSpPr>
          <p:nvPr>
            <p:ph idx="1"/>
          </p:nvPr>
        </p:nvSpPr>
        <p:spPr/>
        <p:txBody>
          <a:bodyPr>
            <a:normAutofit fontScale="62500" lnSpcReduction="20000"/>
          </a:bodyPr>
          <a:lstStyle/>
          <a:p>
            <a:r>
              <a:rPr lang="es-ES_tradnl" sz="1800" b="1" i="1" dirty="0">
                <a:effectLst/>
                <a:latin typeface="Arial" panose="020B0604020202020204" pitchFamily="34" charset="0"/>
                <a:ea typeface="Calibri" panose="020F0502020204030204" pitchFamily="34" charset="0"/>
              </a:rPr>
              <a:t>Solo le pido a dios </a:t>
            </a:r>
            <a:r>
              <a:rPr lang="es-ES_tradnl" sz="1800" dirty="0">
                <a:effectLst/>
                <a:latin typeface="Arial" panose="020B0604020202020204" pitchFamily="34" charset="0"/>
                <a:ea typeface="Calibri" panose="020F0502020204030204" pitchFamily="34" charset="0"/>
              </a:rPr>
              <a:t>de Víctor Manuel y Ana Belén, </a:t>
            </a:r>
            <a:r>
              <a:rPr lang="es-ES_tradnl" sz="1800" b="1" i="1" dirty="0">
                <a:effectLst/>
                <a:latin typeface="Arial" panose="020B0604020202020204" pitchFamily="34" charset="0"/>
                <a:ea typeface="Calibri" panose="020F0502020204030204" pitchFamily="34" charset="0"/>
              </a:rPr>
              <a:t>Niño soldado</a:t>
            </a:r>
            <a:r>
              <a:rPr lang="es-ES_tradnl" sz="1800" dirty="0">
                <a:effectLst/>
                <a:latin typeface="Arial" panose="020B0604020202020204" pitchFamily="34" charset="0"/>
                <a:ea typeface="Calibri" panose="020F0502020204030204" pitchFamily="34" charset="0"/>
              </a:rPr>
              <a:t> de </a:t>
            </a:r>
            <a:r>
              <a:rPr lang="es-ES_tradnl" sz="1800" dirty="0" err="1">
                <a:effectLst/>
                <a:latin typeface="Arial" panose="020B0604020202020204" pitchFamily="34" charset="0"/>
                <a:ea typeface="Calibri" panose="020F0502020204030204" pitchFamily="34" charset="0"/>
              </a:rPr>
              <a:t>Skap</a:t>
            </a:r>
            <a:r>
              <a:rPr lang="es-ES_tradnl" sz="1800" dirty="0">
                <a:effectLst/>
                <a:latin typeface="Arial" panose="020B0604020202020204" pitchFamily="34" charset="0"/>
                <a:ea typeface="Calibri" panose="020F0502020204030204" pitchFamily="34" charset="0"/>
              </a:rPr>
              <a:t>, </a:t>
            </a:r>
            <a:r>
              <a:rPr lang="es-ES_tradnl" sz="1800" b="1" i="1" dirty="0">
                <a:effectLst/>
                <a:latin typeface="Arial" panose="020B0604020202020204" pitchFamily="34" charset="0"/>
                <a:ea typeface="Calibri" panose="020F0502020204030204" pitchFamily="34" charset="0"/>
              </a:rPr>
              <a:t>Canción de guerra</a:t>
            </a:r>
            <a:r>
              <a:rPr lang="es-ES_tradnl" sz="1800" dirty="0">
                <a:effectLst/>
                <a:latin typeface="Arial" panose="020B0604020202020204" pitchFamily="34" charset="0"/>
                <a:ea typeface="Calibri" panose="020F0502020204030204" pitchFamily="34" charset="0"/>
              </a:rPr>
              <a:t> del grupo </a:t>
            </a:r>
            <a:r>
              <a:rPr lang="es-ES_tradnl" sz="1800" dirty="0" err="1">
                <a:effectLst/>
                <a:latin typeface="Arial" panose="020B0604020202020204" pitchFamily="34" charset="0"/>
                <a:ea typeface="Calibri" panose="020F0502020204030204" pitchFamily="34" charset="0"/>
              </a:rPr>
              <a:t>Supersubmarina</a:t>
            </a:r>
            <a:r>
              <a:rPr lang="es-ES_tradnl" sz="1800" dirty="0">
                <a:effectLst/>
                <a:latin typeface="Arial" panose="020B0604020202020204" pitchFamily="34" charset="0"/>
                <a:ea typeface="Calibri" panose="020F0502020204030204" pitchFamily="34" charset="0"/>
              </a:rPr>
              <a:t>, </a:t>
            </a:r>
            <a:r>
              <a:rPr lang="es-ES_tradnl" sz="1800" b="1" i="1" dirty="0">
                <a:effectLst/>
                <a:latin typeface="Arial" panose="020B0604020202020204" pitchFamily="34" charset="0"/>
                <a:ea typeface="Calibri" panose="020F0502020204030204" pitchFamily="34" charset="0"/>
              </a:rPr>
              <a:t>Guerra </a:t>
            </a:r>
            <a:r>
              <a:rPr lang="es-ES_tradnl" sz="1800" dirty="0">
                <a:effectLst/>
                <a:latin typeface="Arial" panose="020B0604020202020204" pitchFamily="34" charset="0"/>
                <a:ea typeface="Calibri" panose="020F0502020204030204" pitchFamily="34" charset="0"/>
              </a:rPr>
              <a:t>de Residente</a:t>
            </a:r>
          </a:p>
          <a:p>
            <a:pPr indent="450215" algn="just">
              <a:lnSpc>
                <a:spcPct val="200000"/>
              </a:lnSpc>
              <a:spcAft>
                <a:spcPts val="1000"/>
              </a:spcAft>
            </a:pPr>
            <a:r>
              <a:rPr lang="es-ES_tradnl" sz="2300" dirty="0">
                <a:effectLst/>
                <a:latin typeface="Arial" panose="020B0604020202020204" pitchFamily="34" charset="0"/>
                <a:ea typeface="Calibri" panose="020F0502020204030204" pitchFamily="34" charset="0"/>
                <a:cs typeface="Times New Roman" panose="02020603050405020304" pitchFamily="18" charset="0"/>
              </a:rPr>
              <a:t>Tras comentar a letra entre todos y todas, </a:t>
            </a:r>
            <a:r>
              <a:rPr lang="es-ES_tradnl" sz="2300" dirty="0" err="1">
                <a:effectLst/>
                <a:latin typeface="Arial" panose="020B0604020202020204" pitchFamily="34" charset="0"/>
                <a:ea typeface="Calibri" panose="020F0502020204030204" pitchFamily="34" charset="0"/>
                <a:cs typeface="Times New Roman" panose="02020603050405020304" pitchFamily="18" charset="0"/>
              </a:rPr>
              <a:t>na</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 segunda parte da sesión o alumnado deberá contestar </a:t>
            </a:r>
            <a:r>
              <a:rPr lang="es-ES_tradnl" sz="2300" dirty="0" err="1">
                <a:effectLst/>
                <a:latin typeface="Arial" panose="020B0604020202020204" pitchFamily="34" charset="0"/>
                <a:ea typeface="Calibri" panose="020F0502020204030204" pitchFamily="34" charset="0"/>
                <a:cs typeface="Times New Roman" panose="02020603050405020304" pitchFamily="18" charset="0"/>
              </a:rPr>
              <a:t>ás</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 siguientes </a:t>
            </a:r>
            <a:r>
              <a:rPr lang="es-ES_tradnl" sz="2300" dirty="0" err="1">
                <a:effectLst/>
                <a:latin typeface="Arial" panose="020B0604020202020204" pitchFamily="34" charset="0"/>
                <a:ea typeface="Calibri" panose="020F0502020204030204" pitchFamily="34" charset="0"/>
                <a:cs typeface="Times New Roman" panose="02020603050405020304" pitchFamily="18" charset="0"/>
              </a:rPr>
              <a:t>cuestións</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 individualmente no </a:t>
            </a:r>
            <a:r>
              <a:rPr lang="es-ES_tradnl" sz="2300" dirty="0" err="1">
                <a:effectLst/>
                <a:latin typeface="Arial" panose="020B0604020202020204" pitchFamily="34" charset="0"/>
                <a:ea typeface="Calibri" panose="020F0502020204030204" pitchFamily="34" charset="0"/>
                <a:cs typeface="Times New Roman" panose="02020603050405020304" pitchFamily="18" charset="0"/>
              </a:rPr>
              <a:t>seu</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 </a:t>
            </a:r>
            <a:r>
              <a:rPr lang="es-ES_tradnl" sz="2300" dirty="0" err="1">
                <a:effectLst/>
                <a:latin typeface="Arial" panose="020B0604020202020204" pitchFamily="34" charset="0"/>
                <a:ea typeface="Calibri" panose="020F0502020204030204" pitchFamily="34" charset="0"/>
                <a:cs typeface="Times New Roman" panose="02020603050405020304" pitchFamily="18" charset="0"/>
              </a:rPr>
              <a:t>caderno</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a:t>
            </a:r>
            <a:endParaRPr lang="gl-ES"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Arial" panose="020B0604020202020204" pitchFamily="34" charset="0"/>
              <a:buChar char="-"/>
            </a:pPr>
            <a:r>
              <a:rPr lang="es-ES_tradnl" sz="2300" dirty="0">
                <a:effectLst/>
                <a:latin typeface="Arial" panose="020B0604020202020204" pitchFamily="34" charset="0"/>
                <a:ea typeface="Calibri" panose="020F0502020204030204" pitchFamily="34" charset="0"/>
                <a:cs typeface="Times New Roman" panose="02020603050405020304" pitchFamily="18" charset="0"/>
              </a:rPr>
              <a:t>¿Cómo titularías as diferentes </a:t>
            </a:r>
            <a:r>
              <a:rPr lang="gl-ES" sz="2300" dirty="0">
                <a:effectLst/>
                <a:latin typeface="Arial" panose="020B0604020202020204" pitchFamily="34" charset="0"/>
                <a:ea typeface="Calibri" panose="020F0502020204030204" pitchFamily="34" charset="0"/>
                <a:cs typeface="Times New Roman" panose="02020603050405020304" pitchFamily="18" charset="0"/>
              </a:rPr>
              <a:t>cancións</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 que </a:t>
            </a:r>
            <a:r>
              <a:rPr lang="es-ES_tradnl" sz="2300" dirty="0" err="1">
                <a:effectLst/>
                <a:latin typeface="Arial" panose="020B0604020202020204" pitchFamily="34" charset="0"/>
                <a:ea typeface="Calibri" panose="020F0502020204030204" pitchFamily="34" charset="0"/>
                <a:cs typeface="Times New Roman" panose="02020603050405020304" pitchFamily="18" charset="0"/>
              </a:rPr>
              <a:t>escoitamos</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a:t>
            </a:r>
            <a:endParaRPr lang="gl-ES"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Arial" panose="020B0604020202020204" pitchFamily="34" charset="0"/>
              <a:buChar char="-"/>
            </a:pPr>
            <a:r>
              <a:rPr lang="es-ES_tradnl" sz="2300" dirty="0">
                <a:effectLst/>
                <a:latin typeface="Arial" panose="020B0604020202020204" pitchFamily="34" charset="0"/>
                <a:ea typeface="Calibri" panose="020F0502020204030204" pitchFamily="34" charset="0"/>
                <a:cs typeface="Times New Roman" panose="02020603050405020304" pitchFamily="18" charset="0"/>
              </a:rPr>
              <a:t>¿Qué visión trasmiten da guerra? ¿Qué logra transmitirte? ¿Abundan os </a:t>
            </a:r>
            <a:r>
              <a:rPr lang="es-ES_tradnl" sz="2300" dirty="0" err="1">
                <a:effectLst/>
                <a:latin typeface="Arial" panose="020B0604020202020204" pitchFamily="34" charset="0"/>
                <a:ea typeface="Calibri" panose="020F0502020204030204" pitchFamily="34" charset="0"/>
                <a:cs typeface="Times New Roman" panose="02020603050405020304" pitchFamily="18" charset="0"/>
              </a:rPr>
              <a:t>pensamentos</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 negativos </a:t>
            </a:r>
            <a:r>
              <a:rPr lang="es-ES_tradnl" sz="2300" dirty="0" err="1">
                <a:effectLst/>
                <a:latin typeface="Arial" panose="020B0604020202020204" pitchFamily="34" charset="0"/>
                <a:ea typeface="Calibri" panose="020F0502020204030204" pitchFamily="34" charset="0"/>
                <a:cs typeface="Times New Roman" panose="02020603050405020304" pitchFamily="18" charset="0"/>
              </a:rPr>
              <a:t>ou</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 os positivos?</a:t>
            </a:r>
            <a:endParaRPr lang="gl-ES"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1000"/>
              </a:spcAft>
              <a:buFont typeface="Arial" panose="020B0604020202020204" pitchFamily="34" charset="0"/>
              <a:buChar char="-"/>
            </a:pPr>
            <a:r>
              <a:rPr lang="es-ES_tradnl" sz="2300" dirty="0">
                <a:effectLst/>
                <a:latin typeface="Arial" panose="020B0604020202020204" pitchFamily="34" charset="0"/>
                <a:ea typeface="Calibri" panose="020F0502020204030204" pitchFamily="34" charset="0"/>
                <a:cs typeface="Times New Roman" panose="02020603050405020304" pitchFamily="18" charset="0"/>
              </a:rPr>
              <a:t>¿Crees que a guerra supone un trauma humano para a </a:t>
            </a:r>
            <a:r>
              <a:rPr lang="es-ES_tradnl" sz="2300" dirty="0" err="1">
                <a:effectLst/>
                <a:latin typeface="Arial" panose="020B0604020202020204" pitchFamily="34" charset="0"/>
                <a:ea typeface="Calibri" panose="020F0502020204030204" pitchFamily="34" charset="0"/>
                <a:cs typeface="Times New Roman" panose="02020603050405020304" pitchFamily="18" charset="0"/>
              </a:rPr>
              <a:t>poboación</a:t>
            </a:r>
            <a:r>
              <a:rPr lang="es-ES_tradnl" sz="2300" dirty="0">
                <a:effectLst/>
                <a:latin typeface="Arial" panose="020B0604020202020204" pitchFamily="34" charset="0"/>
                <a:ea typeface="Calibri" panose="020F0502020204030204" pitchFamily="34" charset="0"/>
                <a:cs typeface="Times New Roman" panose="02020603050405020304" pitchFamily="18" charset="0"/>
              </a:rPr>
              <a:t>? ¿Especialmente a Gran Guerra?</a:t>
            </a:r>
            <a:endParaRPr lang="gl-ES" sz="2300" dirty="0">
              <a:effectLst/>
              <a:latin typeface="Calibri" panose="020F0502020204030204" pitchFamily="34" charset="0"/>
              <a:ea typeface="Calibri" panose="020F0502020204030204" pitchFamily="34" charset="0"/>
              <a:cs typeface="Times New Roman" panose="02020603050405020304" pitchFamily="18" charset="0"/>
            </a:endParaRPr>
          </a:p>
          <a:p>
            <a:endParaRPr lang="gl-ES" dirty="0"/>
          </a:p>
        </p:txBody>
      </p:sp>
    </p:spTree>
    <p:extLst>
      <p:ext uri="{BB962C8B-B14F-4D97-AF65-F5344CB8AC3E}">
        <p14:creationId xmlns:p14="http://schemas.microsoft.com/office/powerpoint/2010/main" val="312121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06ECB-907A-48F5-B294-203BDB76539E}"/>
              </a:ext>
            </a:extLst>
          </p:cNvPr>
          <p:cNvSpPr>
            <a:spLocks noGrp="1"/>
          </p:cNvSpPr>
          <p:nvPr>
            <p:ph type="title"/>
          </p:nvPr>
        </p:nvSpPr>
        <p:spPr/>
        <p:txBody>
          <a:bodyPr>
            <a:normAutofit fontScale="90000"/>
          </a:bodyPr>
          <a:lstStyle/>
          <a:p>
            <a:r>
              <a:rPr lang="gl-ES" dirty="0"/>
              <a:t>O PERIGO DA HISTORIA ÚNICA. CHIMAMANDA ADICHIE</a:t>
            </a:r>
          </a:p>
        </p:txBody>
      </p:sp>
      <p:sp>
        <p:nvSpPr>
          <p:cNvPr id="3" name="Marcador de contenido 2">
            <a:extLst>
              <a:ext uri="{FF2B5EF4-FFF2-40B4-BE49-F238E27FC236}">
                <a16:creationId xmlns:a16="http://schemas.microsoft.com/office/drawing/2014/main" id="{3F912EBB-18A9-48B6-A2CB-3E8ACCBA7922}"/>
              </a:ext>
            </a:extLst>
          </p:cNvPr>
          <p:cNvSpPr>
            <a:spLocks noGrp="1"/>
          </p:cNvSpPr>
          <p:nvPr>
            <p:ph idx="1"/>
          </p:nvPr>
        </p:nvSpPr>
        <p:spPr/>
        <p:txBody>
          <a:bodyPr>
            <a:normAutofit fontScale="70000" lnSpcReduction="20000"/>
          </a:bodyPr>
          <a:lstStyle/>
          <a:p>
            <a:r>
              <a:rPr lang="gl-ES" dirty="0">
                <a:hlinkClick r:id="rId2"/>
              </a:rPr>
              <a:t>https://www.youtube.com/watch?v=D9Ihs241zeg&amp;t=896s</a:t>
            </a:r>
            <a:endParaRPr lang="gl-ES" dirty="0"/>
          </a:p>
          <a:p>
            <a:endParaRPr lang="gl-ES" dirty="0"/>
          </a:p>
          <a:p>
            <a:pPr algn="just"/>
            <a:r>
              <a:rPr lang="gl-ES" dirty="0"/>
              <a:t>Nesta conferencia </a:t>
            </a:r>
            <a:r>
              <a:rPr lang="gl-ES" dirty="0" err="1"/>
              <a:t>Chimamanda</a:t>
            </a:r>
            <a:r>
              <a:rPr lang="gl-ES" dirty="0"/>
              <a:t>, autora Nixeriana fala sobre a existencia de </a:t>
            </a:r>
            <a:r>
              <a:rPr lang="gl-ES" dirty="0" err="1"/>
              <a:t>vocez</a:t>
            </a:r>
            <a:r>
              <a:rPr lang="gl-ES" dirty="0"/>
              <a:t> mundiais que terminan por eliminar o resto das realidades das nacións periféricas. Isto ten relevancia xa que tal e como vimos ao longo do tema durante a Gran Guerra tamén se vive a imposición da idea dos vencedores: asociando o concepto de guerra a </a:t>
            </a:r>
            <a:r>
              <a:rPr lang="gl-ES" dirty="0" err="1"/>
              <a:t>Alemania</a:t>
            </a:r>
            <a:r>
              <a:rPr lang="gl-ES" dirty="0"/>
              <a:t>.</a:t>
            </a:r>
          </a:p>
          <a:p>
            <a:endParaRPr lang="gl-ES" dirty="0"/>
          </a:p>
          <a:p>
            <a:r>
              <a:rPr lang="gl-ES" dirty="0"/>
              <a:t>E para finalizar, un </a:t>
            </a:r>
            <a:r>
              <a:rPr lang="gl-ES" dirty="0" err="1"/>
              <a:t>rap</a:t>
            </a:r>
            <a:r>
              <a:rPr lang="gl-ES" dirty="0"/>
              <a:t> sobre a Gran Guerra que está bastante ben. Cortesía de David Crespo:</a:t>
            </a:r>
          </a:p>
          <a:p>
            <a:r>
              <a:rPr lang="gl-ES" dirty="0"/>
              <a:t> https://www.youtube.com/watch?v=uT4rrmlKd_k&amp;feature=youtu.be</a:t>
            </a:r>
          </a:p>
          <a:p>
            <a:endParaRPr lang="gl-ES" dirty="0"/>
          </a:p>
        </p:txBody>
      </p:sp>
    </p:spTree>
    <p:extLst>
      <p:ext uri="{BB962C8B-B14F-4D97-AF65-F5344CB8AC3E}">
        <p14:creationId xmlns:p14="http://schemas.microsoft.com/office/powerpoint/2010/main" val="2764960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2EC0C3-47DB-41C3-8CE0-83E09B0C7252}"/>
              </a:ext>
            </a:extLst>
          </p:cNvPr>
          <p:cNvSpPr>
            <a:spLocks noGrp="1"/>
          </p:cNvSpPr>
          <p:nvPr>
            <p:ph type="title"/>
          </p:nvPr>
        </p:nvSpPr>
        <p:spPr/>
        <p:txBody>
          <a:bodyPr>
            <a:normAutofit fontScale="90000"/>
          </a:bodyPr>
          <a:lstStyle/>
          <a:p>
            <a:pPr algn="ctr"/>
            <a:r>
              <a:rPr lang="gl-ES" dirty="0"/>
              <a:t>RESUMO DA CUESTIÓN DE ORIENTE</a:t>
            </a:r>
          </a:p>
        </p:txBody>
      </p:sp>
      <p:sp>
        <p:nvSpPr>
          <p:cNvPr id="3" name="Marcador de contenido 2">
            <a:extLst>
              <a:ext uri="{FF2B5EF4-FFF2-40B4-BE49-F238E27FC236}">
                <a16:creationId xmlns:a16="http://schemas.microsoft.com/office/drawing/2014/main" id="{1C807931-EDE4-4064-9FB5-8ADFE2B4E783}"/>
              </a:ext>
            </a:extLst>
          </p:cNvPr>
          <p:cNvSpPr>
            <a:spLocks noGrp="1"/>
          </p:cNvSpPr>
          <p:nvPr>
            <p:ph idx="1"/>
          </p:nvPr>
        </p:nvSpPr>
        <p:spPr/>
        <p:txBody>
          <a:bodyPr>
            <a:normAutofit lnSpcReduction="10000"/>
          </a:bodyPr>
          <a:lstStyle/>
          <a:p>
            <a:pPr algn="just"/>
            <a:r>
              <a:rPr lang="gl-ES" dirty="0"/>
              <a:t>1. Os Balcáns estaban baixo o control do imperio otomán, que se atopa en decadencia, polo que as potencias europeas, máis concretamente os imperios </a:t>
            </a:r>
            <a:r>
              <a:rPr lang="gl-ES" dirty="0" err="1"/>
              <a:t>tzarista</a:t>
            </a:r>
            <a:r>
              <a:rPr lang="gl-ES" dirty="0"/>
              <a:t> e austrohúngaro teñen intereses en controlar a zona</a:t>
            </a:r>
          </a:p>
          <a:p>
            <a:pPr algn="just"/>
            <a:r>
              <a:rPr lang="gl-ES" dirty="0"/>
              <a:t>2.  A independencias das repúblicas (Serbia, Montenegro, Croacia,  Bosnia </a:t>
            </a:r>
            <a:r>
              <a:rPr lang="gl-ES" dirty="0" err="1"/>
              <a:t>Herzegobina</a:t>
            </a:r>
            <a:r>
              <a:rPr lang="gl-ES" dirty="0"/>
              <a:t>, Grecia, </a:t>
            </a:r>
            <a:r>
              <a:rPr lang="gl-ES" dirty="0" err="1"/>
              <a:t>Rumanía</a:t>
            </a:r>
            <a:r>
              <a:rPr lang="gl-ES" dirty="0"/>
              <a:t> ou Bulgaria) daranse sempre con apoio das potencias europeas: Francia, Inglaterra, Austria ou Imperio </a:t>
            </a:r>
            <a:r>
              <a:rPr lang="gl-ES" dirty="0" err="1"/>
              <a:t>Tzarista</a:t>
            </a:r>
            <a:r>
              <a:rPr lang="gl-ES" dirty="0"/>
              <a:t> (Rusia), xa que estas intentan controlar del algún modo so novos estados que van xurdindo.</a:t>
            </a:r>
          </a:p>
        </p:txBody>
      </p:sp>
    </p:spTree>
    <p:extLst>
      <p:ext uri="{BB962C8B-B14F-4D97-AF65-F5344CB8AC3E}">
        <p14:creationId xmlns:p14="http://schemas.microsoft.com/office/powerpoint/2010/main" val="3929390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8C01B-6CB5-4917-B1A5-805E6B18489E}"/>
              </a:ext>
            </a:extLst>
          </p:cNvPr>
          <p:cNvSpPr>
            <a:spLocks noGrp="1"/>
          </p:cNvSpPr>
          <p:nvPr>
            <p:ph type="title"/>
          </p:nvPr>
        </p:nvSpPr>
        <p:spPr/>
        <p:txBody>
          <a:bodyPr>
            <a:normAutofit fontScale="90000"/>
          </a:bodyPr>
          <a:lstStyle/>
          <a:p>
            <a:pPr algn="ctr"/>
            <a:r>
              <a:rPr lang="gl-ES" dirty="0"/>
              <a:t>A cuestión dos </a:t>
            </a:r>
            <a:r>
              <a:rPr lang="gl-ES" dirty="0" err="1"/>
              <a:t>balcáns</a:t>
            </a:r>
            <a:r>
              <a:rPr lang="gl-ES" dirty="0"/>
              <a:t>/de oriente</a:t>
            </a:r>
          </a:p>
        </p:txBody>
      </p:sp>
      <p:sp>
        <p:nvSpPr>
          <p:cNvPr id="3" name="Marcador de contenido 2">
            <a:extLst>
              <a:ext uri="{FF2B5EF4-FFF2-40B4-BE49-F238E27FC236}">
                <a16:creationId xmlns:a16="http://schemas.microsoft.com/office/drawing/2014/main" id="{97F11DC1-F12E-43B4-8655-C7FB6EA466A9}"/>
              </a:ext>
            </a:extLst>
          </p:cNvPr>
          <p:cNvSpPr>
            <a:spLocks noGrp="1"/>
          </p:cNvSpPr>
          <p:nvPr>
            <p:ph idx="1"/>
          </p:nvPr>
        </p:nvSpPr>
        <p:spPr/>
        <p:txBody>
          <a:bodyPr>
            <a:normAutofit/>
          </a:bodyPr>
          <a:lstStyle/>
          <a:p>
            <a:pPr algn="just"/>
            <a:r>
              <a:rPr lang="gl-ES" sz="1800" dirty="0">
                <a:effectLst/>
                <a:latin typeface="Arial" panose="020B0604020202020204" pitchFamily="34" charset="0"/>
                <a:ea typeface="Calibri" panose="020F0502020204030204" pitchFamily="34" charset="0"/>
                <a:cs typeface="Times New Roman" panose="02020603050405020304" pitchFamily="18" charset="0"/>
              </a:rPr>
              <a:t>Vexamos cales foron as causas. É fundamental que se entenda a cuestión dos Balcáns como un lugar no que os estados europeos máis potentes intentaban controlar. Nicolás I de Rusia denominaría aos Balcáns como o “home enfermo de Europa”.</a:t>
            </a:r>
            <a:endParaRPr lang="gl-ES" sz="1800" dirty="0">
              <a:latin typeface="Arial" panose="020B0604020202020204" pitchFamily="34" charset="0"/>
              <a:ea typeface="Calibri" panose="020F0502020204030204" pitchFamily="34" charset="0"/>
              <a:cs typeface="Times New Roman" panose="02020603050405020304" pitchFamily="18" charset="0"/>
            </a:endParaRPr>
          </a:p>
          <a:p>
            <a:pPr algn="just"/>
            <a:r>
              <a:rPr lang="gl-ES" sz="1800" dirty="0">
                <a:effectLst/>
                <a:latin typeface="Arial" panose="020B0604020202020204" pitchFamily="34" charset="0"/>
                <a:ea typeface="Calibri" panose="020F0502020204030204" pitchFamily="34" charset="0"/>
                <a:cs typeface="Times New Roman" panose="02020603050405020304" pitchFamily="18" charset="0"/>
              </a:rPr>
              <a:t>A decadencia do Imperio Otomán e con el o auxe dos movementos nacionalistas fan que os países se vaian independizando, tal e como xa fixera Grecia en 1830 durante a segunda vaga revolucionaria europea de 1830.</a:t>
            </a:r>
          </a:p>
          <a:p>
            <a:pPr algn="just"/>
            <a:r>
              <a:rPr lang="gl-ES" sz="1800" dirty="0">
                <a:latin typeface="Arial" panose="020B0604020202020204" pitchFamily="34" charset="0"/>
                <a:ea typeface="Calibri" panose="020F0502020204030204" pitchFamily="34" charset="0"/>
                <a:cs typeface="Times New Roman" panose="02020603050405020304" pitchFamily="18" charset="0"/>
              </a:rPr>
              <a:t>Precisamente esta debilidade do imperio turco fai que o imperio austrohúngaro teña a súa atención posta na zona, xa que quería conseguir unha saída ao Adriático, algo que tamén buscaba Rusia. Os Balcáns supón o último reduto europeo susceptible de “colonización”.</a:t>
            </a:r>
            <a:endParaRPr lang="gl-E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gl-ES" dirty="0"/>
          </a:p>
        </p:txBody>
      </p:sp>
    </p:spTree>
    <p:extLst>
      <p:ext uri="{BB962C8B-B14F-4D97-AF65-F5344CB8AC3E}">
        <p14:creationId xmlns:p14="http://schemas.microsoft.com/office/powerpoint/2010/main" val="2236131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36011F-2E5A-4035-9780-556522AC7372}"/>
              </a:ext>
            </a:extLst>
          </p:cNvPr>
          <p:cNvSpPr>
            <a:spLocks noGrp="1"/>
          </p:cNvSpPr>
          <p:nvPr>
            <p:ph type="title"/>
          </p:nvPr>
        </p:nvSpPr>
        <p:spPr/>
        <p:txBody>
          <a:bodyPr/>
          <a:lstStyle/>
          <a:p>
            <a:endParaRPr lang="gl-ES"/>
          </a:p>
        </p:txBody>
      </p:sp>
      <p:sp>
        <p:nvSpPr>
          <p:cNvPr id="3" name="Marcador de contenido 2">
            <a:extLst>
              <a:ext uri="{FF2B5EF4-FFF2-40B4-BE49-F238E27FC236}">
                <a16:creationId xmlns:a16="http://schemas.microsoft.com/office/drawing/2014/main" id="{6C1FE8C9-4391-4432-85E6-E833E7797641}"/>
              </a:ext>
            </a:extLst>
          </p:cNvPr>
          <p:cNvSpPr>
            <a:spLocks noGrp="1"/>
          </p:cNvSpPr>
          <p:nvPr>
            <p:ph idx="1"/>
          </p:nvPr>
        </p:nvSpPr>
        <p:spPr/>
        <p:txBody>
          <a:bodyPr/>
          <a:lstStyle/>
          <a:p>
            <a:endParaRPr lang="gl-ES"/>
          </a:p>
        </p:txBody>
      </p:sp>
      <p:pic>
        <p:nvPicPr>
          <p:cNvPr id="4" name="Imagen 3" descr="Resultado de imagen de caricatura cuestion de oriente">
            <a:extLst>
              <a:ext uri="{FF2B5EF4-FFF2-40B4-BE49-F238E27FC236}">
                <a16:creationId xmlns:a16="http://schemas.microsoft.com/office/drawing/2014/main" id="{15565AEB-7117-44A8-9CB7-71E932BA31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675" y="0"/>
            <a:ext cx="12258675" cy="6857999"/>
          </a:xfrm>
          <a:prstGeom prst="rect">
            <a:avLst/>
          </a:prstGeom>
          <a:noFill/>
          <a:ln>
            <a:noFill/>
          </a:ln>
        </p:spPr>
      </p:pic>
    </p:spTree>
    <p:extLst>
      <p:ext uri="{BB962C8B-B14F-4D97-AF65-F5344CB8AC3E}">
        <p14:creationId xmlns:p14="http://schemas.microsoft.com/office/powerpoint/2010/main" val="2449724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D3856-8024-42A4-B546-12EDF00749BF}"/>
              </a:ext>
            </a:extLst>
          </p:cNvPr>
          <p:cNvSpPr>
            <a:spLocks noGrp="1"/>
          </p:cNvSpPr>
          <p:nvPr>
            <p:ph type="title"/>
          </p:nvPr>
        </p:nvSpPr>
        <p:spPr/>
        <p:txBody>
          <a:bodyPr/>
          <a:lstStyle/>
          <a:p>
            <a:endParaRPr lang="gl-ES"/>
          </a:p>
        </p:txBody>
      </p:sp>
      <p:pic>
        <p:nvPicPr>
          <p:cNvPr id="4" name="Marcador de contenido 3" descr="Imagen relacionada">
            <a:extLst>
              <a:ext uri="{FF2B5EF4-FFF2-40B4-BE49-F238E27FC236}">
                <a16:creationId xmlns:a16="http://schemas.microsoft.com/office/drawing/2014/main" id="{90CAD43F-90F5-4DBF-9591-B492584667A7}"/>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480937858"/>
      </p:ext>
    </p:extLst>
  </p:cSld>
  <p:clrMapOvr>
    <a:masterClrMapping/>
  </p:clrMapOvr>
</p:sld>
</file>

<file path=ppt/theme/theme1.xml><?xml version="1.0" encoding="utf-8"?>
<a:theme xmlns:a="http://schemas.openxmlformats.org/drawingml/2006/main" name="JuxtaposeVTI">
  <a:themeElements>
    <a:clrScheme name="AnalogousFromLightSeedRightStep">
      <a:dk1>
        <a:srgbClr val="000000"/>
      </a:dk1>
      <a:lt1>
        <a:srgbClr val="FFFFFF"/>
      </a:lt1>
      <a:dk2>
        <a:srgbClr val="242F41"/>
      </a:dk2>
      <a:lt2>
        <a:srgbClr val="E8E5E2"/>
      </a:lt2>
      <a:accent1>
        <a:srgbClr val="67A7E2"/>
      </a:accent1>
      <a:accent2>
        <a:srgbClr val="5967DF"/>
      </a:accent2>
      <a:accent3>
        <a:srgbClr val="9A77E5"/>
      </a:accent3>
      <a:accent4>
        <a:srgbClr val="BB59DF"/>
      </a:accent4>
      <a:accent5>
        <a:srgbClr val="E577D5"/>
      </a:accent5>
      <a:accent6>
        <a:srgbClr val="DF5994"/>
      </a:accent6>
      <a:hlink>
        <a:srgbClr val="9E7D5E"/>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docProps/app.xml><?xml version="1.0" encoding="utf-8"?>
<Properties xmlns="http://schemas.openxmlformats.org/officeDocument/2006/extended-properties" xmlns:vt="http://schemas.openxmlformats.org/officeDocument/2006/docPropsVTypes">
  <TotalTime>26</TotalTime>
  <Words>2588</Words>
  <Application>Microsoft Office PowerPoint</Application>
  <PresentationFormat>Panorámica</PresentationFormat>
  <Paragraphs>121</Paragraphs>
  <Slides>52</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52</vt:i4>
      </vt:variant>
    </vt:vector>
  </HeadingPairs>
  <TitlesOfParts>
    <vt:vector size="59" baseType="lpstr">
      <vt:lpstr>Arial</vt:lpstr>
      <vt:lpstr>Calibri</vt:lpstr>
      <vt:lpstr>Franklin Gothic Demi Cond</vt:lpstr>
      <vt:lpstr>Franklin Gothic Medium</vt:lpstr>
      <vt:lpstr>Univers Condensed Light</vt:lpstr>
      <vt:lpstr>Wingdings</vt:lpstr>
      <vt:lpstr>JuxtaposeVTI</vt:lpstr>
      <vt:lpstr>Tema 6. A Gran guerra</vt:lpstr>
      <vt:lpstr>Tarefa 1. a gran guerra.</vt:lpstr>
      <vt:lpstr>Tarefa 1. a gran guerra.</vt:lpstr>
      <vt:lpstr>Tarefa 2. Traballo sobre o video</vt:lpstr>
      <vt:lpstr>A cuestión dos Balcáns/de oriente</vt:lpstr>
      <vt:lpstr>RESUMO DA CUESTIÓN DE ORIENTE</vt:lpstr>
      <vt:lpstr>A cuestión dos balcáns/de oriente</vt:lpstr>
      <vt:lpstr>Presentación de PowerPoint</vt:lpstr>
      <vt:lpstr>Presentación de PowerPoint</vt:lpstr>
      <vt:lpstr>Presentación de PowerPoint</vt:lpstr>
      <vt:lpstr>Presentación de PowerPoint</vt:lpstr>
      <vt:lpstr>A GRAN GUERRA CONCEPTO</vt:lpstr>
      <vt:lpstr>AS ETAPAS DA CONTENDA</vt:lpstr>
      <vt:lpstr>AS ETAPAS DA CONTENDA</vt:lpstr>
      <vt:lpstr>AS ETAPAS DA CONTENDA</vt:lpstr>
      <vt:lpstr>As etapas da contenda</vt:lpstr>
      <vt:lpstr>ETAPAS DA CONTENDA</vt:lpstr>
      <vt:lpstr>A PAZ </vt:lpstr>
      <vt:lpstr>Os motíns de 1917</vt:lpstr>
      <vt:lpstr>Carteis de usa e inglaterra</vt:lpstr>
      <vt:lpstr>Cartel usa</vt:lpstr>
      <vt:lpstr>CARTEIS FRANCESES</vt:lpstr>
      <vt:lpstr>Máis de usa</vt:lpstr>
      <vt:lpstr>Presentación de PowerPoint</vt:lpstr>
      <vt:lpstr>Presentación de PowerPoint</vt:lpstr>
      <vt:lpstr>O TRATADO DE VERSALLES</vt:lpstr>
      <vt:lpstr>O TRATADO DE SAINT-GERMAIN</vt:lpstr>
      <vt:lpstr>O TRATADO DE NEUILLY</vt:lpstr>
      <vt:lpstr>O TRATADO DE SEVRES</vt:lpstr>
      <vt:lpstr>Recapitulando</vt:lpstr>
      <vt:lpstr>Presentación de PowerPoint</vt:lpstr>
      <vt:lpstr>Qué dixeron Lloyd George, Clemenceau y Wilson?</vt:lpstr>
      <vt:lpstr>Qué dixeron Lloyd George, Clemenceau y Wilson?</vt:lpstr>
      <vt:lpstr>Qué dixeron Lloyd George, Clemenceau y Wilson?</vt:lpstr>
      <vt:lpstr>Pautas para a actividade</vt:lpstr>
      <vt:lpstr>A muller durante a guerra</vt:lpstr>
      <vt:lpstr>Presentación de PowerPoint</vt:lpstr>
      <vt:lpstr>Presentación de PowerPoint</vt:lpstr>
      <vt:lpstr>Presentación de PowerPoint</vt:lpstr>
      <vt:lpstr>Presentación de PowerPoint</vt:lpstr>
      <vt:lpstr>Presentación de PowerPoint</vt:lpstr>
      <vt:lpstr>MULLERES PEÓN CARGANDO CARRETILLAS EN COVENTRY 1917</vt:lpstr>
      <vt:lpstr>Enfermeiras traballando na fronte con mÁscaras de gas</vt:lpstr>
      <vt:lpstr>Corpo de mulleres bombeiro. 1916</vt:lpstr>
      <vt:lpstr>RESERVA DE MULLERES VOLUNTARIAS NA BRITISH ARMY DIRIXIDAS POR UN OFICIAL 1916</vt:lpstr>
      <vt:lpstr>Mulleres traballando nun taller de enxeñería dunha fábrica de armament0. 1917</vt:lpstr>
      <vt:lpstr>MARCHA DE MULLERES TRABALLADORAS CARA AO PALACIO DE BUCKINGHAM</vt:lpstr>
      <vt:lpstr>O movemento sufraxista</vt:lpstr>
      <vt:lpstr>Avances do movemento sufraxista</vt:lpstr>
      <vt:lpstr>ACTIVIDADE SOBRE A SITUACIÓN DA MULLER</vt:lpstr>
      <vt:lpstr>Traballando con cancións</vt:lpstr>
      <vt:lpstr>O PERIGO DA HISTORIA ÚNICA. CHIMAMANDA ADICHIE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6. A Gran guerra</dc:title>
  <dc:creator>sebastian ramil rodriguez</dc:creator>
  <cp:lastModifiedBy>sebastian ramil rodriguez</cp:lastModifiedBy>
  <cp:revision>7</cp:revision>
  <dcterms:created xsi:type="dcterms:W3CDTF">2021-01-20T06:21:54Z</dcterms:created>
  <dcterms:modified xsi:type="dcterms:W3CDTF">2021-01-24T06:19:10Z</dcterms:modified>
</cp:coreProperties>
</file>