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72" r:id="rId6"/>
    <p:sldId id="260" r:id="rId7"/>
    <p:sldId id="271" r:id="rId8"/>
    <p:sldId id="261" r:id="rId9"/>
    <p:sldId id="262" r:id="rId10"/>
    <p:sldId id="264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65" d="100"/>
          <a:sy n="65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66AC-C935-413E-9E28-2D93C103F4B0}" type="datetimeFigureOut">
              <a:rPr lang="es-ES" smtClean="0"/>
              <a:t>21/02/2021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B1BF-CC41-407F-8C1B-6EFB70CD1EB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66AC-C935-413E-9E28-2D93C103F4B0}" type="datetimeFigureOut">
              <a:rPr lang="es-ES" smtClean="0"/>
              <a:t>21/02/2021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B1BF-CC41-407F-8C1B-6EFB70CD1EB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66AC-C935-413E-9E28-2D93C103F4B0}" type="datetimeFigureOut">
              <a:rPr lang="es-ES" smtClean="0"/>
              <a:t>21/02/2021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B1BF-CC41-407F-8C1B-6EFB70CD1EB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66AC-C935-413E-9E28-2D93C103F4B0}" type="datetimeFigureOut">
              <a:rPr lang="es-ES" smtClean="0"/>
              <a:t>21/02/2021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B1BF-CC41-407F-8C1B-6EFB70CD1EB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66AC-C935-413E-9E28-2D93C103F4B0}" type="datetimeFigureOut">
              <a:rPr lang="es-ES" smtClean="0"/>
              <a:t>21/02/2021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B1BF-CC41-407F-8C1B-6EFB70CD1EB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66AC-C935-413E-9E28-2D93C103F4B0}" type="datetimeFigureOut">
              <a:rPr lang="es-ES" smtClean="0"/>
              <a:t>21/02/2021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B1BF-CC41-407F-8C1B-6EFB70CD1EB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66AC-C935-413E-9E28-2D93C103F4B0}" type="datetimeFigureOut">
              <a:rPr lang="es-ES" smtClean="0"/>
              <a:t>21/02/2021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B1BF-CC41-407F-8C1B-6EFB70CD1EB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66AC-C935-413E-9E28-2D93C103F4B0}" type="datetimeFigureOut">
              <a:rPr lang="es-ES" smtClean="0"/>
              <a:t>21/02/2021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B1BF-CC41-407F-8C1B-6EFB70CD1EB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66AC-C935-413E-9E28-2D93C103F4B0}" type="datetimeFigureOut">
              <a:rPr lang="es-ES" smtClean="0"/>
              <a:t>21/02/2021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B1BF-CC41-407F-8C1B-6EFB70CD1EB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66AC-C935-413E-9E28-2D93C103F4B0}" type="datetimeFigureOut">
              <a:rPr lang="es-ES" smtClean="0"/>
              <a:t>21/02/2021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B1BF-CC41-407F-8C1B-6EFB70CD1EBE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C66AC-C935-413E-9E28-2D93C103F4B0}" type="datetimeFigureOut">
              <a:rPr lang="es-ES" smtClean="0"/>
              <a:t>21/02/2021</a:t>
            </a:fld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47B1BF-CC41-407F-8C1B-6EFB70CD1EBE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347B1BF-CC41-407F-8C1B-6EFB70CD1EBE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29C66AC-C935-413E-9E28-2D93C103F4B0}" type="datetimeFigureOut">
              <a:rPr lang="es-ES" smtClean="0"/>
              <a:t>21/02/2021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404665"/>
            <a:ext cx="7543800" cy="1152128"/>
          </a:xfrm>
        </p:spPr>
        <p:txBody>
          <a:bodyPr/>
          <a:lstStyle/>
          <a:p>
            <a:pPr algn="ctr"/>
            <a:r>
              <a:rPr lang="es-ES" sz="4400" dirty="0" smtClean="0">
                <a:latin typeface="Times New Roman" pitchFamily="18" charset="0"/>
                <a:cs typeface="Times New Roman" pitchFamily="18" charset="0"/>
              </a:rPr>
              <a:t>1. LÍRICA </a:t>
            </a:r>
            <a:r>
              <a:rPr lang="es-ES" sz="4400" dirty="0" smtClean="0">
                <a:latin typeface="Times New Roman" pitchFamily="18" charset="0"/>
                <a:cs typeface="Times New Roman" pitchFamily="18" charset="0"/>
              </a:rPr>
              <a:t>PROFANA (</a:t>
            </a:r>
            <a:r>
              <a:rPr lang="es-ES" sz="4400" dirty="0" smtClean="0">
                <a:latin typeface="Times New Roman" pitchFamily="18" charset="0"/>
                <a:cs typeface="Times New Roman" pitchFamily="18" charset="0"/>
              </a:rPr>
              <a:t>II)</a:t>
            </a:r>
            <a:endParaRPr lang="es-E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43608" y="1628800"/>
            <a:ext cx="6910536" cy="2088232"/>
          </a:xfrm>
        </p:spPr>
        <p:txBody>
          <a:bodyPr>
            <a:noAutofit/>
          </a:bodyPr>
          <a:lstStyle/>
          <a:p>
            <a:pPr algn="just"/>
            <a:r>
              <a:rPr lang="es-ES" sz="3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CANTIGAS </a:t>
            </a:r>
            <a:r>
              <a:rPr lang="es-ES" sz="3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s-ES" sz="3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ESCARNIO E MALDICIR</a:t>
            </a:r>
          </a:p>
          <a:p>
            <a:pPr algn="just"/>
            <a:r>
              <a:rPr lang="es-ES" sz="3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XÉNEROS MENORES</a:t>
            </a:r>
          </a:p>
          <a:p>
            <a:pPr algn="ctr"/>
            <a:r>
              <a:rPr lang="es-E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LÍRICA RELIXIOSA</a:t>
            </a:r>
          </a:p>
          <a:p>
            <a:pPr algn="ctr"/>
            <a:r>
              <a:rPr lang="es-ES" sz="3600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CANTIGAS DE SANTA MARÍA</a:t>
            </a:r>
          </a:p>
          <a:p>
            <a:pPr algn="ctr"/>
            <a:r>
              <a:rPr lang="es-E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PROSA MEDIEVAL</a:t>
            </a:r>
            <a:endParaRPr lang="es-ES" sz="44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71500" indent="-571500" algn="just">
              <a:buFontTx/>
              <a:buChar char="-"/>
            </a:pPr>
            <a:endParaRPr lang="es-ES" sz="3600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4199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86916"/>
            <a:ext cx="7620000" cy="6140152"/>
          </a:xfrm>
        </p:spPr>
        <p:txBody>
          <a:bodyPr>
            <a:normAutofit/>
          </a:bodyPr>
          <a:lstStyle/>
          <a:p>
            <a:pPr marL="457200" lvl="4" indent="-342900">
              <a:buClr>
                <a:schemeClr val="accent1"/>
              </a:buClr>
            </a:pPr>
            <a:r>
              <a:rPr lang="es-ES" sz="2400" u="sng" dirty="0">
                <a:latin typeface="Times New Roman" pitchFamily="18" charset="0"/>
                <a:cs typeface="Times New Roman" pitchFamily="18" charset="0"/>
              </a:rPr>
              <a:t>Prosa </a:t>
            </a:r>
            <a:r>
              <a:rPr lang="es-ES" sz="2400" u="sng" dirty="0" smtClean="0">
                <a:latin typeface="Times New Roman" pitchFamily="18" charset="0"/>
                <a:cs typeface="Times New Roman" pitchFamily="18" charset="0"/>
              </a:rPr>
              <a:t>non literaria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14300" lvl="4" indent="0">
              <a:buClr>
                <a:schemeClr val="accent1"/>
              </a:buClr>
              <a:buNone/>
            </a:pPr>
            <a:endParaRPr lang="es-E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40080" lvl="5" indent="-342900" algn="just">
              <a:buFont typeface="Wingdings" pitchFamily="2" charset="2"/>
              <a:buChar char="§"/>
            </a:pP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Prosa </a:t>
            </a:r>
            <a:r>
              <a:rPr lang="es-ES" sz="2400" b="1" dirty="0" err="1" smtClean="0">
                <a:latin typeface="Times New Roman" pitchFamily="18" charset="0"/>
                <a:cs typeface="Times New Roman" pitchFamily="18" charset="0"/>
              </a:rPr>
              <a:t>haxiográfica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: textos centrados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vida de santos.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Exemplo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2400" i="1" dirty="0" err="1" smtClean="0">
                <a:latin typeface="Times New Roman" pitchFamily="18" charset="0"/>
                <a:cs typeface="Times New Roman" pitchFamily="18" charset="0"/>
              </a:rPr>
              <a:t>Miragres</a:t>
            </a:r>
            <a:r>
              <a:rPr lang="es-ES" sz="2400" i="1" dirty="0" smtClean="0">
                <a:latin typeface="Times New Roman" pitchFamily="18" charset="0"/>
                <a:cs typeface="Times New Roman" pitchFamily="18" charset="0"/>
              </a:rPr>
              <a:t> de Santiago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97180" lvl="5" indent="0" algn="just">
              <a:buNone/>
            </a:pPr>
            <a:endParaRPr lang="es-E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40080" lvl="5" indent="-342900" algn="just">
              <a:buFont typeface="Wingdings" pitchFamily="2" charset="2"/>
              <a:buChar char="§"/>
            </a:pP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Prosa </a:t>
            </a:r>
            <a:r>
              <a:rPr lang="es-ES" sz="2400" b="1" dirty="0" err="1" smtClean="0">
                <a:latin typeface="Times New Roman" pitchFamily="18" charset="0"/>
                <a:cs typeface="Times New Roman" pitchFamily="18" charset="0"/>
              </a:rPr>
              <a:t>tabeliónica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: textos de carácter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lexislativo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manuais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regulamentos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, escritos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notariais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Exemplos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2400" i="1" dirty="0" smtClean="0">
                <a:latin typeface="Times New Roman" pitchFamily="18" charset="0"/>
                <a:cs typeface="Times New Roman" pitchFamily="18" charset="0"/>
              </a:rPr>
              <a:t>Tratado de </a:t>
            </a:r>
            <a:r>
              <a:rPr lang="es-ES" sz="2400" i="1" dirty="0" err="1" smtClean="0">
                <a:latin typeface="Times New Roman" pitchFamily="18" charset="0"/>
                <a:cs typeface="Times New Roman" pitchFamily="18" charset="0"/>
              </a:rPr>
              <a:t>albeitaria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297180" lvl="5" indent="0" algn="just">
              <a:buNone/>
            </a:pPr>
            <a:endParaRPr lang="es-E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40080" lvl="5" indent="-342900" algn="just">
              <a:buFont typeface="Wingdings" pitchFamily="2" charset="2"/>
              <a:buChar char="§"/>
            </a:pP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Prosa historiográfica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: textos que narran, en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moitas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ocasións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, vidas e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fazañas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de reis mesturando a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realidade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coa fantasía.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Exemplos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2400" i="1" dirty="0" smtClean="0">
                <a:latin typeface="Times New Roman" pitchFamily="18" charset="0"/>
                <a:cs typeface="Times New Roman" pitchFamily="18" charset="0"/>
              </a:rPr>
              <a:t>Crónica </a:t>
            </a:r>
            <a:r>
              <a:rPr lang="es-ES" sz="2400" i="1" dirty="0" err="1" smtClean="0">
                <a:latin typeface="Times New Roman" pitchFamily="18" charset="0"/>
                <a:cs typeface="Times New Roman" pitchFamily="18" charset="0"/>
              </a:rPr>
              <a:t>xeral</a:t>
            </a:r>
            <a:r>
              <a:rPr lang="es-E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i="1" dirty="0" smtClean="0">
                <a:latin typeface="Times New Roman" pitchFamily="18" charset="0"/>
                <a:cs typeface="Times New Roman" pitchFamily="18" charset="0"/>
              </a:rPr>
              <a:t>galega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400" i="1" dirty="0" smtClean="0">
                <a:latin typeface="Times New Roman" pitchFamily="18" charset="0"/>
                <a:cs typeface="Times New Roman" pitchFamily="18" charset="0"/>
              </a:rPr>
              <a:t>Crónica galega de 1404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640080" lvl="5" indent="-342900" algn="just">
              <a:buFont typeface="Wingdings" pitchFamily="2" charset="2"/>
              <a:buChar char="§"/>
            </a:pPr>
            <a:endParaRPr lang="es-ES" sz="2400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4961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LÍRICA PROFANA (II)</a:t>
            </a:r>
            <a:endParaRPr lang="gl-E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340768"/>
            <a:ext cx="7620000" cy="4800600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1.1. CANTIGAS DE ESCARNIO E MALDICIR</a:t>
            </a:r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ctr">
              <a:buNone/>
            </a:pPr>
            <a:r>
              <a:rPr lang="gl-ES" sz="2400" u="sng" dirty="0" smtClean="0">
                <a:latin typeface="Times New Roman" pitchFamily="18" charset="0"/>
                <a:cs typeface="Times New Roman" pitchFamily="18" charset="0"/>
              </a:rPr>
              <a:t>CARACTERIZACIÓN XERAL</a:t>
            </a:r>
          </a:p>
          <a:p>
            <a:pPr marL="114300" indent="0">
              <a:buNone/>
            </a:pPr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gl-ES" sz="2400" b="1" dirty="0" smtClean="0">
                <a:latin typeface="Times New Roman" pitchFamily="18" charset="0"/>
                <a:cs typeface="Times New Roman" pitchFamily="18" charset="0"/>
              </a:rPr>
              <a:t>Que son?</a:t>
            </a:r>
          </a:p>
          <a:p>
            <a:pPr marL="114300" indent="0" algn="just">
              <a:buNone/>
            </a:pP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Composicións que critican usos e costumes da época medieval. As cantigas de escarnio non fai unha crítica tan directa como as de maldicir.</a:t>
            </a:r>
          </a:p>
          <a:p>
            <a:pPr marL="114300" indent="0" algn="just">
              <a:buNone/>
            </a:pPr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gl-ES" sz="2400" b="1" dirty="0" smtClean="0">
                <a:latin typeface="Times New Roman" pitchFamily="18" charset="0"/>
                <a:cs typeface="Times New Roman" pitchFamily="18" charset="0"/>
              </a:rPr>
              <a:t>Cal é a súa orixe?</a:t>
            </a:r>
          </a:p>
          <a:p>
            <a:pPr marL="114300" indent="0" algn="just">
              <a:buNone/>
            </a:pP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O xénero occitano (proveniente do Sur de Francia) denominado sirventés.</a:t>
            </a:r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2456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404664"/>
            <a:ext cx="7620000" cy="5976664"/>
          </a:xfrm>
        </p:spPr>
        <p:txBody>
          <a:bodyPr>
            <a:normAutofit lnSpcReduction="10000"/>
          </a:bodyPr>
          <a:lstStyle/>
          <a:p>
            <a:pPr marL="88900" lvl="1" indent="0" algn="ctr">
              <a:buNone/>
            </a:pPr>
            <a:r>
              <a:rPr lang="es-ES" sz="2400" u="sng" dirty="0" smtClean="0">
                <a:latin typeface="Times New Roman" pitchFamily="18" charset="0"/>
                <a:cs typeface="Times New Roman" pitchFamily="18" charset="0"/>
              </a:rPr>
              <a:t>TEMAS DAS CANTIGAS DE ESCARNIO E MALDICIR</a:t>
            </a:r>
          </a:p>
          <a:p>
            <a:pPr marL="88900" lvl="1" indent="0" algn="just">
              <a:buNone/>
            </a:pPr>
            <a:endParaRPr lang="es-E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88900" lvl="1" indent="0" algn="just">
              <a:buNone/>
            </a:pP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b="1" dirty="0">
                <a:latin typeface="Times New Roman" pitchFamily="18" charset="0"/>
                <a:cs typeface="Times New Roman" pitchFamily="18" charset="0"/>
              </a:rPr>
              <a:t>Sátira </a:t>
            </a: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política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céntrase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en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conflitos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bélicos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medievais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como:</a:t>
            </a:r>
          </a:p>
          <a:p>
            <a:pPr marL="797560" lvl="2" indent="-342900" algn="just"/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Guerra entre Sancho II de Portugal e o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seu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irmán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, o conde de Boloña, polo trono portugués.</a:t>
            </a:r>
          </a:p>
          <a:p>
            <a:pPr marL="797560" lvl="2" indent="-342900" algn="just"/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Enfrontamento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entre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Afonso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X e os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musulmáns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guerra de Granada.</a:t>
            </a:r>
          </a:p>
          <a:p>
            <a:pPr marL="88900" lvl="2" indent="0" algn="just">
              <a:buNone/>
            </a:pPr>
            <a:endParaRPr lang="es-E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88900" lvl="2" indent="0" algn="just">
              <a:buNone/>
            </a:pP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- Sátira literaria:  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parodia do amor cortés e burla do estilo compositivo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ou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interpretativo dos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trobadores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xograres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8900" lvl="2" indent="0" algn="just">
              <a:buNone/>
            </a:pPr>
            <a:endParaRPr lang="es-E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88900" lvl="2" indent="0" algn="just">
              <a:buNone/>
            </a:pPr>
            <a:r>
              <a:rPr lang="es-ES" sz="2400" b="1" dirty="0" smtClean="0">
                <a:latin typeface="Times New Roman" pitchFamily="18" charset="0"/>
                <a:cs typeface="Times New Roman" pitchFamily="18" charset="0"/>
              </a:rPr>
              <a:t>- Sátira moral: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as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composicións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con esta temática son as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máis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próximas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sirventés provenzal porque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teñen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intención didáctica. Fan un reflexión sobre os vicios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máis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estendidos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da época.</a:t>
            </a:r>
          </a:p>
          <a:p>
            <a:pPr marL="431800" lvl="2" indent="-342900" algn="just">
              <a:buFontTx/>
              <a:buChar char="-"/>
            </a:pPr>
            <a:endParaRPr lang="es-ES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8038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395536" y="692696"/>
            <a:ext cx="7620000" cy="4800600"/>
          </a:xfrm>
        </p:spPr>
        <p:txBody>
          <a:bodyPr/>
          <a:lstStyle/>
          <a:p>
            <a:pPr marL="88900" lvl="2" indent="0" algn="just">
              <a:buNone/>
            </a:pPr>
            <a:r>
              <a:rPr lang="gl-ES" sz="2400" b="1" dirty="0">
                <a:latin typeface="Times New Roman" pitchFamily="18" charset="0"/>
                <a:cs typeface="Times New Roman" pitchFamily="18" charset="0"/>
              </a:rPr>
              <a:t>- Sátira social: </a:t>
            </a:r>
            <a:r>
              <a:rPr lang="gl-ES" sz="2400" dirty="0">
                <a:latin typeface="Times New Roman" pitchFamily="18" charset="0"/>
                <a:cs typeface="Times New Roman" pitchFamily="18" charset="0"/>
              </a:rPr>
              <a:t>ridiculízanse certos estamentos sociais, principalmente os infanzóns (nobres arruinados).</a:t>
            </a:r>
          </a:p>
          <a:p>
            <a:pPr marL="88900" lvl="2" indent="0" algn="just">
              <a:buNone/>
            </a:pPr>
            <a:endParaRPr lang="gl-ES" sz="2400" dirty="0">
              <a:latin typeface="Times New Roman" pitchFamily="18" charset="0"/>
              <a:cs typeface="Times New Roman" pitchFamily="18" charset="0"/>
            </a:endParaRPr>
          </a:p>
          <a:p>
            <a:pPr marL="88900" lvl="2" indent="0" algn="just">
              <a:buNone/>
            </a:pPr>
            <a:endParaRPr lang="gl-ES" sz="2400" b="1" dirty="0">
              <a:latin typeface="Times New Roman" pitchFamily="18" charset="0"/>
              <a:cs typeface="Times New Roman" pitchFamily="18" charset="0"/>
            </a:endParaRPr>
          </a:p>
          <a:p>
            <a:pPr marL="88900" lvl="2" indent="0" algn="just">
              <a:buNone/>
            </a:pPr>
            <a:r>
              <a:rPr lang="gl-ES" sz="2400" b="1" dirty="0">
                <a:latin typeface="Times New Roman" pitchFamily="18" charset="0"/>
                <a:cs typeface="Times New Roman" pitchFamily="18" charset="0"/>
              </a:rPr>
              <a:t>- Sátira de costumes: </a:t>
            </a:r>
            <a:r>
              <a:rPr lang="gl-ES" sz="2400" dirty="0">
                <a:latin typeface="Times New Roman" pitchFamily="18" charset="0"/>
                <a:cs typeface="Times New Roman" pitchFamily="18" charset="0"/>
              </a:rPr>
              <a:t>fan burla das crenzas na adiviñación ou na astroloxía, de xeitos de </a:t>
            </a:r>
            <a:r>
              <a:rPr lang="gl-ES" sz="2400" dirty="0" err="1">
                <a:latin typeface="Times New Roman" pitchFamily="18" charset="0"/>
                <a:cs typeface="Times New Roman" pitchFamily="18" charset="0"/>
              </a:rPr>
              <a:t>vestir…</a:t>
            </a:r>
            <a:endParaRPr lang="gl-ES" sz="2400" dirty="0">
              <a:latin typeface="Times New Roman" pitchFamily="18" charset="0"/>
              <a:cs typeface="Times New Roman" pitchFamily="18" charset="0"/>
            </a:endParaRPr>
          </a:p>
          <a:p>
            <a:pPr marL="88900" lvl="2" indent="0" algn="just">
              <a:buNone/>
            </a:pPr>
            <a:endParaRPr lang="gl-ES" sz="2400" b="1" dirty="0">
              <a:latin typeface="Times New Roman" pitchFamily="18" charset="0"/>
              <a:cs typeface="Times New Roman" pitchFamily="18" charset="0"/>
            </a:endParaRPr>
          </a:p>
          <a:p>
            <a:pPr marL="88900" lvl="2" indent="0" algn="just">
              <a:buNone/>
            </a:pPr>
            <a:endParaRPr lang="gl-ES" sz="2400" b="1" dirty="0">
              <a:latin typeface="Times New Roman" pitchFamily="18" charset="0"/>
              <a:cs typeface="Times New Roman" pitchFamily="18" charset="0"/>
            </a:endParaRPr>
          </a:p>
          <a:p>
            <a:pPr marL="88900" lvl="2" indent="0" algn="just">
              <a:buNone/>
            </a:pPr>
            <a:r>
              <a:rPr lang="gl-ES" sz="2400" b="1" dirty="0">
                <a:latin typeface="Times New Roman" pitchFamily="18" charset="0"/>
                <a:cs typeface="Times New Roman" pitchFamily="18" charset="0"/>
              </a:rPr>
              <a:t>- Sátira sexual: </a:t>
            </a:r>
            <a:r>
              <a:rPr lang="gl-ES" sz="2400" dirty="0">
                <a:latin typeface="Times New Roman" pitchFamily="18" charset="0"/>
                <a:cs typeface="Times New Roman" pitchFamily="18" charset="0"/>
              </a:rPr>
              <a:t>satirizan o adulterio, a homosexualidade, a </a:t>
            </a:r>
            <a:r>
              <a:rPr lang="gl-ES" sz="2400" dirty="0" err="1">
                <a:latin typeface="Times New Roman" pitchFamily="18" charset="0"/>
                <a:cs typeface="Times New Roman" pitchFamily="18" charset="0"/>
              </a:rPr>
              <a:t>promiscuidade…</a:t>
            </a:r>
            <a:endParaRPr lang="gl-ES" sz="2400" dirty="0">
              <a:latin typeface="Times New Roman" pitchFamily="18" charset="0"/>
              <a:cs typeface="Times New Roman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46478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45976" y="241176"/>
            <a:ext cx="7620000" cy="6140152"/>
          </a:xfrm>
        </p:spPr>
        <p:txBody>
          <a:bodyPr>
            <a:normAutofit lnSpcReduction="10000"/>
          </a:bodyPr>
          <a:lstStyle/>
          <a:p>
            <a:pPr marL="114300" indent="0" algn="ctr">
              <a:buNone/>
            </a:pP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1.2. XÉNEROS MENORES</a:t>
            </a:r>
          </a:p>
          <a:p>
            <a:pPr marL="114300" indent="0" algn="just">
              <a:buNone/>
            </a:pPr>
            <a:endParaRPr lang="gl-E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sz="2400" b="1" dirty="0" smtClean="0">
                <a:latin typeface="Times New Roman" pitchFamily="18" charset="0"/>
                <a:cs typeface="Times New Roman" pitchFamily="18" charset="0"/>
              </a:rPr>
              <a:t>- Tenzón: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texto dialogado entre dous trobadores que poden discutir sobre amor, habilidades poéticas... O primeiro en intervir marca o esquema métrico e a rima, o outro ségueo.</a:t>
            </a:r>
          </a:p>
          <a:p>
            <a:pPr marL="114300" indent="0" algn="just">
              <a:buNone/>
            </a:pPr>
            <a:endParaRPr lang="gl-E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sz="2400" b="1" dirty="0" smtClean="0">
                <a:latin typeface="Times New Roman" pitchFamily="18" charset="0"/>
                <a:cs typeface="Times New Roman" pitchFamily="18" charset="0"/>
              </a:rPr>
              <a:t>- Pastorela: 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composición que relata o encontro entre un cabaleiro e unha pastora nunha natureza idealizada (</a:t>
            </a:r>
            <a:r>
              <a:rPr lang="gl-ES" sz="2400" i="1" dirty="0" err="1" smtClean="0">
                <a:latin typeface="Times New Roman" pitchFamily="18" charset="0"/>
                <a:cs typeface="Times New Roman" pitchFamily="18" charset="0"/>
              </a:rPr>
              <a:t>locus</a:t>
            </a:r>
            <a:r>
              <a:rPr lang="gl-E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sz="2400" i="1" dirty="0" err="1" smtClean="0">
                <a:latin typeface="Times New Roman" pitchFamily="18" charset="0"/>
                <a:cs typeface="Times New Roman" pitchFamily="18" charset="0"/>
              </a:rPr>
              <a:t>amoenus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= lugar ameno).</a:t>
            </a:r>
          </a:p>
          <a:p>
            <a:pPr marL="114300" indent="0" algn="just">
              <a:buNone/>
            </a:pPr>
            <a:endParaRPr lang="gl-E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sz="2400" b="1" dirty="0" smtClean="0">
                <a:latin typeface="Times New Roman" pitchFamily="18" charset="0"/>
                <a:cs typeface="Times New Roman" pitchFamily="18" charset="0"/>
              </a:rPr>
              <a:t>- Pranto: 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composición que mostra a dor causada polo falecemento dunha persoa nobre, nela faise referencia ás súas virtudes.</a:t>
            </a:r>
          </a:p>
          <a:p>
            <a:pPr marL="114300" indent="0" algn="just">
              <a:buNone/>
            </a:pPr>
            <a:endParaRPr lang="gl-E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sz="2400" b="1" dirty="0" smtClean="0">
                <a:latin typeface="Times New Roman" pitchFamily="18" charset="0"/>
                <a:cs typeface="Times New Roman" pitchFamily="18" charset="0"/>
              </a:rPr>
              <a:t>- Lai: 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poema lírico ou narrativo composto para ser acompañado dunha arpa.</a:t>
            </a:r>
            <a:endParaRPr lang="es-ES" sz="24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363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7620000" cy="6480720"/>
          </a:xfrm>
        </p:spPr>
        <p:txBody>
          <a:bodyPr>
            <a:noAutofit/>
          </a:bodyPr>
          <a:lstStyle/>
          <a:p>
            <a:pPr algn="just">
              <a:buFontTx/>
              <a:buChar char="-"/>
            </a:pPr>
            <a:endParaRPr lang="es-E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65113" lvl="6" indent="-176213" algn="ctr">
              <a:buNone/>
            </a:pPr>
            <a:r>
              <a:rPr lang="gl-E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LÍRICA RELIXIOSA (CANTIGAS DE SANTA MARÍA)</a:t>
            </a:r>
          </a:p>
          <a:p>
            <a:pPr marL="265113" lvl="6" indent="-176213">
              <a:buNone/>
            </a:pPr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65113" lvl="6" indent="-176213" algn="just">
              <a:buNone/>
            </a:pP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gl-ES" sz="2400" b="1" dirty="0" smtClean="0">
                <a:latin typeface="Times New Roman" pitchFamily="18" charset="0"/>
                <a:cs typeface="Times New Roman" pitchFamily="18" charset="0"/>
              </a:rPr>
              <a:t>Que </a:t>
            </a:r>
            <a:r>
              <a:rPr lang="gl-ES" sz="2400" b="1" dirty="0">
                <a:latin typeface="Times New Roman" pitchFamily="18" charset="0"/>
                <a:cs typeface="Times New Roman" pitchFamily="18" charset="0"/>
              </a:rPr>
              <a:t>son</a:t>
            </a:r>
            <a:r>
              <a:rPr lang="gl-ES" sz="24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427 composicións escritas na 2ª metade do século XIII na corte do rei Afonso X, o Sabio.</a:t>
            </a:r>
          </a:p>
          <a:p>
            <a:pPr marL="265113" lvl="6" indent="-176213" algn="just">
              <a:buNone/>
            </a:pPr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65113" lvl="6" indent="-176213" algn="just">
              <a:buNone/>
            </a:pP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gl-ES" sz="2400" b="1" dirty="0" smtClean="0">
                <a:latin typeface="Times New Roman" pitchFamily="18" charset="0"/>
                <a:cs typeface="Times New Roman" pitchFamily="18" charset="0"/>
              </a:rPr>
              <a:t>Autoría: 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do rei Afonso X partiu, seguramente, a idea orixinal desta obra e a supervisión da súa produción, ademais é o autor directo dalgunha das cantigas; pero sábese que trobadores, segreis e xograres participaron na redacción destas.</a:t>
            </a:r>
            <a:endParaRPr lang="gl-ES" sz="2400" b="1" dirty="0">
              <a:latin typeface="Times New Roman" pitchFamily="18" charset="0"/>
              <a:cs typeface="Times New Roman" pitchFamily="18" charset="0"/>
            </a:endParaRPr>
          </a:p>
          <a:p>
            <a:pPr marL="265113" lvl="6" indent="-176213">
              <a:buNone/>
            </a:pPr>
            <a:endParaRPr lang="gl-ES" sz="2400" b="1" dirty="0">
              <a:latin typeface="Times New Roman" pitchFamily="18" charset="0"/>
              <a:cs typeface="Times New Roman" pitchFamily="18" charset="0"/>
            </a:endParaRPr>
          </a:p>
          <a:p>
            <a:pPr marL="265113" lvl="6" indent="-176213">
              <a:buNone/>
            </a:pPr>
            <a:endParaRPr lang="gl-ES" sz="2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65113" lvl="6" indent="-176213">
              <a:buNone/>
            </a:pPr>
            <a:r>
              <a:rPr lang="es-ES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s-E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9237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548680"/>
            <a:ext cx="7620000" cy="583264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gl-ES" sz="2400" b="1" dirty="0" smtClean="0">
                <a:latin typeface="Times New Roman" pitchFamily="18" charset="0"/>
                <a:cs typeface="Times New Roman" pitchFamily="18" charset="0"/>
              </a:rPr>
              <a:t>Clasificación:</a:t>
            </a:r>
          </a:p>
          <a:p>
            <a:pPr marL="797560" lvl="2" indent="-342900"/>
            <a:endParaRPr lang="es-E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797560" lvl="2" indent="-342900" algn="just"/>
            <a:r>
              <a:rPr lang="es-ES" sz="2400" u="sng" dirty="0" smtClean="0">
                <a:latin typeface="Times New Roman" pitchFamily="18" charset="0"/>
                <a:cs typeface="Times New Roman" pitchFamily="18" charset="0"/>
              </a:rPr>
              <a:t>Cantigas líricas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recollen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gabanzas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oracións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dedicadas á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Virxe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, presentada como un modelo de perfección moral e espiritual. </a:t>
            </a:r>
          </a:p>
          <a:p>
            <a:pPr marL="797560" lvl="2" indent="-342900" algn="just"/>
            <a:endParaRPr lang="es-ES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797560" lvl="2" indent="-342900" algn="just"/>
            <a:r>
              <a:rPr lang="es-ES" sz="2400" u="sng" dirty="0" smtClean="0">
                <a:latin typeface="Times New Roman" pitchFamily="18" charset="0"/>
                <a:cs typeface="Times New Roman" pitchFamily="18" charset="0"/>
              </a:rPr>
              <a:t>Cantigas narrativas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nelas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aparece un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personaxe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que é recompensado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pola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súa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devoción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cristiá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ou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que necesita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axuda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Virxe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Preséntase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milagre</a:t>
            </a:r>
            <a:r>
              <a:rPr lang="es-E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s-E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797560" lvl="2" indent="-342900" algn="just"/>
            <a:endParaRPr lang="es-E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797560" lvl="2" indent="-342900" algn="just"/>
            <a:r>
              <a:rPr lang="es-ES" sz="2400" u="sng" dirty="0" err="1" smtClean="0">
                <a:latin typeface="Times New Roman" pitchFamily="18" charset="0"/>
                <a:cs typeface="Times New Roman" pitchFamily="18" charset="0"/>
              </a:rPr>
              <a:t>Outras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: recrean episodios da vida da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Virxe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gl-ES" sz="2400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36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3. PROSA MEDIEVAL</a:t>
            </a:r>
            <a:endParaRPr lang="es-E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472608"/>
          </a:xfrm>
        </p:spPr>
        <p:txBody>
          <a:bodyPr>
            <a:noAutofit/>
          </a:bodyPr>
          <a:lstStyle/>
          <a:p>
            <a:pPr marL="411480" lvl="1" indent="0" algn="just">
              <a:buNone/>
            </a:pPr>
            <a:endParaRPr lang="es-E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11480" lvl="1" indent="0" algn="just">
              <a:buNone/>
            </a:pP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Máis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tardía que a lírica (os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primeiros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textos da prosa medieval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galego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-portuguesa son de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finais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século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XIII). </a:t>
            </a:r>
            <a:endParaRPr lang="es-ES" sz="2400" dirty="0">
              <a:latin typeface="Times New Roman" pitchFamily="18" charset="0"/>
              <a:cs typeface="Times New Roman" pitchFamily="18" charset="0"/>
            </a:endParaRPr>
          </a:p>
          <a:p>
            <a:pPr marL="411480" lvl="1" indent="0" algn="just">
              <a:buNone/>
            </a:pPr>
            <a:endParaRPr lang="es-E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11480" lvl="1" indent="0" algn="just">
              <a:buNone/>
            </a:pP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- A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maioría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das obras en prosa son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traducións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doutras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escritas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noutras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linguas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romance,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isto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pon de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manifesto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a conexión entre a literatura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galego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-portuguesa e </a:t>
            </a:r>
            <a:r>
              <a:rPr lang="es-ES" sz="2400" dirty="0" err="1" smtClean="0">
                <a:latin typeface="Times New Roman" pitchFamily="18" charset="0"/>
                <a:cs typeface="Times New Roman" pitchFamily="18" charset="0"/>
              </a:rPr>
              <a:t>outras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 literaturas europeas.</a:t>
            </a:r>
            <a:endParaRPr lang="es-E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405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7620000" cy="6068144"/>
          </a:xfrm>
        </p:spPr>
        <p:txBody>
          <a:bodyPr>
            <a:normAutofit fontScale="47500" lnSpcReduction="20000"/>
          </a:bodyPr>
          <a:lstStyle/>
          <a:p>
            <a:pPr marL="114300" indent="0">
              <a:buNone/>
            </a:pPr>
            <a:endParaRPr lang="gl-E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r>
              <a:rPr lang="gl-ES" sz="4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gl-ES" sz="4800" b="1" dirty="0">
                <a:latin typeface="Times New Roman" pitchFamily="18" charset="0"/>
                <a:cs typeface="Times New Roman" pitchFamily="18" charset="0"/>
              </a:rPr>
              <a:t>Clasificación:</a:t>
            </a:r>
          </a:p>
          <a:p>
            <a:pPr>
              <a:buFontTx/>
              <a:buChar char="-"/>
            </a:pPr>
            <a:endParaRPr lang="gl-ES" sz="4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31520" lvl="3" indent="-342900">
              <a:buClr>
                <a:schemeClr val="accent1"/>
              </a:buClr>
            </a:pPr>
            <a:r>
              <a:rPr lang="es-ES" sz="4800" u="sng" dirty="0" smtClean="0">
                <a:latin typeface="Times New Roman" pitchFamily="18" charset="0"/>
                <a:cs typeface="Times New Roman" pitchFamily="18" charset="0"/>
              </a:rPr>
              <a:t>Prosa literaria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88620" lvl="3" indent="0">
              <a:buClr>
                <a:schemeClr val="accent1"/>
              </a:buClr>
              <a:buNone/>
            </a:pPr>
            <a:endParaRPr lang="es-ES" sz="4800" dirty="0" smtClean="0">
              <a:latin typeface="Times New Roman" pitchFamily="18" charset="0"/>
              <a:cs typeface="Times New Roman" pitchFamily="18" charset="0"/>
            </a:endParaRPr>
          </a:p>
          <a:p>
            <a:pPr marL="1005840" lvl="4" indent="-342900" algn="just">
              <a:buClr>
                <a:schemeClr val="accent1"/>
              </a:buClr>
              <a:buFont typeface="Wingdings" pitchFamily="2" charset="2"/>
              <a:buChar char="§"/>
            </a:pPr>
            <a:r>
              <a:rPr lang="es-ES" sz="4800" b="1" dirty="0" smtClean="0">
                <a:latin typeface="Times New Roman" pitchFamily="18" charset="0"/>
                <a:cs typeface="Times New Roman" pitchFamily="18" charset="0"/>
              </a:rPr>
              <a:t>Obras </a:t>
            </a:r>
            <a:r>
              <a:rPr lang="es-ES" sz="4800" b="1" dirty="0" err="1" smtClean="0">
                <a:latin typeface="Times New Roman" pitchFamily="18" charset="0"/>
                <a:cs typeface="Times New Roman" pitchFamily="18" charset="0"/>
              </a:rPr>
              <a:t>pertencentes</a:t>
            </a:r>
            <a:r>
              <a:rPr lang="es-E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800" b="1" dirty="0" err="1" smtClean="0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s-ES" sz="4800" b="1" dirty="0" smtClean="0">
                <a:latin typeface="Times New Roman" pitchFamily="18" charset="0"/>
                <a:cs typeface="Times New Roman" pitchFamily="18" charset="0"/>
              </a:rPr>
              <a:t> ciclo artúrico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4800" dirty="0" err="1" smtClean="0">
                <a:latin typeface="Times New Roman" pitchFamily="18" charset="0"/>
                <a:cs typeface="Times New Roman" pitchFamily="18" charset="0"/>
              </a:rPr>
              <a:t>desenvolven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 a materia de Bretaña (</a:t>
            </a:r>
            <a:r>
              <a:rPr lang="es-ES" sz="4800" dirty="0" err="1" smtClean="0">
                <a:latin typeface="Times New Roman" pitchFamily="18" charset="0"/>
                <a:cs typeface="Times New Roman" pitchFamily="18" charset="0"/>
              </a:rPr>
              <a:t>lendas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 sobre o </a:t>
            </a:r>
            <a:r>
              <a:rPr lang="es-ES" sz="4800" dirty="0" err="1" smtClean="0">
                <a:latin typeface="Times New Roman" pitchFamily="18" charset="0"/>
                <a:cs typeface="Times New Roman" pitchFamily="18" charset="0"/>
              </a:rPr>
              <a:t>rei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800" dirty="0" err="1" smtClean="0">
                <a:latin typeface="Times New Roman" pitchFamily="18" charset="0"/>
                <a:cs typeface="Times New Roman" pitchFamily="18" charset="0"/>
              </a:rPr>
              <a:t>Artur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s-ES" sz="4800" dirty="0" err="1" smtClean="0">
                <a:latin typeface="Times New Roman" pitchFamily="18" charset="0"/>
                <a:cs typeface="Times New Roman" pitchFamily="18" charset="0"/>
              </a:rPr>
              <a:t>Exemplos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: fragmentos do </a:t>
            </a:r>
            <a:r>
              <a:rPr lang="es-ES" sz="4800" i="1" dirty="0" smtClean="0">
                <a:latin typeface="Times New Roman" pitchFamily="18" charset="0"/>
                <a:cs typeface="Times New Roman" pitchFamily="18" charset="0"/>
              </a:rPr>
              <a:t>Libro de Merlín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, fragmentos do </a:t>
            </a:r>
            <a:r>
              <a:rPr lang="es-ES" sz="4800" i="1" dirty="0" smtClean="0">
                <a:latin typeface="Times New Roman" pitchFamily="18" charset="0"/>
                <a:cs typeface="Times New Roman" pitchFamily="18" charset="0"/>
              </a:rPr>
              <a:t>Libro de Tristán </a:t>
            </a:r>
            <a:r>
              <a:rPr lang="es-ES" sz="4800" dirty="0" err="1" smtClean="0">
                <a:latin typeface="Times New Roman" pitchFamily="18" charset="0"/>
                <a:cs typeface="Times New Roman" pitchFamily="18" charset="0"/>
              </a:rPr>
              <a:t>ou</a:t>
            </a:r>
            <a:r>
              <a:rPr lang="es-E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800" i="1" dirty="0" smtClean="0">
                <a:latin typeface="Times New Roman" pitchFamily="18" charset="0"/>
                <a:cs typeface="Times New Roman" pitchFamily="18" charset="0"/>
              </a:rPr>
              <a:t>A demanda do Santo </a:t>
            </a:r>
            <a:r>
              <a:rPr lang="es-ES" sz="4800" i="1" dirty="0" err="1" smtClean="0">
                <a:latin typeface="Times New Roman" pitchFamily="18" charset="0"/>
                <a:cs typeface="Times New Roman" pitchFamily="18" charset="0"/>
              </a:rPr>
              <a:t>Graal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05840" lvl="4" indent="-342900" algn="just">
              <a:buClr>
                <a:schemeClr val="accent1"/>
              </a:buClr>
              <a:buFont typeface="Wingdings" pitchFamily="2" charset="2"/>
              <a:buChar char="§"/>
            </a:pPr>
            <a:endParaRPr lang="es-ES" sz="4800" dirty="0" smtClean="0">
              <a:latin typeface="Times New Roman" pitchFamily="18" charset="0"/>
              <a:cs typeface="Times New Roman" pitchFamily="18" charset="0"/>
            </a:endParaRPr>
          </a:p>
          <a:p>
            <a:pPr marL="1005840" lvl="4" indent="-342900" algn="just">
              <a:buClr>
                <a:schemeClr val="accent1"/>
              </a:buClr>
              <a:buFont typeface="Wingdings" pitchFamily="2" charset="2"/>
              <a:buChar char="§"/>
            </a:pPr>
            <a:r>
              <a:rPr lang="es-ES" sz="4800" b="1" dirty="0" smtClean="0">
                <a:latin typeface="Times New Roman" pitchFamily="18" charset="0"/>
                <a:cs typeface="Times New Roman" pitchFamily="18" charset="0"/>
              </a:rPr>
              <a:t>Obras </a:t>
            </a:r>
            <a:r>
              <a:rPr lang="es-ES" sz="4800" b="1" dirty="0" err="1" smtClean="0">
                <a:latin typeface="Times New Roman" pitchFamily="18" charset="0"/>
                <a:cs typeface="Times New Roman" pitchFamily="18" charset="0"/>
              </a:rPr>
              <a:t>pertencentes</a:t>
            </a:r>
            <a:r>
              <a:rPr lang="es-E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800" b="1" dirty="0" err="1" smtClean="0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s-ES" sz="4800" b="1" dirty="0" smtClean="0">
                <a:latin typeface="Times New Roman" pitchFamily="18" charset="0"/>
                <a:cs typeface="Times New Roman" pitchFamily="18" charset="0"/>
              </a:rPr>
              <a:t> ciclo </a:t>
            </a:r>
            <a:r>
              <a:rPr lang="es-ES" sz="4800" b="1" dirty="0" err="1" smtClean="0">
                <a:latin typeface="Times New Roman" pitchFamily="18" charset="0"/>
                <a:cs typeface="Times New Roman" pitchFamily="18" charset="0"/>
              </a:rPr>
              <a:t>troiano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4800" dirty="0" err="1" smtClean="0">
                <a:latin typeface="Times New Roman" pitchFamily="18" charset="0"/>
                <a:cs typeface="Times New Roman" pitchFamily="18" charset="0"/>
              </a:rPr>
              <a:t>desenvolven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 a materia de Roma centrándose </a:t>
            </a:r>
            <a:r>
              <a:rPr lang="es-ES" sz="48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 guerra de </a:t>
            </a:r>
            <a:r>
              <a:rPr lang="es-ES" sz="4800" dirty="0" err="1" smtClean="0">
                <a:latin typeface="Times New Roman" pitchFamily="18" charset="0"/>
                <a:cs typeface="Times New Roman" pitchFamily="18" charset="0"/>
              </a:rPr>
              <a:t>Troia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4800" dirty="0" err="1" smtClean="0">
                <a:latin typeface="Times New Roman" pitchFamily="18" charset="0"/>
                <a:cs typeface="Times New Roman" pitchFamily="18" charset="0"/>
              </a:rPr>
              <a:t>Exemplos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4800" i="1" dirty="0" smtClean="0">
                <a:latin typeface="Times New Roman" pitchFamily="18" charset="0"/>
                <a:cs typeface="Times New Roman" pitchFamily="18" charset="0"/>
              </a:rPr>
              <a:t>Crónica </a:t>
            </a:r>
            <a:r>
              <a:rPr lang="es-ES" sz="4800" i="1" dirty="0" err="1" smtClean="0">
                <a:latin typeface="Times New Roman" pitchFamily="18" charset="0"/>
                <a:cs typeface="Times New Roman" pitchFamily="18" charset="0"/>
              </a:rPr>
              <a:t>troiana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s-ES" sz="4800" i="1" dirty="0" smtClean="0">
                <a:latin typeface="Times New Roman" pitchFamily="18" charset="0"/>
                <a:cs typeface="Times New Roman" pitchFamily="18" charset="0"/>
              </a:rPr>
              <a:t>Historia </a:t>
            </a:r>
            <a:r>
              <a:rPr lang="es-ES" sz="4800" i="1" dirty="0" err="1" smtClean="0">
                <a:latin typeface="Times New Roman" pitchFamily="18" charset="0"/>
                <a:cs typeface="Times New Roman" pitchFamily="18" charset="0"/>
              </a:rPr>
              <a:t>troiana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05840" lvl="4" indent="-342900" algn="just">
              <a:buClr>
                <a:schemeClr val="accent1"/>
              </a:buClr>
              <a:buFont typeface="Wingdings" pitchFamily="2" charset="2"/>
              <a:buChar char="§"/>
            </a:pPr>
            <a:endParaRPr lang="es-ES" sz="4800" dirty="0" smtClean="0">
              <a:latin typeface="Times New Roman" pitchFamily="18" charset="0"/>
              <a:cs typeface="Times New Roman" pitchFamily="18" charset="0"/>
            </a:endParaRPr>
          </a:p>
          <a:p>
            <a:pPr marL="1005840" lvl="4" indent="-342900" algn="just">
              <a:buClr>
                <a:schemeClr val="accent1"/>
              </a:buClr>
              <a:buFont typeface="Wingdings" pitchFamily="2" charset="2"/>
              <a:buChar char="§"/>
            </a:pPr>
            <a:r>
              <a:rPr lang="es-ES" sz="4800" b="1" dirty="0" smtClean="0">
                <a:latin typeface="Times New Roman" pitchFamily="18" charset="0"/>
                <a:cs typeface="Times New Roman" pitchFamily="18" charset="0"/>
              </a:rPr>
              <a:t>Obras </a:t>
            </a:r>
            <a:r>
              <a:rPr lang="es-ES" sz="4800" b="1" dirty="0" err="1" smtClean="0">
                <a:latin typeface="Times New Roman" pitchFamily="18" charset="0"/>
                <a:cs typeface="Times New Roman" pitchFamily="18" charset="0"/>
              </a:rPr>
              <a:t>pertencentes</a:t>
            </a:r>
            <a:r>
              <a:rPr lang="es-E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4800" b="1" dirty="0" err="1" smtClean="0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s-ES" sz="4800" b="1" dirty="0" smtClean="0">
                <a:latin typeface="Times New Roman" pitchFamily="18" charset="0"/>
                <a:cs typeface="Times New Roman" pitchFamily="18" charset="0"/>
              </a:rPr>
              <a:t> ciclo </a:t>
            </a:r>
            <a:r>
              <a:rPr lang="es-ES" sz="4800" b="1" dirty="0" err="1" smtClean="0">
                <a:latin typeface="Times New Roman" pitchFamily="18" charset="0"/>
                <a:cs typeface="Times New Roman" pitchFamily="18" charset="0"/>
              </a:rPr>
              <a:t>carolinxio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4800" dirty="0" err="1" smtClean="0">
                <a:latin typeface="Times New Roman" pitchFamily="18" charset="0"/>
                <a:cs typeface="Times New Roman" pitchFamily="18" charset="0"/>
              </a:rPr>
              <a:t>desenvolven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 a materia de Francia (historias do emperador Carlomagno e do </a:t>
            </a:r>
            <a:r>
              <a:rPr lang="es-ES" sz="4800" dirty="0" err="1" smtClean="0">
                <a:latin typeface="Times New Roman" pitchFamily="18" charset="0"/>
                <a:cs typeface="Times New Roman" pitchFamily="18" charset="0"/>
              </a:rPr>
              <a:t>cabaleiro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 Roldán). </a:t>
            </a:r>
            <a:r>
              <a:rPr lang="es-ES" sz="4800" dirty="0" err="1" smtClean="0">
                <a:latin typeface="Times New Roman" pitchFamily="18" charset="0"/>
                <a:cs typeface="Times New Roman" pitchFamily="18" charset="0"/>
              </a:rPr>
              <a:t>Exemplo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4800" dirty="0" err="1" smtClean="0">
                <a:latin typeface="Times New Roman" pitchFamily="18" charset="0"/>
                <a:cs typeface="Times New Roman" pitchFamily="18" charset="0"/>
              </a:rPr>
              <a:t>unha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 parte da obra </a:t>
            </a:r>
            <a:r>
              <a:rPr lang="es-ES" sz="4800" i="1" dirty="0" err="1" smtClean="0">
                <a:latin typeface="Times New Roman" pitchFamily="18" charset="0"/>
                <a:cs typeface="Times New Roman" pitchFamily="18" charset="0"/>
              </a:rPr>
              <a:t>Miragres</a:t>
            </a:r>
            <a:r>
              <a:rPr lang="es-ES" sz="4800" i="1" dirty="0" smtClean="0">
                <a:latin typeface="Times New Roman" pitchFamily="18" charset="0"/>
                <a:cs typeface="Times New Roman" pitchFamily="18" charset="0"/>
              </a:rPr>
              <a:t> de Santiago</a:t>
            </a:r>
            <a:r>
              <a:rPr lang="es-ES" sz="4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s-ES" sz="4800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endParaRPr lang="gl-ES" sz="2400" b="1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8606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756</TotalTime>
  <Words>707</Words>
  <Application>Microsoft Office PowerPoint</Application>
  <PresentationFormat>Presentación en pantalla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Adyacencia</vt:lpstr>
      <vt:lpstr>1. LÍRICA PROFANA (II)</vt:lpstr>
      <vt:lpstr>1. LÍRICA PROFANA (II)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3. PROSA MEDIEVAL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LÍRICA PROFANA (I)</dc:title>
  <dc:creator>Usuario</dc:creator>
  <cp:lastModifiedBy>Usuario</cp:lastModifiedBy>
  <cp:revision>51</cp:revision>
  <dcterms:created xsi:type="dcterms:W3CDTF">2019-11-19T17:41:15Z</dcterms:created>
  <dcterms:modified xsi:type="dcterms:W3CDTF">2021-02-21T20:02:43Z</dcterms:modified>
</cp:coreProperties>
</file>