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0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9" r:id="rId24"/>
    <p:sldId id="278" r:id="rId25"/>
    <p:sldId id="27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1A48E-58BA-4650-927D-3357CA0A5FB6}" type="datetimeFigureOut">
              <a:rPr lang="gl-ES" smtClean="0"/>
              <a:t>15/10/2022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A66D2337-6463-442E-AB54-E0DB6F07DA83}" type="slidenum">
              <a:rPr lang="gl-ES" smtClean="0"/>
              <a:t>‹Nº›</a:t>
            </a:fld>
            <a:endParaRPr lang="gl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899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1A48E-58BA-4650-927D-3357CA0A5FB6}" type="datetimeFigureOut">
              <a:rPr lang="gl-ES" smtClean="0"/>
              <a:t>15/10/2022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2337-6463-442E-AB54-E0DB6F07DA83}" type="slidenum">
              <a:rPr lang="gl-ES" smtClean="0"/>
              <a:t>‹Nº›</a:t>
            </a:fld>
            <a:endParaRPr lang="gl-E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781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1A48E-58BA-4650-927D-3357CA0A5FB6}" type="datetimeFigureOut">
              <a:rPr lang="gl-ES" smtClean="0"/>
              <a:t>15/10/2022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2337-6463-442E-AB54-E0DB6F07DA83}" type="slidenum">
              <a:rPr lang="gl-ES" smtClean="0"/>
              <a:t>‹Nº›</a:t>
            </a:fld>
            <a:endParaRPr lang="gl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744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1A48E-58BA-4650-927D-3357CA0A5FB6}" type="datetimeFigureOut">
              <a:rPr lang="gl-ES" smtClean="0"/>
              <a:t>15/10/2022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2337-6463-442E-AB54-E0DB6F07DA83}" type="slidenum">
              <a:rPr lang="gl-ES" smtClean="0"/>
              <a:t>‹Nº›</a:t>
            </a:fld>
            <a:endParaRPr lang="gl-E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960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1A48E-58BA-4650-927D-3357CA0A5FB6}" type="datetimeFigureOut">
              <a:rPr lang="gl-ES" smtClean="0"/>
              <a:t>15/10/2022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2337-6463-442E-AB54-E0DB6F07DA83}" type="slidenum">
              <a:rPr lang="gl-ES" smtClean="0"/>
              <a:t>‹Nº›</a:t>
            </a:fld>
            <a:endParaRPr lang="gl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419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1A48E-58BA-4650-927D-3357CA0A5FB6}" type="datetimeFigureOut">
              <a:rPr lang="gl-ES" smtClean="0"/>
              <a:t>15/10/2022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2337-6463-442E-AB54-E0DB6F07DA83}" type="slidenum">
              <a:rPr lang="gl-ES" smtClean="0"/>
              <a:t>‹Nº›</a:t>
            </a:fld>
            <a:endParaRPr lang="gl-E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218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1A48E-58BA-4650-927D-3357CA0A5FB6}" type="datetimeFigureOut">
              <a:rPr lang="gl-ES" smtClean="0"/>
              <a:t>15/10/2022</a:t>
            </a:fld>
            <a:endParaRPr lang="gl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2337-6463-442E-AB54-E0DB6F07DA83}" type="slidenum">
              <a:rPr lang="gl-ES" smtClean="0"/>
              <a:t>‹Nº›</a:t>
            </a:fld>
            <a:endParaRPr lang="gl-E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929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1A48E-58BA-4650-927D-3357CA0A5FB6}" type="datetimeFigureOut">
              <a:rPr lang="gl-ES" smtClean="0"/>
              <a:t>15/10/2022</a:t>
            </a:fld>
            <a:endParaRPr lang="gl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2337-6463-442E-AB54-E0DB6F07DA83}" type="slidenum">
              <a:rPr lang="gl-ES" smtClean="0"/>
              <a:t>‹Nº›</a:t>
            </a:fld>
            <a:endParaRPr lang="gl-E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6139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1A48E-58BA-4650-927D-3357CA0A5FB6}" type="datetimeFigureOut">
              <a:rPr lang="gl-ES" smtClean="0"/>
              <a:t>15/10/2022</a:t>
            </a:fld>
            <a:endParaRPr lang="gl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2337-6463-442E-AB54-E0DB6F07DA83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491803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1A48E-58BA-4650-927D-3357CA0A5FB6}" type="datetimeFigureOut">
              <a:rPr lang="gl-ES" smtClean="0"/>
              <a:t>15/10/2022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2337-6463-442E-AB54-E0DB6F07DA83}" type="slidenum">
              <a:rPr lang="gl-ES" smtClean="0"/>
              <a:t>‹Nº›</a:t>
            </a:fld>
            <a:endParaRPr lang="gl-E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518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6B41A48E-58BA-4650-927D-3357CA0A5FB6}" type="datetimeFigureOut">
              <a:rPr lang="gl-ES" smtClean="0"/>
              <a:t>15/10/2022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D2337-6463-442E-AB54-E0DB6F07DA83}" type="slidenum">
              <a:rPr lang="gl-ES" smtClean="0"/>
              <a:t>‹Nº›</a:t>
            </a:fld>
            <a:endParaRPr lang="gl-E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6143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1A48E-58BA-4650-927D-3357CA0A5FB6}" type="datetimeFigureOut">
              <a:rPr lang="gl-ES" smtClean="0"/>
              <a:t>15/10/2022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A66D2337-6463-442E-AB54-E0DB6F07DA83}" type="slidenum">
              <a:rPr lang="gl-ES" smtClean="0"/>
              <a:t>‹Nº›</a:t>
            </a:fld>
            <a:endParaRPr lang="gl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144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31267-A5F8-07EC-E3F4-A7DC14BC9C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gl-ES" dirty="0"/>
              <a:t>Unidade 2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56B9A86-C281-60B6-4BC5-4058B950F9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424027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1B5875-B532-EB74-CD60-ADA9043E4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/>
              <a:t>Aparato fonación</a:t>
            </a:r>
          </a:p>
        </p:txBody>
      </p:sp>
      <p:pic>
        <p:nvPicPr>
          <p:cNvPr id="9218" name="Picture 2" descr="Ilustración de Ilustración De La Cabeza De La Laringe Humana Y De La Cabeza  De La Anatomía De La Faringe Interna Cerca Ideal Para Materiales De  Formación Y Educación Médica y más">
            <a:extLst>
              <a:ext uri="{FF2B5EF4-FFF2-40B4-BE49-F238E27FC236}">
                <a16:creationId xmlns:a16="http://schemas.microsoft.com/office/drawing/2014/main" id="{EA22341E-0687-768E-42FA-B81E80346D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149" y="1938081"/>
            <a:ext cx="4669754" cy="4669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051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67621B-9D78-B01E-033C-60D540CED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/>
              <a:t>Comparación aparato fonador chimpancé e </a:t>
            </a:r>
            <a:r>
              <a:rPr lang="gl-ES" dirty="0" err="1"/>
              <a:t>Homo</a:t>
            </a:r>
            <a:r>
              <a:rPr lang="gl-ES" dirty="0"/>
              <a:t> </a:t>
            </a:r>
            <a:r>
              <a:rPr lang="gl-ES" dirty="0" err="1"/>
              <a:t>sapiens</a:t>
            </a:r>
            <a:endParaRPr lang="gl-ES" dirty="0"/>
          </a:p>
        </p:txBody>
      </p:sp>
      <p:pic>
        <p:nvPicPr>
          <p:cNvPr id="10242" name="Picture 2" descr="EVIDENCIAS EVOLUTIVAS PALEONTOLÓGICAS DEL LENGUAJE Y LA AUDICIÓN">
            <a:extLst>
              <a:ext uri="{FF2B5EF4-FFF2-40B4-BE49-F238E27FC236}">
                <a16:creationId xmlns:a16="http://schemas.microsoft.com/office/drawing/2014/main" id="{E5902157-D63F-B8C0-538F-29F803B70A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4240" y="2321269"/>
            <a:ext cx="6401427" cy="305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85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96B12F-19FB-B12D-ED16-70A5A534E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err="1"/>
              <a:t>The</a:t>
            </a:r>
            <a:r>
              <a:rPr lang="gl-ES" dirty="0"/>
              <a:t> cave </a:t>
            </a:r>
            <a:r>
              <a:rPr lang="gl-ES" dirty="0" err="1"/>
              <a:t>of</a:t>
            </a:r>
            <a:r>
              <a:rPr lang="gl-ES" dirty="0"/>
              <a:t> </a:t>
            </a:r>
            <a:r>
              <a:rPr lang="gl-ES" dirty="0" err="1"/>
              <a:t>forgotten</a:t>
            </a:r>
            <a:r>
              <a:rPr lang="gl-ES" dirty="0"/>
              <a:t> </a:t>
            </a:r>
            <a:r>
              <a:rPr lang="gl-ES" dirty="0" err="1"/>
              <a:t>dreams</a:t>
            </a:r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496B3B-2AB9-032B-8B02-46D33BF3D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gl-ES" dirty="0"/>
              <a:t>1:00 a 5:00</a:t>
            </a:r>
          </a:p>
          <a:p>
            <a:pPr marL="0" indent="0">
              <a:buNone/>
            </a:pPr>
            <a:r>
              <a:rPr lang="gl-ES"/>
              <a:t>12:00 15:15</a:t>
            </a:r>
          </a:p>
          <a:p>
            <a:pPr marL="0" indent="0">
              <a:buNone/>
            </a:pPr>
            <a:r>
              <a:rPr lang="gl-ES" dirty="0"/>
              <a:t>48:00</a:t>
            </a:r>
          </a:p>
        </p:txBody>
      </p:sp>
    </p:spTree>
    <p:extLst>
      <p:ext uri="{BB962C8B-B14F-4D97-AF65-F5344CB8AC3E}">
        <p14:creationId xmlns:p14="http://schemas.microsoft.com/office/powerpoint/2010/main" val="4232567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A9D0B6-ABE3-45BC-22A3-40AF0D59E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/>
              <a:t>Fabricación de utensilios</a:t>
            </a:r>
            <a:br>
              <a:rPr lang="gl-ES" dirty="0"/>
            </a:br>
            <a:endParaRPr lang="gl-ES" dirty="0"/>
          </a:p>
        </p:txBody>
      </p:sp>
      <p:pic>
        <p:nvPicPr>
          <p:cNvPr id="1026" name="Picture 2" descr="Animales súper inteligentes usan herramientas">
            <a:extLst>
              <a:ext uri="{FF2B5EF4-FFF2-40B4-BE49-F238E27FC236}">
                <a16:creationId xmlns:a16="http://schemas.microsoft.com/office/drawing/2014/main" id="{F89C86E3-B147-77F3-0A3B-AF68BE55AC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973" y="2016125"/>
            <a:ext cx="7058378" cy="344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122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057" name="Picture 2056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059" name="Straight Connector 2058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1" name="Straight Connector 2060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2063" name="Rectangle 2062">
            <a:extLst>
              <a:ext uri="{FF2B5EF4-FFF2-40B4-BE49-F238E27FC236}">
                <a16:creationId xmlns:a16="http://schemas.microsoft.com/office/drawing/2014/main" id="{8BC298DB-2D5C-40A1-9A78-6B4A1219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35C2355B-7CE9-4192-9142-A41CA0A0C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0C322AD-1FB4-0A1F-E4C9-9900E19C6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200" y="967167"/>
            <a:ext cx="4151306" cy="2374516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4800" dirty="0" err="1"/>
              <a:t>Industrias</a:t>
            </a:r>
            <a:r>
              <a:rPr lang="en-US" sz="4800" dirty="0"/>
              <a:t> de modo 1: </a:t>
            </a:r>
            <a:r>
              <a:rPr lang="en-US" sz="4800" dirty="0" err="1"/>
              <a:t>olduvaiense</a:t>
            </a:r>
            <a:endParaRPr lang="en-US" sz="4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A7A26A7-7C02-CA09-6791-368B2F77C4B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0029" y="1275798"/>
            <a:ext cx="4960442" cy="372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67" name="Straight Connector 2066">
            <a:extLst>
              <a:ext uri="{FF2B5EF4-FFF2-40B4-BE49-F238E27FC236}">
                <a16:creationId xmlns:a16="http://schemas.microsoft.com/office/drawing/2014/main" id="{06D05ED8-39E4-42F8-92CB-704C2BD0D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9647" y="3526496"/>
            <a:ext cx="4149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069" name="Picture 2068">
            <a:extLst>
              <a:ext uri="{FF2B5EF4-FFF2-40B4-BE49-F238E27FC236}">
                <a16:creationId xmlns:a16="http://schemas.microsoft.com/office/drawing/2014/main" id="{45CE2E7C-6AA3-4710-825D-4CDDF788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071" name="Straight Connector 2070">
            <a:extLst>
              <a:ext uri="{FF2B5EF4-FFF2-40B4-BE49-F238E27FC236}">
                <a16:creationId xmlns:a16="http://schemas.microsoft.com/office/drawing/2014/main" id="{3256C6C3-0EDC-4651-AB37-9F26CFAA6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113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Rectangle 3082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085" name="Picture 3084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087" name="Straight Connector 3086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9" name="Straight Connector 3088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091" name="Rectangle 3090">
            <a:extLst>
              <a:ext uri="{FF2B5EF4-FFF2-40B4-BE49-F238E27FC236}">
                <a16:creationId xmlns:a16="http://schemas.microsoft.com/office/drawing/2014/main" id="{8BC298DB-2D5C-40A1-9A78-6B4A1219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3" name="Rectangle 3092">
            <a:extLst>
              <a:ext uri="{FF2B5EF4-FFF2-40B4-BE49-F238E27FC236}">
                <a16:creationId xmlns:a16="http://schemas.microsoft.com/office/drawing/2014/main" id="{35C2355B-7CE9-4192-9142-A41CA0A0C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7C0850B-0F5B-8487-13A0-A881B585A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200" y="967167"/>
            <a:ext cx="4151306" cy="2374516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4800" dirty="0"/>
              <a:t>Homo habilis</a:t>
            </a:r>
          </a:p>
        </p:txBody>
      </p:sp>
      <p:cxnSp>
        <p:nvCxnSpPr>
          <p:cNvPr id="3095" name="Straight Connector 3094">
            <a:extLst>
              <a:ext uri="{FF2B5EF4-FFF2-40B4-BE49-F238E27FC236}">
                <a16:creationId xmlns:a16="http://schemas.microsoft.com/office/drawing/2014/main" id="{06D05ED8-39E4-42F8-92CB-704C2BD0D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9647" y="3526496"/>
            <a:ext cx="4149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097" name="Picture 3096">
            <a:extLst>
              <a:ext uri="{FF2B5EF4-FFF2-40B4-BE49-F238E27FC236}">
                <a16:creationId xmlns:a16="http://schemas.microsoft.com/office/drawing/2014/main" id="{45CE2E7C-6AA3-4710-825D-4CDDF788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099" name="Straight Connector 3098">
            <a:extLst>
              <a:ext uri="{FF2B5EF4-FFF2-40B4-BE49-F238E27FC236}">
                <a16:creationId xmlns:a16="http://schemas.microsoft.com/office/drawing/2014/main" id="{3256C6C3-0EDC-4651-AB37-9F26CFAA6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0" name="Picture 8" descr="Homo habilis | Prehistoria Fandom | Fandom">
            <a:extLst>
              <a:ext uri="{FF2B5EF4-FFF2-40B4-BE49-F238E27FC236}">
                <a16:creationId xmlns:a16="http://schemas.microsoft.com/office/drawing/2014/main" id="{6F43F81C-4B9C-1FB6-4591-9D11748E7C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704" y="729586"/>
            <a:ext cx="2930054" cy="517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920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5CD6C3-56FB-CC90-5E10-064EE8396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/>
              <a:t>Modo II: </a:t>
            </a:r>
            <a:r>
              <a:rPr lang="gl-ES" dirty="0" err="1"/>
              <a:t>achelense</a:t>
            </a:r>
            <a:endParaRPr lang="gl-E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29BA4D4-4BA8-0D48-005E-30E8B40E46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162" y="2343944"/>
            <a:ext cx="2794000" cy="27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670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129" name="Picture 5128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131" name="Straight Connector 5130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3" name="Straight Connector 5132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5135" name="Rectangle 5134">
            <a:extLst>
              <a:ext uri="{FF2B5EF4-FFF2-40B4-BE49-F238E27FC236}">
                <a16:creationId xmlns:a16="http://schemas.microsoft.com/office/drawing/2014/main" id="{8BC298DB-2D5C-40A1-9A78-6B4A1219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7" name="Rectangle 5136">
            <a:extLst>
              <a:ext uri="{FF2B5EF4-FFF2-40B4-BE49-F238E27FC236}">
                <a16:creationId xmlns:a16="http://schemas.microsoft.com/office/drawing/2014/main" id="{35C2355B-7CE9-4192-9142-A41CA0A0C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2DA01EC-62E8-6115-8D57-F25B0A62D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200" y="967167"/>
            <a:ext cx="4151306" cy="2374516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4800"/>
              <a:t>Homo erectus</a:t>
            </a:r>
          </a:p>
        </p:txBody>
      </p:sp>
      <p:pic>
        <p:nvPicPr>
          <p:cNvPr id="5122" name="Picture 2" descr="Homo erectus | Prehistoria Fandom | Fandom">
            <a:extLst>
              <a:ext uri="{FF2B5EF4-FFF2-40B4-BE49-F238E27FC236}">
                <a16:creationId xmlns:a16="http://schemas.microsoft.com/office/drawing/2014/main" id="{C64A7AF0-9AD8-9463-191E-50162742D28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12354" y="-11430"/>
            <a:ext cx="2512102" cy="586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39" name="Straight Connector 5138">
            <a:extLst>
              <a:ext uri="{FF2B5EF4-FFF2-40B4-BE49-F238E27FC236}">
                <a16:creationId xmlns:a16="http://schemas.microsoft.com/office/drawing/2014/main" id="{06D05ED8-39E4-42F8-92CB-704C2BD0D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9647" y="3526496"/>
            <a:ext cx="4149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141" name="Picture 5140">
            <a:extLst>
              <a:ext uri="{FF2B5EF4-FFF2-40B4-BE49-F238E27FC236}">
                <a16:creationId xmlns:a16="http://schemas.microsoft.com/office/drawing/2014/main" id="{45CE2E7C-6AA3-4710-825D-4CDDF788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143" name="Straight Connector 5142">
            <a:extLst>
              <a:ext uri="{FF2B5EF4-FFF2-40B4-BE49-F238E27FC236}">
                <a16:creationId xmlns:a16="http://schemas.microsoft.com/office/drawing/2014/main" id="{3256C6C3-0EDC-4651-AB37-9F26CFAA6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339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68DC85-A911-9B38-DD01-AB47D3535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/>
              <a:t>Modo III (</a:t>
            </a:r>
            <a:r>
              <a:rPr lang="gl-ES" dirty="0" err="1"/>
              <a:t>musteriense</a:t>
            </a:r>
            <a:r>
              <a:rPr lang="gl-ES" dirty="0"/>
              <a:t>)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A1CC24B-1AD2-18FE-500B-3E38AE76522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097" y="1853753"/>
            <a:ext cx="4361717" cy="371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30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0D4E1A-5944-E6A2-30C7-F85682C9D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err="1"/>
              <a:t>Neandertal</a:t>
            </a:r>
            <a:endParaRPr lang="gl-ES" dirty="0"/>
          </a:p>
        </p:txBody>
      </p:sp>
      <p:pic>
        <p:nvPicPr>
          <p:cNvPr id="7170" name="Picture 2" descr="Reportajes y fotografías de Neandertales en National Geographic Historia">
            <a:extLst>
              <a:ext uri="{FF2B5EF4-FFF2-40B4-BE49-F238E27FC236}">
                <a16:creationId xmlns:a16="http://schemas.microsoft.com/office/drawing/2014/main" id="{FDA15D3A-80F2-6BC3-E78D-4A7C2E8111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145" y="0"/>
            <a:ext cx="4311162" cy="633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332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332CA5-2B53-3570-7027-69E5B9566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47107"/>
            <a:ext cx="7729728" cy="1188720"/>
          </a:xfrm>
        </p:spPr>
        <p:txBody>
          <a:bodyPr/>
          <a:lstStyle/>
          <a:p>
            <a:r>
              <a:rPr lang="gl-ES" dirty="0"/>
              <a:t>El </a:t>
            </a:r>
            <a:r>
              <a:rPr lang="gl-ES" dirty="0" err="1"/>
              <a:t>origen</a:t>
            </a:r>
            <a:r>
              <a:rPr lang="gl-ES" dirty="0"/>
              <a:t> del </a:t>
            </a:r>
            <a:r>
              <a:rPr lang="gl-ES" dirty="0" err="1"/>
              <a:t>hombre</a:t>
            </a:r>
            <a:endParaRPr lang="gl-ES" dirty="0"/>
          </a:p>
        </p:txBody>
      </p:sp>
      <p:pic>
        <p:nvPicPr>
          <p:cNvPr id="1026" name="Picture 2" descr="Reirse de Darwin - Quo">
            <a:extLst>
              <a:ext uri="{FF2B5EF4-FFF2-40B4-BE49-F238E27FC236}">
                <a16:creationId xmlns:a16="http://schemas.microsoft.com/office/drawing/2014/main" id="{7D4937C5-4378-8084-F37F-0D1A79F2FC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6556" y="2013567"/>
            <a:ext cx="2563446" cy="344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irse de Darwin - Quo">
            <a:extLst>
              <a:ext uri="{FF2B5EF4-FFF2-40B4-BE49-F238E27FC236}">
                <a16:creationId xmlns:a16="http://schemas.microsoft.com/office/drawing/2014/main" id="{A8595389-6FFE-79E3-9D6C-35D5DD593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120" y="1964493"/>
            <a:ext cx="2895325" cy="489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5882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198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201" name="Picture 8200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8203" name="Straight Connector 8202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5" name="Straight Connector 8204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8207" name="Rectangle 8206">
            <a:extLst>
              <a:ext uri="{FF2B5EF4-FFF2-40B4-BE49-F238E27FC236}">
                <a16:creationId xmlns:a16="http://schemas.microsoft.com/office/drawing/2014/main" id="{8BC298DB-2D5C-40A1-9A78-6B4A1219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9" name="Rectangle 8208">
            <a:extLst>
              <a:ext uri="{FF2B5EF4-FFF2-40B4-BE49-F238E27FC236}">
                <a16:creationId xmlns:a16="http://schemas.microsoft.com/office/drawing/2014/main" id="{35C2355B-7CE9-4192-9142-A41CA0A0C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F9B0E4F-C7A6-9709-8C18-CD8F50B65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200" y="967167"/>
            <a:ext cx="4151306" cy="2374516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4800"/>
              <a:t>Modo IV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135DF906-F333-C737-862E-A2B3F7ADAC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60476" y="805583"/>
            <a:ext cx="3499548" cy="466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211" name="Straight Connector 8210">
            <a:extLst>
              <a:ext uri="{FF2B5EF4-FFF2-40B4-BE49-F238E27FC236}">
                <a16:creationId xmlns:a16="http://schemas.microsoft.com/office/drawing/2014/main" id="{06D05ED8-39E4-42F8-92CB-704C2BD0D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9647" y="3526496"/>
            <a:ext cx="4149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213" name="Picture 8212">
            <a:extLst>
              <a:ext uri="{FF2B5EF4-FFF2-40B4-BE49-F238E27FC236}">
                <a16:creationId xmlns:a16="http://schemas.microsoft.com/office/drawing/2014/main" id="{45CE2E7C-6AA3-4710-825D-4CDDF788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8215" name="Straight Connector 8214">
            <a:extLst>
              <a:ext uri="{FF2B5EF4-FFF2-40B4-BE49-F238E27FC236}">
                <a16:creationId xmlns:a16="http://schemas.microsoft.com/office/drawing/2014/main" id="{3256C6C3-0EDC-4651-AB37-9F26CFAA6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9554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3" name="Rectangle 9262">
            <a:extLst>
              <a:ext uri="{FF2B5EF4-FFF2-40B4-BE49-F238E27FC236}">
                <a16:creationId xmlns:a16="http://schemas.microsoft.com/office/drawing/2014/main" id="{EEA869E1-F851-4A52-92F5-77E592B76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265" name="Picture 9264">
            <a:extLst>
              <a:ext uri="{FF2B5EF4-FFF2-40B4-BE49-F238E27FC236}">
                <a16:creationId xmlns:a16="http://schemas.microsoft.com/office/drawing/2014/main" id="{B083AD55-8296-44BD-8E14-DD2DDBC35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9267" name="Straight Connector 9266">
            <a:extLst>
              <a:ext uri="{FF2B5EF4-FFF2-40B4-BE49-F238E27FC236}">
                <a16:creationId xmlns:a16="http://schemas.microsoft.com/office/drawing/2014/main" id="{2BF46B26-15FC-4C5A-94FA-AE9ED64B5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69" name="Straight Connector 9268">
            <a:extLst>
              <a:ext uri="{FF2B5EF4-FFF2-40B4-BE49-F238E27FC236}">
                <a16:creationId xmlns:a16="http://schemas.microsoft.com/office/drawing/2014/main" id="{912F6065-5345-44BD-B66E-5487CCD7A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9271" name="Rectangle 9270">
            <a:extLst>
              <a:ext uri="{FF2B5EF4-FFF2-40B4-BE49-F238E27FC236}">
                <a16:creationId xmlns:a16="http://schemas.microsoft.com/office/drawing/2014/main" id="{0EF77632-1A0C-4B9F-829B-226E68A78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73" name="Rectangle 9272">
            <a:extLst>
              <a:ext uri="{FF2B5EF4-FFF2-40B4-BE49-F238E27FC236}">
                <a16:creationId xmlns:a16="http://schemas.microsoft.com/office/drawing/2014/main" id="{F3DCFC27-6BCE-42B6-8372-070EA0768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2FDFB5-AB05-91C2-2087-F17C59805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424" y="4460798"/>
            <a:ext cx="8637073" cy="558063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600" dirty="0" err="1"/>
              <a:t>Metais</a:t>
            </a:r>
            <a:endParaRPr lang="en-US" sz="3600" dirty="0"/>
          </a:p>
        </p:txBody>
      </p:sp>
      <p:pic>
        <p:nvPicPr>
          <p:cNvPr id="9220" name="Picture 4" descr="Edad de los Metales para niños de Primaria - Web del maestro">
            <a:extLst>
              <a:ext uri="{FF2B5EF4-FFF2-40B4-BE49-F238E27FC236}">
                <a16:creationId xmlns:a16="http://schemas.microsoft.com/office/drawing/2014/main" id="{1A4CD54F-CBDB-FA18-B834-A71EA0F20D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1137" y="802646"/>
            <a:ext cx="4242437" cy="317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LA EDAD DE LOS METALES timeline | Timetoast timelines">
            <a:extLst>
              <a:ext uri="{FF2B5EF4-FFF2-40B4-BE49-F238E27FC236}">
                <a16:creationId xmlns:a16="http://schemas.microsoft.com/office/drawing/2014/main" id="{D3C26FA4-08F7-0C54-7BA7-4A991D4F8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1060" y="903493"/>
            <a:ext cx="4242437" cy="297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275" name="Straight Connector 9274">
            <a:extLst>
              <a:ext uri="{FF2B5EF4-FFF2-40B4-BE49-F238E27FC236}">
                <a16:creationId xmlns:a16="http://schemas.microsoft.com/office/drawing/2014/main" id="{96A4B1E0-284C-4A01-8141-A24D2B8EE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76728" y="5027185"/>
            <a:ext cx="864301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277" name="Picture 9276">
            <a:extLst>
              <a:ext uri="{FF2B5EF4-FFF2-40B4-BE49-F238E27FC236}">
                <a16:creationId xmlns:a16="http://schemas.microsoft.com/office/drawing/2014/main" id="{F82046CE-87C5-4670-A404-6AB453F5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9279" name="Straight Connector 9278">
            <a:extLst>
              <a:ext uri="{FF2B5EF4-FFF2-40B4-BE49-F238E27FC236}">
                <a16:creationId xmlns:a16="http://schemas.microsoft.com/office/drawing/2014/main" id="{A224BAD7-5931-4CA6-BB58-0CBCFCFA6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5185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2" name="Rectangle 10271">
            <a:extLst>
              <a:ext uri="{FF2B5EF4-FFF2-40B4-BE49-F238E27FC236}">
                <a16:creationId xmlns:a16="http://schemas.microsoft.com/office/drawing/2014/main" id="{785F1D78-FD9F-4432-B90E-00D863D4F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74" name="Picture 10273">
            <a:extLst>
              <a:ext uri="{FF2B5EF4-FFF2-40B4-BE49-F238E27FC236}">
                <a16:creationId xmlns:a16="http://schemas.microsoft.com/office/drawing/2014/main" id="{0F47C422-E141-4484-A58E-A1A3B656C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0276" name="Straight Connector 10275">
            <a:extLst>
              <a:ext uri="{FF2B5EF4-FFF2-40B4-BE49-F238E27FC236}">
                <a16:creationId xmlns:a16="http://schemas.microsoft.com/office/drawing/2014/main" id="{36A0C8A2-5797-403D-A628-7C98BC65B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78" name="Straight Connector 10277">
            <a:extLst>
              <a:ext uri="{FF2B5EF4-FFF2-40B4-BE49-F238E27FC236}">
                <a16:creationId xmlns:a16="http://schemas.microsoft.com/office/drawing/2014/main" id="{88AB1130-8367-405F-A4A7-3CBD2F2E1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0280" name="Rectangle 10279">
            <a:extLst>
              <a:ext uri="{FF2B5EF4-FFF2-40B4-BE49-F238E27FC236}">
                <a16:creationId xmlns:a16="http://schemas.microsoft.com/office/drawing/2014/main" id="{00F52BA6-94C5-41C9-BCF7-D168FB94E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82" name="Rectangle 10281">
            <a:extLst>
              <a:ext uri="{FF2B5EF4-FFF2-40B4-BE49-F238E27FC236}">
                <a16:creationId xmlns:a16="http://schemas.microsoft.com/office/drawing/2014/main" id="{EF472CB7-87EB-45F0-874A-5CDE34C70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3192A9A-F981-F6D8-7F40-E0DC0A592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729" y="4459039"/>
            <a:ext cx="8643011" cy="551528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600"/>
              <a:t>Revolución industrial</a:t>
            </a:r>
          </a:p>
        </p:txBody>
      </p:sp>
      <p:grpSp>
        <p:nvGrpSpPr>
          <p:cNvPr id="10284" name="Group 10283">
            <a:extLst>
              <a:ext uri="{FF2B5EF4-FFF2-40B4-BE49-F238E27FC236}">
                <a16:creationId xmlns:a16="http://schemas.microsoft.com/office/drawing/2014/main" id="{5359AF68-FAEA-4797-B8EB-6B34206F5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445672" y="323838"/>
            <a:ext cx="9299965" cy="3652791"/>
            <a:chOff x="7639235" y="600024"/>
            <a:chExt cx="3898557" cy="5222486"/>
          </a:xfrm>
        </p:grpSpPr>
        <p:sp>
          <p:nvSpPr>
            <p:cNvPr id="10285" name="Rectangle 10284">
              <a:extLst>
                <a:ext uri="{FF2B5EF4-FFF2-40B4-BE49-F238E27FC236}">
                  <a16:creationId xmlns:a16="http://schemas.microsoft.com/office/drawing/2014/main" id="{5033F40A-21D1-4F1C-A7FC-7C2D7214BD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39235" y="600024"/>
              <a:ext cx="3898557" cy="5222486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86" name="Rectangle 10285">
              <a:extLst>
                <a:ext uri="{FF2B5EF4-FFF2-40B4-BE49-F238E27FC236}">
                  <a16:creationId xmlns:a16="http://schemas.microsoft.com/office/drawing/2014/main" id="{4500866B-DA8F-490F-9BC8-02C47E7D8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0263" y="1062693"/>
              <a:ext cx="3635738" cy="4292341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44" name="Picture 4" descr="Imagen en blanco y negr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42373BC3-CEA3-C5FC-34AA-5AA142BEA2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3" r="2" b="4326"/>
          <a:stretch/>
        </p:blipFill>
        <p:spPr bwMode="auto">
          <a:xfrm>
            <a:off x="2079933" y="963739"/>
            <a:ext cx="2560320" cy="236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Imagen de la pantalla de un video juego&#10;&#10;Descripción generada automáticamente con confianza baja">
            <a:extLst>
              <a:ext uri="{FF2B5EF4-FFF2-40B4-BE49-F238E27FC236}">
                <a16:creationId xmlns:a16="http://schemas.microsoft.com/office/drawing/2014/main" id="{5FA01D70-1111-AB65-2ACD-55677D000F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81" r="15263"/>
          <a:stretch/>
        </p:blipFill>
        <p:spPr bwMode="auto">
          <a:xfrm>
            <a:off x="4812681" y="963739"/>
            <a:ext cx="2560320" cy="236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Quién inventó la máquina de vapor?">
            <a:extLst>
              <a:ext uri="{FF2B5EF4-FFF2-40B4-BE49-F238E27FC236}">
                <a16:creationId xmlns:a16="http://schemas.microsoft.com/office/drawing/2014/main" id="{F63D459A-7881-F60D-0C10-64C82B3FF6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" r="15886" b="-4"/>
          <a:stretch/>
        </p:blipFill>
        <p:spPr bwMode="auto">
          <a:xfrm>
            <a:off x="7538901" y="963739"/>
            <a:ext cx="2560320" cy="236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288" name="Straight Connector 10287">
            <a:extLst>
              <a:ext uri="{FF2B5EF4-FFF2-40B4-BE49-F238E27FC236}">
                <a16:creationId xmlns:a16="http://schemas.microsoft.com/office/drawing/2014/main" id="{7367CDB9-59A0-4E3D-88A0-579001406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76728" y="5027185"/>
            <a:ext cx="864301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290" name="Picture 10289">
            <a:extLst>
              <a:ext uri="{FF2B5EF4-FFF2-40B4-BE49-F238E27FC236}">
                <a16:creationId xmlns:a16="http://schemas.microsoft.com/office/drawing/2014/main" id="{9FC7D97F-772D-41D6-BE6B-4AA67F538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0292" name="Straight Connector 10291">
            <a:extLst>
              <a:ext uri="{FF2B5EF4-FFF2-40B4-BE49-F238E27FC236}">
                <a16:creationId xmlns:a16="http://schemas.microsoft.com/office/drawing/2014/main" id="{5E248CB1-4448-44AA-AD19-368B9316A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775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766444-7BB9-7DF9-9713-1F89D2966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/>
              <a:t>Enterramento </a:t>
            </a:r>
            <a:r>
              <a:rPr lang="gl-ES" dirty="0" err="1"/>
              <a:t>neandertal</a:t>
            </a:r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205324-3167-0FB6-5C43-20DEF1477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gl-ES" dirty="0"/>
              <a:t>https://www.youtube.com/watch?v=OlCktYJQtb8</a:t>
            </a:r>
          </a:p>
        </p:txBody>
      </p:sp>
    </p:spTree>
    <p:extLst>
      <p:ext uri="{BB962C8B-B14F-4D97-AF65-F5344CB8AC3E}">
        <p14:creationId xmlns:p14="http://schemas.microsoft.com/office/powerpoint/2010/main" val="6366690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7" name="Rectangle 12296">
            <a:extLst>
              <a:ext uri="{FF2B5EF4-FFF2-40B4-BE49-F238E27FC236}">
                <a16:creationId xmlns:a16="http://schemas.microsoft.com/office/drawing/2014/main" id="{EEA869E1-F851-4A52-92F5-77E592B76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299" name="Picture 12298">
            <a:extLst>
              <a:ext uri="{FF2B5EF4-FFF2-40B4-BE49-F238E27FC236}">
                <a16:creationId xmlns:a16="http://schemas.microsoft.com/office/drawing/2014/main" id="{B083AD55-8296-44BD-8E14-DD2DDBC35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301" name="Straight Connector 12300">
            <a:extLst>
              <a:ext uri="{FF2B5EF4-FFF2-40B4-BE49-F238E27FC236}">
                <a16:creationId xmlns:a16="http://schemas.microsoft.com/office/drawing/2014/main" id="{2BF46B26-15FC-4C5A-94FA-AE9ED64B5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03" name="Straight Connector 12302">
            <a:extLst>
              <a:ext uri="{FF2B5EF4-FFF2-40B4-BE49-F238E27FC236}">
                <a16:creationId xmlns:a16="http://schemas.microsoft.com/office/drawing/2014/main" id="{912F6065-5345-44BD-B66E-5487CCD7A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2305" name="Rectangle 12304">
            <a:extLst>
              <a:ext uri="{FF2B5EF4-FFF2-40B4-BE49-F238E27FC236}">
                <a16:creationId xmlns:a16="http://schemas.microsoft.com/office/drawing/2014/main" id="{0EF77632-1A0C-4B9F-829B-226E68A78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07" name="Rectangle 12306">
            <a:extLst>
              <a:ext uri="{FF2B5EF4-FFF2-40B4-BE49-F238E27FC236}">
                <a16:creationId xmlns:a16="http://schemas.microsoft.com/office/drawing/2014/main" id="{F3DCFC27-6BCE-42B6-8372-070EA0768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662C10C-F854-7091-A6AD-C1285357A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424" y="4460798"/>
            <a:ext cx="8637073" cy="558063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600"/>
              <a:t>Pinturas rupestres</a:t>
            </a:r>
          </a:p>
        </p:txBody>
      </p:sp>
      <p:pic>
        <p:nvPicPr>
          <p:cNvPr id="12292" name="Picture 4" descr="La Cueva De Chauvet - Animaciones En Pinturas Rupestres - YouTube">
            <a:extLst>
              <a:ext uri="{FF2B5EF4-FFF2-40B4-BE49-F238E27FC236}">
                <a16:creationId xmlns:a16="http://schemas.microsoft.com/office/drawing/2014/main" id="{1FE2FCF6-940D-6C90-E638-435479E36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1137" y="1203630"/>
            <a:ext cx="4242437" cy="237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rean una réplica de la cueva de Chauvet">
            <a:extLst>
              <a:ext uri="{FF2B5EF4-FFF2-40B4-BE49-F238E27FC236}">
                <a16:creationId xmlns:a16="http://schemas.microsoft.com/office/drawing/2014/main" id="{825E1864-82D8-C708-E6DF-2368B4E70D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1060" y="1276162"/>
            <a:ext cx="4242437" cy="223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309" name="Straight Connector 12308">
            <a:extLst>
              <a:ext uri="{FF2B5EF4-FFF2-40B4-BE49-F238E27FC236}">
                <a16:creationId xmlns:a16="http://schemas.microsoft.com/office/drawing/2014/main" id="{96A4B1E0-284C-4A01-8141-A24D2B8EE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76728" y="5027185"/>
            <a:ext cx="864301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2311" name="Picture 12310">
            <a:extLst>
              <a:ext uri="{FF2B5EF4-FFF2-40B4-BE49-F238E27FC236}">
                <a16:creationId xmlns:a16="http://schemas.microsoft.com/office/drawing/2014/main" id="{F82046CE-87C5-4670-A404-6AB453F5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313" name="Straight Connector 12312">
            <a:extLst>
              <a:ext uri="{FF2B5EF4-FFF2-40B4-BE49-F238E27FC236}">
                <a16:creationId xmlns:a16="http://schemas.microsoft.com/office/drawing/2014/main" id="{A224BAD7-5931-4CA6-BB58-0CBCFCFA6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5121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11270">
            <a:extLst>
              <a:ext uri="{FF2B5EF4-FFF2-40B4-BE49-F238E27FC236}">
                <a16:creationId xmlns:a16="http://schemas.microsoft.com/office/drawing/2014/main" id="{84C75E2B-CACA-478C-B26B-182AF87A1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273" name="Picture 11272">
            <a:extLst>
              <a:ext uri="{FF2B5EF4-FFF2-40B4-BE49-F238E27FC236}">
                <a16:creationId xmlns:a16="http://schemas.microsoft.com/office/drawing/2014/main" id="{50FF2874-547C-4D14-9E18-28B19002F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1275" name="Straight Connector 11274">
            <a:extLst>
              <a:ext uri="{FF2B5EF4-FFF2-40B4-BE49-F238E27FC236}">
                <a16:creationId xmlns:a16="http://schemas.microsoft.com/office/drawing/2014/main" id="{36CF827D-A163-47F7-BD87-34EB4FA7D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77" name="Straight Connector 11276">
            <a:extLst>
              <a:ext uri="{FF2B5EF4-FFF2-40B4-BE49-F238E27FC236}">
                <a16:creationId xmlns:a16="http://schemas.microsoft.com/office/drawing/2014/main" id="{D299D9A9-1DA8-433D-A9BC-FB48D93D4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1279" name="Rectangle 11278">
            <a:extLst>
              <a:ext uri="{FF2B5EF4-FFF2-40B4-BE49-F238E27FC236}">
                <a16:creationId xmlns:a16="http://schemas.microsoft.com/office/drawing/2014/main" id="{5DC3EAF9-72B3-4C8A-B136-36D5FEA2FE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81" name="Rectangle 11280">
            <a:extLst>
              <a:ext uri="{FF2B5EF4-FFF2-40B4-BE49-F238E27FC236}">
                <a16:creationId xmlns:a16="http://schemas.microsoft.com/office/drawing/2014/main" id="{56EE4A92-D979-45B8-98F8-1AED89DF5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D245561-33DC-4A38-18E5-B5ABDCBA3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7973" y="1474970"/>
            <a:ext cx="5596406" cy="31527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Venus de Willendorf</a:t>
            </a:r>
          </a:p>
        </p:txBody>
      </p:sp>
      <p:pic>
        <p:nvPicPr>
          <p:cNvPr id="11266" name="Picture 2" descr="Venus de Willendorf - Wikipedia, la enciclopedia libre">
            <a:extLst>
              <a:ext uri="{FF2B5EF4-FFF2-40B4-BE49-F238E27FC236}">
                <a16:creationId xmlns:a16="http://schemas.microsoft.com/office/drawing/2014/main" id="{267CA62A-DF26-7D7E-E1E8-70714C2902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68573" y="805583"/>
            <a:ext cx="2832060" cy="466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3" name="Picture 11282">
            <a:extLst>
              <a:ext uri="{FF2B5EF4-FFF2-40B4-BE49-F238E27FC236}">
                <a16:creationId xmlns:a16="http://schemas.microsoft.com/office/drawing/2014/main" id="{74C2E529-DF0A-4EAD-BAEC-8F2E222A9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1285" name="Straight Connector 11284">
            <a:extLst>
              <a:ext uri="{FF2B5EF4-FFF2-40B4-BE49-F238E27FC236}">
                <a16:creationId xmlns:a16="http://schemas.microsoft.com/office/drawing/2014/main" id="{D29A7DB0-0CB3-4394-A827-586E0CC21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841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104948-2FD6-60A2-C306-BEEE62566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/>
              <a:t>Un chimpancé</a:t>
            </a:r>
          </a:p>
        </p:txBody>
      </p:sp>
      <p:pic>
        <p:nvPicPr>
          <p:cNvPr id="3074" name="Picture 2" descr="25 animales que, probablemente, nunca hayas visto sin pelo">
            <a:extLst>
              <a:ext uri="{FF2B5EF4-FFF2-40B4-BE49-F238E27FC236}">
                <a16:creationId xmlns:a16="http://schemas.microsoft.com/office/drawing/2014/main" id="{CF8A9352-C3F9-CDB4-86BF-5379E9E38B1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50230" y="1947113"/>
            <a:ext cx="3314803" cy="441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754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5C5A4-DECD-3541-5897-D215DA040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err="1"/>
              <a:t>Bipedestación</a:t>
            </a:r>
            <a:r>
              <a:rPr lang="gl-ES" dirty="0"/>
              <a:t>: o pé dun simio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7D3728B-B70A-9752-3ADB-5178D8EEFC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1152" y="2265087"/>
            <a:ext cx="4969696" cy="330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107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97B707-CBE2-B635-4530-8D762E7C4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gl-ES" dirty="0"/>
              <a:t>Comparación pé dun chimpancé e </a:t>
            </a:r>
            <a:r>
              <a:rPr lang="gl-ES" dirty="0" err="1"/>
              <a:t>homo</a:t>
            </a:r>
            <a:r>
              <a:rPr lang="gl-ES" dirty="0"/>
              <a:t> </a:t>
            </a:r>
            <a:r>
              <a:rPr lang="gl-ES" dirty="0" err="1"/>
              <a:t>sapiens</a:t>
            </a:r>
            <a:endParaRPr lang="gl-E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698A17F-D982-A70F-2FCC-34DD99176C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19" y="2150562"/>
            <a:ext cx="5293877" cy="352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Pie - Wikipedia, la enciclopedia libre">
            <a:extLst>
              <a:ext uri="{FF2B5EF4-FFF2-40B4-BE49-F238E27FC236}">
                <a16:creationId xmlns:a16="http://schemas.microsoft.com/office/drawing/2014/main" id="{6626EFDD-50F2-FBBA-7238-C5F3E2534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295" y="2597426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763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04B320-E4A8-6579-03D8-B46765128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/>
              <a:t>Cambios na </a:t>
            </a:r>
            <a:r>
              <a:rPr lang="gl-ES" dirty="0" err="1"/>
              <a:t>pelvis</a:t>
            </a:r>
            <a:endParaRPr lang="gl-ES" dirty="0"/>
          </a:p>
        </p:txBody>
      </p:sp>
      <p:pic>
        <p:nvPicPr>
          <p:cNvPr id="5124" name="Picture 4" descr="La evolución de la pelvis humana">
            <a:extLst>
              <a:ext uri="{FF2B5EF4-FFF2-40B4-BE49-F238E27FC236}">
                <a16:creationId xmlns:a16="http://schemas.microsoft.com/office/drawing/2014/main" id="{CF089BAA-D5F1-D538-5E97-82B94BB4BD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3424687" y="2016125"/>
            <a:ext cx="4553294" cy="455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696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04AF9F-D8CA-308F-70E3-FD0E51A43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/>
              <a:t>Cambios na columna</a:t>
            </a:r>
          </a:p>
        </p:txBody>
      </p:sp>
      <p:pic>
        <p:nvPicPr>
          <p:cNvPr id="6146" name="Picture 2" descr="Evolución humana - Wikipedia, la enciclopedia libre">
            <a:extLst>
              <a:ext uri="{FF2B5EF4-FFF2-40B4-BE49-F238E27FC236}">
                <a16:creationId xmlns:a16="http://schemas.microsoft.com/office/drawing/2014/main" id="{8EAD1A3C-73EC-3F0A-A3B8-84871DA358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9955" y="2146684"/>
            <a:ext cx="7043887" cy="420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888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602A99-209B-AB81-58EB-B43D1FEB1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/>
              <a:t>Inserción da columna</a:t>
            </a:r>
          </a:p>
        </p:txBody>
      </p:sp>
      <p:pic>
        <p:nvPicPr>
          <p:cNvPr id="7170" name="Picture 2" descr="3.HOMÍNIDOS - Paula Robledo Vela">
            <a:extLst>
              <a:ext uri="{FF2B5EF4-FFF2-40B4-BE49-F238E27FC236}">
                <a16:creationId xmlns:a16="http://schemas.microsoft.com/office/drawing/2014/main" id="{59332C32-32A7-0288-8476-9D7F7E1A43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970" y="2184495"/>
            <a:ext cx="5158648" cy="386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626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68C336-0D86-1A93-F908-ED53A347A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err="1"/>
              <a:t>Cerebración</a:t>
            </a:r>
            <a:endParaRPr lang="gl-ES" dirty="0"/>
          </a:p>
        </p:txBody>
      </p:sp>
      <p:pic>
        <p:nvPicPr>
          <p:cNvPr id="8194" name="Picture 2" descr="Pin on Linaje Evolutivo">
            <a:extLst>
              <a:ext uri="{FF2B5EF4-FFF2-40B4-BE49-F238E27FC236}">
                <a16:creationId xmlns:a16="http://schemas.microsoft.com/office/drawing/2014/main" id="{03D82023-3409-D504-200E-27AB97D5A4C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13" y="2273587"/>
            <a:ext cx="6011103" cy="427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EVOLUCIÓN DE LA ESPECIE HUMANA. | Human evolution, Human brain, Ancient  humans">
            <a:extLst>
              <a:ext uri="{FF2B5EF4-FFF2-40B4-BE49-F238E27FC236}">
                <a16:creationId xmlns:a16="http://schemas.microsoft.com/office/drawing/2014/main" id="{A1AAB50E-B2F3-3B20-F4CE-46C95D74F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063" y="2689566"/>
            <a:ext cx="5378824" cy="31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34337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erí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í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í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455</TotalTime>
  <Words>100</Words>
  <Application>Microsoft Office PowerPoint</Application>
  <PresentationFormat>Panorámica</PresentationFormat>
  <Paragraphs>29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8" baseType="lpstr">
      <vt:lpstr>Arial</vt:lpstr>
      <vt:lpstr>Gill Sans MT</vt:lpstr>
      <vt:lpstr>Galería</vt:lpstr>
      <vt:lpstr>Unidade 2</vt:lpstr>
      <vt:lpstr>El origen del hombre</vt:lpstr>
      <vt:lpstr>Un chimpancé</vt:lpstr>
      <vt:lpstr>Bipedestación: o pé dun simio</vt:lpstr>
      <vt:lpstr>Comparación pé dun chimpancé e homo sapiens</vt:lpstr>
      <vt:lpstr>Cambios na pelvis</vt:lpstr>
      <vt:lpstr>Cambios na columna</vt:lpstr>
      <vt:lpstr>Inserción da columna</vt:lpstr>
      <vt:lpstr>Cerebración</vt:lpstr>
      <vt:lpstr>Aparato fonación</vt:lpstr>
      <vt:lpstr>Comparación aparato fonador chimpancé e Homo sapiens</vt:lpstr>
      <vt:lpstr>The cave of forgotten dreams</vt:lpstr>
      <vt:lpstr>Fabricación de utensilios </vt:lpstr>
      <vt:lpstr>Industrias de modo 1: olduvaiense</vt:lpstr>
      <vt:lpstr>Homo habilis</vt:lpstr>
      <vt:lpstr>Modo II: achelense</vt:lpstr>
      <vt:lpstr>Homo erectus</vt:lpstr>
      <vt:lpstr>Modo III (musteriense)</vt:lpstr>
      <vt:lpstr>Neandertal</vt:lpstr>
      <vt:lpstr>Modo IV</vt:lpstr>
      <vt:lpstr>Metais</vt:lpstr>
      <vt:lpstr>Revolución industrial</vt:lpstr>
      <vt:lpstr>Enterramento neandertal</vt:lpstr>
      <vt:lpstr>Pinturas rupestres</vt:lpstr>
      <vt:lpstr>Venus de Willendorf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Unidade 2</dc:title>
  <dc:creator>Raúl González</dc:creator>
  <cp:lastModifiedBy>Raúl González</cp:lastModifiedBy>
  <cp:revision>2</cp:revision>
  <dcterms:created xsi:type="dcterms:W3CDTF">2022-10-12T19:54:35Z</dcterms:created>
  <dcterms:modified xsi:type="dcterms:W3CDTF">2022-10-15T19:48:53Z</dcterms:modified>
</cp:coreProperties>
</file>