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57" r:id="rId3"/>
    <p:sldId id="258" r:id="rId4"/>
    <p:sldId id="259" r:id="rId5"/>
    <p:sldId id="262" r:id="rId6"/>
    <p:sldId id="291" r:id="rId7"/>
    <p:sldId id="260" r:id="rId8"/>
    <p:sldId id="292" r:id="rId9"/>
    <p:sldId id="293" r:id="rId10"/>
    <p:sldId id="294" r:id="rId11"/>
    <p:sldId id="261" r:id="rId12"/>
    <p:sldId id="263" r:id="rId13"/>
    <p:sldId id="281"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305" r:id="rId29"/>
    <p:sldId id="283" r:id="rId30"/>
    <p:sldId id="280" r:id="rId31"/>
    <p:sldId id="304" r:id="rId32"/>
    <p:sldId id="284" r:id="rId33"/>
    <p:sldId id="285" r:id="rId34"/>
    <p:sldId id="286" r:id="rId35"/>
    <p:sldId id="287" r:id="rId36"/>
    <p:sldId id="288" r:id="rId37"/>
    <p:sldId id="297" r:id="rId38"/>
    <p:sldId id="289" r:id="rId39"/>
    <p:sldId id="282" r:id="rId40"/>
    <p:sldId id="295" r:id="rId41"/>
    <p:sldId id="307" r:id="rId42"/>
    <p:sldId id="296" r:id="rId43"/>
    <p:sldId id="290" r:id="rId44"/>
    <p:sldId id="298" r:id="rId45"/>
    <p:sldId id="299" r:id="rId46"/>
    <p:sldId id="300" r:id="rId47"/>
    <p:sldId id="301" r:id="rId48"/>
    <p:sldId id="309" r:id="rId49"/>
    <p:sldId id="302" r:id="rId50"/>
    <p:sldId id="303" r:id="rId51"/>
    <p:sldId id="311" r:id="rId52"/>
    <p:sldId id="312" r:id="rId53"/>
    <p:sldId id="313" r:id="rId54"/>
    <p:sldId id="314" r:id="rId55"/>
    <p:sldId id="315"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4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CEFE9-0F78-4E98-A692-47472B63D3B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57186C8-4CD9-4599-A749-88383A1563F4}">
      <dgm:prSet/>
      <dgm:spPr/>
      <dgm:t>
        <a:bodyPr/>
        <a:lstStyle/>
        <a:p>
          <a:r>
            <a:rPr lang="pt-BR" b="0" i="0"/>
            <a:t>Durante os séculos VII e VI a.C., Grecia experimentou importantes transformacións dende o punto de vista económico. Antes era un país primordialmente agrícola, pero a partir deste momento comezou a desenvolver a industria artesá e o comercio.</a:t>
          </a:r>
          <a:endParaRPr lang="en-US"/>
        </a:p>
      </dgm:t>
    </dgm:pt>
    <dgm:pt modelId="{B9CCF61C-36F7-49F5-A9B1-B8212350E632}" type="parTrans" cxnId="{9C4F1C0C-41C7-4AEB-ABBE-266971C01760}">
      <dgm:prSet/>
      <dgm:spPr/>
      <dgm:t>
        <a:bodyPr/>
        <a:lstStyle/>
        <a:p>
          <a:endParaRPr lang="en-US"/>
        </a:p>
      </dgm:t>
    </dgm:pt>
    <dgm:pt modelId="{2E223568-8538-4CC1-B79D-000B734AE67D}" type="sibTrans" cxnId="{9C4F1C0C-41C7-4AEB-ABBE-266971C01760}">
      <dgm:prSet/>
      <dgm:spPr/>
      <dgm:t>
        <a:bodyPr/>
        <a:lstStyle/>
        <a:p>
          <a:endParaRPr lang="en-US"/>
        </a:p>
      </dgm:t>
    </dgm:pt>
    <dgm:pt modelId="{CB3E7E8D-584A-4531-8D7B-54C10E185162}">
      <dgm:prSet/>
      <dgm:spPr/>
      <dgm:t>
        <a:bodyPr/>
        <a:lstStyle/>
        <a:p>
          <a:r>
            <a:rPr lang="pt-BR" b="0" i="0"/>
            <a:t>Fíxose necesario fundar centros de representación comercial, que xurdiron primeiro nas colonias xonias, sobre todo e Mileto e, máis tarde, noutras partes.</a:t>
          </a:r>
          <a:endParaRPr lang="en-US"/>
        </a:p>
      </dgm:t>
    </dgm:pt>
    <dgm:pt modelId="{9DEB6A9D-21A7-451D-A876-A0DD41018915}" type="parTrans" cxnId="{32F0186E-5E4E-491F-9D54-98D0C8656736}">
      <dgm:prSet/>
      <dgm:spPr/>
      <dgm:t>
        <a:bodyPr/>
        <a:lstStyle/>
        <a:p>
          <a:endParaRPr lang="en-US"/>
        </a:p>
      </dgm:t>
    </dgm:pt>
    <dgm:pt modelId="{B9347BF3-30CB-4796-B117-B0DC49D79EEA}" type="sibTrans" cxnId="{32F0186E-5E4E-491F-9D54-98D0C8656736}">
      <dgm:prSet/>
      <dgm:spPr/>
      <dgm:t>
        <a:bodyPr/>
        <a:lstStyle/>
        <a:p>
          <a:endParaRPr lang="en-US"/>
        </a:p>
      </dgm:t>
    </dgm:pt>
    <dgm:pt modelId="{87D9E3A7-DA19-4EBD-B352-BB1FED299C84}">
      <dgm:prSet/>
      <dgm:spPr/>
      <dgm:t>
        <a:bodyPr/>
        <a:lstStyle/>
        <a:p>
          <a:r>
            <a:rPr lang="pt-BR" b="0" i="0" dirty="0"/>
            <a:t>Inicialmente, as </a:t>
          </a:r>
          <a:r>
            <a:rPr lang="pt-BR" b="0" i="0" dirty="0" err="1"/>
            <a:t>colonias</a:t>
          </a:r>
          <a:r>
            <a:rPr lang="pt-BR" b="0" i="0" dirty="0"/>
            <a:t>, superior ao da </a:t>
          </a:r>
          <a:r>
            <a:rPr lang="pt-BR" b="0" i="0" dirty="0" err="1"/>
            <a:t>metrópoli</a:t>
          </a:r>
          <a:r>
            <a:rPr lang="pt-BR" b="0" i="0" dirty="0"/>
            <a:t> </a:t>
          </a:r>
          <a:r>
            <a:rPr lang="pt-BR" b="0" i="0" dirty="0" err="1"/>
            <a:t>grazas</a:t>
          </a:r>
          <a:r>
            <a:rPr lang="pt-BR" b="0" i="0" dirty="0"/>
            <a:t> ao </a:t>
          </a:r>
          <a:r>
            <a:rPr lang="pt-BR" b="0" i="0" dirty="0" err="1"/>
            <a:t>florecemento</a:t>
          </a:r>
          <a:r>
            <a:rPr lang="pt-BR" b="0" i="0" dirty="0"/>
            <a:t> do </a:t>
          </a:r>
          <a:r>
            <a:rPr lang="pt-BR" b="0" i="0" dirty="0" err="1"/>
            <a:t>comeespecialmente</a:t>
          </a:r>
          <a:r>
            <a:rPr lang="pt-BR" b="0" i="0" dirty="0"/>
            <a:t> Mileto, </a:t>
          </a:r>
          <a:r>
            <a:rPr lang="pt-BR" b="0" i="0" dirty="0" err="1"/>
            <a:t>alcanzaron</a:t>
          </a:r>
          <a:r>
            <a:rPr lang="pt-BR" b="0" i="0" dirty="0"/>
            <a:t> </a:t>
          </a:r>
          <a:r>
            <a:rPr lang="pt-BR" b="0" i="0" dirty="0" err="1"/>
            <a:t>un</a:t>
          </a:r>
          <a:r>
            <a:rPr lang="pt-BR" b="0" i="0" dirty="0"/>
            <a:t> </a:t>
          </a:r>
          <a:r>
            <a:rPr lang="pt-BR" b="0" i="0" dirty="0" err="1"/>
            <a:t>nivel</a:t>
          </a:r>
          <a:r>
            <a:rPr lang="pt-BR" b="0" i="0" dirty="0"/>
            <a:t> de </a:t>
          </a:r>
          <a:r>
            <a:rPr lang="pt-BR" b="0" i="0" dirty="0" err="1"/>
            <a:t>benestar</a:t>
          </a:r>
          <a:r>
            <a:rPr lang="pt-BR" b="0" i="0" dirty="0"/>
            <a:t> </a:t>
          </a:r>
          <a:r>
            <a:rPr lang="pt-BR" b="0" i="0" dirty="0" err="1"/>
            <a:t>rcio</a:t>
          </a:r>
          <a:r>
            <a:rPr lang="pt-BR" b="0" i="0" dirty="0"/>
            <a:t>. Posteriormente, este </a:t>
          </a:r>
          <a:r>
            <a:rPr lang="pt-BR" b="0" i="0" dirty="0" err="1"/>
            <a:t>nivel</a:t>
          </a:r>
          <a:r>
            <a:rPr lang="pt-BR" b="0" i="0" dirty="0"/>
            <a:t> </a:t>
          </a:r>
          <a:r>
            <a:rPr lang="pt-BR" b="0" i="0" dirty="0" err="1"/>
            <a:t>trasladouse</a:t>
          </a:r>
          <a:r>
            <a:rPr lang="pt-BR" b="0" i="0" dirty="0"/>
            <a:t> </a:t>
          </a:r>
          <a:r>
            <a:rPr lang="pt-BR" b="0" i="0" dirty="0" err="1"/>
            <a:t>tamén</a:t>
          </a:r>
          <a:r>
            <a:rPr lang="pt-BR" b="0" i="0" dirty="0"/>
            <a:t> á </a:t>
          </a:r>
          <a:r>
            <a:rPr lang="pt-BR" b="0" i="0" dirty="0" err="1"/>
            <a:t>metrópoli</a:t>
          </a:r>
          <a:r>
            <a:rPr lang="pt-BR" b="0" i="0" dirty="0"/>
            <a:t> </a:t>
          </a:r>
          <a:endParaRPr lang="en-US" dirty="0"/>
        </a:p>
      </dgm:t>
    </dgm:pt>
    <dgm:pt modelId="{D7F24A97-F5FC-4F09-982A-8B11C129515B}" type="parTrans" cxnId="{8B5EC505-E1C6-4ABF-A24E-62579759363A}">
      <dgm:prSet/>
      <dgm:spPr/>
      <dgm:t>
        <a:bodyPr/>
        <a:lstStyle/>
        <a:p>
          <a:endParaRPr lang="en-US"/>
        </a:p>
      </dgm:t>
    </dgm:pt>
    <dgm:pt modelId="{FCC3C35A-DAE2-4092-AD1F-BCC4165E3FA5}" type="sibTrans" cxnId="{8B5EC505-E1C6-4ABF-A24E-62579759363A}">
      <dgm:prSet/>
      <dgm:spPr/>
      <dgm:t>
        <a:bodyPr/>
        <a:lstStyle/>
        <a:p>
          <a:endParaRPr lang="en-US"/>
        </a:p>
      </dgm:t>
    </dgm:pt>
    <dgm:pt modelId="{F38C1FEC-9E35-40E0-BAD1-E4626A7F615F}" type="pres">
      <dgm:prSet presAssocID="{A68CEFE9-0F78-4E98-A692-47472B63D3BA}" presName="linear" presStyleCnt="0">
        <dgm:presLayoutVars>
          <dgm:animLvl val="lvl"/>
          <dgm:resizeHandles val="exact"/>
        </dgm:presLayoutVars>
      </dgm:prSet>
      <dgm:spPr/>
    </dgm:pt>
    <dgm:pt modelId="{A1A400A3-F440-4FCB-AE4D-900AA8085ED8}" type="pres">
      <dgm:prSet presAssocID="{457186C8-4CD9-4599-A749-88383A1563F4}" presName="parentText" presStyleLbl="node1" presStyleIdx="0" presStyleCnt="3">
        <dgm:presLayoutVars>
          <dgm:chMax val="0"/>
          <dgm:bulletEnabled val="1"/>
        </dgm:presLayoutVars>
      </dgm:prSet>
      <dgm:spPr/>
    </dgm:pt>
    <dgm:pt modelId="{AEDCEC4A-1411-4525-B3E6-C57AEF1BE1EB}" type="pres">
      <dgm:prSet presAssocID="{2E223568-8538-4CC1-B79D-000B734AE67D}" presName="spacer" presStyleCnt="0"/>
      <dgm:spPr/>
    </dgm:pt>
    <dgm:pt modelId="{F8942108-2725-4980-B158-C73A4BACB80F}" type="pres">
      <dgm:prSet presAssocID="{CB3E7E8D-584A-4531-8D7B-54C10E185162}" presName="parentText" presStyleLbl="node1" presStyleIdx="1" presStyleCnt="3">
        <dgm:presLayoutVars>
          <dgm:chMax val="0"/>
          <dgm:bulletEnabled val="1"/>
        </dgm:presLayoutVars>
      </dgm:prSet>
      <dgm:spPr/>
    </dgm:pt>
    <dgm:pt modelId="{FD51E86A-1CA9-4E8A-B857-521D4F79EB55}" type="pres">
      <dgm:prSet presAssocID="{B9347BF3-30CB-4796-B117-B0DC49D79EEA}" presName="spacer" presStyleCnt="0"/>
      <dgm:spPr/>
    </dgm:pt>
    <dgm:pt modelId="{AF384AD5-0C1C-4003-A576-6437699AC0F4}" type="pres">
      <dgm:prSet presAssocID="{87D9E3A7-DA19-4EBD-B352-BB1FED299C84}" presName="parentText" presStyleLbl="node1" presStyleIdx="2" presStyleCnt="3">
        <dgm:presLayoutVars>
          <dgm:chMax val="0"/>
          <dgm:bulletEnabled val="1"/>
        </dgm:presLayoutVars>
      </dgm:prSet>
      <dgm:spPr/>
    </dgm:pt>
  </dgm:ptLst>
  <dgm:cxnLst>
    <dgm:cxn modelId="{8B5EC505-E1C6-4ABF-A24E-62579759363A}" srcId="{A68CEFE9-0F78-4E98-A692-47472B63D3BA}" destId="{87D9E3A7-DA19-4EBD-B352-BB1FED299C84}" srcOrd="2" destOrd="0" parTransId="{D7F24A97-F5FC-4F09-982A-8B11C129515B}" sibTransId="{FCC3C35A-DAE2-4092-AD1F-BCC4165E3FA5}"/>
    <dgm:cxn modelId="{9C4F1C0C-41C7-4AEB-ABBE-266971C01760}" srcId="{A68CEFE9-0F78-4E98-A692-47472B63D3BA}" destId="{457186C8-4CD9-4599-A749-88383A1563F4}" srcOrd="0" destOrd="0" parTransId="{B9CCF61C-36F7-49F5-A9B1-B8212350E632}" sibTransId="{2E223568-8538-4CC1-B79D-000B734AE67D}"/>
    <dgm:cxn modelId="{DC98C13C-44D5-4C83-9759-B99C53B55244}" type="presOf" srcId="{457186C8-4CD9-4599-A749-88383A1563F4}" destId="{A1A400A3-F440-4FCB-AE4D-900AA8085ED8}" srcOrd="0" destOrd="0" presId="urn:microsoft.com/office/officeart/2005/8/layout/vList2"/>
    <dgm:cxn modelId="{26276163-783F-4BB3-A5B9-636CB38DAA84}" type="presOf" srcId="{87D9E3A7-DA19-4EBD-B352-BB1FED299C84}" destId="{AF384AD5-0C1C-4003-A576-6437699AC0F4}" srcOrd="0" destOrd="0" presId="urn:microsoft.com/office/officeart/2005/8/layout/vList2"/>
    <dgm:cxn modelId="{32F0186E-5E4E-491F-9D54-98D0C8656736}" srcId="{A68CEFE9-0F78-4E98-A692-47472B63D3BA}" destId="{CB3E7E8D-584A-4531-8D7B-54C10E185162}" srcOrd="1" destOrd="0" parTransId="{9DEB6A9D-21A7-451D-A876-A0DD41018915}" sibTransId="{B9347BF3-30CB-4796-B117-B0DC49D79EEA}"/>
    <dgm:cxn modelId="{554957A4-E538-4901-AF88-E0FF537BAEE1}" type="presOf" srcId="{A68CEFE9-0F78-4E98-A692-47472B63D3BA}" destId="{F38C1FEC-9E35-40E0-BAD1-E4626A7F615F}" srcOrd="0" destOrd="0" presId="urn:microsoft.com/office/officeart/2005/8/layout/vList2"/>
    <dgm:cxn modelId="{7BCEDDC2-5CF3-4667-967F-FB7CFD8B0BB9}" type="presOf" srcId="{CB3E7E8D-584A-4531-8D7B-54C10E185162}" destId="{F8942108-2725-4980-B158-C73A4BACB80F}" srcOrd="0" destOrd="0" presId="urn:microsoft.com/office/officeart/2005/8/layout/vList2"/>
    <dgm:cxn modelId="{0BA5CE27-EBB4-48F1-AA90-7358F42E974D}" type="presParOf" srcId="{F38C1FEC-9E35-40E0-BAD1-E4626A7F615F}" destId="{A1A400A3-F440-4FCB-AE4D-900AA8085ED8}" srcOrd="0" destOrd="0" presId="urn:microsoft.com/office/officeart/2005/8/layout/vList2"/>
    <dgm:cxn modelId="{063D86E5-E79A-4CBE-9CFB-21654687A84A}" type="presParOf" srcId="{F38C1FEC-9E35-40E0-BAD1-E4626A7F615F}" destId="{AEDCEC4A-1411-4525-B3E6-C57AEF1BE1EB}" srcOrd="1" destOrd="0" presId="urn:microsoft.com/office/officeart/2005/8/layout/vList2"/>
    <dgm:cxn modelId="{E97DB787-86FC-440C-A043-787497E44769}" type="presParOf" srcId="{F38C1FEC-9E35-40E0-BAD1-E4626A7F615F}" destId="{F8942108-2725-4980-B158-C73A4BACB80F}" srcOrd="2" destOrd="0" presId="urn:microsoft.com/office/officeart/2005/8/layout/vList2"/>
    <dgm:cxn modelId="{7AC5EBEA-CB58-4E7A-8AEA-749F26F6772E}" type="presParOf" srcId="{F38C1FEC-9E35-40E0-BAD1-E4626A7F615F}" destId="{FD51E86A-1CA9-4E8A-B857-521D4F79EB55}" srcOrd="3" destOrd="0" presId="urn:microsoft.com/office/officeart/2005/8/layout/vList2"/>
    <dgm:cxn modelId="{A3069CC9-0618-4AED-9AC4-735B0BDF75CE}" type="presParOf" srcId="{F38C1FEC-9E35-40E0-BAD1-E4626A7F615F}" destId="{AF384AD5-0C1C-4003-A576-6437699AC0F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E93A52-79A4-4C86-9409-CA2CAC4CE20F}"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471A7567-F56A-4503-9802-F4210FCAFE98}">
      <dgm:prSet/>
      <dgm:spPr/>
      <dgm:t>
        <a:bodyPr/>
        <a:lstStyle/>
        <a:p>
          <a:r>
            <a:rPr lang="es-ES" dirty="0" err="1"/>
            <a:t>Iníciase</a:t>
          </a:r>
          <a:r>
            <a:rPr lang="es-ES" dirty="0"/>
            <a:t> </a:t>
          </a:r>
          <a:r>
            <a:rPr lang="es-ES" dirty="0" err="1"/>
            <a:t>cun</a:t>
          </a:r>
          <a:r>
            <a:rPr lang="es-ES" dirty="0"/>
            <a:t> </a:t>
          </a:r>
          <a:r>
            <a:rPr lang="es-ES" dirty="0" err="1"/>
            <a:t>recoñecemento</a:t>
          </a:r>
          <a:r>
            <a:rPr lang="es-ES" dirty="0"/>
            <a:t> da ignorancia. </a:t>
          </a:r>
          <a:endParaRPr lang="en-US" dirty="0"/>
        </a:p>
      </dgm:t>
    </dgm:pt>
    <dgm:pt modelId="{3ED07EAC-C3C1-4F3E-AFB8-1E5405EE93CD}" type="parTrans" cxnId="{AC233EB6-6605-4C41-A9AC-F2D1514E0758}">
      <dgm:prSet/>
      <dgm:spPr/>
      <dgm:t>
        <a:bodyPr/>
        <a:lstStyle/>
        <a:p>
          <a:endParaRPr lang="en-US" sz="1800"/>
        </a:p>
      </dgm:t>
    </dgm:pt>
    <dgm:pt modelId="{FD40F4FD-D8D3-40EB-960C-A31B6240A0A0}" type="sibTrans" cxnId="{AC233EB6-6605-4C41-A9AC-F2D1514E0758}">
      <dgm:prSet/>
      <dgm:spPr/>
      <dgm:t>
        <a:bodyPr/>
        <a:lstStyle/>
        <a:p>
          <a:endParaRPr lang="en-US"/>
        </a:p>
      </dgm:t>
    </dgm:pt>
    <dgm:pt modelId="{6443E174-6660-4575-8C3C-FBADAFA11CA2}">
      <dgm:prSet/>
      <dgm:spPr/>
      <dgm:t>
        <a:bodyPr/>
        <a:lstStyle/>
        <a:p>
          <a:r>
            <a:rPr lang="es-ES" dirty="0"/>
            <a:t>É un saber que aspira a transformar a </a:t>
          </a:r>
          <a:r>
            <a:rPr lang="es-ES" dirty="0" err="1"/>
            <a:t>realidade</a:t>
          </a:r>
          <a:r>
            <a:rPr lang="es-ES" dirty="0"/>
            <a:t> (sen </a:t>
          </a:r>
          <a:r>
            <a:rPr lang="es-ES" dirty="0" err="1"/>
            <a:t>utilidade</a:t>
          </a:r>
          <a:r>
            <a:rPr lang="es-ES" dirty="0"/>
            <a:t> práctica). </a:t>
          </a:r>
          <a:endParaRPr lang="en-US" dirty="0"/>
        </a:p>
      </dgm:t>
    </dgm:pt>
    <dgm:pt modelId="{763D5BF4-840D-47B0-A1B2-9B9D136B00E9}" type="parTrans" cxnId="{84D35EB5-D305-4C7B-9AF0-AE32ABB23474}">
      <dgm:prSet/>
      <dgm:spPr/>
      <dgm:t>
        <a:bodyPr/>
        <a:lstStyle/>
        <a:p>
          <a:endParaRPr lang="en-US" sz="1800"/>
        </a:p>
      </dgm:t>
    </dgm:pt>
    <dgm:pt modelId="{2A8D2E20-FD4E-4F17-9C72-3B050B52B025}" type="sibTrans" cxnId="{84D35EB5-D305-4C7B-9AF0-AE32ABB23474}">
      <dgm:prSet/>
      <dgm:spPr/>
      <dgm:t>
        <a:bodyPr/>
        <a:lstStyle/>
        <a:p>
          <a:endParaRPr lang="en-US"/>
        </a:p>
      </dgm:t>
    </dgm:pt>
    <dgm:pt modelId="{191605E8-F82B-4D93-A1EB-9E1F7DDB0441}">
      <dgm:prSet/>
      <dgm:spPr/>
      <dgm:t>
        <a:bodyPr/>
        <a:lstStyle/>
        <a:p>
          <a:r>
            <a:rPr lang="es-ES"/>
            <a:t>Posee afán de universalidade. A filosofía non rexeita ninguna cuestión que se poida plantexar o ser humano. Outras disciplinas seleccionan unha parcela da realidade concreta. </a:t>
          </a:r>
          <a:endParaRPr lang="en-US"/>
        </a:p>
      </dgm:t>
    </dgm:pt>
    <dgm:pt modelId="{20E3F030-D329-4E86-A3BD-E64A8138A3E2}" type="parTrans" cxnId="{D4D020BE-F019-49D1-856D-522A33CEB191}">
      <dgm:prSet/>
      <dgm:spPr/>
      <dgm:t>
        <a:bodyPr/>
        <a:lstStyle/>
        <a:p>
          <a:endParaRPr lang="en-US" sz="1800"/>
        </a:p>
      </dgm:t>
    </dgm:pt>
    <dgm:pt modelId="{8AE7DBDD-228B-458A-AE1E-367B1DA84F95}" type="sibTrans" cxnId="{D4D020BE-F019-49D1-856D-522A33CEB191}">
      <dgm:prSet/>
      <dgm:spPr/>
      <dgm:t>
        <a:bodyPr/>
        <a:lstStyle/>
        <a:p>
          <a:endParaRPr lang="en-US"/>
        </a:p>
      </dgm:t>
    </dgm:pt>
    <dgm:pt modelId="{95583EDF-89C8-49AB-B785-2F818F7FB1A8}">
      <dgm:prSet/>
      <dgm:spPr/>
      <dgm:t>
        <a:bodyPr/>
        <a:lstStyle/>
        <a:p>
          <a:r>
            <a:rPr lang="es-ES"/>
            <a:t>Emprega a razón como instrumento de coñecemento. Argumentación.</a:t>
          </a:r>
          <a:endParaRPr lang="en-US"/>
        </a:p>
      </dgm:t>
    </dgm:pt>
    <dgm:pt modelId="{DA096A59-C5F8-4055-837D-C269C7D288AD}" type="parTrans" cxnId="{C714C2E5-D5F8-4B3A-84F2-45EF9A6C16DD}">
      <dgm:prSet/>
      <dgm:spPr/>
      <dgm:t>
        <a:bodyPr/>
        <a:lstStyle/>
        <a:p>
          <a:endParaRPr lang="en-US" sz="1800"/>
        </a:p>
      </dgm:t>
    </dgm:pt>
    <dgm:pt modelId="{D6A5D7B6-E210-4740-964F-65DB83A37ADF}" type="sibTrans" cxnId="{C714C2E5-D5F8-4B3A-84F2-45EF9A6C16DD}">
      <dgm:prSet/>
      <dgm:spPr/>
      <dgm:t>
        <a:bodyPr/>
        <a:lstStyle/>
        <a:p>
          <a:endParaRPr lang="en-US"/>
        </a:p>
      </dgm:t>
    </dgm:pt>
    <dgm:pt modelId="{805F9669-A374-4ED8-96D5-4C397209DF40}">
      <dgm:prSet/>
      <dgm:spPr/>
      <dgm:t>
        <a:bodyPr/>
        <a:lstStyle/>
        <a:p>
          <a:r>
            <a:rPr lang="es-ES"/>
            <a:t>É un saber radical.</a:t>
          </a:r>
          <a:endParaRPr lang="en-US"/>
        </a:p>
      </dgm:t>
    </dgm:pt>
    <dgm:pt modelId="{B8CFB31C-88B4-4B64-ADE9-EB15F741DDC6}" type="parTrans" cxnId="{E6C0CABD-2BBA-45E2-91C8-1838AA28E11E}">
      <dgm:prSet/>
      <dgm:spPr/>
      <dgm:t>
        <a:bodyPr/>
        <a:lstStyle/>
        <a:p>
          <a:endParaRPr lang="en-US" sz="1800"/>
        </a:p>
      </dgm:t>
    </dgm:pt>
    <dgm:pt modelId="{EB13B1E7-98E6-4C4E-A04C-631E7936C0B6}" type="sibTrans" cxnId="{E6C0CABD-2BBA-45E2-91C8-1838AA28E11E}">
      <dgm:prSet/>
      <dgm:spPr/>
      <dgm:t>
        <a:bodyPr/>
        <a:lstStyle/>
        <a:p>
          <a:endParaRPr lang="en-US"/>
        </a:p>
      </dgm:t>
    </dgm:pt>
    <dgm:pt modelId="{94425DA3-1F6D-4EA4-BFDC-0649DEF848D0}" type="pres">
      <dgm:prSet presAssocID="{06E93A52-79A4-4C86-9409-CA2CAC4CE20F}" presName="diagram" presStyleCnt="0">
        <dgm:presLayoutVars>
          <dgm:dir/>
          <dgm:resizeHandles val="exact"/>
        </dgm:presLayoutVars>
      </dgm:prSet>
      <dgm:spPr/>
    </dgm:pt>
    <dgm:pt modelId="{0229D638-81A4-4404-A676-CE3DAED02927}" type="pres">
      <dgm:prSet presAssocID="{471A7567-F56A-4503-9802-F4210FCAFE98}" presName="node" presStyleLbl="node1" presStyleIdx="0" presStyleCnt="5">
        <dgm:presLayoutVars>
          <dgm:bulletEnabled val="1"/>
        </dgm:presLayoutVars>
      </dgm:prSet>
      <dgm:spPr/>
    </dgm:pt>
    <dgm:pt modelId="{F3534F86-0142-47D5-BDCD-1EDC30708293}" type="pres">
      <dgm:prSet presAssocID="{FD40F4FD-D8D3-40EB-960C-A31B6240A0A0}" presName="sibTrans" presStyleCnt="0"/>
      <dgm:spPr/>
    </dgm:pt>
    <dgm:pt modelId="{32FB29C0-CED4-4998-8649-16B60DCB73AF}" type="pres">
      <dgm:prSet presAssocID="{6443E174-6660-4575-8C3C-FBADAFA11CA2}" presName="node" presStyleLbl="node1" presStyleIdx="1" presStyleCnt="5">
        <dgm:presLayoutVars>
          <dgm:bulletEnabled val="1"/>
        </dgm:presLayoutVars>
      </dgm:prSet>
      <dgm:spPr/>
    </dgm:pt>
    <dgm:pt modelId="{A232C600-4FED-4EE9-959A-3CD0F9077CBF}" type="pres">
      <dgm:prSet presAssocID="{2A8D2E20-FD4E-4F17-9C72-3B050B52B025}" presName="sibTrans" presStyleCnt="0"/>
      <dgm:spPr/>
    </dgm:pt>
    <dgm:pt modelId="{2FEDABEB-291B-4142-B384-2C847DF2E385}" type="pres">
      <dgm:prSet presAssocID="{191605E8-F82B-4D93-A1EB-9E1F7DDB0441}" presName="node" presStyleLbl="node1" presStyleIdx="2" presStyleCnt="5">
        <dgm:presLayoutVars>
          <dgm:bulletEnabled val="1"/>
        </dgm:presLayoutVars>
      </dgm:prSet>
      <dgm:spPr/>
    </dgm:pt>
    <dgm:pt modelId="{68D647DA-9C84-44AA-82F8-81DCF8B100B0}" type="pres">
      <dgm:prSet presAssocID="{8AE7DBDD-228B-458A-AE1E-367B1DA84F95}" presName="sibTrans" presStyleCnt="0"/>
      <dgm:spPr/>
    </dgm:pt>
    <dgm:pt modelId="{F7BFF26D-C774-403D-9616-0BBAD62D94FC}" type="pres">
      <dgm:prSet presAssocID="{95583EDF-89C8-49AB-B785-2F818F7FB1A8}" presName="node" presStyleLbl="node1" presStyleIdx="3" presStyleCnt="5">
        <dgm:presLayoutVars>
          <dgm:bulletEnabled val="1"/>
        </dgm:presLayoutVars>
      </dgm:prSet>
      <dgm:spPr/>
    </dgm:pt>
    <dgm:pt modelId="{FF52B169-3DD8-4B8D-8A5E-25C14DB5F139}" type="pres">
      <dgm:prSet presAssocID="{D6A5D7B6-E210-4740-964F-65DB83A37ADF}" presName="sibTrans" presStyleCnt="0"/>
      <dgm:spPr/>
    </dgm:pt>
    <dgm:pt modelId="{0FE4CF6D-3788-4CBA-9AAC-B5AE20AF4419}" type="pres">
      <dgm:prSet presAssocID="{805F9669-A374-4ED8-96D5-4C397209DF40}" presName="node" presStyleLbl="node1" presStyleIdx="4" presStyleCnt="5">
        <dgm:presLayoutVars>
          <dgm:bulletEnabled val="1"/>
        </dgm:presLayoutVars>
      </dgm:prSet>
      <dgm:spPr/>
    </dgm:pt>
  </dgm:ptLst>
  <dgm:cxnLst>
    <dgm:cxn modelId="{4AA3F507-A0AA-4436-9875-03CB8025EB03}" type="presOf" srcId="{805F9669-A374-4ED8-96D5-4C397209DF40}" destId="{0FE4CF6D-3788-4CBA-9AAC-B5AE20AF4419}" srcOrd="0" destOrd="0" presId="urn:microsoft.com/office/officeart/2005/8/layout/default"/>
    <dgm:cxn modelId="{9B83501A-8377-4126-A2E9-2524E4156685}" type="presOf" srcId="{6443E174-6660-4575-8C3C-FBADAFA11CA2}" destId="{32FB29C0-CED4-4998-8649-16B60DCB73AF}" srcOrd="0" destOrd="0" presId="urn:microsoft.com/office/officeart/2005/8/layout/default"/>
    <dgm:cxn modelId="{E77BD730-33B7-42A2-B1CA-5DE7E8555EC8}" type="presOf" srcId="{95583EDF-89C8-49AB-B785-2F818F7FB1A8}" destId="{F7BFF26D-C774-403D-9616-0BBAD62D94FC}" srcOrd="0" destOrd="0" presId="urn:microsoft.com/office/officeart/2005/8/layout/default"/>
    <dgm:cxn modelId="{08DA1075-F7F0-4DDB-9AB3-5ACD6EA49303}" type="presOf" srcId="{191605E8-F82B-4D93-A1EB-9E1F7DDB0441}" destId="{2FEDABEB-291B-4142-B384-2C847DF2E385}" srcOrd="0" destOrd="0" presId="urn:microsoft.com/office/officeart/2005/8/layout/default"/>
    <dgm:cxn modelId="{B8BA0AA9-580B-46C9-BCC3-DCA05FA185A5}" type="presOf" srcId="{471A7567-F56A-4503-9802-F4210FCAFE98}" destId="{0229D638-81A4-4404-A676-CE3DAED02927}" srcOrd="0" destOrd="0" presId="urn:microsoft.com/office/officeart/2005/8/layout/default"/>
    <dgm:cxn modelId="{84D35EB5-D305-4C7B-9AF0-AE32ABB23474}" srcId="{06E93A52-79A4-4C86-9409-CA2CAC4CE20F}" destId="{6443E174-6660-4575-8C3C-FBADAFA11CA2}" srcOrd="1" destOrd="0" parTransId="{763D5BF4-840D-47B0-A1B2-9B9D136B00E9}" sibTransId="{2A8D2E20-FD4E-4F17-9C72-3B050B52B025}"/>
    <dgm:cxn modelId="{AC233EB6-6605-4C41-A9AC-F2D1514E0758}" srcId="{06E93A52-79A4-4C86-9409-CA2CAC4CE20F}" destId="{471A7567-F56A-4503-9802-F4210FCAFE98}" srcOrd="0" destOrd="0" parTransId="{3ED07EAC-C3C1-4F3E-AFB8-1E5405EE93CD}" sibTransId="{FD40F4FD-D8D3-40EB-960C-A31B6240A0A0}"/>
    <dgm:cxn modelId="{E6C0CABD-2BBA-45E2-91C8-1838AA28E11E}" srcId="{06E93A52-79A4-4C86-9409-CA2CAC4CE20F}" destId="{805F9669-A374-4ED8-96D5-4C397209DF40}" srcOrd="4" destOrd="0" parTransId="{B8CFB31C-88B4-4B64-ADE9-EB15F741DDC6}" sibTransId="{EB13B1E7-98E6-4C4E-A04C-631E7936C0B6}"/>
    <dgm:cxn modelId="{D4D020BE-F019-49D1-856D-522A33CEB191}" srcId="{06E93A52-79A4-4C86-9409-CA2CAC4CE20F}" destId="{191605E8-F82B-4D93-A1EB-9E1F7DDB0441}" srcOrd="2" destOrd="0" parTransId="{20E3F030-D329-4E86-A3BD-E64A8138A3E2}" sibTransId="{8AE7DBDD-228B-458A-AE1E-367B1DA84F95}"/>
    <dgm:cxn modelId="{792F6ABE-D2FE-41B9-A0FD-F84B933E3D9D}" type="presOf" srcId="{06E93A52-79A4-4C86-9409-CA2CAC4CE20F}" destId="{94425DA3-1F6D-4EA4-BFDC-0649DEF848D0}" srcOrd="0" destOrd="0" presId="urn:microsoft.com/office/officeart/2005/8/layout/default"/>
    <dgm:cxn modelId="{C714C2E5-D5F8-4B3A-84F2-45EF9A6C16DD}" srcId="{06E93A52-79A4-4C86-9409-CA2CAC4CE20F}" destId="{95583EDF-89C8-49AB-B785-2F818F7FB1A8}" srcOrd="3" destOrd="0" parTransId="{DA096A59-C5F8-4055-837D-C269C7D288AD}" sibTransId="{D6A5D7B6-E210-4740-964F-65DB83A37ADF}"/>
    <dgm:cxn modelId="{5776427C-485A-4CE0-A15F-D3806D5098D5}" type="presParOf" srcId="{94425DA3-1F6D-4EA4-BFDC-0649DEF848D0}" destId="{0229D638-81A4-4404-A676-CE3DAED02927}" srcOrd="0" destOrd="0" presId="urn:microsoft.com/office/officeart/2005/8/layout/default"/>
    <dgm:cxn modelId="{DC5DFB02-F67B-4322-A035-628336857F87}" type="presParOf" srcId="{94425DA3-1F6D-4EA4-BFDC-0649DEF848D0}" destId="{F3534F86-0142-47D5-BDCD-1EDC30708293}" srcOrd="1" destOrd="0" presId="urn:microsoft.com/office/officeart/2005/8/layout/default"/>
    <dgm:cxn modelId="{AF1983C2-C2E2-4322-A257-638A16C189B0}" type="presParOf" srcId="{94425DA3-1F6D-4EA4-BFDC-0649DEF848D0}" destId="{32FB29C0-CED4-4998-8649-16B60DCB73AF}" srcOrd="2" destOrd="0" presId="urn:microsoft.com/office/officeart/2005/8/layout/default"/>
    <dgm:cxn modelId="{EE4496A9-F428-4C23-B517-9BEAFED5F589}" type="presParOf" srcId="{94425DA3-1F6D-4EA4-BFDC-0649DEF848D0}" destId="{A232C600-4FED-4EE9-959A-3CD0F9077CBF}" srcOrd="3" destOrd="0" presId="urn:microsoft.com/office/officeart/2005/8/layout/default"/>
    <dgm:cxn modelId="{B7D6F24A-90C5-4A0D-A946-C2A9DB9C0AF6}" type="presParOf" srcId="{94425DA3-1F6D-4EA4-BFDC-0649DEF848D0}" destId="{2FEDABEB-291B-4142-B384-2C847DF2E385}" srcOrd="4" destOrd="0" presId="urn:microsoft.com/office/officeart/2005/8/layout/default"/>
    <dgm:cxn modelId="{FB4D66FE-2E4D-4971-980E-0197F57407F4}" type="presParOf" srcId="{94425DA3-1F6D-4EA4-BFDC-0649DEF848D0}" destId="{68D647DA-9C84-44AA-82F8-81DCF8B100B0}" srcOrd="5" destOrd="0" presId="urn:microsoft.com/office/officeart/2005/8/layout/default"/>
    <dgm:cxn modelId="{8F8250CF-8DE1-4058-AF1A-68EB7B908229}" type="presParOf" srcId="{94425DA3-1F6D-4EA4-BFDC-0649DEF848D0}" destId="{F7BFF26D-C774-403D-9616-0BBAD62D94FC}" srcOrd="6" destOrd="0" presId="urn:microsoft.com/office/officeart/2005/8/layout/default"/>
    <dgm:cxn modelId="{BBAFEFB8-E0E3-4311-A518-2FF076714EB8}" type="presParOf" srcId="{94425DA3-1F6D-4EA4-BFDC-0649DEF848D0}" destId="{FF52B169-3DD8-4B8D-8A5E-25C14DB5F139}" srcOrd="7" destOrd="0" presId="urn:microsoft.com/office/officeart/2005/8/layout/default"/>
    <dgm:cxn modelId="{A3100428-85BE-4BDE-9A15-5FFAFBC6DB28}" type="presParOf" srcId="{94425DA3-1F6D-4EA4-BFDC-0649DEF848D0}" destId="{0FE4CF6D-3788-4CBA-9AAC-B5AE20AF441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400A3-F440-4FCB-AE4D-900AA8085ED8}">
      <dsp:nvSpPr>
        <dsp:cNvPr id="0" name=""/>
        <dsp:cNvSpPr/>
      </dsp:nvSpPr>
      <dsp:spPr>
        <a:xfrm>
          <a:off x="0" y="34230"/>
          <a:ext cx="6628804" cy="160056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b="0" i="0" kern="1200"/>
            <a:t>Durante os séculos VII e VI a.C., Grecia experimentou importantes transformacións dende o punto de vista económico. Antes era un país primordialmente agrícola, pero a partir deste momento comezou a desenvolver a industria artesá e o comercio.</a:t>
          </a:r>
          <a:endParaRPr lang="en-US" sz="1900" kern="1200"/>
        </a:p>
      </dsp:txBody>
      <dsp:txXfrm>
        <a:off x="78133" y="112363"/>
        <a:ext cx="6472538" cy="1444294"/>
      </dsp:txXfrm>
    </dsp:sp>
    <dsp:sp modelId="{F8942108-2725-4980-B158-C73A4BACB80F}">
      <dsp:nvSpPr>
        <dsp:cNvPr id="0" name=""/>
        <dsp:cNvSpPr/>
      </dsp:nvSpPr>
      <dsp:spPr>
        <a:xfrm>
          <a:off x="0" y="1689510"/>
          <a:ext cx="6628804" cy="160056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b="0" i="0" kern="1200"/>
            <a:t>Fíxose necesario fundar centros de representación comercial, que xurdiron primeiro nas colonias xonias, sobre todo e Mileto e, máis tarde, noutras partes.</a:t>
          </a:r>
          <a:endParaRPr lang="en-US" sz="1900" kern="1200"/>
        </a:p>
      </dsp:txBody>
      <dsp:txXfrm>
        <a:off x="78133" y="1767643"/>
        <a:ext cx="6472538" cy="1444294"/>
      </dsp:txXfrm>
    </dsp:sp>
    <dsp:sp modelId="{AF384AD5-0C1C-4003-A576-6437699AC0F4}">
      <dsp:nvSpPr>
        <dsp:cNvPr id="0" name=""/>
        <dsp:cNvSpPr/>
      </dsp:nvSpPr>
      <dsp:spPr>
        <a:xfrm>
          <a:off x="0" y="3344790"/>
          <a:ext cx="6628804" cy="160056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b="0" i="0" kern="1200" dirty="0"/>
            <a:t>Inicialmente, as </a:t>
          </a:r>
          <a:r>
            <a:rPr lang="pt-BR" sz="1900" b="0" i="0" kern="1200" dirty="0" err="1"/>
            <a:t>colonias</a:t>
          </a:r>
          <a:r>
            <a:rPr lang="pt-BR" sz="1900" b="0" i="0" kern="1200" dirty="0"/>
            <a:t>, superior ao da </a:t>
          </a:r>
          <a:r>
            <a:rPr lang="pt-BR" sz="1900" b="0" i="0" kern="1200" dirty="0" err="1"/>
            <a:t>metrópoli</a:t>
          </a:r>
          <a:r>
            <a:rPr lang="pt-BR" sz="1900" b="0" i="0" kern="1200" dirty="0"/>
            <a:t> </a:t>
          </a:r>
          <a:r>
            <a:rPr lang="pt-BR" sz="1900" b="0" i="0" kern="1200" dirty="0" err="1"/>
            <a:t>grazas</a:t>
          </a:r>
          <a:r>
            <a:rPr lang="pt-BR" sz="1900" b="0" i="0" kern="1200" dirty="0"/>
            <a:t> ao </a:t>
          </a:r>
          <a:r>
            <a:rPr lang="pt-BR" sz="1900" b="0" i="0" kern="1200" dirty="0" err="1"/>
            <a:t>florecemento</a:t>
          </a:r>
          <a:r>
            <a:rPr lang="pt-BR" sz="1900" b="0" i="0" kern="1200" dirty="0"/>
            <a:t> do </a:t>
          </a:r>
          <a:r>
            <a:rPr lang="pt-BR" sz="1900" b="0" i="0" kern="1200" dirty="0" err="1"/>
            <a:t>comeespecialmente</a:t>
          </a:r>
          <a:r>
            <a:rPr lang="pt-BR" sz="1900" b="0" i="0" kern="1200" dirty="0"/>
            <a:t> Mileto, </a:t>
          </a:r>
          <a:r>
            <a:rPr lang="pt-BR" sz="1900" b="0" i="0" kern="1200" dirty="0" err="1"/>
            <a:t>alcanzaron</a:t>
          </a:r>
          <a:r>
            <a:rPr lang="pt-BR" sz="1900" b="0" i="0" kern="1200" dirty="0"/>
            <a:t> </a:t>
          </a:r>
          <a:r>
            <a:rPr lang="pt-BR" sz="1900" b="0" i="0" kern="1200" dirty="0" err="1"/>
            <a:t>un</a:t>
          </a:r>
          <a:r>
            <a:rPr lang="pt-BR" sz="1900" b="0" i="0" kern="1200" dirty="0"/>
            <a:t> </a:t>
          </a:r>
          <a:r>
            <a:rPr lang="pt-BR" sz="1900" b="0" i="0" kern="1200" dirty="0" err="1"/>
            <a:t>nivel</a:t>
          </a:r>
          <a:r>
            <a:rPr lang="pt-BR" sz="1900" b="0" i="0" kern="1200" dirty="0"/>
            <a:t> de </a:t>
          </a:r>
          <a:r>
            <a:rPr lang="pt-BR" sz="1900" b="0" i="0" kern="1200" dirty="0" err="1"/>
            <a:t>benestar</a:t>
          </a:r>
          <a:r>
            <a:rPr lang="pt-BR" sz="1900" b="0" i="0" kern="1200" dirty="0"/>
            <a:t> </a:t>
          </a:r>
          <a:r>
            <a:rPr lang="pt-BR" sz="1900" b="0" i="0" kern="1200" dirty="0" err="1"/>
            <a:t>rcio</a:t>
          </a:r>
          <a:r>
            <a:rPr lang="pt-BR" sz="1900" b="0" i="0" kern="1200" dirty="0"/>
            <a:t>. Posteriormente, este </a:t>
          </a:r>
          <a:r>
            <a:rPr lang="pt-BR" sz="1900" b="0" i="0" kern="1200" dirty="0" err="1"/>
            <a:t>nivel</a:t>
          </a:r>
          <a:r>
            <a:rPr lang="pt-BR" sz="1900" b="0" i="0" kern="1200" dirty="0"/>
            <a:t> </a:t>
          </a:r>
          <a:r>
            <a:rPr lang="pt-BR" sz="1900" b="0" i="0" kern="1200" dirty="0" err="1"/>
            <a:t>trasladouse</a:t>
          </a:r>
          <a:r>
            <a:rPr lang="pt-BR" sz="1900" b="0" i="0" kern="1200" dirty="0"/>
            <a:t> </a:t>
          </a:r>
          <a:r>
            <a:rPr lang="pt-BR" sz="1900" b="0" i="0" kern="1200" dirty="0" err="1"/>
            <a:t>tamén</a:t>
          </a:r>
          <a:r>
            <a:rPr lang="pt-BR" sz="1900" b="0" i="0" kern="1200" dirty="0"/>
            <a:t> á </a:t>
          </a:r>
          <a:r>
            <a:rPr lang="pt-BR" sz="1900" b="0" i="0" kern="1200" dirty="0" err="1"/>
            <a:t>metrópoli</a:t>
          </a:r>
          <a:r>
            <a:rPr lang="pt-BR" sz="1900" b="0" i="0" kern="1200" dirty="0"/>
            <a:t> </a:t>
          </a:r>
          <a:endParaRPr lang="en-US" sz="1900" kern="1200" dirty="0"/>
        </a:p>
      </dsp:txBody>
      <dsp:txXfrm>
        <a:off x="78133" y="3422923"/>
        <a:ext cx="6472538" cy="1444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9D638-81A4-4404-A676-CE3DAED02927}">
      <dsp:nvSpPr>
        <dsp:cNvPr id="0" name=""/>
        <dsp:cNvSpPr/>
      </dsp:nvSpPr>
      <dsp:spPr>
        <a:xfrm>
          <a:off x="0" y="194592"/>
          <a:ext cx="2686347" cy="161180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err="1"/>
            <a:t>Iníciase</a:t>
          </a:r>
          <a:r>
            <a:rPr lang="es-ES" sz="1500" kern="1200" dirty="0"/>
            <a:t> </a:t>
          </a:r>
          <a:r>
            <a:rPr lang="es-ES" sz="1500" kern="1200" dirty="0" err="1"/>
            <a:t>cun</a:t>
          </a:r>
          <a:r>
            <a:rPr lang="es-ES" sz="1500" kern="1200" dirty="0"/>
            <a:t> </a:t>
          </a:r>
          <a:r>
            <a:rPr lang="es-ES" sz="1500" kern="1200" dirty="0" err="1"/>
            <a:t>recoñecemento</a:t>
          </a:r>
          <a:r>
            <a:rPr lang="es-ES" sz="1500" kern="1200" dirty="0"/>
            <a:t> da ignorancia. </a:t>
          </a:r>
          <a:endParaRPr lang="en-US" sz="1500" kern="1200" dirty="0"/>
        </a:p>
      </dsp:txBody>
      <dsp:txXfrm>
        <a:off x="0" y="194592"/>
        <a:ext cx="2686347" cy="1611808"/>
      </dsp:txXfrm>
    </dsp:sp>
    <dsp:sp modelId="{32FB29C0-CED4-4998-8649-16B60DCB73AF}">
      <dsp:nvSpPr>
        <dsp:cNvPr id="0" name=""/>
        <dsp:cNvSpPr/>
      </dsp:nvSpPr>
      <dsp:spPr>
        <a:xfrm>
          <a:off x="2954982" y="194592"/>
          <a:ext cx="2686347" cy="161180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É un saber que aspira a transformar a </a:t>
          </a:r>
          <a:r>
            <a:rPr lang="es-ES" sz="1500" kern="1200" dirty="0" err="1"/>
            <a:t>realidade</a:t>
          </a:r>
          <a:r>
            <a:rPr lang="es-ES" sz="1500" kern="1200" dirty="0"/>
            <a:t> (sen </a:t>
          </a:r>
          <a:r>
            <a:rPr lang="es-ES" sz="1500" kern="1200" dirty="0" err="1"/>
            <a:t>utilidade</a:t>
          </a:r>
          <a:r>
            <a:rPr lang="es-ES" sz="1500" kern="1200" dirty="0"/>
            <a:t> práctica). </a:t>
          </a:r>
          <a:endParaRPr lang="en-US" sz="1500" kern="1200" dirty="0"/>
        </a:p>
      </dsp:txBody>
      <dsp:txXfrm>
        <a:off x="2954982" y="194592"/>
        <a:ext cx="2686347" cy="1611808"/>
      </dsp:txXfrm>
    </dsp:sp>
    <dsp:sp modelId="{2FEDABEB-291B-4142-B384-2C847DF2E385}">
      <dsp:nvSpPr>
        <dsp:cNvPr id="0" name=""/>
        <dsp:cNvSpPr/>
      </dsp:nvSpPr>
      <dsp:spPr>
        <a:xfrm>
          <a:off x="5909964" y="194592"/>
          <a:ext cx="2686347" cy="161180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a:t>Posee afán de universalidade. A filosofía non rexeita ninguna cuestión que se poida plantexar o ser humano. Outras disciplinas seleccionan unha parcela da realidade concreta. </a:t>
          </a:r>
          <a:endParaRPr lang="en-US" sz="1500" kern="1200"/>
        </a:p>
      </dsp:txBody>
      <dsp:txXfrm>
        <a:off x="5909964" y="194592"/>
        <a:ext cx="2686347" cy="1611808"/>
      </dsp:txXfrm>
    </dsp:sp>
    <dsp:sp modelId="{F7BFF26D-C774-403D-9616-0BBAD62D94FC}">
      <dsp:nvSpPr>
        <dsp:cNvPr id="0" name=""/>
        <dsp:cNvSpPr/>
      </dsp:nvSpPr>
      <dsp:spPr>
        <a:xfrm>
          <a:off x="1477491" y="2075035"/>
          <a:ext cx="2686347" cy="161180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a:t>Emprega a razón como instrumento de coñecemento. Argumentación.</a:t>
          </a:r>
          <a:endParaRPr lang="en-US" sz="1500" kern="1200"/>
        </a:p>
      </dsp:txBody>
      <dsp:txXfrm>
        <a:off x="1477491" y="2075035"/>
        <a:ext cx="2686347" cy="1611808"/>
      </dsp:txXfrm>
    </dsp:sp>
    <dsp:sp modelId="{0FE4CF6D-3788-4CBA-9AAC-B5AE20AF4419}">
      <dsp:nvSpPr>
        <dsp:cNvPr id="0" name=""/>
        <dsp:cNvSpPr/>
      </dsp:nvSpPr>
      <dsp:spPr>
        <a:xfrm>
          <a:off x="4432473" y="2075035"/>
          <a:ext cx="2686347" cy="161180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a:t>É un saber radical.</a:t>
          </a:r>
          <a:endParaRPr lang="en-US" sz="1500" kern="1200"/>
        </a:p>
      </dsp:txBody>
      <dsp:txXfrm>
        <a:off x="4432473" y="2075035"/>
        <a:ext cx="2686347" cy="16118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gl-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3A23A-CD59-4305-B092-6FA039A1D752}" type="datetimeFigureOut">
              <a:rPr lang="gl-ES" smtClean="0"/>
              <a:t>27/09/2022</a:t>
            </a:fld>
            <a:endParaRPr lang="gl-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gl-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gl-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gl-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897A1-B9BA-4E7E-A77B-D8E73F67227C}" type="slidenum">
              <a:rPr lang="gl-ES" smtClean="0"/>
              <a:t>‹Nº›</a:t>
            </a:fld>
            <a:endParaRPr lang="gl-ES"/>
          </a:p>
        </p:txBody>
      </p:sp>
    </p:spTree>
    <p:extLst>
      <p:ext uri="{BB962C8B-B14F-4D97-AF65-F5344CB8AC3E}">
        <p14:creationId xmlns:p14="http://schemas.microsoft.com/office/powerpoint/2010/main" val="278638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3932f5fa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3932f5fa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8495CF1-FBC3-45C7-8669-22CE71101A5D}" type="datetimeFigureOut">
              <a:rPr lang="es-ES" smtClean="0"/>
              <a:t>27/09/2022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66D9DB-0411-4AEA-B444-537E10270488}" type="slidenum">
              <a:rPr lang="es-ES" smtClean="0"/>
              <a:t>‹Nº›</a:t>
            </a:fld>
            <a:endParaRPr lang="es-ES"/>
          </a:p>
        </p:txBody>
      </p:sp>
    </p:spTree>
    <p:extLst>
      <p:ext uri="{BB962C8B-B14F-4D97-AF65-F5344CB8AC3E}">
        <p14:creationId xmlns:p14="http://schemas.microsoft.com/office/powerpoint/2010/main" val="1853836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495CF1-FBC3-45C7-8669-22CE71101A5D}" type="datetimeFigureOut">
              <a:rPr lang="es-ES" smtClean="0"/>
              <a:t>27/09/2022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66D9DB-0411-4AEA-B444-537E10270488}" type="slidenum">
              <a:rPr lang="es-ES" smtClean="0"/>
              <a:t>‹Nº›</a:t>
            </a:fld>
            <a:endParaRPr lang="es-ES"/>
          </a:p>
        </p:txBody>
      </p:sp>
    </p:spTree>
    <p:extLst>
      <p:ext uri="{BB962C8B-B14F-4D97-AF65-F5344CB8AC3E}">
        <p14:creationId xmlns:p14="http://schemas.microsoft.com/office/powerpoint/2010/main" val="82906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495CF1-FBC3-45C7-8669-22CE71101A5D}" type="datetimeFigureOut">
              <a:rPr lang="es-ES" smtClean="0"/>
              <a:t>27/09/2022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66D9DB-0411-4AEA-B444-537E10270488}"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4279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495CF1-FBC3-45C7-8669-22CE71101A5D}" type="datetimeFigureOut">
              <a:rPr lang="es-ES" smtClean="0"/>
              <a:t>27/09/2022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66D9DB-0411-4AEA-B444-537E10270488}" type="slidenum">
              <a:rPr lang="es-ES" smtClean="0"/>
              <a:t>‹Nº›</a:t>
            </a:fld>
            <a:endParaRPr lang="es-ES"/>
          </a:p>
        </p:txBody>
      </p:sp>
    </p:spTree>
    <p:extLst>
      <p:ext uri="{BB962C8B-B14F-4D97-AF65-F5344CB8AC3E}">
        <p14:creationId xmlns:p14="http://schemas.microsoft.com/office/powerpoint/2010/main" val="453468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495CF1-FBC3-45C7-8669-22CE71101A5D}" type="datetimeFigureOut">
              <a:rPr lang="es-ES" smtClean="0"/>
              <a:t>27/09/2022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66D9DB-0411-4AEA-B444-537E10270488}"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4208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495CF1-FBC3-45C7-8669-22CE71101A5D}" type="datetimeFigureOut">
              <a:rPr lang="es-ES" smtClean="0"/>
              <a:t>27/09/2022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66D9DB-0411-4AEA-B444-537E10270488}" type="slidenum">
              <a:rPr lang="es-ES" smtClean="0"/>
              <a:t>‹Nº›</a:t>
            </a:fld>
            <a:endParaRPr lang="es-ES"/>
          </a:p>
        </p:txBody>
      </p:sp>
    </p:spTree>
    <p:extLst>
      <p:ext uri="{BB962C8B-B14F-4D97-AF65-F5344CB8AC3E}">
        <p14:creationId xmlns:p14="http://schemas.microsoft.com/office/powerpoint/2010/main" val="636907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495CF1-FBC3-45C7-8669-22CE71101A5D}" type="datetimeFigureOut">
              <a:rPr lang="es-ES" smtClean="0"/>
              <a:t>27/09/2022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66D9DB-0411-4AEA-B444-537E10270488}" type="slidenum">
              <a:rPr lang="es-ES" smtClean="0"/>
              <a:t>‹Nº›</a:t>
            </a:fld>
            <a:endParaRPr lang="es-ES"/>
          </a:p>
        </p:txBody>
      </p:sp>
    </p:spTree>
    <p:extLst>
      <p:ext uri="{BB962C8B-B14F-4D97-AF65-F5344CB8AC3E}">
        <p14:creationId xmlns:p14="http://schemas.microsoft.com/office/powerpoint/2010/main" val="55977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495CF1-FBC3-45C7-8669-22CE71101A5D}" type="datetimeFigureOut">
              <a:rPr lang="es-ES" smtClean="0"/>
              <a:t>27/09/2022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66D9DB-0411-4AEA-B444-537E10270488}" type="slidenum">
              <a:rPr lang="es-ES" smtClean="0"/>
              <a:t>‹Nº›</a:t>
            </a:fld>
            <a:endParaRPr lang="es-ES"/>
          </a:p>
        </p:txBody>
      </p:sp>
    </p:spTree>
    <p:extLst>
      <p:ext uri="{BB962C8B-B14F-4D97-AF65-F5344CB8AC3E}">
        <p14:creationId xmlns:p14="http://schemas.microsoft.com/office/powerpoint/2010/main" val="426475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495CF1-FBC3-45C7-8669-22CE71101A5D}" type="datetimeFigureOut">
              <a:rPr lang="es-ES" smtClean="0"/>
              <a:t>27/09/2022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66D9DB-0411-4AEA-B444-537E10270488}" type="slidenum">
              <a:rPr lang="es-ES" smtClean="0"/>
              <a:t>‹Nº›</a:t>
            </a:fld>
            <a:endParaRPr lang="es-ES"/>
          </a:p>
        </p:txBody>
      </p:sp>
    </p:spTree>
    <p:extLst>
      <p:ext uri="{BB962C8B-B14F-4D97-AF65-F5344CB8AC3E}">
        <p14:creationId xmlns:p14="http://schemas.microsoft.com/office/powerpoint/2010/main" val="127700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495CF1-FBC3-45C7-8669-22CE71101A5D}" type="datetimeFigureOut">
              <a:rPr lang="es-ES" smtClean="0"/>
              <a:t>27/09/2022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66D9DB-0411-4AEA-B444-537E10270488}" type="slidenum">
              <a:rPr lang="es-ES" smtClean="0"/>
              <a:t>‹Nº›</a:t>
            </a:fld>
            <a:endParaRPr lang="es-ES"/>
          </a:p>
        </p:txBody>
      </p:sp>
    </p:spTree>
    <p:extLst>
      <p:ext uri="{BB962C8B-B14F-4D97-AF65-F5344CB8AC3E}">
        <p14:creationId xmlns:p14="http://schemas.microsoft.com/office/powerpoint/2010/main" val="1654225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8495CF1-FBC3-45C7-8669-22CE71101A5D}" type="datetimeFigureOut">
              <a:rPr lang="es-ES" smtClean="0"/>
              <a:t>27/09/2022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A66D9DB-0411-4AEA-B444-537E10270488}" type="slidenum">
              <a:rPr lang="es-ES" smtClean="0"/>
              <a:t>‹Nº›</a:t>
            </a:fld>
            <a:endParaRPr lang="es-ES"/>
          </a:p>
        </p:txBody>
      </p:sp>
    </p:spTree>
    <p:extLst>
      <p:ext uri="{BB962C8B-B14F-4D97-AF65-F5344CB8AC3E}">
        <p14:creationId xmlns:p14="http://schemas.microsoft.com/office/powerpoint/2010/main" val="139660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495CF1-FBC3-45C7-8669-22CE71101A5D}" type="datetimeFigureOut">
              <a:rPr lang="es-ES" smtClean="0"/>
              <a:t>27/09/2022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A66D9DB-0411-4AEA-B444-537E10270488}" type="slidenum">
              <a:rPr lang="es-ES" smtClean="0"/>
              <a:t>‹Nº›</a:t>
            </a:fld>
            <a:endParaRPr lang="es-ES"/>
          </a:p>
        </p:txBody>
      </p:sp>
    </p:spTree>
    <p:extLst>
      <p:ext uri="{BB962C8B-B14F-4D97-AF65-F5344CB8AC3E}">
        <p14:creationId xmlns:p14="http://schemas.microsoft.com/office/powerpoint/2010/main" val="191707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8495CF1-FBC3-45C7-8669-22CE71101A5D}" type="datetimeFigureOut">
              <a:rPr lang="es-ES" smtClean="0"/>
              <a:t>27/09/2022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A66D9DB-0411-4AEA-B444-537E10270488}" type="slidenum">
              <a:rPr lang="es-ES" smtClean="0"/>
              <a:t>‹Nº›</a:t>
            </a:fld>
            <a:endParaRPr lang="es-ES"/>
          </a:p>
        </p:txBody>
      </p:sp>
    </p:spTree>
    <p:extLst>
      <p:ext uri="{BB962C8B-B14F-4D97-AF65-F5344CB8AC3E}">
        <p14:creationId xmlns:p14="http://schemas.microsoft.com/office/powerpoint/2010/main" val="95620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95CF1-FBC3-45C7-8669-22CE71101A5D}" type="datetimeFigureOut">
              <a:rPr lang="es-ES" smtClean="0"/>
              <a:t>27/09/2022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A66D9DB-0411-4AEA-B444-537E10270488}" type="slidenum">
              <a:rPr lang="es-ES" smtClean="0"/>
              <a:t>‹Nº›</a:t>
            </a:fld>
            <a:endParaRPr lang="es-ES"/>
          </a:p>
        </p:txBody>
      </p:sp>
    </p:spTree>
    <p:extLst>
      <p:ext uri="{BB962C8B-B14F-4D97-AF65-F5344CB8AC3E}">
        <p14:creationId xmlns:p14="http://schemas.microsoft.com/office/powerpoint/2010/main" val="84065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495CF1-FBC3-45C7-8669-22CE71101A5D}" type="datetimeFigureOut">
              <a:rPr lang="es-ES" smtClean="0"/>
              <a:t>27/09/2022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A66D9DB-0411-4AEA-B444-537E10270488}" type="slidenum">
              <a:rPr lang="es-ES" smtClean="0"/>
              <a:t>‹Nº›</a:t>
            </a:fld>
            <a:endParaRPr lang="es-ES"/>
          </a:p>
        </p:txBody>
      </p:sp>
    </p:spTree>
    <p:extLst>
      <p:ext uri="{BB962C8B-B14F-4D97-AF65-F5344CB8AC3E}">
        <p14:creationId xmlns:p14="http://schemas.microsoft.com/office/powerpoint/2010/main" val="4577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495CF1-FBC3-45C7-8669-22CE71101A5D}" type="datetimeFigureOut">
              <a:rPr lang="es-ES" smtClean="0"/>
              <a:t>27/09/2022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A66D9DB-0411-4AEA-B444-537E10270488}" type="slidenum">
              <a:rPr lang="es-ES" smtClean="0"/>
              <a:t>‹Nº›</a:t>
            </a:fld>
            <a:endParaRPr lang="es-ES"/>
          </a:p>
        </p:txBody>
      </p:sp>
    </p:spTree>
    <p:extLst>
      <p:ext uri="{BB962C8B-B14F-4D97-AF65-F5344CB8AC3E}">
        <p14:creationId xmlns:p14="http://schemas.microsoft.com/office/powerpoint/2010/main" val="94578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495CF1-FBC3-45C7-8669-22CE71101A5D}" type="datetimeFigureOut">
              <a:rPr lang="es-ES" smtClean="0"/>
              <a:t>27/09/2022</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A66D9DB-0411-4AEA-B444-537E10270488}" type="slidenum">
              <a:rPr lang="es-ES" smtClean="0"/>
              <a:t>‹Nº›</a:t>
            </a:fld>
            <a:endParaRPr lang="es-ES"/>
          </a:p>
        </p:txBody>
      </p:sp>
    </p:spTree>
    <p:extLst>
      <p:ext uri="{BB962C8B-B14F-4D97-AF65-F5344CB8AC3E}">
        <p14:creationId xmlns:p14="http://schemas.microsoft.com/office/powerpoint/2010/main" val="32759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woS1o-CkHQ8?start=33&amp;feature=oembed" TargetMode="Externa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eoin0w7FOk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82281-E1EE-36FE-E112-9C1E4B801AA5}"/>
              </a:ext>
            </a:extLst>
          </p:cNvPr>
          <p:cNvSpPr>
            <a:spLocks noGrp="1"/>
          </p:cNvSpPr>
          <p:nvPr>
            <p:ph type="ctrTitle"/>
          </p:nvPr>
        </p:nvSpPr>
        <p:spPr/>
        <p:txBody>
          <a:bodyPr/>
          <a:lstStyle/>
          <a:p>
            <a:r>
              <a:rPr lang="es-ES" dirty="0" err="1"/>
              <a:t>Unidade</a:t>
            </a:r>
            <a:r>
              <a:rPr lang="es-ES" dirty="0"/>
              <a:t> 1</a:t>
            </a:r>
          </a:p>
        </p:txBody>
      </p:sp>
      <p:sp>
        <p:nvSpPr>
          <p:cNvPr id="3" name="Subtítulo 2">
            <a:extLst>
              <a:ext uri="{FF2B5EF4-FFF2-40B4-BE49-F238E27FC236}">
                <a16:creationId xmlns:a16="http://schemas.microsoft.com/office/drawing/2014/main" id="{10D8B8F8-766F-E365-C2F8-D3096AEAE2D8}"/>
              </a:ext>
            </a:extLst>
          </p:cNvPr>
          <p:cNvSpPr>
            <a:spLocks noGrp="1"/>
          </p:cNvSpPr>
          <p:nvPr>
            <p:ph type="subTitle" idx="1"/>
          </p:nvPr>
        </p:nvSpPr>
        <p:spPr/>
        <p:txBody>
          <a:bodyPr/>
          <a:lstStyle/>
          <a:p>
            <a:r>
              <a:rPr lang="es-ES" dirty="0"/>
              <a:t>O saber filosófico</a:t>
            </a:r>
          </a:p>
        </p:txBody>
      </p:sp>
      <p:sp>
        <p:nvSpPr>
          <p:cNvPr id="5" name="CuadroTexto 4">
            <a:extLst>
              <a:ext uri="{FF2B5EF4-FFF2-40B4-BE49-F238E27FC236}">
                <a16:creationId xmlns:a16="http://schemas.microsoft.com/office/drawing/2014/main" id="{EFF68296-F392-CA01-40E1-610B6EB7DF82}"/>
              </a:ext>
            </a:extLst>
          </p:cNvPr>
          <p:cNvSpPr txBox="1"/>
          <p:nvPr/>
        </p:nvSpPr>
        <p:spPr>
          <a:xfrm>
            <a:off x="1507067" y="2121647"/>
            <a:ext cx="4299284" cy="2862322"/>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pt-BR" sz="1800" b="0" i="0" u="none" strike="noStrike" dirty="0" err="1">
                <a:solidFill>
                  <a:srgbClr val="3F3F3F"/>
                </a:solidFill>
                <a:effectLst/>
                <a:latin typeface="Trebuchet MS" panose="020B0603020202020204" pitchFamily="34" charset="0"/>
              </a:rPr>
              <a:t>Orixe</a:t>
            </a:r>
            <a:r>
              <a:rPr lang="pt-BR" sz="1800" b="0" i="0" u="none" strike="noStrike" dirty="0">
                <a:solidFill>
                  <a:srgbClr val="3F3F3F"/>
                </a:solidFill>
                <a:effectLst/>
                <a:latin typeface="Trebuchet MS" panose="020B0603020202020204" pitchFamily="34" charset="0"/>
              </a:rPr>
              <a:t> da </a:t>
            </a:r>
            <a:r>
              <a:rPr lang="pt-BR" sz="1800" b="0" i="0" u="none" strike="noStrike" dirty="0" err="1">
                <a:solidFill>
                  <a:srgbClr val="3F3F3F"/>
                </a:solidFill>
                <a:effectLst/>
                <a:latin typeface="Trebuchet MS" panose="020B0603020202020204" pitchFamily="34" charset="0"/>
              </a:rPr>
              <a:t>filosofía</a:t>
            </a:r>
            <a:endParaRPr lang="pt-BR" sz="1400" b="0" i="0" u="none" strike="noStrike" dirty="0">
              <a:solidFill>
                <a:srgbClr val="90C226"/>
              </a:solidFill>
              <a:effectLst/>
              <a:latin typeface="Noto Sans Symbols"/>
            </a:endParaRPr>
          </a:p>
          <a:p>
            <a:pPr rtl="0" fontAlgn="base">
              <a:spcBef>
                <a:spcPts val="0"/>
              </a:spcBef>
              <a:spcAft>
                <a:spcPts val="0"/>
              </a:spcAft>
              <a:buFont typeface="Arial" panose="020B0604020202020204" pitchFamily="34" charset="0"/>
              <a:buChar char="•"/>
            </a:pPr>
            <a:r>
              <a:rPr lang="pt-BR" sz="1800" b="0" i="0" u="none" strike="noStrike" dirty="0">
                <a:solidFill>
                  <a:srgbClr val="3F3F3F"/>
                </a:solidFill>
                <a:effectLst/>
                <a:latin typeface="Trebuchet MS" panose="020B0603020202020204" pitchFamily="34" charset="0"/>
              </a:rPr>
              <a:t>Mito e </a:t>
            </a:r>
            <a:r>
              <a:rPr lang="pt-BR" sz="1800" b="0" i="0" u="none" strike="noStrike" dirty="0" err="1">
                <a:solidFill>
                  <a:srgbClr val="3F3F3F"/>
                </a:solidFill>
                <a:effectLst/>
                <a:latin typeface="Trebuchet MS" panose="020B0603020202020204" pitchFamily="34" charset="0"/>
              </a:rPr>
              <a:t>filosofía</a:t>
            </a:r>
            <a:endParaRPr lang="pt-BR" sz="1400" b="0" i="0" u="none" strike="noStrike" dirty="0">
              <a:solidFill>
                <a:srgbClr val="90C226"/>
              </a:solidFill>
              <a:effectLst/>
              <a:latin typeface="Noto Sans Symbols"/>
            </a:endParaRPr>
          </a:p>
          <a:p>
            <a:pPr rtl="0" fontAlgn="base">
              <a:spcBef>
                <a:spcPts val="0"/>
              </a:spcBef>
              <a:spcAft>
                <a:spcPts val="0"/>
              </a:spcAft>
              <a:buFont typeface="Arial" panose="020B0604020202020204" pitchFamily="34" charset="0"/>
              <a:buChar char="•"/>
            </a:pPr>
            <a:r>
              <a:rPr lang="pt-BR" sz="1800" b="0" i="0" u="none" strike="noStrike" dirty="0">
                <a:solidFill>
                  <a:srgbClr val="3F3F3F"/>
                </a:solidFill>
                <a:effectLst/>
                <a:latin typeface="Trebuchet MS" panose="020B0603020202020204" pitchFamily="34" charset="0"/>
              </a:rPr>
              <a:t>As disciplinas filosóficas e as grandes preguntas da </a:t>
            </a:r>
            <a:r>
              <a:rPr lang="pt-BR" sz="1800" b="0" i="0" u="none" strike="noStrike" dirty="0" err="1">
                <a:solidFill>
                  <a:srgbClr val="3F3F3F"/>
                </a:solidFill>
                <a:effectLst/>
                <a:latin typeface="Trebuchet MS" panose="020B0603020202020204" pitchFamily="34" charset="0"/>
              </a:rPr>
              <a:t>filosofía</a:t>
            </a:r>
            <a:endParaRPr lang="pt-BR" sz="1400" b="0" i="0" u="none" strike="noStrike" dirty="0">
              <a:solidFill>
                <a:srgbClr val="90C226"/>
              </a:solidFill>
              <a:effectLst/>
              <a:latin typeface="Noto Sans Symbols"/>
            </a:endParaRPr>
          </a:p>
          <a:p>
            <a:pPr rtl="0" fontAlgn="base">
              <a:spcBef>
                <a:spcPts val="0"/>
              </a:spcBef>
              <a:spcAft>
                <a:spcPts val="0"/>
              </a:spcAft>
              <a:buFont typeface="Arial" panose="020B0604020202020204" pitchFamily="34" charset="0"/>
              <a:buChar char="•"/>
            </a:pPr>
            <a:r>
              <a:rPr lang="pt-BR" sz="1800" b="0" i="0" u="none" strike="noStrike" dirty="0">
                <a:solidFill>
                  <a:srgbClr val="3F3F3F"/>
                </a:solidFill>
                <a:effectLst/>
                <a:latin typeface="Trebuchet MS" panose="020B0603020202020204" pitchFamily="34" charset="0"/>
              </a:rPr>
              <a:t>A </a:t>
            </a:r>
            <a:r>
              <a:rPr lang="pt-BR" sz="1800" b="0" i="0" u="none" strike="noStrike" dirty="0" err="1">
                <a:solidFill>
                  <a:srgbClr val="3F3F3F"/>
                </a:solidFill>
                <a:effectLst/>
                <a:latin typeface="Trebuchet MS" panose="020B0603020202020204" pitchFamily="34" charset="0"/>
              </a:rPr>
              <a:t>filosofía</a:t>
            </a:r>
            <a:r>
              <a:rPr lang="pt-BR" sz="1800" b="0" i="0" u="none" strike="noStrike" dirty="0">
                <a:solidFill>
                  <a:srgbClr val="3F3F3F"/>
                </a:solidFill>
                <a:effectLst/>
                <a:latin typeface="Trebuchet MS" panose="020B0603020202020204" pitchFamily="34" charset="0"/>
              </a:rPr>
              <a:t> e outros </a:t>
            </a:r>
            <a:r>
              <a:rPr lang="pt-BR" sz="1800" b="0" i="0" u="none" strike="noStrike" dirty="0" err="1">
                <a:solidFill>
                  <a:srgbClr val="3F3F3F"/>
                </a:solidFill>
                <a:effectLst/>
                <a:latin typeface="Trebuchet MS" panose="020B0603020202020204" pitchFamily="34" charset="0"/>
              </a:rPr>
              <a:t>ámbitos</a:t>
            </a:r>
            <a:r>
              <a:rPr lang="pt-BR" sz="1800" b="0" i="0" u="none" strike="noStrike" dirty="0">
                <a:solidFill>
                  <a:srgbClr val="3F3F3F"/>
                </a:solidFill>
                <a:effectLst/>
                <a:latin typeface="Trebuchet MS" panose="020B0603020202020204" pitchFamily="34" charset="0"/>
              </a:rPr>
              <a:t> da </a:t>
            </a:r>
            <a:r>
              <a:rPr lang="pt-BR" sz="1800" b="0" i="0" u="none" strike="noStrike" dirty="0" err="1">
                <a:solidFill>
                  <a:srgbClr val="3F3F3F"/>
                </a:solidFill>
                <a:effectLst/>
                <a:latin typeface="Trebuchet MS" panose="020B0603020202020204" pitchFamily="34" charset="0"/>
              </a:rPr>
              <a:t>actividade</a:t>
            </a:r>
            <a:r>
              <a:rPr lang="pt-BR" sz="1800" b="0" i="0" u="none" strike="noStrike" dirty="0">
                <a:solidFill>
                  <a:srgbClr val="3F3F3F"/>
                </a:solidFill>
                <a:effectLst/>
                <a:latin typeface="Trebuchet MS" panose="020B0603020202020204" pitchFamily="34" charset="0"/>
              </a:rPr>
              <a:t> humana</a:t>
            </a:r>
            <a:endParaRPr lang="pt-BR" sz="1400" b="0" i="0" u="none" strike="noStrike" dirty="0">
              <a:solidFill>
                <a:srgbClr val="90C226"/>
              </a:solidFill>
              <a:effectLst/>
              <a:latin typeface="Noto Sans Symbols"/>
            </a:endParaRPr>
          </a:p>
          <a:p>
            <a:pPr rtl="0" fontAlgn="base">
              <a:spcBef>
                <a:spcPts val="0"/>
              </a:spcBef>
              <a:spcAft>
                <a:spcPts val="0"/>
              </a:spcAft>
              <a:buFont typeface="Arial" panose="020B0604020202020204" pitchFamily="34" charset="0"/>
              <a:buChar char="•"/>
            </a:pPr>
            <a:r>
              <a:rPr lang="pt-BR" sz="1800" b="0" i="0" u="none" strike="noStrike" dirty="0">
                <a:solidFill>
                  <a:srgbClr val="3F3F3F"/>
                </a:solidFill>
                <a:effectLst/>
                <a:latin typeface="Trebuchet MS" panose="020B0603020202020204" pitchFamily="34" charset="0"/>
              </a:rPr>
              <a:t>A utilidade da </a:t>
            </a:r>
            <a:r>
              <a:rPr lang="pt-BR" sz="1800" b="0" i="0" u="none" strike="noStrike" dirty="0" err="1">
                <a:solidFill>
                  <a:srgbClr val="3F3F3F"/>
                </a:solidFill>
                <a:effectLst/>
                <a:latin typeface="Trebuchet MS" panose="020B0603020202020204" pitchFamily="34" charset="0"/>
              </a:rPr>
              <a:t>filosofía</a:t>
            </a:r>
            <a:endParaRPr lang="pt-BR" sz="1400" b="0" i="0" u="none" strike="noStrike" dirty="0">
              <a:solidFill>
                <a:srgbClr val="90C226"/>
              </a:solidFill>
              <a:effectLst/>
              <a:latin typeface="Noto Sans Symbols"/>
            </a:endParaRPr>
          </a:p>
          <a:p>
            <a:pPr rtl="0" fontAlgn="base">
              <a:spcBef>
                <a:spcPts val="0"/>
              </a:spcBef>
              <a:spcAft>
                <a:spcPts val="0"/>
              </a:spcAft>
              <a:buFont typeface="Arial" panose="020B0604020202020204" pitchFamily="34" charset="0"/>
              <a:buChar char="•"/>
            </a:pPr>
            <a:r>
              <a:rPr lang="pt-BR" sz="1800" b="0" i="0" u="none" strike="noStrike" dirty="0">
                <a:solidFill>
                  <a:srgbClr val="3F3F3F"/>
                </a:solidFill>
                <a:effectLst/>
                <a:latin typeface="Trebuchet MS" panose="020B0603020202020204" pitchFamily="34" charset="0"/>
              </a:rPr>
              <a:t>A </a:t>
            </a:r>
            <a:r>
              <a:rPr lang="pt-BR" sz="1800" b="0" i="0" u="none" strike="noStrike" dirty="0" err="1">
                <a:solidFill>
                  <a:srgbClr val="3F3F3F"/>
                </a:solidFill>
                <a:effectLst/>
                <a:latin typeface="Trebuchet MS" panose="020B0603020202020204" pitchFamily="34" charset="0"/>
              </a:rPr>
              <a:t>filosofía</a:t>
            </a:r>
            <a:r>
              <a:rPr lang="pt-BR" sz="1800" b="0" i="0" u="none" strike="noStrike" dirty="0">
                <a:solidFill>
                  <a:srgbClr val="3F3F3F"/>
                </a:solidFill>
                <a:effectLst/>
                <a:latin typeface="Trebuchet MS" panose="020B0603020202020204" pitchFamily="34" charset="0"/>
              </a:rPr>
              <a:t> desde unha perspectiva histórica e cultural</a:t>
            </a:r>
            <a:endParaRPr lang="pt-BR" sz="1400" b="0" i="0" u="none" strike="noStrike" dirty="0">
              <a:solidFill>
                <a:srgbClr val="90C226"/>
              </a:solidFill>
              <a:effectLst/>
              <a:latin typeface="Noto Sans Symbols"/>
            </a:endParaRPr>
          </a:p>
          <a:p>
            <a:pPr rtl="0" fontAlgn="base">
              <a:spcBef>
                <a:spcPts val="0"/>
              </a:spcBef>
              <a:spcAft>
                <a:spcPts val="0"/>
              </a:spcAft>
              <a:buFont typeface="Arial" panose="020B0604020202020204" pitchFamily="34" charset="0"/>
              <a:buChar char="•"/>
            </a:pPr>
            <a:r>
              <a:rPr lang="pt-BR" sz="1800" b="0" i="0" u="none" strike="noStrike" dirty="0" err="1">
                <a:solidFill>
                  <a:srgbClr val="3F3F3F"/>
                </a:solidFill>
                <a:effectLst/>
                <a:latin typeface="Trebuchet MS" panose="020B0603020202020204" pitchFamily="34" charset="0"/>
              </a:rPr>
              <a:t>Filosofía</a:t>
            </a:r>
            <a:r>
              <a:rPr lang="pt-BR" sz="1800" b="0" i="0" u="none" strike="noStrike" dirty="0">
                <a:solidFill>
                  <a:srgbClr val="3F3F3F"/>
                </a:solidFill>
                <a:effectLst/>
                <a:latin typeface="Trebuchet MS" panose="020B0603020202020204" pitchFamily="34" charset="0"/>
              </a:rPr>
              <a:t> e </a:t>
            </a:r>
            <a:r>
              <a:rPr lang="pt-BR" sz="1800" b="0" i="0" u="none" strike="noStrike" dirty="0" err="1">
                <a:solidFill>
                  <a:srgbClr val="3F3F3F"/>
                </a:solidFill>
                <a:effectLst/>
                <a:latin typeface="Trebuchet MS" panose="020B0603020202020204" pitchFamily="34" charset="0"/>
              </a:rPr>
              <a:t>condición</a:t>
            </a:r>
            <a:r>
              <a:rPr lang="pt-BR" sz="1800" b="0" i="0" u="none" strike="noStrike" dirty="0">
                <a:solidFill>
                  <a:srgbClr val="3F3F3F"/>
                </a:solidFill>
                <a:effectLst/>
                <a:latin typeface="Trebuchet MS" panose="020B0603020202020204" pitchFamily="34" charset="0"/>
              </a:rPr>
              <a:t> social</a:t>
            </a:r>
            <a:endParaRPr lang="pt-BR" sz="1400" b="0" i="0" u="none" strike="noStrike" dirty="0">
              <a:solidFill>
                <a:srgbClr val="90C226"/>
              </a:solidFill>
              <a:effectLst/>
              <a:latin typeface="Noto Sans Symbols"/>
            </a:endParaRPr>
          </a:p>
        </p:txBody>
      </p:sp>
    </p:spTree>
    <p:extLst>
      <p:ext uri="{BB962C8B-B14F-4D97-AF65-F5344CB8AC3E}">
        <p14:creationId xmlns:p14="http://schemas.microsoft.com/office/powerpoint/2010/main" val="41179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3" name="Rectangle 10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3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Isosceles Triangle 10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7" name="Isosceles Triangle 10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 name="Freeform: Shape 104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DA84FC5E-C6EA-2E63-A269-ABB89B8CC9F9}"/>
              </a:ext>
            </a:extLst>
          </p:cNvPr>
          <p:cNvSpPr>
            <a:spLocks noGrp="1"/>
          </p:cNvSpPr>
          <p:nvPr>
            <p:ph type="title"/>
          </p:nvPr>
        </p:nvSpPr>
        <p:spPr>
          <a:xfrm>
            <a:off x="7220603" y="117363"/>
            <a:ext cx="4512989" cy="2227730"/>
          </a:xfrm>
        </p:spPr>
        <p:txBody>
          <a:bodyPr anchor="ctr">
            <a:normAutofit/>
          </a:bodyPr>
          <a:lstStyle/>
          <a:p>
            <a:r>
              <a:rPr lang="gl-ES" dirty="0">
                <a:solidFill>
                  <a:srgbClr val="FFFFFF"/>
                </a:solidFill>
              </a:rPr>
              <a:t>Causas culturais do xurdimento da filosofía</a:t>
            </a:r>
          </a:p>
        </p:txBody>
      </p:sp>
      <p:pic>
        <p:nvPicPr>
          <p:cNvPr id="1026" name="Picture 2">
            <a:extLst>
              <a:ext uri="{FF2B5EF4-FFF2-40B4-BE49-F238E27FC236}">
                <a16:creationId xmlns:a16="http://schemas.microsoft.com/office/drawing/2014/main" id="{48DF94CB-1D85-0D5F-C016-F8FD430866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1740" y="1740874"/>
            <a:ext cx="4457099" cy="337625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AAE58E12-0149-0F91-785F-FFFD0F30F784}"/>
              </a:ext>
            </a:extLst>
          </p:cNvPr>
          <p:cNvSpPr>
            <a:spLocks noGrp="1"/>
          </p:cNvSpPr>
          <p:nvPr>
            <p:ph idx="1"/>
          </p:nvPr>
        </p:nvSpPr>
        <p:spPr>
          <a:xfrm>
            <a:off x="7147753" y="2503480"/>
            <a:ext cx="4512988" cy="3317938"/>
          </a:xfrm>
        </p:spPr>
        <p:txBody>
          <a:bodyPr anchor="t">
            <a:noAutofit/>
          </a:bodyPr>
          <a:lstStyle/>
          <a:p>
            <a:pPr>
              <a:lnSpc>
                <a:spcPct val="90000"/>
              </a:lnSpc>
            </a:pPr>
            <a:r>
              <a:rPr lang="es-ES" sz="1600" b="0" i="0" u="none" strike="noStrike" dirty="0">
                <a:solidFill>
                  <a:srgbClr val="FFFFFF"/>
                </a:solidFill>
                <a:effectLst/>
                <a:latin typeface="Arial" panose="020B0604020202020204" pitchFamily="34" charset="0"/>
              </a:rPr>
              <a:t>O comercio e expansión territorial que </a:t>
            </a:r>
            <a:r>
              <a:rPr lang="es-ES" sz="1600" b="0" i="0" u="none" strike="noStrike" dirty="0" err="1">
                <a:solidFill>
                  <a:srgbClr val="FFFFFF"/>
                </a:solidFill>
                <a:effectLst/>
                <a:latin typeface="Arial" panose="020B0604020202020204" pitchFamily="34" charset="0"/>
              </a:rPr>
              <a:t>experimentou</a:t>
            </a:r>
            <a:r>
              <a:rPr lang="es-ES" sz="1600" b="0" i="0" u="none" strike="noStrike" dirty="0">
                <a:solidFill>
                  <a:srgbClr val="FFFFFF"/>
                </a:solidFill>
                <a:effectLst/>
                <a:latin typeface="Arial" panose="020B0604020202020204" pitchFamily="34" charset="0"/>
              </a:rPr>
              <a:t> Grecia </a:t>
            </a:r>
            <a:r>
              <a:rPr lang="es-ES" sz="1600" b="0" i="0" u="none" strike="noStrike" dirty="0" err="1">
                <a:solidFill>
                  <a:srgbClr val="FFFFFF"/>
                </a:solidFill>
                <a:effectLst/>
                <a:latin typeface="Arial" panose="020B0604020202020204" pitchFamily="34" charset="0"/>
              </a:rPr>
              <a:t>levou</a:t>
            </a:r>
            <a:r>
              <a:rPr lang="es-ES" sz="1600" b="0" i="0" u="none" strike="noStrike" dirty="0">
                <a:solidFill>
                  <a:srgbClr val="FFFFFF"/>
                </a:solidFill>
                <a:effectLst/>
                <a:latin typeface="Arial" panose="020B0604020202020204" pitchFamily="34" charset="0"/>
              </a:rPr>
              <a:t> a que se </a:t>
            </a:r>
            <a:r>
              <a:rPr lang="es-ES" sz="1600" b="0" i="0" u="none" strike="noStrike" dirty="0" err="1">
                <a:solidFill>
                  <a:srgbClr val="FFFFFF"/>
                </a:solidFill>
                <a:effectLst/>
                <a:latin typeface="Arial" panose="020B0604020202020204" pitchFamily="34" charset="0"/>
              </a:rPr>
              <a:t>establecesen</a:t>
            </a:r>
            <a:r>
              <a:rPr lang="es-ES" sz="1600" b="0" i="0" u="none" strike="noStrike" dirty="0">
                <a:solidFill>
                  <a:srgbClr val="FFFFFF"/>
                </a:solidFill>
                <a:effectLst/>
                <a:latin typeface="Arial" panose="020B0604020202020204" pitchFamily="34" charset="0"/>
              </a:rPr>
              <a:t> </a:t>
            </a:r>
            <a:r>
              <a:rPr lang="es-ES" sz="1600" b="0" i="0" u="none" strike="noStrike" dirty="0" err="1">
                <a:solidFill>
                  <a:srgbClr val="FFFFFF"/>
                </a:solidFill>
                <a:effectLst/>
                <a:latin typeface="Arial" panose="020B0604020202020204" pitchFamily="34" charset="0"/>
              </a:rPr>
              <a:t>estreitos</a:t>
            </a:r>
            <a:r>
              <a:rPr lang="es-ES" sz="1600" b="0" i="0" u="none" strike="noStrike" dirty="0">
                <a:solidFill>
                  <a:srgbClr val="FFFFFF"/>
                </a:solidFill>
                <a:effectLst/>
                <a:latin typeface="Arial" panose="020B0604020202020204" pitchFamily="34" charset="0"/>
              </a:rPr>
              <a:t> contactos con oriente. </a:t>
            </a:r>
          </a:p>
          <a:p>
            <a:pPr>
              <a:lnSpc>
                <a:spcPct val="90000"/>
              </a:lnSpc>
            </a:pPr>
            <a:r>
              <a:rPr lang="es-ES" sz="1600" b="0" i="0" u="none" strike="noStrike" dirty="0" err="1">
                <a:solidFill>
                  <a:srgbClr val="FFFFFF"/>
                </a:solidFill>
                <a:effectLst/>
                <a:latin typeface="Arial" panose="020B0604020202020204" pitchFamily="34" charset="0"/>
              </a:rPr>
              <a:t>Deste</a:t>
            </a:r>
            <a:r>
              <a:rPr lang="es-ES" sz="1600" b="0" i="0" u="none" strike="noStrike" dirty="0">
                <a:solidFill>
                  <a:srgbClr val="FFFFFF"/>
                </a:solidFill>
                <a:effectLst/>
                <a:latin typeface="Arial" panose="020B0604020202020204" pitchFamily="34" charset="0"/>
              </a:rPr>
              <a:t> modo, </a:t>
            </a:r>
            <a:r>
              <a:rPr lang="es-ES" sz="1600" b="0" i="0" u="none" strike="noStrike" dirty="0" err="1">
                <a:solidFill>
                  <a:srgbClr val="FFFFFF"/>
                </a:solidFill>
                <a:effectLst/>
                <a:latin typeface="Arial" panose="020B0604020202020204" pitchFamily="34" charset="0"/>
              </a:rPr>
              <a:t>produciuse</a:t>
            </a:r>
            <a:r>
              <a:rPr lang="es-ES" sz="1600" b="0" i="0" u="none" strike="noStrike" dirty="0">
                <a:solidFill>
                  <a:srgbClr val="FFFFFF"/>
                </a:solidFill>
                <a:effectLst/>
                <a:latin typeface="Arial" panose="020B0604020202020204" pitchFamily="34" charset="0"/>
              </a:rPr>
              <a:t> un intercambio de </a:t>
            </a:r>
            <a:r>
              <a:rPr lang="es-ES" sz="1600" b="0" i="0" u="none" strike="noStrike" dirty="0" err="1">
                <a:solidFill>
                  <a:srgbClr val="FFFFFF"/>
                </a:solidFill>
                <a:effectLst/>
                <a:latin typeface="Arial" panose="020B0604020202020204" pitchFamily="34" charset="0"/>
              </a:rPr>
              <a:t>coñecementos</a:t>
            </a:r>
            <a:r>
              <a:rPr lang="es-ES" sz="1600" b="0" i="0" u="none" strike="noStrike" dirty="0">
                <a:solidFill>
                  <a:srgbClr val="FFFFFF"/>
                </a:solidFill>
                <a:effectLst/>
                <a:latin typeface="Arial" panose="020B0604020202020204" pitchFamily="34" charset="0"/>
              </a:rPr>
              <a:t> técnicos e formas de vida, e penetraron en Grecia a </a:t>
            </a:r>
            <a:r>
              <a:rPr lang="es-ES" sz="1600" b="0" i="0" u="none" strike="noStrike" dirty="0" err="1">
                <a:solidFill>
                  <a:srgbClr val="FFFFFF"/>
                </a:solidFill>
                <a:effectLst/>
                <a:latin typeface="Arial" panose="020B0604020202020204" pitchFamily="34" charset="0"/>
              </a:rPr>
              <a:t>xeometría</a:t>
            </a:r>
            <a:r>
              <a:rPr lang="es-ES" sz="1600" b="0" i="0" u="none" strike="noStrike" dirty="0">
                <a:solidFill>
                  <a:srgbClr val="FFFFFF"/>
                </a:solidFill>
                <a:effectLst/>
                <a:latin typeface="Arial" panose="020B0604020202020204" pitchFamily="34" charset="0"/>
              </a:rPr>
              <a:t> </a:t>
            </a:r>
            <a:r>
              <a:rPr lang="es-ES" sz="1600" b="0" i="0" u="none" strike="noStrike" dirty="0" err="1">
                <a:solidFill>
                  <a:srgbClr val="FFFFFF"/>
                </a:solidFill>
                <a:effectLst/>
                <a:latin typeface="Arial" panose="020B0604020202020204" pitchFamily="34" charset="0"/>
              </a:rPr>
              <a:t>exipcia</a:t>
            </a:r>
            <a:r>
              <a:rPr lang="es-ES" sz="1600" dirty="0">
                <a:solidFill>
                  <a:srgbClr val="FFFFFF"/>
                </a:solidFill>
                <a:latin typeface="Arial" panose="020B0604020202020204" pitchFamily="34" charset="0"/>
              </a:rPr>
              <a:t> </a:t>
            </a:r>
            <a:r>
              <a:rPr lang="es-ES" sz="1600" b="0" i="0" u="none" strike="noStrike" dirty="0">
                <a:solidFill>
                  <a:srgbClr val="FFFFFF"/>
                </a:solidFill>
                <a:effectLst/>
                <a:latin typeface="Arial" panose="020B0604020202020204" pitchFamily="34" charset="0"/>
              </a:rPr>
              <a:t>e </a:t>
            </a:r>
            <a:r>
              <a:rPr lang="es-ES" sz="1600" b="0" i="0" u="none" strike="noStrike" dirty="0" err="1">
                <a:solidFill>
                  <a:srgbClr val="FFFFFF"/>
                </a:solidFill>
                <a:effectLst/>
                <a:latin typeface="Arial" panose="020B0604020202020204" pitchFamily="34" charset="0"/>
              </a:rPr>
              <a:t>mais</a:t>
            </a:r>
            <a:r>
              <a:rPr lang="es-ES" sz="1600" b="0" i="0" u="none" strike="noStrike" dirty="0">
                <a:solidFill>
                  <a:srgbClr val="FFFFFF"/>
                </a:solidFill>
                <a:effectLst/>
                <a:latin typeface="Arial" panose="020B0604020202020204" pitchFamily="34" charset="0"/>
              </a:rPr>
              <a:t> a aritmética e astronomía babilonias. </a:t>
            </a:r>
          </a:p>
          <a:p>
            <a:pPr>
              <a:lnSpc>
                <a:spcPct val="90000"/>
              </a:lnSpc>
            </a:pPr>
            <a:r>
              <a:rPr lang="es-ES" sz="1600" b="0" i="0" u="none" strike="noStrike" dirty="0">
                <a:solidFill>
                  <a:srgbClr val="FFFFFF"/>
                </a:solidFill>
                <a:effectLst/>
                <a:latin typeface="Arial" panose="020B0604020202020204" pitchFamily="34" charset="0"/>
              </a:rPr>
              <a:t>O intercambio cultural </a:t>
            </a:r>
            <a:r>
              <a:rPr lang="es-ES" sz="1600" b="0" i="0" u="none" strike="noStrike" dirty="0" err="1">
                <a:solidFill>
                  <a:srgbClr val="FFFFFF"/>
                </a:solidFill>
                <a:effectLst/>
                <a:latin typeface="Arial" panose="020B0604020202020204" pitchFamily="34" charset="0"/>
              </a:rPr>
              <a:t>levou</a:t>
            </a:r>
            <a:r>
              <a:rPr lang="es-ES" sz="1600" b="0" i="0" u="none" strike="noStrike" dirty="0">
                <a:solidFill>
                  <a:srgbClr val="FFFFFF"/>
                </a:solidFill>
                <a:effectLst/>
                <a:latin typeface="Arial" panose="020B0604020202020204" pitchFamily="34" charset="0"/>
              </a:rPr>
              <a:t>, </a:t>
            </a:r>
            <a:r>
              <a:rPr lang="es-ES" sz="1600" b="0" i="0" u="none" strike="noStrike" dirty="0" err="1">
                <a:solidFill>
                  <a:srgbClr val="FFFFFF"/>
                </a:solidFill>
                <a:effectLst/>
                <a:latin typeface="Arial" panose="020B0604020202020204" pitchFamily="34" charset="0"/>
              </a:rPr>
              <a:t>ademais</a:t>
            </a:r>
            <a:r>
              <a:rPr lang="es-ES" sz="1600" b="0" i="0" u="none" strike="noStrike" dirty="0">
                <a:solidFill>
                  <a:srgbClr val="FFFFFF"/>
                </a:solidFill>
                <a:effectLst/>
                <a:latin typeface="Arial" panose="020B0604020202020204" pitchFamily="34" charset="0"/>
              </a:rPr>
              <a:t>, a un contacto con </a:t>
            </a:r>
            <a:r>
              <a:rPr lang="es-ES" sz="1600" b="0" i="0" u="none" strike="noStrike" dirty="0" err="1">
                <a:solidFill>
                  <a:srgbClr val="FFFFFF"/>
                </a:solidFill>
                <a:effectLst/>
                <a:latin typeface="Arial" panose="020B0604020202020204" pitchFamily="34" charset="0"/>
              </a:rPr>
              <a:t>outras</a:t>
            </a:r>
            <a:r>
              <a:rPr lang="es-ES" sz="1600" b="0" i="0" u="none" strike="noStrike" dirty="0">
                <a:solidFill>
                  <a:srgbClr val="FFFFFF"/>
                </a:solidFill>
                <a:effectLst/>
                <a:latin typeface="Arial" panose="020B0604020202020204" pitchFamily="34" charset="0"/>
              </a:rPr>
              <a:t> formas </a:t>
            </a:r>
            <a:r>
              <a:rPr lang="es-ES" sz="1600" b="0" i="0" u="none" strike="noStrike" dirty="0" err="1">
                <a:solidFill>
                  <a:srgbClr val="FFFFFF"/>
                </a:solidFill>
                <a:effectLst/>
                <a:latin typeface="Arial" panose="020B0604020202020204" pitchFamily="34" charset="0"/>
              </a:rPr>
              <a:t>relixiosas</a:t>
            </a:r>
            <a:r>
              <a:rPr lang="es-ES" sz="1600" b="0" i="0" u="none" strike="noStrike" dirty="0">
                <a:solidFill>
                  <a:srgbClr val="FFFFFF"/>
                </a:solidFill>
                <a:effectLst/>
                <a:latin typeface="Arial" panose="020B0604020202020204" pitchFamily="34" charset="0"/>
              </a:rPr>
              <a:t>, </a:t>
            </a:r>
            <a:r>
              <a:rPr lang="es-ES" sz="1600" b="0" i="0" u="none" strike="noStrike" dirty="0" err="1">
                <a:solidFill>
                  <a:srgbClr val="FFFFFF"/>
                </a:solidFill>
                <a:effectLst/>
                <a:latin typeface="Arial" panose="020B0604020202020204" pitchFamily="34" charset="0"/>
              </a:rPr>
              <a:t>co</a:t>
            </a:r>
            <a:r>
              <a:rPr lang="es-ES" sz="1600" b="0" i="0" u="none" strike="noStrike" dirty="0">
                <a:solidFill>
                  <a:srgbClr val="FFFFFF"/>
                </a:solidFill>
                <a:effectLst/>
                <a:latin typeface="Arial" panose="020B0604020202020204" pitchFamily="34" charset="0"/>
              </a:rPr>
              <a:t> cal se abre a </a:t>
            </a:r>
            <a:r>
              <a:rPr lang="es-ES" sz="1600" b="0" i="0" u="none" strike="noStrike" dirty="0" err="1">
                <a:solidFill>
                  <a:srgbClr val="FFFFFF"/>
                </a:solidFill>
                <a:effectLst/>
                <a:latin typeface="Arial" panose="020B0604020202020204" pitchFamily="34" charset="0"/>
              </a:rPr>
              <a:t>posibilidade</a:t>
            </a:r>
            <a:r>
              <a:rPr lang="es-ES" sz="1600" b="0" i="0" u="none" strike="noStrike" dirty="0">
                <a:solidFill>
                  <a:srgbClr val="FFFFFF"/>
                </a:solidFill>
                <a:effectLst/>
                <a:latin typeface="Arial" panose="020B0604020202020204" pitchFamily="34" charset="0"/>
              </a:rPr>
              <a:t> </a:t>
            </a:r>
            <a:r>
              <a:rPr lang="es-ES" sz="1600" b="0" i="0" u="none" strike="noStrike" dirty="0" err="1">
                <a:solidFill>
                  <a:srgbClr val="FFFFFF"/>
                </a:solidFill>
                <a:effectLst/>
                <a:latin typeface="Arial" panose="020B0604020202020204" pitchFamily="34" charset="0"/>
              </a:rPr>
              <a:t>dunha</a:t>
            </a:r>
            <a:r>
              <a:rPr lang="es-ES" sz="1600" b="0" i="0" u="none" strike="noStrike" dirty="0">
                <a:solidFill>
                  <a:srgbClr val="FFFFFF"/>
                </a:solidFill>
                <a:effectLst/>
                <a:latin typeface="Arial" panose="020B0604020202020204" pitchFamily="34" charset="0"/>
              </a:rPr>
              <a:t> crítica </a:t>
            </a:r>
            <a:r>
              <a:rPr lang="es-ES" sz="1600" b="0" i="0" u="none" strike="noStrike" dirty="0" err="1">
                <a:solidFill>
                  <a:srgbClr val="FFFFFF"/>
                </a:solidFill>
                <a:effectLst/>
                <a:latin typeface="Arial" panose="020B0604020202020204" pitchFamily="34" charset="0"/>
              </a:rPr>
              <a:t>ás</a:t>
            </a:r>
            <a:r>
              <a:rPr lang="es-ES" sz="1600" b="0" i="0" u="none" strike="noStrike" dirty="0">
                <a:solidFill>
                  <a:srgbClr val="FFFFFF"/>
                </a:solidFill>
                <a:effectLst/>
                <a:latin typeface="Arial" panose="020B0604020202020204" pitchFamily="34" charset="0"/>
              </a:rPr>
              <a:t> </a:t>
            </a:r>
            <a:r>
              <a:rPr lang="es-ES" sz="1600" b="0" i="0" u="none" strike="noStrike" dirty="0" err="1">
                <a:solidFill>
                  <a:srgbClr val="FFFFFF"/>
                </a:solidFill>
                <a:effectLst/>
                <a:latin typeface="Arial" panose="020B0604020202020204" pitchFamily="34" charset="0"/>
              </a:rPr>
              <a:t>tradicións</a:t>
            </a:r>
            <a:r>
              <a:rPr lang="es-ES" sz="1600" b="0" i="0" u="none" strike="noStrike" dirty="0">
                <a:solidFill>
                  <a:srgbClr val="FFFFFF"/>
                </a:solidFill>
                <a:effectLst/>
                <a:latin typeface="Arial" panose="020B0604020202020204" pitchFamily="34" charset="0"/>
              </a:rPr>
              <a:t> </a:t>
            </a:r>
            <a:r>
              <a:rPr lang="es-ES" sz="1600" b="0" i="0" u="none" strike="noStrike" dirty="0" err="1">
                <a:solidFill>
                  <a:srgbClr val="FFFFFF"/>
                </a:solidFill>
                <a:effectLst/>
                <a:latin typeface="Arial" panose="020B0604020202020204" pitchFamily="34" charset="0"/>
              </a:rPr>
              <a:t>relixiosas</a:t>
            </a:r>
            <a:r>
              <a:rPr lang="es-ES" sz="1600" b="0" i="0" u="none" strike="noStrike" dirty="0">
                <a:solidFill>
                  <a:srgbClr val="FFFFFF"/>
                </a:solidFill>
                <a:effectLst/>
                <a:latin typeface="Arial" panose="020B0604020202020204" pitchFamily="34" charset="0"/>
              </a:rPr>
              <a:t> propias. </a:t>
            </a:r>
          </a:p>
          <a:p>
            <a:pPr rtl="0">
              <a:lnSpc>
                <a:spcPct val="90000"/>
              </a:lnSpc>
              <a:spcBef>
                <a:spcPts val="0"/>
              </a:spcBef>
              <a:spcAft>
                <a:spcPts val="0"/>
              </a:spcAft>
            </a:pPr>
            <a:r>
              <a:rPr lang="pt-BR" sz="1600" b="0" i="0" u="none" strike="noStrike" dirty="0">
                <a:solidFill>
                  <a:srgbClr val="FFFFFF"/>
                </a:solidFill>
                <a:effectLst/>
                <a:latin typeface="Arial" panose="020B0604020202020204" pitchFamily="34" charset="0"/>
              </a:rPr>
              <a:t>A liberdade política </a:t>
            </a:r>
            <a:r>
              <a:rPr lang="pt-BR" sz="1600" b="0" i="0" u="none" strike="noStrike" dirty="0" err="1">
                <a:solidFill>
                  <a:srgbClr val="FFFFFF"/>
                </a:solidFill>
                <a:effectLst/>
                <a:latin typeface="Arial" panose="020B0604020202020204" pitchFamily="34" charset="0"/>
              </a:rPr>
              <a:t>acadada</a:t>
            </a:r>
            <a:r>
              <a:rPr lang="pt-BR" sz="1600" b="0" i="0" u="none" strike="noStrike" dirty="0">
                <a:solidFill>
                  <a:srgbClr val="FFFFFF"/>
                </a:solidFill>
                <a:effectLst/>
                <a:latin typeface="Arial" panose="020B0604020202020204" pitchFamily="34" charset="0"/>
              </a:rPr>
              <a:t> estimulou </a:t>
            </a:r>
            <a:r>
              <a:rPr lang="pt-BR" sz="1600" b="0" i="0" u="none" strike="noStrike" dirty="0" err="1">
                <a:solidFill>
                  <a:srgbClr val="FFFFFF"/>
                </a:solidFill>
                <a:effectLst/>
                <a:latin typeface="Arial" panose="020B0604020202020204" pitchFamily="34" charset="0"/>
              </a:rPr>
              <a:t>un</a:t>
            </a:r>
            <a:r>
              <a:rPr lang="pt-BR" sz="1600" b="0" i="0" u="none" strike="noStrike" dirty="0">
                <a:solidFill>
                  <a:srgbClr val="FFFFFF"/>
                </a:solidFill>
                <a:effectLst/>
                <a:latin typeface="Arial" panose="020B0604020202020204" pitchFamily="34" charset="0"/>
              </a:rPr>
              <a:t> </a:t>
            </a:r>
            <a:r>
              <a:rPr lang="pt-BR" sz="1600" b="0" i="0" u="none" strike="noStrike" dirty="0" err="1">
                <a:solidFill>
                  <a:srgbClr val="FFFFFF"/>
                </a:solidFill>
                <a:effectLst/>
                <a:latin typeface="Arial" panose="020B0604020202020204" pitchFamily="34" charset="0"/>
              </a:rPr>
              <a:t>proceso</a:t>
            </a:r>
            <a:r>
              <a:rPr lang="pt-BR" sz="1600" b="0" i="0" u="none" strike="noStrike" dirty="0">
                <a:solidFill>
                  <a:srgbClr val="FFFFFF"/>
                </a:solidFill>
                <a:effectLst/>
                <a:latin typeface="Arial" panose="020B0604020202020204" pitchFamily="34" charset="0"/>
              </a:rPr>
              <a:t> de crítica aos valores aristocráticos e, </a:t>
            </a:r>
            <a:r>
              <a:rPr lang="pt-BR" sz="1600" b="0" i="0" u="none" strike="noStrike" dirty="0" err="1">
                <a:solidFill>
                  <a:srgbClr val="FFFFFF"/>
                </a:solidFill>
                <a:effectLst/>
                <a:latin typeface="Arial" panose="020B0604020202020204" pitchFamily="34" charset="0"/>
              </a:rPr>
              <a:t>co</a:t>
            </a:r>
            <a:r>
              <a:rPr lang="pt-BR" sz="1600" b="0" i="0" u="none" strike="noStrike" dirty="0">
                <a:solidFill>
                  <a:srgbClr val="FFFFFF"/>
                </a:solidFill>
                <a:effectLst/>
                <a:latin typeface="Arial" panose="020B0604020202020204" pitchFamily="34" charset="0"/>
              </a:rPr>
              <a:t> tempo, favoreceu a </a:t>
            </a:r>
            <a:r>
              <a:rPr lang="pt-BR" sz="1600" b="0" i="0" u="none" strike="noStrike" dirty="0" err="1">
                <a:solidFill>
                  <a:srgbClr val="FFFFFF"/>
                </a:solidFill>
                <a:effectLst/>
                <a:latin typeface="Arial" panose="020B0604020202020204" pitchFamily="34" charset="0"/>
              </a:rPr>
              <a:t>discusión</a:t>
            </a:r>
            <a:r>
              <a:rPr lang="pt-BR" sz="1600" b="0" i="0" u="none" strike="noStrike" dirty="0">
                <a:solidFill>
                  <a:srgbClr val="FFFFFF"/>
                </a:solidFill>
                <a:effectLst/>
                <a:latin typeface="Arial" panose="020B0604020202020204" pitchFamily="34" charset="0"/>
              </a:rPr>
              <a:t> sobre </a:t>
            </a:r>
            <a:r>
              <a:rPr lang="pt-BR" sz="1600" b="0" i="0" u="none" strike="noStrike" dirty="0" err="1">
                <a:solidFill>
                  <a:srgbClr val="FFFFFF"/>
                </a:solidFill>
                <a:effectLst/>
                <a:latin typeface="Arial" panose="020B0604020202020204" pitchFamily="34" charset="0"/>
              </a:rPr>
              <a:t>cuestións</a:t>
            </a:r>
            <a:r>
              <a:rPr lang="pt-BR" sz="1600" b="0" i="0" u="none" strike="noStrike" dirty="0">
                <a:solidFill>
                  <a:srgbClr val="FFFFFF"/>
                </a:solidFill>
                <a:effectLst/>
                <a:latin typeface="Arial" panose="020B0604020202020204" pitchFamily="34" charset="0"/>
              </a:rPr>
              <a:t> relativas á política e a ética.</a:t>
            </a:r>
            <a:br>
              <a:rPr lang="pt-BR" sz="1600" dirty="0">
                <a:solidFill>
                  <a:srgbClr val="FFFFFF"/>
                </a:solidFill>
              </a:rPr>
            </a:br>
            <a:endParaRPr lang="gl-ES" sz="1600" dirty="0">
              <a:solidFill>
                <a:srgbClr val="FFFFFF"/>
              </a:solidFill>
            </a:endParaRPr>
          </a:p>
        </p:txBody>
      </p:sp>
    </p:spTree>
    <p:extLst>
      <p:ext uri="{BB962C8B-B14F-4D97-AF65-F5344CB8AC3E}">
        <p14:creationId xmlns:p14="http://schemas.microsoft.com/office/powerpoint/2010/main" val="254238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8266CA-299C-22D1-23AE-8C610C25849A}"/>
              </a:ext>
            </a:extLst>
          </p:cNvPr>
          <p:cNvSpPr>
            <a:spLocks noGrp="1"/>
          </p:cNvSpPr>
          <p:nvPr>
            <p:ph type="title"/>
          </p:nvPr>
        </p:nvSpPr>
        <p:spPr>
          <a:xfrm>
            <a:off x="677334" y="609600"/>
            <a:ext cx="8596668" cy="1320800"/>
          </a:xfrm>
        </p:spPr>
        <p:txBody>
          <a:bodyPr>
            <a:normAutofit/>
          </a:bodyPr>
          <a:lstStyle/>
          <a:p>
            <a:r>
              <a:rPr lang="es-ES"/>
              <a:t>Características da filosofía como disciplina</a:t>
            </a:r>
          </a:p>
        </p:txBody>
      </p:sp>
      <p:graphicFrame>
        <p:nvGraphicFramePr>
          <p:cNvPr id="5" name="Marcador de contenido 2">
            <a:extLst>
              <a:ext uri="{FF2B5EF4-FFF2-40B4-BE49-F238E27FC236}">
                <a16:creationId xmlns:a16="http://schemas.microsoft.com/office/drawing/2014/main" id="{10A15E12-0D38-DCF3-9325-FE03ED61F321}"/>
              </a:ext>
            </a:extLst>
          </p:cNvPr>
          <p:cNvGraphicFramePr>
            <a:graphicFrameLocks noGrp="1"/>
          </p:cNvGraphicFramePr>
          <p:nvPr>
            <p:ph idx="1"/>
            <p:extLst>
              <p:ext uri="{D42A27DB-BD31-4B8C-83A1-F6EECF244321}">
                <p14:modId xmlns:p14="http://schemas.microsoft.com/office/powerpoint/2010/main" val="3572372764"/>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805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6928CC-9325-71C4-9BEA-9DD707CB0350}"/>
              </a:ext>
            </a:extLst>
          </p:cNvPr>
          <p:cNvSpPr>
            <a:spLocks noGrp="1"/>
          </p:cNvSpPr>
          <p:nvPr>
            <p:ph type="title"/>
          </p:nvPr>
        </p:nvSpPr>
        <p:spPr>
          <a:xfrm>
            <a:off x="5536734" y="386427"/>
            <a:ext cx="3737268" cy="1320800"/>
          </a:xfrm>
        </p:spPr>
        <p:txBody>
          <a:bodyPr>
            <a:normAutofit/>
          </a:bodyPr>
          <a:lstStyle/>
          <a:p>
            <a:r>
              <a:rPr lang="es-ES" dirty="0"/>
              <a:t>O mito</a:t>
            </a:r>
          </a:p>
        </p:txBody>
      </p:sp>
      <p:sp>
        <p:nvSpPr>
          <p:cNvPr id="3" name="Marcador de contenido 2">
            <a:extLst>
              <a:ext uri="{FF2B5EF4-FFF2-40B4-BE49-F238E27FC236}">
                <a16:creationId xmlns:a16="http://schemas.microsoft.com/office/drawing/2014/main" id="{A87A8C29-34CD-8846-48B7-FE58935D02FF}"/>
              </a:ext>
            </a:extLst>
          </p:cNvPr>
          <p:cNvSpPr>
            <a:spLocks noGrp="1"/>
          </p:cNvSpPr>
          <p:nvPr>
            <p:ph idx="1"/>
          </p:nvPr>
        </p:nvSpPr>
        <p:spPr>
          <a:xfrm>
            <a:off x="5268985" y="1270000"/>
            <a:ext cx="4272765" cy="3880773"/>
          </a:xfrm>
        </p:spPr>
        <p:txBody>
          <a:bodyPr>
            <a:noAutofit/>
          </a:bodyPr>
          <a:lstStyle/>
          <a:p>
            <a:pPr algn="just">
              <a:lnSpc>
                <a:spcPct val="90000"/>
              </a:lnSpc>
            </a:pPr>
            <a:r>
              <a:rPr lang="es-ES" sz="1600" dirty="0"/>
              <a:t>O mito é </a:t>
            </a:r>
            <a:r>
              <a:rPr lang="es-ES" sz="1600" dirty="0" err="1"/>
              <a:t>unha</a:t>
            </a:r>
            <a:r>
              <a:rPr lang="es-ES" sz="1600" dirty="0"/>
              <a:t> narración fantástica que explica a </a:t>
            </a:r>
            <a:r>
              <a:rPr lang="es-ES" sz="1600" dirty="0" err="1"/>
              <a:t>orixe</a:t>
            </a:r>
            <a:r>
              <a:rPr lang="es-ES" sz="1600" dirty="0"/>
              <a:t> </a:t>
            </a:r>
            <a:r>
              <a:rPr lang="es-ES" sz="1600" dirty="0" err="1"/>
              <a:t>dunha</a:t>
            </a:r>
            <a:r>
              <a:rPr lang="es-ES" sz="1600" dirty="0"/>
              <a:t> </a:t>
            </a:r>
            <a:r>
              <a:rPr lang="es-ES" sz="1600" dirty="0" err="1"/>
              <a:t>realidade</a:t>
            </a:r>
            <a:r>
              <a:rPr lang="es-ES" sz="1600" dirty="0"/>
              <a:t>, </a:t>
            </a:r>
            <a:r>
              <a:rPr lang="es-ES" sz="1600" dirty="0" err="1"/>
              <a:t>xa</a:t>
            </a:r>
            <a:r>
              <a:rPr lang="es-ES" sz="1600" dirty="0"/>
              <a:t> sexa un </a:t>
            </a:r>
            <a:r>
              <a:rPr lang="es-ES" sz="1600" dirty="0" err="1"/>
              <a:t>acontecemento</a:t>
            </a:r>
            <a:r>
              <a:rPr lang="es-ES" sz="1600" dirty="0"/>
              <a:t> social, un fenómeno físico </a:t>
            </a:r>
            <a:r>
              <a:rPr lang="es-ES" sz="1600" dirty="0" err="1"/>
              <a:t>ou</a:t>
            </a:r>
            <a:r>
              <a:rPr lang="es-ES" sz="1600" dirty="0"/>
              <a:t> o universo no </a:t>
            </a:r>
            <a:r>
              <a:rPr lang="es-ES" sz="1600" dirty="0" err="1"/>
              <a:t>seu</a:t>
            </a:r>
            <a:r>
              <a:rPr lang="es-ES" sz="1600" dirty="0"/>
              <a:t> </a:t>
            </a:r>
            <a:r>
              <a:rPr lang="es-ES" sz="1600" dirty="0" err="1"/>
              <a:t>conxunto</a:t>
            </a:r>
            <a:r>
              <a:rPr lang="es-ES" sz="1600" dirty="0"/>
              <a:t>. </a:t>
            </a:r>
          </a:p>
          <a:p>
            <a:pPr algn="just">
              <a:lnSpc>
                <a:spcPct val="90000"/>
              </a:lnSpc>
            </a:pPr>
            <a:r>
              <a:rPr lang="es-ES" sz="1600" dirty="0"/>
              <a:t>Recorre a representación simbólicas, sobre todo a </a:t>
            </a:r>
            <a:r>
              <a:rPr lang="es-ES" sz="1600" dirty="0" err="1"/>
              <a:t>deuses</a:t>
            </a:r>
            <a:r>
              <a:rPr lang="es-ES" sz="1600" dirty="0"/>
              <a:t> antropomórficos.</a:t>
            </a:r>
          </a:p>
          <a:p>
            <a:pPr algn="just">
              <a:lnSpc>
                <a:spcPct val="90000"/>
              </a:lnSpc>
            </a:pPr>
            <a:r>
              <a:rPr lang="es-ES" sz="1600" dirty="0"/>
              <a:t>Asigna un papel esencial </a:t>
            </a:r>
            <a:r>
              <a:rPr lang="es-ES" sz="1600" dirty="0" err="1"/>
              <a:t>aos</a:t>
            </a:r>
            <a:r>
              <a:rPr lang="es-ES" sz="1600" dirty="0"/>
              <a:t> </a:t>
            </a:r>
            <a:r>
              <a:rPr lang="es-ES" sz="1600" dirty="0" err="1"/>
              <a:t>deuses</a:t>
            </a:r>
            <a:r>
              <a:rPr lang="es-ES" sz="1600" dirty="0"/>
              <a:t> e vincula os fenómenos </a:t>
            </a:r>
            <a:r>
              <a:rPr lang="es-ES" sz="1600" dirty="0" err="1"/>
              <a:t>naturais</a:t>
            </a:r>
            <a:r>
              <a:rPr lang="es-ES" sz="1600" dirty="0"/>
              <a:t> </a:t>
            </a:r>
            <a:r>
              <a:rPr lang="es-ES" sz="1600" dirty="0" err="1"/>
              <a:t>ao</a:t>
            </a:r>
            <a:r>
              <a:rPr lang="es-ES" sz="1600" dirty="0"/>
              <a:t> </a:t>
            </a:r>
            <a:r>
              <a:rPr lang="es-ES" sz="1600" dirty="0" err="1"/>
              <a:t>seu</a:t>
            </a:r>
            <a:r>
              <a:rPr lang="es-ES" sz="1600" dirty="0"/>
              <a:t> capricho. </a:t>
            </a:r>
          </a:p>
          <a:p>
            <a:pPr algn="just">
              <a:lnSpc>
                <a:spcPct val="90000"/>
              </a:lnSpc>
            </a:pPr>
            <a:r>
              <a:rPr lang="es-ES" sz="1600" dirty="0"/>
              <a:t>Supón que a </a:t>
            </a:r>
            <a:r>
              <a:rPr lang="es-ES" sz="1600" dirty="0" err="1"/>
              <a:t>vontade</a:t>
            </a:r>
            <a:r>
              <a:rPr lang="es-ES" sz="1600" dirty="0"/>
              <a:t> divina se pode alterar mediante a celebración de ritos en honor do deus </a:t>
            </a:r>
            <a:r>
              <a:rPr lang="es-ES" sz="1600" dirty="0" err="1"/>
              <a:t>correspondente</a:t>
            </a:r>
            <a:r>
              <a:rPr lang="es-ES" sz="1600" dirty="0"/>
              <a:t>. </a:t>
            </a:r>
          </a:p>
          <a:p>
            <a:pPr algn="just">
              <a:lnSpc>
                <a:spcPct val="90000"/>
              </a:lnSpc>
            </a:pPr>
            <a:r>
              <a:rPr lang="es-ES" sz="1600" dirty="0"/>
              <a:t>Afirma a existencia do destino, </a:t>
            </a:r>
            <a:r>
              <a:rPr lang="es-ES" sz="1600" dirty="0" err="1"/>
              <a:t>concibido</a:t>
            </a:r>
            <a:r>
              <a:rPr lang="es-ES" sz="1600" dirty="0"/>
              <a:t> como forma física e </a:t>
            </a:r>
            <a:r>
              <a:rPr lang="es-ES" sz="1600" dirty="0" err="1"/>
              <a:t>impoñendo</a:t>
            </a:r>
            <a:r>
              <a:rPr lang="es-ES" sz="1600" dirty="0"/>
              <a:t> a </a:t>
            </a:r>
            <a:r>
              <a:rPr lang="es-ES" sz="1600" dirty="0" err="1"/>
              <a:t>súa</a:t>
            </a:r>
            <a:r>
              <a:rPr lang="es-ES" sz="1600" dirty="0"/>
              <a:t> </a:t>
            </a:r>
            <a:r>
              <a:rPr lang="es-ES" sz="1600" dirty="0" err="1"/>
              <a:t>necesidade</a:t>
            </a:r>
            <a:r>
              <a:rPr lang="es-ES" sz="1600" dirty="0"/>
              <a:t> </a:t>
            </a:r>
            <a:r>
              <a:rPr lang="es-ES" sz="1600" dirty="0" err="1"/>
              <a:t>aos</a:t>
            </a:r>
            <a:r>
              <a:rPr lang="es-ES" sz="1600" dirty="0"/>
              <a:t> </a:t>
            </a:r>
            <a:r>
              <a:rPr lang="es-ES" sz="1600" dirty="0" err="1"/>
              <a:t>acontecementos</a:t>
            </a:r>
            <a:r>
              <a:rPr lang="es-ES" sz="1600" dirty="0"/>
              <a:t>. </a:t>
            </a:r>
          </a:p>
          <a:p>
            <a:pPr algn="just">
              <a:lnSpc>
                <a:spcPct val="90000"/>
              </a:lnSpc>
            </a:pPr>
            <a:r>
              <a:rPr lang="es-ES" sz="1600" dirty="0" err="1"/>
              <a:t>Teñen</a:t>
            </a:r>
            <a:r>
              <a:rPr lang="es-ES" sz="1600" dirty="0"/>
              <a:t> </a:t>
            </a:r>
            <a:r>
              <a:rPr lang="es-ES" sz="1600" dirty="0" err="1"/>
              <a:t>unha</a:t>
            </a:r>
            <a:r>
              <a:rPr lang="es-ES" sz="1600" dirty="0"/>
              <a:t> función explicativa (</a:t>
            </a:r>
            <a:r>
              <a:rPr lang="es-ES" sz="1600" dirty="0" err="1"/>
              <a:t>cosmolóxicos</a:t>
            </a:r>
            <a:r>
              <a:rPr lang="es-ES" sz="1600" dirty="0"/>
              <a:t>, teogónicos, </a:t>
            </a:r>
            <a:r>
              <a:rPr lang="es-ES" sz="1600" dirty="0" err="1"/>
              <a:t>antropoxénicos</a:t>
            </a:r>
            <a:r>
              <a:rPr lang="es-ES" sz="1600" dirty="0"/>
              <a:t>, </a:t>
            </a:r>
            <a:r>
              <a:rPr lang="es-ES" sz="1600" dirty="0" err="1"/>
              <a:t>morais</a:t>
            </a:r>
            <a:r>
              <a:rPr lang="es-ES" sz="1600" dirty="0"/>
              <a:t>).</a:t>
            </a:r>
          </a:p>
        </p:txBody>
      </p:sp>
      <p:pic>
        <p:nvPicPr>
          <p:cNvPr id="5122" name="Picture 2" descr="20 mitos griegos y su significado - Cultura Genial">
            <a:extLst>
              <a:ext uri="{FF2B5EF4-FFF2-40B4-BE49-F238E27FC236}">
                <a16:creationId xmlns:a16="http://schemas.microsoft.com/office/drawing/2014/main" id="{FA0E7EA6-6FB4-A909-90C5-FF566B7FA5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702" r="13935"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5145" name="Isosceles Triangle 512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02002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3932f5faa5_0_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s-ES" dirty="0"/>
              <a:t>O mito de Perséfone</a:t>
            </a:r>
            <a:endParaRPr dirty="0"/>
          </a:p>
        </p:txBody>
      </p:sp>
      <p:graphicFrame>
        <p:nvGraphicFramePr>
          <p:cNvPr id="2" name="Tabla 2">
            <a:extLst>
              <a:ext uri="{FF2B5EF4-FFF2-40B4-BE49-F238E27FC236}">
                <a16:creationId xmlns:a16="http://schemas.microsoft.com/office/drawing/2014/main" id="{2284EB8C-48D8-0586-A8D6-A1F4E800B933}"/>
              </a:ext>
            </a:extLst>
          </p:cNvPr>
          <p:cNvGraphicFramePr>
            <a:graphicFrameLocks noGrp="1"/>
          </p:cNvGraphicFramePr>
          <p:nvPr>
            <p:extLst>
              <p:ext uri="{D42A27DB-BD31-4B8C-83A1-F6EECF244321}">
                <p14:modId xmlns:p14="http://schemas.microsoft.com/office/powerpoint/2010/main" val="2345084134"/>
              </p:ext>
            </p:extLst>
          </p:nvPr>
        </p:nvGraphicFramePr>
        <p:xfrm>
          <a:off x="7095619" y="1371600"/>
          <a:ext cx="2675466" cy="4114800"/>
        </p:xfrm>
        <a:graphic>
          <a:graphicData uri="http://schemas.openxmlformats.org/drawingml/2006/table">
            <a:tbl>
              <a:tblPr firstRow="1" bandRow="1">
                <a:tableStyleId>{5C22544A-7EE6-4342-B048-85BDC9FD1C3A}</a:tableStyleId>
              </a:tblPr>
              <a:tblGrid>
                <a:gridCol w="2675466">
                  <a:extLst>
                    <a:ext uri="{9D8B030D-6E8A-4147-A177-3AD203B41FA5}">
                      <a16:colId xmlns:a16="http://schemas.microsoft.com/office/drawing/2014/main" val="2940463129"/>
                    </a:ext>
                  </a:extLst>
                </a:gridCol>
              </a:tblGrid>
              <a:tr h="337897">
                <a:tc>
                  <a:txBody>
                    <a:bodyPr/>
                    <a:lstStyle/>
                    <a:p>
                      <a:pPr algn="ctr"/>
                      <a:r>
                        <a:rPr lang="gl-ES" dirty="0"/>
                        <a:t>Características do mito</a:t>
                      </a:r>
                    </a:p>
                  </a:txBody>
                  <a:tcPr/>
                </a:tc>
                <a:extLst>
                  <a:ext uri="{0D108BD9-81ED-4DB2-BD59-A6C34878D82A}">
                    <a16:rowId xmlns:a16="http://schemas.microsoft.com/office/drawing/2014/main" val="411852808"/>
                  </a:ext>
                </a:extLst>
              </a:tr>
              <a:tr h="1523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l-ES" dirty="0"/>
                        <a:t>Narración fantástica con función explicativa</a:t>
                      </a:r>
                    </a:p>
                  </a:txBody>
                  <a:tcPr/>
                </a:tc>
                <a:extLst>
                  <a:ext uri="{0D108BD9-81ED-4DB2-BD59-A6C34878D82A}">
                    <a16:rowId xmlns:a16="http://schemas.microsoft.com/office/drawing/2014/main" val="1081002834"/>
                  </a:ext>
                </a:extLst>
              </a:tr>
              <a:tr h="337897">
                <a:tc>
                  <a:txBody>
                    <a:bodyPr/>
                    <a:lstStyle/>
                    <a:p>
                      <a:pPr algn="l"/>
                      <a:r>
                        <a:rPr lang="gl-ES" dirty="0"/>
                        <a:t>Representacións simbólicas </a:t>
                      </a:r>
                    </a:p>
                  </a:txBody>
                  <a:tcPr/>
                </a:tc>
                <a:extLst>
                  <a:ext uri="{0D108BD9-81ED-4DB2-BD59-A6C34878D82A}">
                    <a16:rowId xmlns:a16="http://schemas.microsoft.com/office/drawing/2014/main" val="3089630997"/>
                  </a:ext>
                </a:extLst>
              </a:tr>
              <a:tr h="509649">
                <a:tc>
                  <a:txBody>
                    <a:bodyPr/>
                    <a:lstStyle/>
                    <a:p>
                      <a:pPr algn="l"/>
                      <a:r>
                        <a:rPr lang="gl-ES" dirty="0" err="1"/>
                        <a:t>Protagonismo</a:t>
                      </a:r>
                      <a:r>
                        <a:rPr lang="gl-ES" dirty="0"/>
                        <a:t> dos deuses e os seus caprichos</a:t>
                      </a:r>
                    </a:p>
                  </a:txBody>
                  <a:tcPr/>
                </a:tc>
                <a:extLst>
                  <a:ext uri="{0D108BD9-81ED-4DB2-BD59-A6C34878D82A}">
                    <a16:rowId xmlns:a16="http://schemas.microsoft.com/office/drawing/2014/main" val="2188416928"/>
                  </a:ext>
                </a:extLst>
              </a:tr>
              <a:tr h="33789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l-ES" dirty="0"/>
                        <a:t>Deuses influenciables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l-ES" dirty="0"/>
                        <a:t>Vinculados cos ritos e a maxia</a:t>
                      </a:r>
                    </a:p>
                  </a:txBody>
                  <a:tcPr/>
                </a:tc>
                <a:extLst>
                  <a:ext uri="{0D108BD9-81ED-4DB2-BD59-A6C34878D82A}">
                    <a16:rowId xmlns:a16="http://schemas.microsoft.com/office/drawing/2014/main" val="3959973520"/>
                  </a:ext>
                </a:extLst>
              </a:tr>
              <a:tr h="509649">
                <a:tc>
                  <a:txBody>
                    <a:bodyPr/>
                    <a:lstStyle/>
                    <a:p>
                      <a:pPr algn="l"/>
                      <a:r>
                        <a:rPr lang="gl-ES" dirty="0"/>
                        <a:t>Crenza nunha necesidade irracional</a:t>
                      </a:r>
                    </a:p>
                  </a:txBody>
                  <a:tcPr/>
                </a:tc>
                <a:extLst>
                  <a:ext uri="{0D108BD9-81ED-4DB2-BD59-A6C34878D82A}">
                    <a16:rowId xmlns:a16="http://schemas.microsoft.com/office/drawing/2014/main" val="3748959081"/>
                  </a:ext>
                </a:extLst>
              </a:tr>
            </a:tbl>
          </a:graphicData>
        </a:graphic>
      </p:graphicFrame>
      <p:pic>
        <p:nvPicPr>
          <p:cNvPr id="6" name="Elementos multimedia en línea 5" title="EL MITO DE PERSÉFONE | Draw My Life">
            <a:hlinkClick r:id="" action="ppaction://media"/>
            <a:extLst>
              <a:ext uri="{FF2B5EF4-FFF2-40B4-BE49-F238E27FC236}">
                <a16:creationId xmlns:a16="http://schemas.microsoft.com/office/drawing/2014/main" id="{76387E19-5B34-32CA-979C-92889252297E}"/>
              </a:ext>
            </a:extLst>
          </p:cNvPr>
          <p:cNvPicPr>
            <a:picLocks noRot="1" noChangeAspect="1"/>
          </p:cNvPicPr>
          <p:nvPr>
            <a:videoFile r:link="rId1"/>
          </p:nvPr>
        </p:nvPicPr>
        <p:blipFill>
          <a:blip r:embed="rId4"/>
          <a:stretch>
            <a:fillRect/>
          </a:stretch>
        </p:blipFill>
        <p:spPr>
          <a:xfrm>
            <a:off x="274145" y="1547110"/>
            <a:ext cx="6305814" cy="3763779"/>
          </a:xfrm>
          <a:prstGeom prst="rect">
            <a:avLst/>
          </a:prstGeom>
        </p:spPr>
      </p:pic>
      <p:sp>
        <p:nvSpPr>
          <p:cNvPr id="8" name="Rectángulo 7">
            <a:extLst>
              <a:ext uri="{FF2B5EF4-FFF2-40B4-BE49-F238E27FC236}">
                <a16:creationId xmlns:a16="http://schemas.microsoft.com/office/drawing/2014/main" id="{5643835D-3AE5-8D9E-009A-C3825162EA17}"/>
              </a:ext>
            </a:extLst>
          </p:cNvPr>
          <p:cNvSpPr/>
          <p:nvPr/>
        </p:nvSpPr>
        <p:spPr>
          <a:xfrm>
            <a:off x="1260445" y="5960165"/>
            <a:ext cx="6183092" cy="768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l-ES" dirty="0">
                <a:solidFill>
                  <a:schemeClr val="tx1"/>
                </a:solidFill>
              </a:rPr>
              <a:t>		Que características do mito se poden observar no 		mito de 	</a:t>
            </a:r>
            <a:r>
              <a:rPr lang="gl-ES" dirty="0" err="1">
                <a:solidFill>
                  <a:schemeClr val="tx1"/>
                </a:solidFill>
              </a:rPr>
              <a:t>Perséfone</a:t>
            </a:r>
            <a:r>
              <a:rPr lang="gl-ES" dirty="0">
                <a:solidFill>
                  <a:schemeClr val="tx1"/>
                </a:solidFill>
              </a:rPr>
              <a:t>?</a:t>
            </a:r>
          </a:p>
        </p:txBody>
      </p:sp>
      <p:pic>
        <p:nvPicPr>
          <p:cNvPr id="10" name="Gráfico 9" descr="Luces encendidas contorno">
            <a:extLst>
              <a:ext uri="{FF2B5EF4-FFF2-40B4-BE49-F238E27FC236}">
                <a16:creationId xmlns:a16="http://schemas.microsoft.com/office/drawing/2014/main" id="{51A0F6AF-4D90-80F5-16B2-1C6AD0C70F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2469" y="6043985"/>
            <a:ext cx="600456" cy="6004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527326-F56C-1FBE-0E56-A81F16FCBC73}"/>
              </a:ext>
            </a:extLst>
          </p:cNvPr>
          <p:cNvSpPr>
            <a:spLocks noGrp="1"/>
          </p:cNvSpPr>
          <p:nvPr>
            <p:ph type="title"/>
          </p:nvPr>
        </p:nvSpPr>
        <p:spPr>
          <a:xfrm>
            <a:off x="429150" y="418679"/>
            <a:ext cx="8596668" cy="1320800"/>
          </a:xfrm>
        </p:spPr>
        <p:txBody>
          <a:bodyPr/>
          <a:lstStyle/>
          <a:p>
            <a:pPr algn="ctr"/>
            <a:r>
              <a:rPr lang="es-ES" dirty="0"/>
              <a:t>A distinción entre a </a:t>
            </a:r>
            <a:r>
              <a:rPr lang="es-ES" dirty="0" err="1"/>
              <a:t>imaxinación</a:t>
            </a:r>
            <a:r>
              <a:rPr lang="es-ES" dirty="0"/>
              <a:t> e a razón: a razón</a:t>
            </a:r>
          </a:p>
        </p:txBody>
      </p:sp>
      <p:sp>
        <p:nvSpPr>
          <p:cNvPr id="3" name="Marcador de contenido 2">
            <a:extLst>
              <a:ext uri="{FF2B5EF4-FFF2-40B4-BE49-F238E27FC236}">
                <a16:creationId xmlns:a16="http://schemas.microsoft.com/office/drawing/2014/main" id="{6444532C-95E2-40EC-4FE9-37E511892CB9}"/>
              </a:ext>
            </a:extLst>
          </p:cNvPr>
          <p:cNvSpPr>
            <a:spLocks noGrp="1"/>
          </p:cNvSpPr>
          <p:nvPr>
            <p:ph idx="1"/>
          </p:nvPr>
        </p:nvSpPr>
        <p:spPr>
          <a:xfrm>
            <a:off x="429150" y="2348139"/>
            <a:ext cx="4408591" cy="4341910"/>
          </a:xfrm>
        </p:spPr>
        <p:txBody>
          <a:bodyPr>
            <a:normAutofit/>
          </a:bodyPr>
          <a:lstStyle/>
          <a:p>
            <a:pPr algn="just"/>
            <a:r>
              <a:rPr lang="es-ES" dirty="0"/>
              <a:t>A razón é a facultade de pensar reflexivamente e </a:t>
            </a:r>
            <a:r>
              <a:rPr lang="es-ES" dirty="0" err="1"/>
              <a:t>empregar</a:t>
            </a:r>
            <a:r>
              <a:rPr lang="es-ES" dirty="0"/>
              <a:t> </a:t>
            </a:r>
            <a:r>
              <a:rPr lang="es-ES" dirty="0" err="1"/>
              <a:t>unha</a:t>
            </a:r>
            <a:r>
              <a:rPr lang="es-ES" dirty="0"/>
              <a:t> </a:t>
            </a:r>
            <a:r>
              <a:rPr lang="es-ES" dirty="0" err="1"/>
              <a:t>linguaxe</a:t>
            </a:r>
            <a:r>
              <a:rPr lang="es-ES" dirty="0"/>
              <a:t> como medio de expresión. </a:t>
            </a:r>
          </a:p>
          <a:p>
            <a:pPr algn="just"/>
            <a:r>
              <a:rPr lang="es-ES" dirty="0"/>
              <a:t>Existen </a:t>
            </a:r>
            <a:r>
              <a:rPr lang="es-ES" dirty="0" err="1"/>
              <a:t>dous</a:t>
            </a:r>
            <a:r>
              <a:rPr lang="es-ES" dirty="0"/>
              <a:t> usos diferentes da razón: teórico e práctico. A razón teórica </a:t>
            </a:r>
            <a:r>
              <a:rPr lang="es-ES" dirty="0" err="1"/>
              <a:t>ocúpase</a:t>
            </a:r>
            <a:r>
              <a:rPr lang="es-ES" dirty="0"/>
              <a:t> de </a:t>
            </a:r>
            <a:r>
              <a:rPr lang="es-ES" dirty="0" err="1"/>
              <a:t>coñecer</a:t>
            </a:r>
            <a:r>
              <a:rPr lang="es-ES" dirty="0"/>
              <a:t> como son as </a:t>
            </a:r>
            <a:r>
              <a:rPr lang="es-ES" dirty="0" err="1"/>
              <a:t>cousas</a:t>
            </a:r>
            <a:r>
              <a:rPr lang="es-ES" dirty="0"/>
              <a:t>. A razón práctica </a:t>
            </a:r>
            <a:r>
              <a:rPr lang="es-ES" dirty="0" err="1"/>
              <a:t>encárgase</a:t>
            </a:r>
            <a:r>
              <a:rPr lang="es-ES" dirty="0"/>
              <a:t> de como debe ser a conducta humana. </a:t>
            </a:r>
          </a:p>
          <a:p>
            <a:pPr algn="just"/>
            <a:r>
              <a:rPr lang="es-ES" dirty="0"/>
              <a:t>Da división entre razón teórica e razón práctica, deriva </a:t>
            </a:r>
            <a:r>
              <a:rPr lang="es-ES" dirty="0" err="1"/>
              <a:t>unha</a:t>
            </a:r>
            <a:r>
              <a:rPr lang="es-ES" dirty="0"/>
              <a:t> división da filosofía en </a:t>
            </a:r>
            <a:r>
              <a:rPr lang="es-ES" dirty="0" err="1"/>
              <a:t>dous</a:t>
            </a:r>
            <a:r>
              <a:rPr lang="es-ES" dirty="0"/>
              <a:t> grandes ámbitos: filosofía teórica e filosofía práctica. </a:t>
            </a:r>
          </a:p>
        </p:txBody>
      </p:sp>
      <p:sp>
        <p:nvSpPr>
          <p:cNvPr id="4" name="Rectángulo 3">
            <a:extLst>
              <a:ext uri="{FF2B5EF4-FFF2-40B4-BE49-F238E27FC236}">
                <a16:creationId xmlns:a16="http://schemas.microsoft.com/office/drawing/2014/main" id="{B8B370BF-9DED-91D1-B81A-20CCC408D8EF}"/>
              </a:ext>
            </a:extLst>
          </p:cNvPr>
          <p:cNvSpPr/>
          <p:nvPr/>
        </p:nvSpPr>
        <p:spPr>
          <a:xfrm>
            <a:off x="6425865" y="1930400"/>
            <a:ext cx="1856792" cy="513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gl-ES" dirty="0"/>
              <a:t>Razón</a:t>
            </a:r>
          </a:p>
        </p:txBody>
      </p:sp>
      <p:sp>
        <p:nvSpPr>
          <p:cNvPr id="6" name="Rectángulo 5">
            <a:extLst>
              <a:ext uri="{FF2B5EF4-FFF2-40B4-BE49-F238E27FC236}">
                <a16:creationId xmlns:a16="http://schemas.microsoft.com/office/drawing/2014/main" id="{45E091ED-DD7D-ED35-DB2F-ED7EFDAA533D}"/>
              </a:ext>
            </a:extLst>
          </p:cNvPr>
          <p:cNvSpPr/>
          <p:nvPr/>
        </p:nvSpPr>
        <p:spPr>
          <a:xfrm>
            <a:off x="7651226" y="3212581"/>
            <a:ext cx="1856792" cy="513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gl-ES" dirty="0"/>
              <a:t>Uso práctico</a:t>
            </a:r>
          </a:p>
        </p:txBody>
      </p:sp>
      <p:sp>
        <p:nvSpPr>
          <p:cNvPr id="8" name="Rectángulo 7">
            <a:extLst>
              <a:ext uri="{FF2B5EF4-FFF2-40B4-BE49-F238E27FC236}">
                <a16:creationId xmlns:a16="http://schemas.microsoft.com/office/drawing/2014/main" id="{54EB68F9-7FAD-F3DF-2FE5-1F5E37E29E48}"/>
              </a:ext>
            </a:extLst>
          </p:cNvPr>
          <p:cNvSpPr/>
          <p:nvPr/>
        </p:nvSpPr>
        <p:spPr>
          <a:xfrm>
            <a:off x="5282678" y="3212581"/>
            <a:ext cx="1856792" cy="513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gl-ES" dirty="0"/>
              <a:t>Uso teórico</a:t>
            </a:r>
          </a:p>
        </p:txBody>
      </p:sp>
      <p:sp>
        <p:nvSpPr>
          <p:cNvPr id="10" name="Rectángulo 9">
            <a:extLst>
              <a:ext uri="{FF2B5EF4-FFF2-40B4-BE49-F238E27FC236}">
                <a16:creationId xmlns:a16="http://schemas.microsoft.com/office/drawing/2014/main" id="{A394D254-F8DF-DDF1-8BD5-F1AC698CC0C0}"/>
              </a:ext>
            </a:extLst>
          </p:cNvPr>
          <p:cNvSpPr/>
          <p:nvPr/>
        </p:nvSpPr>
        <p:spPr>
          <a:xfrm>
            <a:off x="5294431" y="4943085"/>
            <a:ext cx="1856792" cy="513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gl-ES" dirty="0"/>
              <a:t>Filosofía teórica: ser</a:t>
            </a:r>
          </a:p>
        </p:txBody>
      </p:sp>
      <p:sp>
        <p:nvSpPr>
          <p:cNvPr id="12" name="Rectángulo 11">
            <a:extLst>
              <a:ext uri="{FF2B5EF4-FFF2-40B4-BE49-F238E27FC236}">
                <a16:creationId xmlns:a16="http://schemas.microsoft.com/office/drawing/2014/main" id="{2CAB6EE2-7242-EFBA-30CF-5E14BC7CED90}"/>
              </a:ext>
            </a:extLst>
          </p:cNvPr>
          <p:cNvSpPr/>
          <p:nvPr/>
        </p:nvSpPr>
        <p:spPr>
          <a:xfrm>
            <a:off x="7651226" y="4802918"/>
            <a:ext cx="1856792" cy="7935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gl-ES" dirty="0"/>
              <a:t>Filosofía práctica: deber ser</a:t>
            </a:r>
          </a:p>
        </p:txBody>
      </p:sp>
      <p:cxnSp>
        <p:nvCxnSpPr>
          <p:cNvPr id="14" name="Conector: angular 13">
            <a:extLst>
              <a:ext uri="{FF2B5EF4-FFF2-40B4-BE49-F238E27FC236}">
                <a16:creationId xmlns:a16="http://schemas.microsoft.com/office/drawing/2014/main" id="{79A855BC-8191-AEAC-6CDF-44D988BF7782}"/>
              </a:ext>
            </a:extLst>
          </p:cNvPr>
          <p:cNvCxnSpPr>
            <a:cxnSpLocks/>
            <a:stCxn id="4" idx="2"/>
          </p:cNvCxnSpPr>
          <p:nvPr/>
        </p:nvCxnSpPr>
        <p:spPr>
          <a:xfrm rot="5400000">
            <a:off x="6464002" y="2274631"/>
            <a:ext cx="721307" cy="105921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ector: angular 18">
            <a:extLst>
              <a:ext uri="{FF2B5EF4-FFF2-40B4-BE49-F238E27FC236}">
                <a16:creationId xmlns:a16="http://schemas.microsoft.com/office/drawing/2014/main" id="{6A14059A-B2A2-3DA8-A296-4DD2DEFFB6BA}"/>
              </a:ext>
            </a:extLst>
          </p:cNvPr>
          <p:cNvCxnSpPr>
            <a:cxnSpLocks/>
            <a:stCxn id="4" idx="2"/>
          </p:cNvCxnSpPr>
          <p:nvPr/>
        </p:nvCxnSpPr>
        <p:spPr>
          <a:xfrm rot="16200000" flipH="1">
            <a:off x="7648276" y="2149569"/>
            <a:ext cx="721307" cy="130933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ector: angular 20">
            <a:extLst>
              <a:ext uri="{FF2B5EF4-FFF2-40B4-BE49-F238E27FC236}">
                <a16:creationId xmlns:a16="http://schemas.microsoft.com/office/drawing/2014/main" id="{72079EFC-6EB4-4E47-CA02-E5B3EC4A020E}"/>
              </a:ext>
            </a:extLst>
          </p:cNvPr>
          <p:cNvCxnSpPr>
            <a:cxnSpLocks/>
          </p:cNvCxnSpPr>
          <p:nvPr/>
        </p:nvCxnSpPr>
        <p:spPr>
          <a:xfrm rot="16200000" flipH="1">
            <a:off x="5692265" y="4280858"/>
            <a:ext cx="1217320" cy="1175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ector recto de flecha 22">
            <a:extLst>
              <a:ext uri="{FF2B5EF4-FFF2-40B4-BE49-F238E27FC236}">
                <a16:creationId xmlns:a16="http://schemas.microsoft.com/office/drawing/2014/main" id="{46C3FDF4-3EBC-93CD-F325-2AEA818AF7BE}"/>
              </a:ext>
            </a:extLst>
          </p:cNvPr>
          <p:cNvCxnSpPr>
            <a:cxnSpLocks/>
          </p:cNvCxnSpPr>
          <p:nvPr/>
        </p:nvCxnSpPr>
        <p:spPr>
          <a:xfrm>
            <a:off x="8663597" y="3678075"/>
            <a:ext cx="0" cy="1077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315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328D7B-BC5D-948E-D101-C1AD32073541}"/>
              </a:ext>
            </a:extLst>
          </p:cNvPr>
          <p:cNvSpPr>
            <a:spLocks noGrp="1"/>
          </p:cNvSpPr>
          <p:nvPr>
            <p:ph type="title"/>
          </p:nvPr>
        </p:nvSpPr>
        <p:spPr/>
        <p:txBody>
          <a:bodyPr/>
          <a:lstStyle/>
          <a:p>
            <a:r>
              <a:rPr lang="es-ES" dirty="0"/>
              <a:t>A distinción entre a </a:t>
            </a:r>
            <a:r>
              <a:rPr lang="es-ES" dirty="0" err="1"/>
              <a:t>imaxinación</a:t>
            </a:r>
            <a:r>
              <a:rPr lang="es-ES" dirty="0"/>
              <a:t> e a razón: a </a:t>
            </a:r>
            <a:r>
              <a:rPr lang="es-ES" dirty="0" err="1"/>
              <a:t>imaxinación</a:t>
            </a:r>
            <a:endParaRPr lang="es-ES" dirty="0"/>
          </a:p>
        </p:txBody>
      </p:sp>
      <p:sp>
        <p:nvSpPr>
          <p:cNvPr id="3" name="Marcador de contenido 2">
            <a:extLst>
              <a:ext uri="{FF2B5EF4-FFF2-40B4-BE49-F238E27FC236}">
                <a16:creationId xmlns:a16="http://schemas.microsoft.com/office/drawing/2014/main" id="{D78590FA-2B02-643A-3E3A-80C61798B3A8}"/>
              </a:ext>
            </a:extLst>
          </p:cNvPr>
          <p:cNvSpPr>
            <a:spLocks noGrp="1"/>
          </p:cNvSpPr>
          <p:nvPr>
            <p:ph idx="1"/>
          </p:nvPr>
        </p:nvSpPr>
        <p:spPr>
          <a:xfrm>
            <a:off x="364961" y="2224551"/>
            <a:ext cx="3969311" cy="4351338"/>
          </a:xfrm>
        </p:spPr>
        <p:txBody>
          <a:bodyPr>
            <a:normAutofit/>
          </a:bodyPr>
          <a:lstStyle/>
          <a:p>
            <a:pPr algn="just"/>
            <a:r>
              <a:rPr lang="es-ES" dirty="0"/>
              <a:t>A </a:t>
            </a:r>
            <a:r>
              <a:rPr lang="es-ES" dirty="0" err="1"/>
              <a:t>imaxinación</a:t>
            </a:r>
            <a:r>
              <a:rPr lang="es-ES" dirty="0"/>
              <a:t> pode partir dos datos dos sentidos e limitarse a reproducir os </a:t>
            </a:r>
            <a:r>
              <a:rPr lang="es-ES" dirty="0" err="1"/>
              <a:t>obxectos</a:t>
            </a:r>
            <a:r>
              <a:rPr lang="es-ES" dirty="0"/>
              <a:t> captados pola percepción </a:t>
            </a:r>
            <a:r>
              <a:rPr lang="es-ES" dirty="0" err="1"/>
              <a:t>ou</a:t>
            </a:r>
            <a:r>
              <a:rPr lang="es-ES" dirty="0"/>
              <a:t> actuar con </a:t>
            </a:r>
            <a:r>
              <a:rPr lang="es-ES" dirty="0" err="1"/>
              <a:t>liberdade</a:t>
            </a:r>
            <a:r>
              <a:rPr lang="es-ES" dirty="0"/>
              <a:t> e </a:t>
            </a:r>
            <a:r>
              <a:rPr lang="es-ES" dirty="0" err="1"/>
              <a:t>xerar</a:t>
            </a:r>
            <a:r>
              <a:rPr lang="es-ES" dirty="0"/>
              <a:t> </a:t>
            </a:r>
            <a:r>
              <a:rPr lang="es-ES" dirty="0" err="1"/>
              <a:t>imaxes</a:t>
            </a:r>
            <a:r>
              <a:rPr lang="es-ES" dirty="0"/>
              <a:t> espontáneamente. </a:t>
            </a:r>
          </a:p>
          <a:p>
            <a:pPr algn="just"/>
            <a:r>
              <a:rPr lang="es-ES" dirty="0"/>
              <a:t>A </a:t>
            </a:r>
            <a:r>
              <a:rPr lang="es-ES" dirty="0" err="1"/>
              <a:t>imaxinación</a:t>
            </a:r>
            <a:r>
              <a:rPr lang="es-ES" dirty="0"/>
              <a:t> inconsciente </a:t>
            </a:r>
            <a:r>
              <a:rPr lang="es-ES" dirty="0" err="1"/>
              <a:t>dáse</a:t>
            </a:r>
            <a:r>
              <a:rPr lang="es-ES" dirty="0"/>
              <a:t> durante o </a:t>
            </a:r>
            <a:r>
              <a:rPr lang="es-ES" dirty="0" err="1"/>
              <a:t>sono</a:t>
            </a:r>
            <a:r>
              <a:rPr lang="es-ES" dirty="0"/>
              <a:t>. Crea </a:t>
            </a:r>
            <a:r>
              <a:rPr lang="es-ES" dirty="0" err="1"/>
              <a:t>imaxes</a:t>
            </a:r>
            <a:r>
              <a:rPr lang="es-ES" dirty="0"/>
              <a:t> espontánea e involuntariamente. </a:t>
            </a:r>
          </a:p>
          <a:p>
            <a:pPr algn="just"/>
            <a:r>
              <a:rPr lang="es-ES" dirty="0"/>
              <a:t>A consciente </a:t>
            </a:r>
            <a:r>
              <a:rPr lang="es-ES" dirty="0" err="1"/>
              <a:t>dáse</a:t>
            </a:r>
            <a:r>
              <a:rPr lang="es-ES" dirty="0"/>
              <a:t> cando estamos </a:t>
            </a:r>
            <a:r>
              <a:rPr lang="es-ES" dirty="0" err="1"/>
              <a:t>espertos</a:t>
            </a:r>
            <a:r>
              <a:rPr lang="es-ES" dirty="0"/>
              <a:t>, e é voluntaria. Pode ser </a:t>
            </a:r>
            <a:r>
              <a:rPr lang="es-ES" dirty="0" err="1"/>
              <a:t>reprodutora</a:t>
            </a:r>
            <a:r>
              <a:rPr lang="es-ES" dirty="0"/>
              <a:t> </a:t>
            </a:r>
            <a:r>
              <a:rPr lang="es-ES" dirty="0" err="1"/>
              <a:t>ou</a:t>
            </a:r>
            <a:r>
              <a:rPr lang="es-ES" dirty="0"/>
              <a:t> creadora. </a:t>
            </a:r>
          </a:p>
        </p:txBody>
      </p:sp>
      <p:sp>
        <p:nvSpPr>
          <p:cNvPr id="4" name="Rectángulo 3">
            <a:extLst>
              <a:ext uri="{FF2B5EF4-FFF2-40B4-BE49-F238E27FC236}">
                <a16:creationId xmlns:a16="http://schemas.microsoft.com/office/drawing/2014/main" id="{3345D2A5-06DA-79A8-66D8-EB746ACAC331}"/>
              </a:ext>
            </a:extLst>
          </p:cNvPr>
          <p:cNvSpPr/>
          <p:nvPr/>
        </p:nvSpPr>
        <p:spPr>
          <a:xfrm>
            <a:off x="6340639" y="3031130"/>
            <a:ext cx="1588169" cy="5454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Consciente</a:t>
            </a:r>
          </a:p>
        </p:txBody>
      </p:sp>
      <p:sp>
        <p:nvSpPr>
          <p:cNvPr id="6" name="Rectángulo 5">
            <a:extLst>
              <a:ext uri="{FF2B5EF4-FFF2-40B4-BE49-F238E27FC236}">
                <a16:creationId xmlns:a16="http://schemas.microsoft.com/office/drawing/2014/main" id="{6DD32258-5105-0622-6132-6ACDF1D0DF38}"/>
              </a:ext>
            </a:extLst>
          </p:cNvPr>
          <p:cNvSpPr/>
          <p:nvPr/>
        </p:nvSpPr>
        <p:spPr>
          <a:xfrm>
            <a:off x="8065167" y="2239327"/>
            <a:ext cx="1588170" cy="5454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Creadora</a:t>
            </a:r>
          </a:p>
        </p:txBody>
      </p:sp>
      <p:sp>
        <p:nvSpPr>
          <p:cNvPr id="8" name="Rectángulo 7">
            <a:extLst>
              <a:ext uri="{FF2B5EF4-FFF2-40B4-BE49-F238E27FC236}">
                <a16:creationId xmlns:a16="http://schemas.microsoft.com/office/drawing/2014/main" id="{A29F0EF8-6BF8-3939-FD06-9D6610CF7CAA}"/>
              </a:ext>
            </a:extLst>
          </p:cNvPr>
          <p:cNvSpPr/>
          <p:nvPr/>
        </p:nvSpPr>
        <p:spPr>
          <a:xfrm>
            <a:off x="4752473" y="2224551"/>
            <a:ext cx="1588169" cy="5454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err="1"/>
              <a:t>Reprodutora</a:t>
            </a:r>
            <a:endParaRPr lang="es-ES" dirty="0"/>
          </a:p>
        </p:txBody>
      </p:sp>
      <p:sp>
        <p:nvSpPr>
          <p:cNvPr id="16" name="Rectángulo 15">
            <a:extLst>
              <a:ext uri="{FF2B5EF4-FFF2-40B4-BE49-F238E27FC236}">
                <a16:creationId xmlns:a16="http://schemas.microsoft.com/office/drawing/2014/main" id="{F8CC2924-890E-CA50-05CD-2DFE8F3005DC}"/>
              </a:ext>
            </a:extLst>
          </p:cNvPr>
          <p:cNvSpPr/>
          <p:nvPr/>
        </p:nvSpPr>
        <p:spPr>
          <a:xfrm>
            <a:off x="6340642" y="5367119"/>
            <a:ext cx="1588169" cy="5454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Inconsciente</a:t>
            </a:r>
          </a:p>
        </p:txBody>
      </p:sp>
      <p:sp>
        <p:nvSpPr>
          <p:cNvPr id="20" name="Rectángulo 19">
            <a:extLst>
              <a:ext uri="{FF2B5EF4-FFF2-40B4-BE49-F238E27FC236}">
                <a16:creationId xmlns:a16="http://schemas.microsoft.com/office/drawing/2014/main" id="{532A3DF5-2442-533B-A1F9-9022DF5F4DFA}"/>
              </a:ext>
            </a:extLst>
          </p:cNvPr>
          <p:cNvSpPr/>
          <p:nvPr/>
        </p:nvSpPr>
        <p:spPr>
          <a:xfrm>
            <a:off x="6096000" y="4001294"/>
            <a:ext cx="2077449" cy="696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2400" dirty="0" err="1"/>
              <a:t>Imaxinación</a:t>
            </a:r>
            <a:endParaRPr lang="es-ES" sz="2400" dirty="0"/>
          </a:p>
        </p:txBody>
      </p:sp>
      <p:cxnSp>
        <p:nvCxnSpPr>
          <p:cNvPr id="22" name="Conector recto de flecha 21">
            <a:extLst>
              <a:ext uri="{FF2B5EF4-FFF2-40B4-BE49-F238E27FC236}">
                <a16:creationId xmlns:a16="http://schemas.microsoft.com/office/drawing/2014/main" id="{6FA5FE9A-1C88-638F-F5F0-83528186E3C0}"/>
              </a:ext>
            </a:extLst>
          </p:cNvPr>
          <p:cNvCxnSpPr>
            <a:stCxn id="20" idx="2"/>
          </p:cNvCxnSpPr>
          <p:nvPr/>
        </p:nvCxnSpPr>
        <p:spPr>
          <a:xfrm flipH="1">
            <a:off x="7134724" y="4697811"/>
            <a:ext cx="1" cy="6693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ector recto de flecha 23">
            <a:extLst>
              <a:ext uri="{FF2B5EF4-FFF2-40B4-BE49-F238E27FC236}">
                <a16:creationId xmlns:a16="http://schemas.microsoft.com/office/drawing/2014/main" id="{5D36E4BD-5CE6-D013-7620-13161DE52A26}"/>
              </a:ext>
            </a:extLst>
          </p:cNvPr>
          <p:cNvCxnSpPr>
            <a:stCxn id="20" idx="0"/>
            <a:endCxn id="4" idx="2"/>
          </p:cNvCxnSpPr>
          <p:nvPr/>
        </p:nvCxnSpPr>
        <p:spPr>
          <a:xfrm flipH="1" flipV="1">
            <a:off x="7134724" y="3576562"/>
            <a:ext cx="1" cy="4247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angular 25">
            <a:extLst>
              <a:ext uri="{FF2B5EF4-FFF2-40B4-BE49-F238E27FC236}">
                <a16:creationId xmlns:a16="http://schemas.microsoft.com/office/drawing/2014/main" id="{00E50BB4-0D53-A7B0-13BB-51ED15E45278}"/>
              </a:ext>
            </a:extLst>
          </p:cNvPr>
          <p:cNvCxnSpPr>
            <a:stCxn id="4" idx="0"/>
            <a:endCxn id="8" idx="2"/>
          </p:cNvCxnSpPr>
          <p:nvPr/>
        </p:nvCxnSpPr>
        <p:spPr>
          <a:xfrm rot="16200000" flipV="1">
            <a:off x="6210068" y="2106474"/>
            <a:ext cx="261147" cy="158816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ector: angular 29">
            <a:extLst>
              <a:ext uri="{FF2B5EF4-FFF2-40B4-BE49-F238E27FC236}">
                <a16:creationId xmlns:a16="http://schemas.microsoft.com/office/drawing/2014/main" id="{DFF76F35-F5C9-20BE-45E5-59645B925BC0}"/>
              </a:ext>
            </a:extLst>
          </p:cNvPr>
          <p:cNvCxnSpPr>
            <a:stCxn id="4" idx="0"/>
            <a:endCxn id="6" idx="2"/>
          </p:cNvCxnSpPr>
          <p:nvPr/>
        </p:nvCxnSpPr>
        <p:spPr>
          <a:xfrm rot="5400000" flipH="1" flipV="1">
            <a:off x="7873803" y="2045681"/>
            <a:ext cx="246371" cy="172452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135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53F9A5-290E-352A-FF20-014AC054E56B}"/>
              </a:ext>
            </a:extLst>
          </p:cNvPr>
          <p:cNvSpPr>
            <a:spLocks noGrp="1"/>
          </p:cNvSpPr>
          <p:nvPr>
            <p:ph type="title"/>
          </p:nvPr>
        </p:nvSpPr>
        <p:spPr>
          <a:xfrm>
            <a:off x="1333502" y="609600"/>
            <a:ext cx="8596668" cy="1320800"/>
          </a:xfrm>
        </p:spPr>
        <p:txBody>
          <a:bodyPr>
            <a:normAutofit/>
          </a:bodyPr>
          <a:lstStyle/>
          <a:p>
            <a:r>
              <a:rPr lang="es-ES" dirty="0"/>
              <a:t>O paso do mito </a:t>
            </a:r>
            <a:r>
              <a:rPr lang="es-ES" dirty="0" err="1"/>
              <a:t>ao</a:t>
            </a:r>
            <a:r>
              <a:rPr lang="es-ES" dirty="0"/>
              <a:t> logos</a:t>
            </a:r>
          </a:p>
        </p:txBody>
      </p:sp>
      <p:sp>
        <p:nvSpPr>
          <p:cNvPr id="15" name="Isosceles Triangle 14">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6F648B37-0755-BBA8-177F-51EA3C5C985F}"/>
              </a:ext>
            </a:extLst>
          </p:cNvPr>
          <p:cNvSpPr>
            <a:spLocks noGrp="1"/>
          </p:cNvSpPr>
          <p:nvPr>
            <p:ph idx="1"/>
          </p:nvPr>
        </p:nvSpPr>
        <p:spPr>
          <a:xfrm>
            <a:off x="765111" y="1488613"/>
            <a:ext cx="10444453" cy="3880773"/>
          </a:xfrm>
        </p:spPr>
        <p:txBody>
          <a:bodyPr>
            <a:noAutofit/>
          </a:bodyPr>
          <a:lstStyle/>
          <a:p>
            <a:pPr algn="just">
              <a:lnSpc>
                <a:spcPct val="90000"/>
              </a:lnSpc>
            </a:pPr>
            <a:r>
              <a:rPr lang="es-ES" dirty="0"/>
              <a:t> O logos é a explicación </a:t>
            </a:r>
            <a:r>
              <a:rPr lang="es-ES" dirty="0" err="1"/>
              <a:t>dun</a:t>
            </a:r>
            <a:r>
              <a:rPr lang="es-ES" dirty="0"/>
              <a:t> fenómeno </a:t>
            </a:r>
            <a:r>
              <a:rPr lang="es-ES" dirty="0" err="1"/>
              <a:t>ou</a:t>
            </a:r>
            <a:r>
              <a:rPr lang="es-ES" dirty="0"/>
              <a:t> </a:t>
            </a:r>
            <a:r>
              <a:rPr lang="es-ES" dirty="0" err="1"/>
              <a:t>realidade</a:t>
            </a:r>
            <a:r>
              <a:rPr lang="es-ES" dirty="0"/>
              <a:t> por medio da razón. </a:t>
            </a:r>
          </a:p>
          <a:p>
            <a:pPr algn="just">
              <a:lnSpc>
                <a:spcPct val="90000"/>
              </a:lnSpc>
            </a:pPr>
            <a:r>
              <a:rPr lang="es-ES" dirty="0"/>
              <a:t>Tanto o mito coma o logos son explicación</a:t>
            </a:r>
            <a:r>
              <a:rPr lang="gl-ES" dirty="0"/>
              <a:t>s da realidade, pero teñen importantes diferencias:</a:t>
            </a:r>
          </a:p>
          <a:p>
            <a:pPr algn="just">
              <a:lnSpc>
                <a:spcPct val="90000"/>
              </a:lnSpc>
              <a:buFontTx/>
              <a:buChar char="-"/>
            </a:pPr>
            <a:r>
              <a:rPr lang="gl-ES" dirty="0"/>
              <a:t>O mito é imaxinativo e constitúe un relato fantástico. O logos é un discurso racional (argumentos). </a:t>
            </a:r>
          </a:p>
          <a:p>
            <a:pPr algn="just">
              <a:lnSpc>
                <a:spcPct val="90000"/>
              </a:lnSpc>
              <a:buFontTx/>
              <a:buChar char="-"/>
            </a:pPr>
            <a:r>
              <a:rPr lang="gl-ES" dirty="0"/>
              <a:t>O mito representa as forzas da natureza ou os valores de forma figurada (antropomorfismo), facendo uso de imaxes; o logos recorre á capacidade de abstracción humana. </a:t>
            </a:r>
          </a:p>
          <a:p>
            <a:pPr algn="just">
              <a:lnSpc>
                <a:spcPct val="90000"/>
              </a:lnSpc>
              <a:buFontTx/>
              <a:buChar char="-"/>
            </a:pPr>
            <a:r>
              <a:rPr lang="gl-ES" dirty="0"/>
              <a:t>No mito, as forzas da natureza están personificadas en deuses, no logos, as forzas e leis son abstractas e impersoais. </a:t>
            </a:r>
          </a:p>
          <a:p>
            <a:pPr algn="just">
              <a:lnSpc>
                <a:spcPct val="90000"/>
              </a:lnSpc>
              <a:buFontTx/>
              <a:buChar char="-"/>
            </a:pPr>
            <a:r>
              <a:rPr lang="gl-ES" dirty="0"/>
              <a:t>O mito transmítese oralmente. A filosofía, salvo en contadas ocasións, transmitiuse por medio de textos escritos. </a:t>
            </a:r>
          </a:p>
          <a:p>
            <a:pPr algn="just">
              <a:lnSpc>
                <a:spcPct val="90000"/>
              </a:lnSpc>
              <a:buFontTx/>
              <a:buChar char="-"/>
            </a:pPr>
            <a:r>
              <a:rPr lang="gl-ES" dirty="0"/>
              <a:t>O mito fundaméntase na tradición, o logos na argumentación. </a:t>
            </a:r>
          </a:p>
          <a:p>
            <a:pPr algn="just">
              <a:lnSpc>
                <a:spcPct val="90000"/>
              </a:lnSpc>
              <a:buFontTx/>
              <a:buChar char="-"/>
            </a:pPr>
            <a:r>
              <a:rPr lang="gl-ES" dirty="0"/>
              <a:t>O mito acéptase </a:t>
            </a:r>
            <a:r>
              <a:rPr lang="gl-ES" dirty="0" err="1"/>
              <a:t>acriticamente</a:t>
            </a:r>
            <a:r>
              <a:rPr lang="gl-ES" dirty="0"/>
              <a:t>, o logos é susceptible de ser criticado. </a:t>
            </a:r>
          </a:p>
          <a:p>
            <a:pPr algn="just">
              <a:lnSpc>
                <a:spcPct val="90000"/>
              </a:lnSpc>
              <a:buFontTx/>
              <a:buChar char="-"/>
            </a:pPr>
            <a:r>
              <a:rPr lang="gl-ES" dirty="0"/>
              <a:t>O mito é pechado, non está aberto a transformacións e cambios, o logos é aberto e pode ser modificado. </a:t>
            </a:r>
          </a:p>
          <a:p>
            <a:pPr algn="just">
              <a:lnSpc>
                <a:spcPct val="90000"/>
              </a:lnSpc>
              <a:buFontTx/>
              <a:buChar char="-"/>
            </a:pPr>
            <a:endParaRPr lang="es-ES" dirty="0"/>
          </a:p>
        </p:txBody>
      </p:sp>
      <p:sp>
        <p:nvSpPr>
          <p:cNvPr id="17" name="Isosceles Triangle 16">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5841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F7E0F01-27B0-591E-1E2D-66A5666233CC}"/>
              </a:ext>
            </a:extLst>
          </p:cNvPr>
          <p:cNvSpPr>
            <a:spLocks noGrp="1"/>
          </p:cNvSpPr>
          <p:nvPr>
            <p:ph type="title"/>
          </p:nvPr>
        </p:nvSpPr>
        <p:spPr>
          <a:xfrm>
            <a:off x="643467" y="816638"/>
            <a:ext cx="3367359" cy="5224724"/>
          </a:xfrm>
        </p:spPr>
        <p:txBody>
          <a:bodyPr anchor="ctr">
            <a:normAutofit/>
          </a:bodyPr>
          <a:lstStyle/>
          <a:p>
            <a:r>
              <a:rPr lang="es-ES" dirty="0"/>
              <a:t>A explicación racional</a:t>
            </a:r>
          </a:p>
        </p:txBody>
      </p:sp>
      <p:sp>
        <p:nvSpPr>
          <p:cNvPr id="3" name="Marcador de contenido 2">
            <a:extLst>
              <a:ext uri="{FF2B5EF4-FFF2-40B4-BE49-F238E27FC236}">
                <a16:creationId xmlns:a16="http://schemas.microsoft.com/office/drawing/2014/main" id="{A67B52E9-C944-381C-3134-747412C68D3B}"/>
              </a:ext>
            </a:extLst>
          </p:cNvPr>
          <p:cNvSpPr>
            <a:spLocks noGrp="1"/>
          </p:cNvSpPr>
          <p:nvPr>
            <p:ph idx="1"/>
          </p:nvPr>
        </p:nvSpPr>
        <p:spPr>
          <a:xfrm>
            <a:off x="4654295" y="816638"/>
            <a:ext cx="4619706" cy="5224724"/>
          </a:xfrm>
        </p:spPr>
        <p:txBody>
          <a:bodyPr anchor="ctr">
            <a:normAutofit/>
          </a:bodyPr>
          <a:lstStyle/>
          <a:p>
            <a:r>
              <a:rPr lang="gl-ES" sz="2000" dirty="0"/>
              <a:t>A explicación racional é a que utiliza a razón para despregar, exhibir e facer claro ao entendemento o que antes era escuro e non se comprendía. </a:t>
            </a:r>
          </a:p>
          <a:p>
            <a:r>
              <a:rPr lang="gl-ES" sz="2000" dirty="0"/>
              <a:t>As explicacións racionais son:</a:t>
            </a:r>
          </a:p>
          <a:p>
            <a:pPr>
              <a:buFontTx/>
              <a:buChar char="-"/>
            </a:pPr>
            <a:r>
              <a:rPr lang="gl-ES" sz="2000" dirty="0"/>
              <a:t>Sistemáticas</a:t>
            </a:r>
          </a:p>
          <a:p>
            <a:pPr>
              <a:buFontTx/>
              <a:buChar char="-"/>
            </a:pPr>
            <a:r>
              <a:rPr lang="gl-ES" sz="2000" dirty="0"/>
              <a:t>Coherentes (non contraditorias)</a:t>
            </a:r>
          </a:p>
          <a:p>
            <a:pPr>
              <a:buFontTx/>
              <a:buChar char="-"/>
            </a:pPr>
            <a:r>
              <a:rPr lang="gl-ES" sz="2000" dirty="0"/>
              <a:t>Metódicas</a:t>
            </a:r>
          </a:p>
          <a:p>
            <a:pPr>
              <a:buFontTx/>
              <a:buChar char="-"/>
            </a:pPr>
            <a:r>
              <a:rPr lang="gl-ES" sz="2000" dirty="0"/>
              <a:t>Universais</a:t>
            </a:r>
          </a:p>
          <a:p>
            <a:pPr>
              <a:buFontTx/>
              <a:buChar char="-"/>
            </a:pPr>
            <a:r>
              <a:rPr lang="gl-ES" sz="2000" dirty="0"/>
              <a:t>Autónomas</a:t>
            </a:r>
          </a:p>
          <a:p>
            <a:pPr>
              <a:buFontTx/>
              <a:buChar char="-"/>
            </a:pPr>
            <a:r>
              <a:rPr lang="gl-ES" sz="2000" dirty="0"/>
              <a:t>Tolerantes (criticables, revisables)</a:t>
            </a:r>
          </a:p>
          <a:p>
            <a:pPr>
              <a:buFontTx/>
              <a:buChar char="-"/>
            </a:pPr>
            <a:endParaRPr lang="gl-ES" sz="2000" dirty="0"/>
          </a:p>
        </p:txBody>
      </p:sp>
    </p:spTree>
    <p:extLst>
      <p:ext uri="{BB962C8B-B14F-4D97-AF65-F5344CB8AC3E}">
        <p14:creationId xmlns:p14="http://schemas.microsoft.com/office/powerpoint/2010/main" val="915306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C7D552-3BAB-932F-86D9-F9A995366FAB}"/>
              </a:ext>
            </a:extLst>
          </p:cNvPr>
          <p:cNvSpPr>
            <a:spLocks noGrp="1"/>
          </p:cNvSpPr>
          <p:nvPr>
            <p:ph type="title"/>
          </p:nvPr>
        </p:nvSpPr>
        <p:spPr/>
        <p:txBody>
          <a:bodyPr/>
          <a:lstStyle/>
          <a:p>
            <a:r>
              <a:rPr lang="es-ES" dirty="0"/>
              <a:t>As disciplinas filosóficas: metafísica</a:t>
            </a:r>
          </a:p>
        </p:txBody>
      </p:sp>
      <p:sp>
        <p:nvSpPr>
          <p:cNvPr id="3" name="Marcador de contenido 2">
            <a:extLst>
              <a:ext uri="{FF2B5EF4-FFF2-40B4-BE49-F238E27FC236}">
                <a16:creationId xmlns:a16="http://schemas.microsoft.com/office/drawing/2014/main" id="{D4E636B4-BC48-079C-959D-EA0042A2BA1C}"/>
              </a:ext>
            </a:extLst>
          </p:cNvPr>
          <p:cNvSpPr>
            <a:spLocks noGrp="1"/>
          </p:cNvSpPr>
          <p:nvPr>
            <p:ph idx="1"/>
          </p:nvPr>
        </p:nvSpPr>
        <p:spPr>
          <a:xfrm>
            <a:off x="677333" y="1488613"/>
            <a:ext cx="8803551" cy="3880773"/>
          </a:xfrm>
        </p:spPr>
        <p:txBody>
          <a:bodyPr>
            <a:noAutofit/>
          </a:bodyPr>
          <a:lstStyle/>
          <a:p>
            <a:pPr algn="just"/>
            <a:r>
              <a:rPr lang="es-ES" sz="2400" dirty="0"/>
              <a:t>A metafísica é a disciplina encargada de dar </a:t>
            </a:r>
            <a:r>
              <a:rPr lang="es-ES" sz="2400" dirty="0" err="1"/>
              <a:t>resposta</a:t>
            </a:r>
            <a:r>
              <a:rPr lang="es-ES" sz="2400" dirty="0"/>
              <a:t> </a:t>
            </a:r>
            <a:r>
              <a:rPr lang="es-ES" sz="2400" dirty="0" err="1"/>
              <a:t>ás</a:t>
            </a:r>
            <a:r>
              <a:rPr lang="es-ES" sz="2400" dirty="0"/>
              <a:t> preguntas sobre a </a:t>
            </a:r>
            <a:r>
              <a:rPr lang="es-ES" sz="2400" dirty="0" err="1"/>
              <a:t>realidade</a:t>
            </a:r>
            <a:r>
              <a:rPr lang="es-ES" sz="2400" dirty="0"/>
              <a:t>. </a:t>
            </a:r>
          </a:p>
          <a:p>
            <a:pPr algn="just"/>
            <a:r>
              <a:rPr lang="es-ES" sz="2400" dirty="0"/>
              <a:t>“Metafísica” significa “</a:t>
            </a:r>
            <a:r>
              <a:rPr lang="es-ES" sz="2400" dirty="0" err="1"/>
              <a:t>máis</a:t>
            </a:r>
            <a:r>
              <a:rPr lang="es-ES" sz="2400" dirty="0"/>
              <a:t> alá da física”. A física </a:t>
            </a:r>
            <a:r>
              <a:rPr lang="es-ES" sz="2400" dirty="0" err="1"/>
              <a:t>estuda</a:t>
            </a:r>
            <a:r>
              <a:rPr lang="es-ES" sz="2400" dirty="0"/>
              <a:t> a </a:t>
            </a:r>
            <a:r>
              <a:rPr lang="es-ES" sz="2400" dirty="0" err="1"/>
              <a:t>realidade</a:t>
            </a:r>
            <a:r>
              <a:rPr lang="es-ES" sz="2400" dirty="0"/>
              <a:t> natural. A metafísica, a </a:t>
            </a:r>
            <a:r>
              <a:rPr lang="es-ES" sz="2400" dirty="0" err="1"/>
              <a:t>realidade</a:t>
            </a:r>
            <a:r>
              <a:rPr lang="es-ES" sz="2400" dirty="0"/>
              <a:t> </a:t>
            </a:r>
            <a:r>
              <a:rPr lang="es-ES" sz="2400" dirty="0" err="1"/>
              <a:t>na</a:t>
            </a:r>
            <a:r>
              <a:rPr lang="es-ES" sz="2400" dirty="0"/>
              <a:t> </a:t>
            </a:r>
            <a:r>
              <a:rPr lang="es-ES" sz="2400" dirty="0" err="1"/>
              <a:t>súa</a:t>
            </a:r>
            <a:r>
              <a:rPr lang="es-ES" sz="2400" dirty="0"/>
              <a:t> </a:t>
            </a:r>
            <a:r>
              <a:rPr lang="es-ES" sz="2400" dirty="0" err="1"/>
              <a:t>totalidade</a:t>
            </a:r>
            <a:r>
              <a:rPr lang="es-ES" sz="2400" dirty="0"/>
              <a:t>. </a:t>
            </a:r>
          </a:p>
          <a:p>
            <a:pPr algn="just"/>
            <a:r>
              <a:rPr lang="es-ES" sz="2400" dirty="0"/>
              <a:t>A metafísica </a:t>
            </a:r>
            <a:r>
              <a:rPr lang="es-ES" sz="2400" dirty="0" err="1"/>
              <a:t>xeral</a:t>
            </a:r>
            <a:r>
              <a:rPr lang="es-ES" sz="2400" dirty="0"/>
              <a:t> </a:t>
            </a:r>
            <a:r>
              <a:rPr lang="es-ES" sz="2400" dirty="0" err="1"/>
              <a:t>ou</a:t>
            </a:r>
            <a:r>
              <a:rPr lang="es-ES" sz="2400" dirty="0"/>
              <a:t> </a:t>
            </a:r>
            <a:r>
              <a:rPr lang="es-ES" sz="2400" dirty="0" err="1"/>
              <a:t>ontoloxía</a:t>
            </a:r>
            <a:r>
              <a:rPr lang="es-ES" sz="2400" dirty="0"/>
              <a:t>: </a:t>
            </a:r>
            <a:r>
              <a:rPr lang="es-ES" sz="2400" dirty="0" err="1"/>
              <a:t>estuda</a:t>
            </a:r>
            <a:r>
              <a:rPr lang="es-ES" sz="2400" dirty="0"/>
              <a:t> as propiedades </a:t>
            </a:r>
            <a:r>
              <a:rPr lang="es-ES" sz="2400" dirty="0" err="1"/>
              <a:t>máis</a:t>
            </a:r>
            <a:r>
              <a:rPr lang="es-ES" sz="2400" dirty="0"/>
              <a:t> </a:t>
            </a:r>
            <a:r>
              <a:rPr lang="es-ES" sz="2400" dirty="0" err="1"/>
              <a:t>xerais</a:t>
            </a:r>
            <a:r>
              <a:rPr lang="es-ES" sz="2400" dirty="0"/>
              <a:t> do ser e os entes. </a:t>
            </a:r>
          </a:p>
          <a:p>
            <a:pPr algn="just"/>
            <a:r>
              <a:rPr lang="es-ES" sz="2400" dirty="0"/>
              <a:t>Metafísica especial: </a:t>
            </a:r>
            <a:r>
              <a:rPr lang="es-ES" sz="2400" dirty="0" err="1"/>
              <a:t>divídese</a:t>
            </a:r>
            <a:r>
              <a:rPr lang="es-ES" sz="2400" dirty="0"/>
              <a:t> en </a:t>
            </a:r>
            <a:r>
              <a:rPr lang="es-ES" sz="2400" dirty="0" err="1"/>
              <a:t>cosmoloxía</a:t>
            </a:r>
            <a:r>
              <a:rPr lang="es-ES" sz="2400" dirty="0"/>
              <a:t> racional (</a:t>
            </a:r>
            <a:r>
              <a:rPr lang="es-ES" sz="2400" dirty="0" err="1"/>
              <a:t>orixe</a:t>
            </a:r>
            <a:r>
              <a:rPr lang="es-ES" sz="2400" dirty="0"/>
              <a:t> e </a:t>
            </a:r>
            <a:r>
              <a:rPr lang="es-ES" sz="2400" dirty="0" err="1"/>
              <a:t>natureza</a:t>
            </a:r>
            <a:r>
              <a:rPr lang="es-ES" sz="2400" dirty="0"/>
              <a:t> do universo); </a:t>
            </a:r>
            <a:r>
              <a:rPr lang="es-ES" sz="2400" dirty="0" err="1"/>
              <a:t>psicoloxía</a:t>
            </a:r>
            <a:r>
              <a:rPr lang="es-ES" sz="2400" dirty="0"/>
              <a:t> racional (</a:t>
            </a:r>
            <a:r>
              <a:rPr lang="es-ES" sz="2400" dirty="0" err="1"/>
              <a:t>estuda</a:t>
            </a:r>
            <a:r>
              <a:rPr lang="es-ES" sz="2400" dirty="0"/>
              <a:t> a alma humana e as </a:t>
            </a:r>
            <a:r>
              <a:rPr lang="es-ES" sz="2400" dirty="0" err="1"/>
              <a:t>súas</a:t>
            </a:r>
            <a:r>
              <a:rPr lang="es-ES" sz="2400" dirty="0"/>
              <a:t> propiedades) e, finalmente, </a:t>
            </a:r>
            <a:r>
              <a:rPr lang="es-ES" sz="2400" dirty="0" err="1"/>
              <a:t>teoloxía</a:t>
            </a:r>
            <a:r>
              <a:rPr lang="es-ES" sz="2400" dirty="0"/>
              <a:t> racional (</a:t>
            </a:r>
            <a:r>
              <a:rPr lang="es-ES" sz="2400" dirty="0" err="1"/>
              <a:t>estuda</a:t>
            </a:r>
            <a:r>
              <a:rPr lang="es-ES" sz="2400" dirty="0"/>
              <a:t> a Deus). </a:t>
            </a:r>
          </a:p>
          <a:p>
            <a:pPr marL="0" indent="0" algn="just">
              <a:buNone/>
            </a:pPr>
            <a:endParaRPr lang="es-ES" sz="2400" dirty="0"/>
          </a:p>
        </p:txBody>
      </p:sp>
    </p:spTree>
    <p:extLst>
      <p:ext uri="{BB962C8B-B14F-4D97-AF65-F5344CB8AC3E}">
        <p14:creationId xmlns:p14="http://schemas.microsoft.com/office/powerpoint/2010/main" val="1292806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A89D829D-1D4A-8551-C0B0-1989B9289BD4}"/>
              </a:ext>
            </a:extLst>
          </p:cNvPr>
          <p:cNvSpPr>
            <a:spLocks noGrp="1"/>
          </p:cNvSpPr>
          <p:nvPr>
            <p:ph type="title"/>
          </p:nvPr>
        </p:nvSpPr>
        <p:spPr>
          <a:xfrm>
            <a:off x="643467" y="816638"/>
            <a:ext cx="3367359" cy="5224724"/>
          </a:xfrm>
        </p:spPr>
        <p:txBody>
          <a:bodyPr anchor="ctr">
            <a:normAutofit/>
          </a:bodyPr>
          <a:lstStyle/>
          <a:p>
            <a:r>
              <a:rPr lang="es-ES" dirty="0"/>
              <a:t>Problemas da metafísica</a:t>
            </a:r>
          </a:p>
        </p:txBody>
      </p:sp>
      <p:sp>
        <p:nvSpPr>
          <p:cNvPr id="3" name="Marcador de contenido 2">
            <a:extLst>
              <a:ext uri="{FF2B5EF4-FFF2-40B4-BE49-F238E27FC236}">
                <a16:creationId xmlns:a16="http://schemas.microsoft.com/office/drawing/2014/main" id="{D7616C21-D47F-A13F-B76A-9C65E2F826AD}"/>
              </a:ext>
            </a:extLst>
          </p:cNvPr>
          <p:cNvSpPr>
            <a:spLocks noGrp="1"/>
          </p:cNvSpPr>
          <p:nvPr>
            <p:ph idx="1"/>
          </p:nvPr>
        </p:nvSpPr>
        <p:spPr>
          <a:xfrm>
            <a:off x="4654295" y="816638"/>
            <a:ext cx="4619706" cy="5224724"/>
          </a:xfrm>
        </p:spPr>
        <p:txBody>
          <a:bodyPr anchor="ctr">
            <a:normAutofit/>
          </a:bodyPr>
          <a:lstStyle/>
          <a:p>
            <a:pPr algn="just"/>
            <a:r>
              <a:rPr lang="es-ES" dirty="0"/>
              <a:t>Preguntas sobre a </a:t>
            </a:r>
            <a:r>
              <a:rPr lang="es-ES" dirty="0" err="1"/>
              <a:t>natureza</a:t>
            </a:r>
            <a:r>
              <a:rPr lang="es-ES" dirty="0"/>
              <a:t>: </a:t>
            </a:r>
          </a:p>
          <a:p>
            <a:pPr algn="just">
              <a:buFontTx/>
              <a:buChar char="-"/>
            </a:pPr>
            <a:r>
              <a:rPr lang="es-ES" dirty="0"/>
              <a:t>Cal é a sustancia </a:t>
            </a:r>
            <a:r>
              <a:rPr lang="es-ES" dirty="0" err="1"/>
              <a:t>orixinaria</a:t>
            </a:r>
            <a:r>
              <a:rPr lang="es-ES" dirty="0"/>
              <a:t> (se a </a:t>
            </a:r>
            <a:r>
              <a:rPr lang="es-ES" dirty="0" err="1"/>
              <a:t>hai</a:t>
            </a:r>
            <a:r>
              <a:rPr lang="es-ES" dirty="0"/>
              <a:t>) a partir da cal </a:t>
            </a:r>
            <a:r>
              <a:rPr lang="es-ES" dirty="0" err="1"/>
              <a:t>xorde</a:t>
            </a:r>
            <a:r>
              <a:rPr lang="es-ES" dirty="0"/>
              <a:t> a </a:t>
            </a:r>
            <a:r>
              <a:rPr lang="es-ES" dirty="0" err="1"/>
              <a:t>pluralidade</a:t>
            </a:r>
            <a:r>
              <a:rPr lang="es-ES" dirty="0"/>
              <a:t> dos seres </a:t>
            </a:r>
            <a:r>
              <a:rPr lang="es-ES" dirty="0" err="1"/>
              <a:t>naturais</a:t>
            </a:r>
            <a:r>
              <a:rPr lang="es-ES" dirty="0"/>
              <a:t>? </a:t>
            </a:r>
          </a:p>
          <a:p>
            <a:pPr algn="just">
              <a:buFontTx/>
              <a:buChar char="-"/>
            </a:pPr>
            <a:r>
              <a:rPr lang="es-ES" dirty="0"/>
              <a:t>É o universo eterno </a:t>
            </a:r>
            <a:r>
              <a:rPr lang="es-ES" dirty="0" err="1"/>
              <a:t>ou</a:t>
            </a:r>
            <a:r>
              <a:rPr lang="es-ES" dirty="0"/>
              <a:t> </a:t>
            </a:r>
            <a:r>
              <a:rPr lang="es-ES" dirty="0" err="1"/>
              <a:t>tivo</a:t>
            </a:r>
            <a:r>
              <a:rPr lang="es-ES" dirty="0"/>
              <a:t> </a:t>
            </a:r>
            <a:r>
              <a:rPr lang="es-ES" dirty="0" err="1"/>
              <a:t>unha</a:t>
            </a:r>
            <a:r>
              <a:rPr lang="es-ES" dirty="0"/>
              <a:t> </a:t>
            </a:r>
            <a:r>
              <a:rPr lang="es-ES" dirty="0" err="1"/>
              <a:t>orixe</a:t>
            </a:r>
            <a:r>
              <a:rPr lang="es-ES" dirty="0"/>
              <a:t> no tempo? É finito </a:t>
            </a:r>
            <a:r>
              <a:rPr lang="es-ES" dirty="0" err="1"/>
              <a:t>ou</a:t>
            </a:r>
            <a:r>
              <a:rPr lang="es-ES" dirty="0"/>
              <a:t> infinito? Que é o </a:t>
            </a:r>
            <a:r>
              <a:rPr lang="es-ES" dirty="0" err="1"/>
              <a:t>espazo</a:t>
            </a:r>
            <a:r>
              <a:rPr lang="es-ES" dirty="0"/>
              <a:t>? E o tempo? </a:t>
            </a:r>
          </a:p>
          <a:p>
            <a:pPr algn="just"/>
            <a:r>
              <a:rPr lang="es-ES" dirty="0"/>
              <a:t>Preguntas sobre a </a:t>
            </a:r>
            <a:r>
              <a:rPr lang="es-ES" dirty="0" err="1"/>
              <a:t>realidade</a:t>
            </a:r>
            <a:r>
              <a:rPr lang="es-ES" dirty="0"/>
              <a:t>:</a:t>
            </a:r>
          </a:p>
          <a:p>
            <a:pPr marL="0" indent="0" algn="just">
              <a:buNone/>
            </a:pPr>
            <a:r>
              <a:rPr lang="es-ES" dirty="0"/>
              <a:t>- Son </a:t>
            </a:r>
            <a:r>
              <a:rPr lang="es-ES" dirty="0" err="1"/>
              <a:t>só</a:t>
            </a:r>
            <a:r>
              <a:rPr lang="es-ES" dirty="0"/>
              <a:t> </a:t>
            </a:r>
            <a:r>
              <a:rPr lang="es-ES" dirty="0" err="1"/>
              <a:t>reais</a:t>
            </a:r>
            <a:r>
              <a:rPr lang="es-ES" dirty="0"/>
              <a:t> os seres </a:t>
            </a:r>
            <a:r>
              <a:rPr lang="es-ES" dirty="0" err="1"/>
              <a:t>materiais</a:t>
            </a:r>
            <a:r>
              <a:rPr lang="es-ES" dirty="0"/>
              <a:t> </a:t>
            </a:r>
            <a:r>
              <a:rPr lang="es-ES" dirty="0" err="1"/>
              <a:t>ou</a:t>
            </a:r>
            <a:r>
              <a:rPr lang="es-ES" dirty="0"/>
              <a:t> existen seres </a:t>
            </a:r>
            <a:r>
              <a:rPr lang="es-ES" dirty="0" err="1"/>
              <a:t>inmateriais</a:t>
            </a:r>
            <a:r>
              <a:rPr lang="es-ES" dirty="0"/>
              <a:t>? Existe un ser superior do que dependa toda a </a:t>
            </a:r>
            <a:r>
              <a:rPr lang="es-ES" dirty="0" err="1"/>
              <a:t>realidade</a:t>
            </a:r>
            <a:r>
              <a:rPr lang="es-ES" dirty="0"/>
              <a:t>? </a:t>
            </a:r>
          </a:p>
        </p:txBody>
      </p:sp>
    </p:spTree>
    <p:extLst>
      <p:ext uri="{BB962C8B-B14F-4D97-AF65-F5344CB8AC3E}">
        <p14:creationId xmlns:p14="http://schemas.microsoft.com/office/powerpoint/2010/main" val="14529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C933E-BF82-6B26-BC78-A4B054B32E4C}"/>
              </a:ext>
            </a:extLst>
          </p:cNvPr>
          <p:cNvSpPr>
            <a:spLocks noGrp="1"/>
          </p:cNvSpPr>
          <p:nvPr>
            <p:ph type="title"/>
          </p:nvPr>
        </p:nvSpPr>
        <p:spPr>
          <a:xfrm>
            <a:off x="5536734" y="609600"/>
            <a:ext cx="3737268" cy="1320800"/>
          </a:xfrm>
        </p:spPr>
        <p:txBody>
          <a:bodyPr>
            <a:normAutofit/>
          </a:bodyPr>
          <a:lstStyle/>
          <a:p>
            <a:r>
              <a:rPr lang="es-ES"/>
              <a:t>A orixe da filosofía</a:t>
            </a:r>
          </a:p>
        </p:txBody>
      </p:sp>
      <p:sp>
        <p:nvSpPr>
          <p:cNvPr id="3" name="Marcador de contenido 2">
            <a:extLst>
              <a:ext uri="{FF2B5EF4-FFF2-40B4-BE49-F238E27FC236}">
                <a16:creationId xmlns:a16="http://schemas.microsoft.com/office/drawing/2014/main" id="{4A18C0F9-7D2E-619D-61AE-81A262792848}"/>
              </a:ext>
            </a:extLst>
          </p:cNvPr>
          <p:cNvSpPr>
            <a:spLocks noGrp="1"/>
          </p:cNvSpPr>
          <p:nvPr>
            <p:ph idx="1"/>
          </p:nvPr>
        </p:nvSpPr>
        <p:spPr>
          <a:xfrm>
            <a:off x="5209563" y="2160589"/>
            <a:ext cx="4064439" cy="3880773"/>
          </a:xfrm>
        </p:spPr>
        <p:txBody>
          <a:bodyPr>
            <a:normAutofit/>
          </a:bodyPr>
          <a:lstStyle/>
          <a:p>
            <a:r>
              <a:rPr lang="es-ES"/>
              <a:t>A </a:t>
            </a:r>
            <a:r>
              <a:rPr lang="es-ES" err="1"/>
              <a:t>unidade</a:t>
            </a:r>
            <a:r>
              <a:rPr lang="es-ES"/>
              <a:t> </a:t>
            </a:r>
            <a:r>
              <a:rPr lang="es-ES" err="1"/>
              <a:t>quere</a:t>
            </a:r>
            <a:r>
              <a:rPr lang="es-ES"/>
              <a:t> responder á pregunta: a filosofía </a:t>
            </a:r>
            <a:r>
              <a:rPr lang="es-ES" err="1"/>
              <a:t>deixou</a:t>
            </a:r>
            <a:r>
              <a:rPr lang="es-ES"/>
              <a:t> de ter sentido? </a:t>
            </a:r>
          </a:p>
          <a:p>
            <a:r>
              <a:rPr lang="es-ES"/>
              <a:t>Para responder, analizaremos a filosofía </a:t>
            </a:r>
            <a:r>
              <a:rPr lang="es-ES" err="1"/>
              <a:t>concebíndoa</a:t>
            </a:r>
            <a:r>
              <a:rPr lang="es-ES"/>
              <a:t> como </a:t>
            </a:r>
            <a:r>
              <a:rPr lang="es-ES" err="1"/>
              <a:t>unha</a:t>
            </a:r>
            <a:r>
              <a:rPr lang="es-ES"/>
              <a:t> </a:t>
            </a:r>
            <a:r>
              <a:rPr lang="es-ES" err="1"/>
              <a:t>actitude</a:t>
            </a:r>
            <a:r>
              <a:rPr lang="es-ES"/>
              <a:t> e a filosofía entendida como </a:t>
            </a:r>
            <a:r>
              <a:rPr lang="es-ES" err="1"/>
              <a:t>unha</a:t>
            </a:r>
            <a:r>
              <a:rPr lang="es-ES"/>
              <a:t> disciplina de </a:t>
            </a:r>
            <a:r>
              <a:rPr lang="es-ES" err="1"/>
              <a:t>coñecemento</a:t>
            </a:r>
            <a:r>
              <a:rPr lang="es-ES"/>
              <a:t>.</a:t>
            </a:r>
          </a:p>
        </p:txBody>
      </p:sp>
      <p:pic>
        <p:nvPicPr>
          <p:cNvPr id="1026" name="Picture 2" descr="La selección española de filosofía: por qué siempre juegan los mismos en  selectividad">
            <a:extLst>
              <a:ext uri="{FF2B5EF4-FFF2-40B4-BE49-F238E27FC236}">
                <a16:creationId xmlns:a16="http://schemas.microsoft.com/office/drawing/2014/main" id="{469A347B-1889-ECE6-B8E9-697D93D0B7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70" r="2930"/>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031" name="Isosceles Triangle 10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65464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E3F7D-8D3A-E63A-07A4-AA07765A3C0B}"/>
              </a:ext>
            </a:extLst>
          </p:cNvPr>
          <p:cNvSpPr>
            <a:spLocks noGrp="1"/>
          </p:cNvSpPr>
          <p:nvPr>
            <p:ph type="title"/>
          </p:nvPr>
        </p:nvSpPr>
        <p:spPr>
          <a:xfrm>
            <a:off x="5536734" y="609600"/>
            <a:ext cx="3737268" cy="1320800"/>
          </a:xfrm>
        </p:spPr>
        <p:txBody>
          <a:bodyPr>
            <a:normAutofit/>
          </a:bodyPr>
          <a:lstStyle/>
          <a:p>
            <a:r>
              <a:rPr lang="es-ES" dirty="0" err="1"/>
              <a:t>Gnoseoloxía</a:t>
            </a:r>
            <a:endParaRPr lang="es-ES" dirty="0"/>
          </a:p>
        </p:txBody>
      </p:sp>
      <p:sp>
        <p:nvSpPr>
          <p:cNvPr id="3" name="Marcador de contenido 2">
            <a:extLst>
              <a:ext uri="{FF2B5EF4-FFF2-40B4-BE49-F238E27FC236}">
                <a16:creationId xmlns:a16="http://schemas.microsoft.com/office/drawing/2014/main" id="{C5EF9C41-DF5D-E10A-7410-67C4E9E60B13}"/>
              </a:ext>
            </a:extLst>
          </p:cNvPr>
          <p:cNvSpPr>
            <a:spLocks noGrp="1"/>
          </p:cNvSpPr>
          <p:nvPr>
            <p:ph idx="1"/>
          </p:nvPr>
        </p:nvSpPr>
        <p:spPr>
          <a:xfrm>
            <a:off x="5209563" y="2160589"/>
            <a:ext cx="4064439" cy="3880773"/>
          </a:xfrm>
        </p:spPr>
        <p:txBody>
          <a:bodyPr>
            <a:normAutofit/>
          </a:bodyPr>
          <a:lstStyle/>
          <a:p>
            <a:pPr algn="just">
              <a:lnSpc>
                <a:spcPct val="90000"/>
              </a:lnSpc>
            </a:pPr>
            <a:r>
              <a:rPr lang="gl-ES" sz="1500" dirty="0"/>
              <a:t>Ocúpase do noso coñecemento da realidade. (1) Analiza as posibilidades e os límites do saber humano, (2) os distintos métodos que empregamos para coñecer e (3) como a razón e os sentidos contribúen á construción do coñecemento. </a:t>
            </a:r>
          </a:p>
          <a:p>
            <a:pPr algn="just">
              <a:lnSpc>
                <a:spcPct val="90000"/>
              </a:lnSpc>
            </a:pPr>
            <a:r>
              <a:rPr lang="gl-ES" sz="1500" dirty="0"/>
              <a:t>Pode dividirse en dúas ramas: epistemoloxía e lóxica. </a:t>
            </a:r>
          </a:p>
          <a:p>
            <a:pPr algn="just">
              <a:lnSpc>
                <a:spcPct val="90000"/>
              </a:lnSpc>
            </a:pPr>
            <a:r>
              <a:rPr lang="gl-ES" sz="1500" dirty="0"/>
              <a:t>A epistemoloxía estuda o coñecemento científico.</a:t>
            </a:r>
          </a:p>
          <a:p>
            <a:pPr algn="just">
              <a:lnSpc>
                <a:spcPct val="90000"/>
              </a:lnSpc>
            </a:pPr>
            <a:r>
              <a:rPr lang="gl-ES" sz="1500" dirty="0"/>
              <a:t>A lóxica estuda a estrutura dos razoamentos para distinguir os argumentos válidos dos que non o son. </a:t>
            </a:r>
          </a:p>
          <a:p>
            <a:pPr>
              <a:lnSpc>
                <a:spcPct val="90000"/>
              </a:lnSpc>
            </a:pPr>
            <a:endParaRPr lang="gl-ES" sz="1500" dirty="0"/>
          </a:p>
        </p:txBody>
      </p:sp>
      <p:pic>
        <p:nvPicPr>
          <p:cNvPr id="1026" name="Picture 2" descr="Las 10 ramas de la Filosofía (y sus principales pensadores)">
            <a:extLst>
              <a:ext uri="{FF2B5EF4-FFF2-40B4-BE49-F238E27FC236}">
                <a16:creationId xmlns:a16="http://schemas.microsoft.com/office/drawing/2014/main" id="{1617E5EF-EC0D-E989-56E7-A6BFA7771B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7" r="37909" b="-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031" name="Isosceles Triangle 10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24252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92D019AA-AD51-38FD-7550-1AE12D32CF5B}"/>
              </a:ext>
            </a:extLst>
          </p:cNvPr>
          <p:cNvSpPr>
            <a:spLocks noGrp="1"/>
          </p:cNvSpPr>
          <p:nvPr>
            <p:ph type="title"/>
          </p:nvPr>
        </p:nvSpPr>
        <p:spPr>
          <a:xfrm>
            <a:off x="643467" y="816638"/>
            <a:ext cx="3367359" cy="5224724"/>
          </a:xfrm>
        </p:spPr>
        <p:txBody>
          <a:bodyPr anchor="ctr">
            <a:normAutofit/>
          </a:bodyPr>
          <a:lstStyle/>
          <a:p>
            <a:r>
              <a:rPr lang="gl-ES" dirty="0"/>
              <a:t>Problemas da gnoseoloxía</a:t>
            </a:r>
          </a:p>
        </p:txBody>
      </p:sp>
      <p:sp>
        <p:nvSpPr>
          <p:cNvPr id="3" name="Marcador de contenido 2">
            <a:extLst>
              <a:ext uri="{FF2B5EF4-FFF2-40B4-BE49-F238E27FC236}">
                <a16:creationId xmlns:a16="http://schemas.microsoft.com/office/drawing/2014/main" id="{BEB9639E-08D9-6EC8-2250-A57E83FAA434}"/>
              </a:ext>
            </a:extLst>
          </p:cNvPr>
          <p:cNvSpPr>
            <a:spLocks noGrp="1"/>
          </p:cNvSpPr>
          <p:nvPr>
            <p:ph idx="1"/>
          </p:nvPr>
        </p:nvSpPr>
        <p:spPr>
          <a:xfrm>
            <a:off x="4654295" y="816638"/>
            <a:ext cx="4619706" cy="5224724"/>
          </a:xfrm>
        </p:spPr>
        <p:txBody>
          <a:bodyPr anchor="ctr">
            <a:normAutofit/>
          </a:bodyPr>
          <a:lstStyle/>
          <a:p>
            <a:r>
              <a:rPr lang="gl-ES" dirty="0"/>
              <a:t>Temos algunha forma de discriminar a información correcta que provén dos sentidos da incorrecta?</a:t>
            </a:r>
          </a:p>
          <a:p>
            <a:r>
              <a:rPr lang="gl-ES" dirty="0"/>
              <a:t>Podémonos fiar dos sentidos?</a:t>
            </a:r>
          </a:p>
          <a:p>
            <a:r>
              <a:rPr lang="gl-ES" dirty="0"/>
              <a:t>É posible construír un coñecemento da realidade baseado só na razón?</a:t>
            </a:r>
          </a:p>
          <a:p>
            <a:r>
              <a:rPr lang="gl-ES" dirty="0"/>
              <a:t>É fiable a razón ou tamén está suxeita a erro? </a:t>
            </a:r>
          </a:p>
        </p:txBody>
      </p:sp>
    </p:spTree>
    <p:extLst>
      <p:ext uri="{BB962C8B-B14F-4D97-AF65-F5344CB8AC3E}">
        <p14:creationId xmlns:p14="http://schemas.microsoft.com/office/powerpoint/2010/main" val="2351434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81DABBC-E80B-A6BF-98AD-ADFE9A2E9E13}"/>
              </a:ext>
            </a:extLst>
          </p:cNvPr>
          <p:cNvSpPr>
            <a:spLocks noGrp="1"/>
          </p:cNvSpPr>
          <p:nvPr>
            <p:ph type="title"/>
          </p:nvPr>
        </p:nvSpPr>
        <p:spPr>
          <a:xfrm>
            <a:off x="1333502" y="609600"/>
            <a:ext cx="8596668" cy="1320800"/>
          </a:xfrm>
        </p:spPr>
        <p:txBody>
          <a:bodyPr>
            <a:normAutofit/>
          </a:bodyPr>
          <a:lstStyle/>
          <a:p>
            <a:r>
              <a:rPr lang="gl-ES" dirty="0"/>
              <a:t>Antropoloxía</a:t>
            </a:r>
          </a:p>
        </p:txBody>
      </p:sp>
      <p:sp>
        <p:nvSpPr>
          <p:cNvPr id="30" name="Isosceles Triangle 2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4" name="Straight Connector 3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BF06B6A9-BA7C-0D4A-B9D2-552D071697E5}"/>
              </a:ext>
            </a:extLst>
          </p:cNvPr>
          <p:cNvSpPr>
            <a:spLocks noGrp="1"/>
          </p:cNvSpPr>
          <p:nvPr>
            <p:ph idx="1"/>
          </p:nvPr>
        </p:nvSpPr>
        <p:spPr>
          <a:xfrm>
            <a:off x="762000" y="1498341"/>
            <a:ext cx="8470898" cy="3429260"/>
          </a:xfrm>
        </p:spPr>
        <p:txBody>
          <a:bodyPr>
            <a:noAutofit/>
          </a:bodyPr>
          <a:lstStyle/>
          <a:p>
            <a:r>
              <a:rPr lang="gl-ES" sz="2000" dirty="0"/>
              <a:t>Disciplina encargada do estudo do ser humano (</a:t>
            </a:r>
            <a:r>
              <a:rPr lang="gl-ES" sz="2000" dirty="0" err="1"/>
              <a:t>anthropos</a:t>
            </a:r>
            <a:r>
              <a:rPr lang="gl-ES" sz="2000" dirty="0"/>
              <a:t>). </a:t>
            </a:r>
          </a:p>
          <a:p>
            <a:r>
              <a:rPr lang="gl-ES" sz="2000" dirty="0"/>
              <a:t>Distínguense tres tipos de antropoloxía:</a:t>
            </a:r>
          </a:p>
          <a:p>
            <a:pPr>
              <a:buFontTx/>
              <a:buChar char="-"/>
            </a:pPr>
            <a:r>
              <a:rPr lang="gl-ES" sz="2000" dirty="0"/>
              <a:t>Antropoloxía física: ocúpase de analizar os trazos anatómicos e fisiolóxicos do ser humano, especialmente os que exercen maior influencia na diferenciación do ser humano respecto a outros animais. Tamén estuda a evolución do ser humano. </a:t>
            </a:r>
          </a:p>
          <a:p>
            <a:pPr>
              <a:buFontTx/>
              <a:buChar char="-"/>
            </a:pPr>
            <a:r>
              <a:rPr lang="gl-ES" sz="2000" dirty="0"/>
              <a:t>Antropoloxía social ou cultural: centra a súa atención na tendencia natural do ser humano a vivir en sociedade. Estuda distintas formas de organización social, relacións de parentesco, etc. Tamén se ocupa do estudo da cultura. </a:t>
            </a:r>
          </a:p>
          <a:p>
            <a:pPr>
              <a:buFontTx/>
              <a:buChar char="-"/>
            </a:pPr>
            <a:r>
              <a:rPr lang="gl-ES" sz="2000" dirty="0"/>
              <a:t>Antropoloxía filosófica: intenta ofrecer unha visión global do ser humano. Nútrese de diferentes campos, incluídos os da antropoloxía física e a biolóxica. </a:t>
            </a:r>
          </a:p>
        </p:txBody>
      </p:sp>
      <p:sp>
        <p:nvSpPr>
          <p:cNvPr id="3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55503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D0A6A0-C056-9744-E096-4D4AEE07A213}"/>
              </a:ext>
            </a:extLst>
          </p:cNvPr>
          <p:cNvSpPr>
            <a:spLocks noGrp="1"/>
          </p:cNvSpPr>
          <p:nvPr>
            <p:ph type="title"/>
          </p:nvPr>
        </p:nvSpPr>
        <p:spPr>
          <a:xfrm>
            <a:off x="5536734" y="609600"/>
            <a:ext cx="3737268" cy="1320800"/>
          </a:xfrm>
        </p:spPr>
        <p:txBody>
          <a:bodyPr>
            <a:normAutofit/>
          </a:bodyPr>
          <a:lstStyle/>
          <a:p>
            <a:pPr>
              <a:lnSpc>
                <a:spcPct val="90000"/>
              </a:lnSpc>
            </a:pPr>
            <a:r>
              <a:rPr lang="gl-ES" sz="2800"/>
              <a:t>Problemas da antropoloxía e o estudo do ser humano</a:t>
            </a:r>
          </a:p>
        </p:txBody>
      </p:sp>
      <p:sp>
        <p:nvSpPr>
          <p:cNvPr id="3" name="Marcador de contenido 2">
            <a:extLst>
              <a:ext uri="{FF2B5EF4-FFF2-40B4-BE49-F238E27FC236}">
                <a16:creationId xmlns:a16="http://schemas.microsoft.com/office/drawing/2014/main" id="{BB338B67-E62E-E402-A666-A50BF62ECD03}"/>
              </a:ext>
            </a:extLst>
          </p:cNvPr>
          <p:cNvSpPr>
            <a:spLocks noGrp="1"/>
          </p:cNvSpPr>
          <p:nvPr>
            <p:ph idx="1"/>
          </p:nvPr>
        </p:nvSpPr>
        <p:spPr>
          <a:xfrm>
            <a:off x="5209563" y="2160589"/>
            <a:ext cx="4064439" cy="3880773"/>
          </a:xfrm>
        </p:spPr>
        <p:txBody>
          <a:bodyPr>
            <a:normAutofit/>
          </a:bodyPr>
          <a:lstStyle/>
          <a:p>
            <a:r>
              <a:rPr lang="gl-ES" dirty="0"/>
              <a:t>Que é ser humano? </a:t>
            </a:r>
          </a:p>
          <a:p>
            <a:r>
              <a:rPr lang="gl-ES" dirty="0"/>
              <a:t>Que características diferencian ao ser humano doutros seres? </a:t>
            </a:r>
          </a:p>
          <a:p>
            <a:r>
              <a:rPr lang="gl-ES" dirty="0"/>
              <a:t>Somos unicamente seres materiais ou un composto dunha parte material e unha inmaterial?</a:t>
            </a:r>
          </a:p>
          <a:p>
            <a:r>
              <a:rPr lang="gl-ES" dirty="0"/>
              <a:t>Por que vivimos os seres humanos en sociedade? </a:t>
            </a:r>
          </a:p>
          <a:p>
            <a:r>
              <a:rPr lang="gl-ES" dirty="0"/>
              <a:t>De onde proceden as normas que guían a conduta?</a:t>
            </a:r>
          </a:p>
          <a:p>
            <a:endParaRPr lang="gl-ES" dirty="0"/>
          </a:p>
        </p:txBody>
      </p:sp>
      <p:pic>
        <p:nvPicPr>
          <p:cNvPr id="6146" name="Picture 2" descr="Por qué &quot;El hombre de Vitrubio&quot; de Da Vinci es tan icónico? - BBC News Mundo">
            <a:extLst>
              <a:ext uri="{FF2B5EF4-FFF2-40B4-BE49-F238E27FC236}">
                <a16:creationId xmlns:a16="http://schemas.microsoft.com/office/drawing/2014/main" id="{5A5A3009-2685-3E17-8510-FDD299B551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12" r="34038"/>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6151" name="Isosceles Triangle 615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3736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BC721A-A7A5-8AA0-3284-D1DD4FE35BCD}"/>
              </a:ext>
            </a:extLst>
          </p:cNvPr>
          <p:cNvSpPr>
            <a:spLocks noGrp="1"/>
          </p:cNvSpPr>
          <p:nvPr>
            <p:ph type="title"/>
          </p:nvPr>
        </p:nvSpPr>
        <p:spPr>
          <a:xfrm>
            <a:off x="677334" y="609600"/>
            <a:ext cx="8596668" cy="1320800"/>
          </a:xfrm>
        </p:spPr>
        <p:txBody>
          <a:bodyPr anchor="t">
            <a:normAutofit/>
          </a:bodyPr>
          <a:lstStyle/>
          <a:p>
            <a:r>
              <a:rPr lang="gl-ES" dirty="0"/>
              <a:t>Ética, estética e filosofía política</a:t>
            </a:r>
          </a:p>
        </p:txBody>
      </p:sp>
      <p:sp>
        <p:nvSpPr>
          <p:cNvPr id="3" name="Marcador de contenido 2">
            <a:extLst>
              <a:ext uri="{FF2B5EF4-FFF2-40B4-BE49-F238E27FC236}">
                <a16:creationId xmlns:a16="http://schemas.microsoft.com/office/drawing/2014/main" id="{58784BB7-D317-FF14-B45B-20A7B9053F6E}"/>
              </a:ext>
            </a:extLst>
          </p:cNvPr>
          <p:cNvSpPr>
            <a:spLocks noGrp="1"/>
          </p:cNvSpPr>
          <p:nvPr>
            <p:ph idx="1"/>
          </p:nvPr>
        </p:nvSpPr>
        <p:spPr>
          <a:xfrm>
            <a:off x="516913" y="1930400"/>
            <a:ext cx="5220430" cy="4110962"/>
          </a:xfrm>
        </p:spPr>
        <p:txBody>
          <a:bodyPr>
            <a:noAutofit/>
          </a:bodyPr>
          <a:lstStyle/>
          <a:p>
            <a:pPr>
              <a:lnSpc>
                <a:spcPct val="90000"/>
              </a:lnSpc>
            </a:pPr>
            <a:r>
              <a:rPr lang="gl-ES" dirty="0"/>
              <a:t>A ética busca un fundamento racional á conducta moral. A ética é o estudo crítico da moral. A moral, á súa vez, é un conxunto de prescricións (normas, mandatos) que seguen un individuo ou un grupo na súa conducta. </a:t>
            </a:r>
          </a:p>
          <a:p>
            <a:pPr>
              <a:lnSpc>
                <a:spcPct val="90000"/>
              </a:lnSpc>
            </a:pPr>
            <a:r>
              <a:rPr lang="gl-ES" dirty="0"/>
              <a:t>A estética é o estudo filosófico da arte. Tamén se ocupa de conceptos como o de beleza, e intenta explicar en que consiste a experiencia singular que temos os seres humanos ante a beleza. </a:t>
            </a:r>
          </a:p>
          <a:p>
            <a:pPr>
              <a:lnSpc>
                <a:spcPct val="90000"/>
              </a:lnSpc>
            </a:pPr>
            <a:r>
              <a:rPr lang="gl-ES" dirty="0"/>
              <a:t>A filosofía política é o estudo racional das relacións de poder a través da reflexión sobre as leis, a xustiza, a autoridade ou as formas de goberno, investigando cales delas son máis xustas. </a:t>
            </a:r>
          </a:p>
        </p:txBody>
      </p:sp>
      <p:pic>
        <p:nvPicPr>
          <p:cNvPr id="3076" name="Picture 4" descr="Qué significa el Guernica, la obra maestra de Pablo Picasso - YouTube">
            <a:extLst>
              <a:ext uri="{FF2B5EF4-FFF2-40B4-BE49-F238E27FC236}">
                <a16:creationId xmlns:a16="http://schemas.microsoft.com/office/drawing/2014/main" id="{1F75DDF1-6498-7A06-8A2F-B54C9485F4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44" r="32481"/>
          <a:stretch/>
        </p:blipFill>
        <p:spPr bwMode="auto">
          <a:xfrm>
            <a:off x="6127951" y="2159000"/>
            <a:ext cx="3145536"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379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D278A-6F2C-622F-BB2B-3B3A652E9255}"/>
              </a:ext>
            </a:extLst>
          </p:cNvPr>
          <p:cNvSpPr>
            <a:spLocks noGrp="1"/>
          </p:cNvSpPr>
          <p:nvPr>
            <p:ph type="title"/>
          </p:nvPr>
        </p:nvSpPr>
        <p:spPr/>
        <p:txBody>
          <a:bodyPr/>
          <a:lstStyle/>
          <a:p>
            <a:r>
              <a:rPr lang="gl-ES" dirty="0"/>
              <a:t>Exercicio</a:t>
            </a:r>
          </a:p>
        </p:txBody>
      </p:sp>
      <p:sp>
        <p:nvSpPr>
          <p:cNvPr id="3" name="Marcador de contenido 2">
            <a:extLst>
              <a:ext uri="{FF2B5EF4-FFF2-40B4-BE49-F238E27FC236}">
                <a16:creationId xmlns:a16="http://schemas.microsoft.com/office/drawing/2014/main" id="{1330043B-C227-08F7-2767-05DA21CF8E6E}"/>
              </a:ext>
            </a:extLst>
          </p:cNvPr>
          <p:cNvSpPr>
            <a:spLocks noGrp="1"/>
          </p:cNvSpPr>
          <p:nvPr>
            <p:ph idx="1"/>
          </p:nvPr>
        </p:nvSpPr>
        <p:spPr>
          <a:xfrm>
            <a:off x="677334" y="1488613"/>
            <a:ext cx="8596668" cy="3880773"/>
          </a:xfrm>
        </p:spPr>
        <p:txBody>
          <a:bodyPr>
            <a:noAutofit/>
          </a:bodyPr>
          <a:lstStyle/>
          <a:p>
            <a:r>
              <a:rPr lang="pt-BR" sz="2000" dirty="0"/>
              <a:t>a. O mundo está formado por </a:t>
            </a:r>
            <a:r>
              <a:rPr lang="pt-BR" sz="2000" dirty="0" err="1"/>
              <a:t>un</a:t>
            </a:r>
            <a:r>
              <a:rPr lang="pt-BR" sz="2000" dirty="0"/>
              <a:t> </a:t>
            </a:r>
            <a:r>
              <a:rPr lang="pt-BR" sz="2000" dirty="0" err="1"/>
              <a:t>conxunto</a:t>
            </a:r>
            <a:r>
              <a:rPr lang="pt-BR" sz="2000" dirty="0"/>
              <a:t> </a:t>
            </a:r>
            <a:r>
              <a:rPr lang="pt-BR" sz="2000" dirty="0" err="1"/>
              <a:t>heteroxéneo</a:t>
            </a:r>
            <a:r>
              <a:rPr lang="pt-BR" sz="2000" dirty="0"/>
              <a:t> de partículas que se </a:t>
            </a:r>
            <a:r>
              <a:rPr lang="pt-BR" sz="2000" dirty="0" err="1"/>
              <a:t>mesturan</a:t>
            </a:r>
            <a:r>
              <a:rPr lang="pt-BR" sz="2000" dirty="0"/>
              <a:t> a causa da </a:t>
            </a:r>
            <a:r>
              <a:rPr lang="pt-BR" sz="2000" dirty="0" err="1"/>
              <a:t>intelixencia</a:t>
            </a:r>
            <a:r>
              <a:rPr lang="pt-BR" sz="2000" dirty="0"/>
              <a:t> e deste </a:t>
            </a:r>
            <a:r>
              <a:rPr lang="pt-BR" sz="2000" dirty="0" err="1"/>
              <a:t>xeito</a:t>
            </a:r>
            <a:r>
              <a:rPr lang="pt-BR" sz="2000" dirty="0"/>
              <a:t> </a:t>
            </a:r>
            <a:r>
              <a:rPr lang="pt-BR" sz="2000" dirty="0" err="1"/>
              <a:t>dan</a:t>
            </a:r>
            <a:r>
              <a:rPr lang="pt-BR" sz="2000" dirty="0"/>
              <a:t> lugar ás distintas cousas. </a:t>
            </a:r>
          </a:p>
          <a:p>
            <a:r>
              <a:rPr lang="pt-BR" sz="2000" dirty="0"/>
              <a:t>b. A </a:t>
            </a:r>
            <a:r>
              <a:rPr lang="pt-BR" sz="2000" dirty="0" err="1"/>
              <a:t>autosuficiencia</a:t>
            </a:r>
            <a:r>
              <a:rPr lang="pt-BR" sz="2000" dirty="0"/>
              <a:t> é o </a:t>
            </a:r>
            <a:r>
              <a:rPr lang="pt-BR" sz="2000" dirty="0" err="1"/>
              <a:t>fin</a:t>
            </a:r>
            <a:r>
              <a:rPr lang="pt-BR" sz="2000" dirty="0"/>
              <a:t> </a:t>
            </a:r>
            <a:r>
              <a:rPr lang="pt-BR" sz="2000" dirty="0" err="1"/>
              <a:t>máis</a:t>
            </a:r>
            <a:r>
              <a:rPr lang="pt-BR" sz="2000" dirty="0"/>
              <a:t> </a:t>
            </a:r>
            <a:r>
              <a:rPr lang="pt-BR" sz="2000" dirty="0" err="1"/>
              <a:t>desexable</a:t>
            </a:r>
            <a:r>
              <a:rPr lang="pt-BR" sz="2000" dirty="0"/>
              <a:t> para o individuo, de </a:t>
            </a:r>
            <a:r>
              <a:rPr lang="pt-BR" sz="2000" dirty="0" err="1"/>
              <a:t>xeito</a:t>
            </a:r>
            <a:r>
              <a:rPr lang="pt-BR" sz="2000" dirty="0"/>
              <a:t> que </a:t>
            </a:r>
            <a:r>
              <a:rPr lang="pt-BR" sz="2000" dirty="0" err="1"/>
              <a:t>debemos</a:t>
            </a:r>
            <a:r>
              <a:rPr lang="pt-BR" sz="2000" dirty="0"/>
              <a:t> estudar os </a:t>
            </a:r>
            <a:r>
              <a:rPr lang="pt-BR" sz="2000" dirty="0" err="1"/>
              <a:t>praceres</a:t>
            </a:r>
            <a:r>
              <a:rPr lang="pt-BR" sz="2000" dirty="0"/>
              <a:t> e aclarar cantos e cales son. </a:t>
            </a:r>
          </a:p>
          <a:p>
            <a:r>
              <a:rPr lang="pt-BR" sz="2000" dirty="0"/>
              <a:t>c. O primeiro principio da realidade é a auga, que dou lugar a todo o demais. Así, unhas cousas </a:t>
            </a:r>
            <a:r>
              <a:rPr lang="pt-BR" sz="2000" dirty="0" err="1"/>
              <a:t>son</a:t>
            </a:r>
            <a:r>
              <a:rPr lang="pt-BR" sz="2000" dirty="0"/>
              <a:t> auga </a:t>
            </a:r>
            <a:r>
              <a:rPr lang="pt-BR" sz="2000" dirty="0" err="1"/>
              <a:t>máis</a:t>
            </a:r>
            <a:r>
              <a:rPr lang="pt-BR" sz="2000" dirty="0"/>
              <a:t> concentrada e outras auga </a:t>
            </a:r>
            <a:r>
              <a:rPr lang="pt-BR" sz="2000" dirty="0" err="1"/>
              <a:t>máis</a:t>
            </a:r>
            <a:r>
              <a:rPr lang="pt-BR" sz="2000" dirty="0"/>
              <a:t> lixeira. </a:t>
            </a:r>
          </a:p>
          <a:p>
            <a:r>
              <a:rPr lang="pt-BR" sz="2000" dirty="0"/>
              <a:t>d. O adolescente presenta características conflitivas: por exemplo, conflitos coa </a:t>
            </a:r>
            <a:r>
              <a:rPr lang="pt-BR" sz="2000" dirty="0" err="1"/>
              <a:t>súa</a:t>
            </a:r>
            <a:r>
              <a:rPr lang="pt-BR" sz="2000" dirty="0"/>
              <a:t> </a:t>
            </a:r>
            <a:r>
              <a:rPr lang="pt-BR" sz="2000" dirty="0" err="1"/>
              <a:t>familia</a:t>
            </a:r>
            <a:r>
              <a:rPr lang="pt-BR" sz="2000" dirty="0"/>
              <a:t> ou os seus pares. </a:t>
            </a:r>
            <a:r>
              <a:rPr lang="pt-BR" sz="2000" dirty="0" err="1"/>
              <a:t>Sen</a:t>
            </a:r>
            <a:r>
              <a:rPr lang="pt-BR" sz="2000" dirty="0"/>
              <a:t> embargo, </a:t>
            </a:r>
            <a:r>
              <a:rPr lang="pt-BR" sz="2000" dirty="0" err="1"/>
              <a:t>hai</a:t>
            </a:r>
            <a:r>
              <a:rPr lang="pt-BR" sz="2000" dirty="0"/>
              <a:t> que destacar que o concepto de </a:t>
            </a:r>
            <a:r>
              <a:rPr lang="pt-BR" sz="2000" dirty="0" err="1"/>
              <a:t>adolescencia</a:t>
            </a:r>
            <a:r>
              <a:rPr lang="pt-BR" sz="2000" dirty="0"/>
              <a:t> </a:t>
            </a:r>
            <a:r>
              <a:rPr lang="pt-BR" sz="2000" dirty="0" err="1"/>
              <a:t>varía</a:t>
            </a:r>
            <a:r>
              <a:rPr lang="pt-BR" sz="2000" dirty="0"/>
              <a:t> </a:t>
            </a:r>
            <a:r>
              <a:rPr lang="pt-BR" sz="2000" dirty="0" err="1"/>
              <a:t>dunha</a:t>
            </a:r>
            <a:r>
              <a:rPr lang="pt-BR" sz="2000" dirty="0"/>
              <a:t> cultura a outra. </a:t>
            </a:r>
            <a:r>
              <a:rPr lang="pt-BR" sz="2000" dirty="0" err="1"/>
              <a:t>En</a:t>
            </a:r>
            <a:r>
              <a:rPr lang="pt-BR" sz="2000" dirty="0"/>
              <a:t> </a:t>
            </a:r>
            <a:r>
              <a:rPr lang="pt-BR" sz="2000" dirty="0" err="1"/>
              <a:t>Occidente</a:t>
            </a:r>
            <a:r>
              <a:rPr lang="pt-BR" sz="2000" dirty="0"/>
              <a:t> dura anos, pero </a:t>
            </a:r>
            <a:r>
              <a:rPr lang="pt-BR" sz="2000" dirty="0" err="1"/>
              <a:t>nalgunhas</a:t>
            </a:r>
            <a:r>
              <a:rPr lang="pt-BR" sz="2000" dirty="0"/>
              <a:t> tribos africanas dura </a:t>
            </a:r>
            <a:r>
              <a:rPr lang="pt-BR" sz="2000" dirty="0" err="1"/>
              <a:t>días</a:t>
            </a:r>
            <a:r>
              <a:rPr lang="pt-BR" sz="2000" dirty="0"/>
              <a:t>, </a:t>
            </a:r>
            <a:r>
              <a:rPr lang="pt-BR" sz="2000" dirty="0" err="1"/>
              <a:t>xustamente</a:t>
            </a:r>
            <a:r>
              <a:rPr lang="pt-BR" sz="2000" dirty="0"/>
              <a:t> o que tarda o rapaz </a:t>
            </a:r>
            <a:r>
              <a:rPr lang="pt-BR" sz="2000" dirty="0" err="1"/>
              <a:t>en</a:t>
            </a:r>
            <a:r>
              <a:rPr lang="pt-BR" sz="2000" dirty="0"/>
              <a:t> </a:t>
            </a:r>
            <a:r>
              <a:rPr lang="pt-BR" sz="2000" dirty="0" err="1"/>
              <a:t>cazar</a:t>
            </a:r>
            <a:r>
              <a:rPr lang="pt-BR" sz="2000" dirty="0"/>
              <a:t> </a:t>
            </a:r>
            <a:r>
              <a:rPr lang="pt-BR" sz="2000" dirty="0" err="1"/>
              <a:t>un</a:t>
            </a:r>
            <a:r>
              <a:rPr lang="pt-BR" sz="2000" dirty="0"/>
              <a:t> </a:t>
            </a:r>
            <a:r>
              <a:rPr lang="pt-BR" sz="2000" dirty="0" err="1"/>
              <a:t>león</a:t>
            </a:r>
            <a:r>
              <a:rPr lang="pt-BR" sz="2000" dirty="0"/>
              <a:t> e </a:t>
            </a:r>
            <a:r>
              <a:rPr lang="pt-BR" sz="2000" dirty="0" err="1"/>
              <a:t>converterse</a:t>
            </a:r>
            <a:r>
              <a:rPr lang="pt-BR" sz="2000" dirty="0"/>
              <a:t> </a:t>
            </a:r>
            <a:r>
              <a:rPr lang="pt-BR" sz="2000" dirty="0" err="1"/>
              <a:t>en</a:t>
            </a:r>
            <a:r>
              <a:rPr lang="pt-BR" sz="2000" dirty="0"/>
              <a:t> adulto. </a:t>
            </a:r>
            <a:endParaRPr lang="gl-ES" sz="2000" dirty="0"/>
          </a:p>
        </p:txBody>
      </p:sp>
    </p:spTree>
    <p:extLst>
      <p:ext uri="{BB962C8B-B14F-4D97-AF65-F5344CB8AC3E}">
        <p14:creationId xmlns:p14="http://schemas.microsoft.com/office/powerpoint/2010/main" val="548242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676B53D-14EE-7F04-902D-2C75C86FA1D9}"/>
              </a:ext>
            </a:extLst>
          </p:cNvPr>
          <p:cNvSpPr>
            <a:spLocks noGrp="1"/>
          </p:cNvSpPr>
          <p:nvPr>
            <p:ph idx="1"/>
          </p:nvPr>
        </p:nvSpPr>
        <p:spPr>
          <a:xfrm>
            <a:off x="452744" y="363874"/>
            <a:ext cx="8596668" cy="3880773"/>
          </a:xfrm>
        </p:spPr>
        <p:txBody>
          <a:bodyPr>
            <a:noAutofit/>
          </a:bodyPr>
          <a:lstStyle/>
          <a:p>
            <a:pPr marL="0" indent="0" algn="just">
              <a:buNone/>
            </a:pPr>
            <a:r>
              <a:rPr lang="pt-BR" sz="2000" dirty="0"/>
              <a:t>e. “Se chove, non irei de </a:t>
            </a:r>
            <a:r>
              <a:rPr lang="pt-BR" sz="2000" dirty="0" err="1"/>
              <a:t>viaxe</a:t>
            </a:r>
            <a:r>
              <a:rPr lang="pt-BR" sz="2000" dirty="0"/>
              <a:t>”, “Non </a:t>
            </a:r>
            <a:r>
              <a:rPr lang="pt-BR" sz="2000" dirty="0" err="1"/>
              <a:t>fun</a:t>
            </a:r>
            <a:r>
              <a:rPr lang="pt-BR" sz="2000" dirty="0"/>
              <a:t> de </a:t>
            </a:r>
            <a:r>
              <a:rPr lang="pt-BR" sz="2000" dirty="0" err="1"/>
              <a:t>viaxe</a:t>
            </a:r>
            <a:r>
              <a:rPr lang="pt-BR" sz="2000" dirty="0"/>
              <a:t>”, “Por tanto, non choveu”, </a:t>
            </a:r>
            <a:r>
              <a:rPr lang="pt-BR" sz="2000" dirty="0" err="1"/>
              <a:t>son</a:t>
            </a:r>
            <a:r>
              <a:rPr lang="pt-BR" sz="2000" dirty="0"/>
              <a:t> três </a:t>
            </a:r>
            <a:r>
              <a:rPr lang="pt-BR" sz="2000" dirty="0" err="1"/>
              <a:t>xuízos</a:t>
            </a:r>
            <a:r>
              <a:rPr lang="pt-BR" sz="2000" dirty="0"/>
              <a:t> que </a:t>
            </a:r>
            <a:r>
              <a:rPr lang="pt-BR" sz="2000" dirty="0" err="1"/>
              <a:t>forman</a:t>
            </a:r>
            <a:r>
              <a:rPr lang="pt-BR" sz="2000" dirty="0"/>
              <a:t> </a:t>
            </a:r>
            <a:r>
              <a:rPr lang="pt-BR" sz="2000" dirty="0" err="1"/>
              <a:t>un</a:t>
            </a:r>
            <a:r>
              <a:rPr lang="pt-BR" sz="2000" dirty="0"/>
              <a:t> razoamento falaz, é </a:t>
            </a:r>
            <a:r>
              <a:rPr lang="pt-BR" sz="2000" dirty="0" err="1"/>
              <a:t>dicir</a:t>
            </a:r>
            <a:r>
              <a:rPr lang="pt-BR" sz="2000" dirty="0"/>
              <a:t>, </a:t>
            </a:r>
            <a:r>
              <a:rPr lang="pt-BR" sz="2000" dirty="0" err="1"/>
              <a:t>un</a:t>
            </a:r>
            <a:r>
              <a:rPr lang="pt-BR" sz="2000" dirty="0"/>
              <a:t> razoamento que non é </a:t>
            </a:r>
            <a:r>
              <a:rPr lang="pt-BR" sz="2000" dirty="0" err="1"/>
              <a:t>correcto</a:t>
            </a:r>
            <a:r>
              <a:rPr lang="pt-BR" sz="2000" dirty="0"/>
              <a:t>. </a:t>
            </a:r>
          </a:p>
          <a:p>
            <a:pPr marL="0" indent="0" algn="just">
              <a:buNone/>
            </a:pPr>
            <a:r>
              <a:rPr lang="pt-BR" sz="2000" dirty="0"/>
              <a:t>f. A realidade pode ser </a:t>
            </a:r>
            <a:r>
              <a:rPr lang="pt-BR" sz="2000" dirty="0" err="1"/>
              <a:t>percibida</a:t>
            </a:r>
            <a:r>
              <a:rPr lang="pt-BR" sz="2000" dirty="0"/>
              <a:t> por varias </a:t>
            </a:r>
            <a:r>
              <a:rPr lang="pt-BR" sz="2000" dirty="0" err="1"/>
              <a:t>vías</a:t>
            </a:r>
            <a:r>
              <a:rPr lang="pt-BR" sz="2000" dirty="0"/>
              <a:t>. O que ocorre é que algunhas delas, coma os sentidos, </a:t>
            </a:r>
            <a:r>
              <a:rPr lang="pt-BR" sz="2000" dirty="0" err="1"/>
              <a:t>son</a:t>
            </a:r>
            <a:r>
              <a:rPr lang="pt-BR" sz="2000" dirty="0"/>
              <a:t> enganosas, de modo que </a:t>
            </a:r>
            <a:r>
              <a:rPr lang="pt-BR" sz="2000" dirty="0" err="1"/>
              <a:t>debemos</a:t>
            </a:r>
            <a:r>
              <a:rPr lang="pt-BR" sz="2000" dirty="0"/>
              <a:t> </a:t>
            </a:r>
            <a:r>
              <a:rPr lang="pt-BR" sz="2000" dirty="0" err="1"/>
              <a:t>rexeitalas</a:t>
            </a:r>
            <a:r>
              <a:rPr lang="pt-BR" sz="2000" dirty="0"/>
              <a:t> e </a:t>
            </a:r>
            <a:r>
              <a:rPr lang="pt-BR" sz="2000" dirty="0" err="1"/>
              <a:t>centrarnos</a:t>
            </a:r>
            <a:r>
              <a:rPr lang="pt-BR" sz="2000" dirty="0"/>
              <a:t> na única </a:t>
            </a:r>
            <a:r>
              <a:rPr lang="pt-BR" sz="2000" dirty="0" err="1"/>
              <a:t>vía</a:t>
            </a:r>
            <a:r>
              <a:rPr lang="pt-BR" sz="2000" dirty="0"/>
              <a:t> que nos </a:t>
            </a:r>
            <a:r>
              <a:rPr lang="pt-BR" sz="2000" dirty="0" err="1"/>
              <a:t>asegura</a:t>
            </a:r>
            <a:r>
              <a:rPr lang="pt-BR" sz="2000" dirty="0"/>
              <a:t> a verdade, o </a:t>
            </a:r>
            <a:r>
              <a:rPr lang="pt-BR" sz="2000" dirty="0" err="1"/>
              <a:t>coñecemento</a:t>
            </a:r>
            <a:r>
              <a:rPr lang="pt-BR" sz="2000" dirty="0"/>
              <a:t> racional. </a:t>
            </a:r>
          </a:p>
          <a:p>
            <a:pPr marL="0" indent="0" algn="just">
              <a:buNone/>
            </a:pPr>
            <a:r>
              <a:rPr lang="pt-BR" sz="2000" dirty="0"/>
              <a:t>g. O modo de vida dos membros da tribo !kung </a:t>
            </a:r>
            <a:r>
              <a:rPr lang="pt-BR" sz="2000" dirty="0" err="1"/>
              <a:t>vese</a:t>
            </a:r>
            <a:r>
              <a:rPr lang="pt-BR" sz="2000" dirty="0"/>
              <a:t> reflexado na </a:t>
            </a:r>
            <a:r>
              <a:rPr lang="pt-BR" sz="2000" dirty="0" err="1"/>
              <a:t>súa</a:t>
            </a:r>
            <a:r>
              <a:rPr lang="pt-BR" sz="2000" dirty="0"/>
              <a:t> </a:t>
            </a:r>
            <a:r>
              <a:rPr lang="pt-BR" sz="2000" dirty="0" err="1"/>
              <a:t>mitoloxía</a:t>
            </a:r>
            <a:r>
              <a:rPr lang="pt-BR" sz="2000" dirty="0"/>
              <a:t>, nas </a:t>
            </a:r>
            <a:r>
              <a:rPr lang="pt-BR" sz="2000" dirty="0" err="1"/>
              <a:t>súas</a:t>
            </a:r>
            <a:r>
              <a:rPr lang="pt-BR" sz="2000" dirty="0"/>
              <a:t> costumes, na </a:t>
            </a:r>
            <a:r>
              <a:rPr lang="pt-BR" sz="2000" dirty="0" err="1"/>
              <a:t>súa</a:t>
            </a:r>
            <a:r>
              <a:rPr lang="pt-BR" sz="2000" dirty="0"/>
              <a:t> </a:t>
            </a:r>
            <a:r>
              <a:rPr lang="pt-BR" sz="2000" dirty="0" err="1"/>
              <a:t>relixión</a:t>
            </a:r>
            <a:r>
              <a:rPr lang="pt-BR" sz="2000" dirty="0"/>
              <a:t> e nos relatos orais que se </a:t>
            </a:r>
            <a:r>
              <a:rPr lang="pt-BR" sz="2000" dirty="0" err="1"/>
              <a:t>contan</a:t>
            </a:r>
            <a:r>
              <a:rPr lang="pt-BR" sz="2000" dirty="0"/>
              <a:t> ás novas </a:t>
            </a:r>
            <a:r>
              <a:rPr lang="pt-BR" sz="2000" dirty="0" err="1"/>
              <a:t>xeracións</a:t>
            </a:r>
            <a:r>
              <a:rPr lang="pt-BR" sz="2000" dirty="0"/>
              <a:t>. </a:t>
            </a:r>
          </a:p>
          <a:p>
            <a:pPr marL="0" indent="0" algn="just">
              <a:buNone/>
            </a:pPr>
            <a:r>
              <a:rPr lang="pt-BR" sz="2000" dirty="0"/>
              <a:t>h. Queda </a:t>
            </a:r>
            <a:r>
              <a:rPr lang="pt-BR" sz="2000" dirty="0" err="1"/>
              <a:t>un</a:t>
            </a:r>
            <a:r>
              <a:rPr lang="pt-BR" sz="2000" dirty="0"/>
              <a:t> só </a:t>
            </a:r>
            <a:r>
              <a:rPr lang="pt-BR" sz="2000" dirty="0" err="1"/>
              <a:t>dicir</a:t>
            </a:r>
            <a:r>
              <a:rPr lang="pt-BR" sz="2000" dirty="0"/>
              <a:t> do </a:t>
            </a:r>
            <a:r>
              <a:rPr lang="pt-BR" sz="2000" dirty="0" err="1"/>
              <a:t>camiño</a:t>
            </a:r>
            <a:r>
              <a:rPr lang="pt-BR" sz="2000" dirty="0"/>
              <a:t>: que é; sobre </a:t>
            </a:r>
            <a:r>
              <a:rPr lang="pt-BR" sz="2000" dirty="0" err="1"/>
              <a:t>ese</a:t>
            </a:r>
            <a:r>
              <a:rPr lang="pt-BR" sz="2000" dirty="0"/>
              <a:t> </a:t>
            </a:r>
            <a:r>
              <a:rPr lang="pt-BR" sz="2000" dirty="0" err="1"/>
              <a:t>camiño</a:t>
            </a:r>
            <a:r>
              <a:rPr lang="pt-BR" sz="2000" dirty="0"/>
              <a:t> </a:t>
            </a:r>
            <a:r>
              <a:rPr lang="pt-BR" sz="2000" dirty="0" err="1"/>
              <a:t>hai</a:t>
            </a:r>
            <a:r>
              <a:rPr lang="pt-BR" sz="2000" dirty="0"/>
              <a:t> </a:t>
            </a:r>
            <a:r>
              <a:rPr lang="pt-BR" sz="2000" dirty="0" err="1"/>
              <a:t>múltiples</a:t>
            </a:r>
            <a:r>
              <a:rPr lang="pt-BR" sz="2000" dirty="0"/>
              <a:t> sinais: que, sendo non </a:t>
            </a:r>
            <a:r>
              <a:rPr lang="pt-BR" sz="2000" dirty="0" err="1"/>
              <a:t>nacido</a:t>
            </a:r>
            <a:r>
              <a:rPr lang="pt-BR" sz="2000" dirty="0"/>
              <a:t>, é </a:t>
            </a:r>
            <a:r>
              <a:rPr lang="pt-BR" sz="2000" dirty="0" err="1"/>
              <a:t>tamén</a:t>
            </a:r>
            <a:r>
              <a:rPr lang="pt-BR" sz="2000" dirty="0"/>
              <a:t> non </a:t>
            </a:r>
            <a:r>
              <a:rPr lang="pt-BR" sz="2000" dirty="0" err="1"/>
              <a:t>perecedoiro</a:t>
            </a:r>
            <a:r>
              <a:rPr lang="pt-BR" sz="2000" dirty="0"/>
              <a:t>, pois os seus membros </a:t>
            </a:r>
            <a:r>
              <a:rPr lang="pt-BR" sz="2000" dirty="0" err="1"/>
              <a:t>están</a:t>
            </a:r>
            <a:r>
              <a:rPr lang="pt-BR" sz="2000" dirty="0"/>
              <a:t> intactos, e </a:t>
            </a:r>
            <a:r>
              <a:rPr lang="pt-BR" sz="2000" dirty="0" err="1"/>
              <a:t>sen</a:t>
            </a:r>
            <a:r>
              <a:rPr lang="pt-BR" sz="2000" dirty="0"/>
              <a:t> </a:t>
            </a:r>
            <a:r>
              <a:rPr lang="pt-BR" sz="2000" dirty="0" err="1"/>
              <a:t>temblor</a:t>
            </a:r>
            <a:r>
              <a:rPr lang="pt-BR" sz="2000" dirty="0"/>
              <a:t> e </a:t>
            </a:r>
            <a:r>
              <a:rPr lang="pt-BR" sz="2000" dirty="0" err="1"/>
              <a:t>sen</a:t>
            </a:r>
            <a:r>
              <a:rPr lang="pt-BR" sz="2000" dirty="0"/>
              <a:t> final; nunca era </a:t>
            </a:r>
            <a:r>
              <a:rPr lang="pt-BR" sz="2000" dirty="0" err="1"/>
              <a:t>nin</a:t>
            </a:r>
            <a:r>
              <a:rPr lang="pt-BR" sz="2000" dirty="0"/>
              <a:t> será, posto que é agora todo á vez, </a:t>
            </a:r>
            <a:r>
              <a:rPr lang="pt-BR" sz="2000" dirty="0" err="1"/>
              <a:t>un</a:t>
            </a:r>
            <a:r>
              <a:rPr lang="pt-BR" sz="2000" dirty="0"/>
              <a:t> continuo; pois ¿que </a:t>
            </a:r>
            <a:r>
              <a:rPr lang="pt-BR" sz="2000" dirty="0" err="1"/>
              <a:t>nacemento</a:t>
            </a:r>
            <a:r>
              <a:rPr lang="pt-BR" sz="2000" dirty="0"/>
              <a:t> </a:t>
            </a:r>
            <a:r>
              <a:rPr lang="pt-BR" sz="2000" dirty="0" err="1"/>
              <a:t>del</a:t>
            </a:r>
            <a:r>
              <a:rPr lang="pt-BR" sz="2000" dirty="0"/>
              <a:t> buscarás?, ¿como e de onde medrou?; non </a:t>
            </a:r>
            <a:r>
              <a:rPr lang="pt-BR" sz="2000" dirty="0" err="1"/>
              <a:t>che</a:t>
            </a:r>
            <a:r>
              <a:rPr lang="pt-BR" sz="2000" dirty="0"/>
              <a:t> permitirei </a:t>
            </a:r>
            <a:r>
              <a:rPr lang="pt-BR" sz="2000" dirty="0" err="1"/>
              <a:t>dicir</a:t>
            </a:r>
            <a:r>
              <a:rPr lang="pt-BR" sz="2000" dirty="0"/>
              <a:t> </a:t>
            </a:r>
            <a:r>
              <a:rPr lang="pt-BR" sz="2000" dirty="0" err="1"/>
              <a:t>nin</a:t>
            </a:r>
            <a:r>
              <a:rPr lang="pt-BR" sz="2000" dirty="0"/>
              <a:t> pensar que do non-ser; pois </a:t>
            </a:r>
            <a:r>
              <a:rPr lang="pt-BR" sz="2000" dirty="0" err="1"/>
              <a:t>nin</a:t>
            </a:r>
            <a:r>
              <a:rPr lang="pt-BR" sz="2000" dirty="0"/>
              <a:t> se pode </a:t>
            </a:r>
            <a:r>
              <a:rPr lang="pt-BR" sz="2000" dirty="0" err="1"/>
              <a:t>dicir</a:t>
            </a:r>
            <a:r>
              <a:rPr lang="pt-BR" sz="2000" dirty="0"/>
              <a:t> </a:t>
            </a:r>
            <a:r>
              <a:rPr lang="pt-BR" sz="2000" dirty="0" err="1"/>
              <a:t>nin</a:t>
            </a:r>
            <a:r>
              <a:rPr lang="pt-BR" sz="2000" dirty="0"/>
              <a:t> pensar que non é. E ¿que </a:t>
            </a:r>
            <a:r>
              <a:rPr lang="pt-BR" sz="2000" dirty="0" err="1"/>
              <a:t>necesidade</a:t>
            </a:r>
            <a:r>
              <a:rPr lang="pt-BR" sz="2000" dirty="0"/>
              <a:t> o </a:t>
            </a:r>
            <a:r>
              <a:rPr lang="pt-BR" sz="2000" dirty="0" err="1"/>
              <a:t>tería</a:t>
            </a:r>
            <a:r>
              <a:rPr lang="pt-BR" sz="2000" dirty="0"/>
              <a:t> empurrado, antes ou despois, partindo da nada, a ser? </a:t>
            </a:r>
          </a:p>
        </p:txBody>
      </p:sp>
    </p:spTree>
    <p:extLst>
      <p:ext uri="{BB962C8B-B14F-4D97-AF65-F5344CB8AC3E}">
        <p14:creationId xmlns:p14="http://schemas.microsoft.com/office/powerpoint/2010/main" val="1917005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B079C23-3D3B-CC77-96B4-2108A6384854}"/>
              </a:ext>
            </a:extLst>
          </p:cNvPr>
          <p:cNvSpPr>
            <a:spLocks noGrp="1"/>
          </p:cNvSpPr>
          <p:nvPr>
            <p:ph idx="1"/>
          </p:nvPr>
        </p:nvSpPr>
        <p:spPr>
          <a:xfrm>
            <a:off x="597122" y="750676"/>
            <a:ext cx="8596668" cy="3880773"/>
          </a:xfrm>
        </p:spPr>
        <p:txBody>
          <a:bodyPr>
            <a:normAutofit/>
          </a:bodyPr>
          <a:lstStyle/>
          <a:p>
            <a:pPr marL="0" indent="0" algn="just">
              <a:buNone/>
            </a:pPr>
            <a:r>
              <a:rPr lang="pt-BR" sz="2000" dirty="0"/>
              <a:t>i. </a:t>
            </a:r>
            <a:r>
              <a:rPr lang="pt-BR" sz="2000" dirty="0" err="1"/>
              <a:t>Xa</a:t>
            </a:r>
            <a:r>
              <a:rPr lang="pt-BR" sz="2000" dirty="0"/>
              <a:t> que logo, </a:t>
            </a:r>
            <a:r>
              <a:rPr lang="pt-BR" sz="2000" dirty="0" err="1"/>
              <a:t>supoño</a:t>
            </a:r>
            <a:r>
              <a:rPr lang="pt-BR" sz="2000" dirty="0"/>
              <a:t> que todas as cousas que vexo </a:t>
            </a:r>
            <a:r>
              <a:rPr lang="pt-BR" sz="2000" dirty="0" err="1"/>
              <a:t>son</a:t>
            </a:r>
            <a:r>
              <a:rPr lang="pt-BR" sz="2000" dirty="0"/>
              <a:t> falsas: </a:t>
            </a:r>
            <a:r>
              <a:rPr lang="pt-BR" sz="2000" dirty="0" err="1"/>
              <a:t>convénzome</a:t>
            </a:r>
            <a:r>
              <a:rPr lang="pt-BR" sz="2000" dirty="0"/>
              <a:t> de que nada foi de todo como a </a:t>
            </a:r>
            <a:r>
              <a:rPr lang="pt-BR" sz="2000" dirty="0" err="1"/>
              <a:t>miña</a:t>
            </a:r>
            <a:r>
              <a:rPr lang="pt-BR" sz="2000" dirty="0"/>
              <a:t> memoria </a:t>
            </a:r>
            <a:r>
              <a:rPr lang="pt-BR" sz="2000" dirty="0" err="1"/>
              <a:t>chea</a:t>
            </a:r>
            <a:r>
              <a:rPr lang="pt-BR" sz="2000" dirty="0"/>
              <a:t> de mentiras me representa; penso que non </a:t>
            </a:r>
            <a:r>
              <a:rPr lang="pt-BR" sz="2000" dirty="0" err="1"/>
              <a:t>teño</a:t>
            </a:r>
            <a:r>
              <a:rPr lang="pt-BR" sz="2000" dirty="0"/>
              <a:t> sentidos; </a:t>
            </a:r>
            <a:r>
              <a:rPr lang="pt-BR" sz="2000" dirty="0" err="1"/>
              <a:t>creo</a:t>
            </a:r>
            <a:r>
              <a:rPr lang="pt-BR" sz="2000" dirty="0"/>
              <a:t> que o corpo, a figura, a </a:t>
            </a:r>
            <a:r>
              <a:rPr lang="pt-BR" sz="2000" dirty="0" err="1"/>
              <a:t>extensión</a:t>
            </a:r>
            <a:r>
              <a:rPr lang="pt-BR" sz="2000" dirty="0"/>
              <a:t>, o </a:t>
            </a:r>
            <a:r>
              <a:rPr lang="pt-BR" sz="2000" dirty="0" err="1"/>
              <a:t>movemento</a:t>
            </a:r>
            <a:r>
              <a:rPr lang="pt-BR" sz="2000" dirty="0"/>
              <a:t> e o lugar só </a:t>
            </a:r>
            <a:r>
              <a:rPr lang="pt-BR" sz="2000" dirty="0" err="1"/>
              <a:t>son</a:t>
            </a:r>
            <a:r>
              <a:rPr lang="pt-BR" sz="2000" dirty="0"/>
              <a:t> </a:t>
            </a:r>
            <a:r>
              <a:rPr lang="pt-BR" sz="2000" dirty="0" err="1"/>
              <a:t>ficcións</a:t>
            </a:r>
            <a:r>
              <a:rPr lang="pt-BR" sz="2000" dirty="0"/>
              <a:t> do meu espírito. </a:t>
            </a:r>
          </a:p>
          <a:p>
            <a:pPr marL="0" indent="0" algn="just">
              <a:buNone/>
            </a:pPr>
            <a:r>
              <a:rPr lang="pt-BR" sz="2000" dirty="0"/>
              <a:t>j. Todos os imperativos </a:t>
            </a:r>
            <a:r>
              <a:rPr lang="pt-BR" sz="2000" dirty="0" err="1"/>
              <a:t>ordenan</a:t>
            </a:r>
            <a:r>
              <a:rPr lang="pt-BR" sz="2000" dirty="0"/>
              <a:t> ou hipotética ou categoricamente. Aqueles </a:t>
            </a:r>
            <a:r>
              <a:rPr lang="pt-BR" sz="2000" dirty="0" err="1"/>
              <a:t>representan</a:t>
            </a:r>
            <a:r>
              <a:rPr lang="pt-BR" sz="2000" dirty="0"/>
              <a:t> a </a:t>
            </a:r>
            <a:r>
              <a:rPr lang="pt-BR" sz="2000" dirty="0" err="1"/>
              <a:t>necesidade</a:t>
            </a:r>
            <a:r>
              <a:rPr lang="pt-BR" sz="2000" dirty="0"/>
              <a:t> </a:t>
            </a:r>
            <a:r>
              <a:rPr lang="pt-BR" sz="2000" dirty="0" err="1"/>
              <a:t>práctica</a:t>
            </a:r>
            <a:r>
              <a:rPr lang="pt-BR" sz="2000" dirty="0"/>
              <a:t> </a:t>
            </a:r>
            <a:r>
              <a:rPr lang="pt-BR" sz="2000" dirty="0" err="1"/>
              <a:t>dunha</a:t>
            </a:r>
            <a:r>
              <a:rPr lang="pt-BR" sz="2000" dirty="0"/>
              <a:t> </a:t>
            </a:r>
            <a:r>
              <a:rPr lang="pt-BR" sz="2000" dirty="0" err="1"/>
              <a:t>posible</a:t>
            </a:r>
            <a:r>
              <a:rPr lang="pt-BR" sz="2000" dirty="0"/>
              <a:t> </a:t>
            </a:r>
            <a:r>
              <a:rPr lang="pt-BR" sz="2000" dirty="0" err="1"/>
              <a:t>acción</a:t>
            </a:r>
            <a:r>
              <a:rPr lang="pt-BR" sz="2000" dirty="0"/>
              <a:t> como </a:t>
            </a:r>
            <a:r>
              <a:rPr lang="pt-BR" sz="2000" dirty="0" err="1"/>
              <a:t>medio</a:t>
            </a:r>
            <a:r>
              <a:rPr lang="pt-BR" sz="2000" dirty="0"/>
              <a:t> para </a:t>
            </a:r>
            <a:r>
              <a:rPr lang="pt-BR" sz="2000" dirty="0" err="1"/>
              <a:t>acadar</a:t>
            </a:r>
            <a:r>
              <a:rPr lang="pt-BR" sz="2000" dirty="0"/>
              <a:t> outra cousa [...] O imperativo categórico </a:t>
            </a:r>
            <a:r>
              <a:rPr lang="pt-BR" sz="2000" dirty="0" err="1"/>
              <a:t>sería</a:t>
            </a:r>
            <a:r>
              <a:rPr lang="pt-BR" sz="2000" dirty="0"/>
              <a:t> </a:t>
            </a:r>
            <a:r>
              <a:rPr lang="pt-BR" sz="2000" dirty="0" err="1"/>
              <a:t>aquel</a:t>
            </a:r>
            <a:r>
              <a:rPr lang="pt-BR" sz="2000" dirty="0"/>
              <a:t> que representa unha </a:t>
            </a:r>
            <a:r>
              <a:rPr lang="pt-BR" sz="2000" dirty="0" err="1"/>
              <a:t>acción</a:t>
            </a:r>
            <a:r>
              <a:rPr lang="pt-BR" sz="2000" dirty="0"/>
              <a:t> como </a:t>
            </a:r>
            <a:r>
              <a:rPr lang="pt-BR" sz="2000" dirty="0" err="1"/>
              <a:t>obxectivamente</a:t>
            </a:r>
            <a:r>
              <a:rPr lang="pt-BR" sz="2000" dirty="0"/>
              <a:t> </a:t>
            </a:r>
            <a:r>
              <a:rPr lang="pt-BR" sz="2000" dirty="0" err="1"/>
              <a:t>necesaria</a:t>
            </a:r>
            <a:r>
              <a:rPr lang="pt-BR" sz="2000" dirty="0"/>
              <a:t> por si mesma, </a:t>
            </a:r>
            <a:r>
              <a:rPr lang="pt-BR" sz="2000" dirty="0" err="1"/>
              <a:t>sen</a:t>
            </a:r>
            <a:r>
              <a:rPr lang="pt-BR" sz="2000" dirty="0"/>
              <a:t> </a:t>
            </a:r>
            <a:r>
              <a:rPr lang="pt-BR" sz="2000" dirty="0" err="1"/>
              <a:t>relación</a:t>
            </a:r>
            <a:r>
              <a:rPr lang="pt-BR" sz="2000" dirty="0"/>
              <a:t> </a:t>
            </a:r>
            <a:r>
              <a:rPr lang="pt-BR" sz="2000" dirty="0" err="1"/>
              <a:t>con</a:t>
            </a:r>
            <a:r>
              <a:rPr lang="pt-BR" sz="2000" dirty="0"/>
              <a:t> </a:t>
            </a:r>
            <a:r>
              <a:rPr lang="pt-BR" sz="2000" dirty="0" err="1"/>
              <a:t>ningún</a:t>
            </a:r>
            <a:r>
              <a:rPr lang="pt-BR" sz="2000" dirty="0"/>
              <a:t> outro fin.</a:t>
            </a:r>
            <a:endParaRPr lang="gl-ES" sz="2000" dirty="0"/>
          </a:p>
          <a:p>
            <a:endParaRPr lang="gl-ES" sz="2000" dirty="0"/>
          </a:p>
        </p:txBody>
      </p:sp>
    </p:spTree>
    <p:extLst>
      <p:ext uri="{BB962C8B-B14F-4D97-AF65-F5344CB8AC3E}">
        <p14:creationId xmlns:p14="http://schemas.microsoft.com/office/powerpoint/2010/main" val="1813039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939BEA-5813-55DE-157B-3D304AD1DE14}"/>
              </a:ext>
            </a:extLst>
          </p:cNvPr>
          <p:cNvSpPr>
            <a:spLocks noGrp="1"/>
          </p:cNvSpPr>
          <p:nvPr>
            <p:ph type="title"/>
          </p:nvPr>
        </p:nvSpPr>
        <p:spPr/>
        <p:txBody>
          <a:bodyPr/>
          <a:lstStyle/>
          <a:p>
            <a:r>
              <a:rPr lang="gl-ES" dirty="0"/>
              <a:t>A filosofía e a ciencia</a:t>
            </a:r>
          </a:p>
        </p:txBody>
      </p:sp>
      <p:sp>
        <p:nvSpPr>
          <p:cNvPr id="3" name="Marcador de contenido 2">
            <a:extLst>
              <a:ext uri="{FF2B5EF4-FFF2-40B4-BE49-F238E27FC236}">
                <a16:creationId xmlns:a16="http://schemas.microsoft.com/office/drawing/2014/main" id="{F546FF05-4E07-478C-2861-19FF380FA416}"/>
              </a:ext>
            </a:extLst>
          </p:cNvPr>
          <p:cNvSpPr>
            <a:spLocks noGrp="1"/>
          </p:cNvSpPr>
          <p:nvPr>
            <p:ph idx="1"/>
          </p:nvPr>
        </p:nvSpPr>
        <p:spPr/>
        <p:txBody>
          <a:bodyPr/>
          <a:lstStyle/>
          <a:p>
            <a:r>
              <a:rPr lang="gl-ES" dirty="0"/>
              <a:t>https://www.youtube.com/watch?v=8IDkx3MbHaQ&amp;t=33s</a:t>
            </a:r>
          </a:p>
        </p:txBody>
      </p:sp>
    </p:spTree>
    <p:extLst>
      <p:ext uri="{BB962C8B-B14F-4D97-AF65-F5344CB8AC3E}">
        <p14:creationId xmlns:p14="http://schemas.microsoft.com/office/powerpoint/2010/main" val="3715102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D596F1-EEA7-AAA0-F461-38EB95DFFB11}"/>
              </a:ext>
            </a:extLst>
          </p:cNvPr>
          <p:cNvSpPr>
            <a:spLocks noGrp="1"/>
          </p:cNvSpPr>
          <p:nvPr>
            <p:ph type="title"/>
          </p:nvPr>
        </p:nvSpPr>
        <p:spPr>
          <a:xfrm>
            <a:off x="1043950" y="1179151"/>
            <a:ext cx="3300646" cy="4463889"/>
          </a:xfrm>
        </p:spPr>
        <p:txBody>
          <a:bodyPr anchor="ctr">
            <a:normAutofit/>
          </a:bodyPr>
          <a:lstStyle/>
          <a:p>
            <a:r>
              <a:rPr lang="gl-ES" dirty="0"/>
              <a:t>A filosofía e outros saberes: filosofía e ciencia</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Marcador de texto 2">
            <a:extLst>
              <a:ext uri="{FF2B5EF4-FFF2-40B4-BE49-F238E27FC236}">
                <a16:creationId xmlns:a16="http://schemas.microsoft.com/office/drawing/2014/main" id="{D5E4EC0B-848E-607A-6863-B885747753F3}"/>
              </a:ext>
            </a:extLst>
          </p:cNvPr>
          <p:cNvSpPr>
            <a:spLocks noGrp="1"/>
          </p:cNvSpPr>
          <p:nvPr>
            <p:ph type="body" idx="1"/>
          </p:nvPr>
        </p:nvSpPr>
        <p:spPr>
          <a:xfrm>
            <a:off x="4968745" y="1442595"/>
            <a:ext cx="6341016" cy="4603900"/>
          </a:xfrm>
        </p:spPr>
        <p:txBody>
          <a:bodyPr anchor="ctr">
            <a:noAutofit/>
          </a:bodyPr>
          <a:lstStyle/>
          <a:p>
            <a:r>
              <a:rPr lang="gl-ES" dirty="0"/>
              <a:t>As ciencias ocúpanse de ámbitos restrinxidos da realidade. A filosofía busca integrar coñecementos das diferentes ciencias ou estudar a realidade na súa totalidade. </a:t>
            </a:r>
          </a:p>
          <a:p>
            <a:r>
              <a:rPr lang="gl-ES" dirty="0"/>
              <a:t>A partir do século XVI comeza un proceso de separación de ciencia e filosofía coa revolución científica. Dáse un predominio da observación, a experimentación e a aplicación da linguaxe matemática. </a:t>
            </a:r>
          </a:p>
          <a:p>
            <a:r>
              <a:rPr lang="gl-ES" dirty="0"/>
              <a:t>Filosofía e ciencia comparten orixe e pasado. Inicialmente non se distinguen de forma clara. </a:t>
            </a:r>
          </a:p>
          <a:p>
            <a:r>
              <a:rPr lang="gl-ES" dirty="0"/>
              <a:t>A separación da ciencia e a filosofía non ten por que implicar unha disputa entre as mesmas. Os avances científicos poden solucionar problemas filosóficos, e a filosofía tamén reflexiona sobre a ciencia. </a:t>
            </a:r>
          </a:p>
          <a:p>
            <a:endParaRPr lang="gl-ES" dirty="0"/>
          </a:p>
          <a:p>
            <a:pPr marL="137160" indent="0">
              <a:buNone/>
            </a:pPr>
            <a:endParaRPr lang="gl-E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1464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A3238-CF7B-96E0-6611-529EC0CA26E7}"/>
              </a:ext>
            </a:extLst>
          </p:cNvPr>
          <p:cNvSpPr>
            <a:spLocks noGrp="1"/>
          </p:cNvSpPr>
          <p:nvPr>
            <p:ph type="title"/>
          </p:nvPr>
        </p:nvSpPr>
        <p:spPr>
          <a:xfrm>
            <a:off x="5536734" y="609600"/>
            <a:ext cx="3737268" cy="1320800"/>
          </a:xfrm>
        </p:spPr>
        <p:txBody>
          <a:bodyPr>
            <a:normAutofit/>
          </a:bodyPr>
          <a:lstStyle/>
          <a:p>
            <a:r>
              <a:rPr lang="es-ES"/>
              <a:t>A filosofía como </a:t>
            </a:r>
            <a:r>
              <a:rPr lang="es-ES" err="1"/>
              <a:t>actitude</a:t>
            </a:r>
            <a:endParaRPr lang="es-ES"/>
          </a:p>
        </p:txBody>
      </p:sp>
      <p:sp>
        <p:nvSpPr>
          <p:cNvPr id="3" name="Marcador de contenido 2">
            <a:extLst>
              <a:ext uri="{FF2B5EF4-FFF2-40B4-BE49-F238E27FC236}">
                <a16:creationId xmlns:a16="http://schemas.microsoft.com/office/drawing/2014/main" id="{F9F04BAB-B02F-541D-E693-ECB41BF50F50}"/>
              </a:ext>
            </a:extLst>
          </p:cNvPr>
          <p:cNvSpPr>
            <a:spLocks noGrp="1"/>
          </p:cNvSpPr>
          <p:nvPr>
            <p:ph idx="1"/>
          </p:nvPr>
        </p:nvSpPr>
        <p:spPr>
          <a:xfrm>
            <a:off x="5209563" y="2160589"/>
            <a:ext cx="4064439" cy="3880773"/>
          </a:xfrm>
        </p:spPr>
        <p:txBody>
          <a:bodyPr>
            <a:normAutofit/>
          </a:bodyPr>
          <a:lstStyle/>
          <a:p>
            <a:r>
              <a:rPr lang="es-ES"/>
              <a:t>A </a:t>
            </a:r>
            <a:r>
              <a:rPr lang="es-ES" err="1"/>
              <a:t>actitude</a:t>
            </a:r>
            <a:r>
              <a:rPr lang="es-ES"/>
              <a:t> filosófica é un modo específicamente humano de relacionarse </a:t>
            </a:r>
            <a:r>
              <a:rPr lang="es-ES" err="1"/>
              <a:t>co</a:t>
            </a:r>
            <a:r>
              <a:rPr lang="es-ES"/>
              <a:t> mundo. </a:t>
            </a:r>
          </a:p>
          <a:p>
            <a:r>
              <a:rPr lang="es-ES"/>
              <a:t>Os seres humanos precisamos </a:t>
            </a:r>
            <a:r>
              <a:rPr lang="es-ES" err="1"/>
              <a:t>unha</a:t>
            </a:r>
            <a:r>
              <a:rPr lang="es-ES"/>
              <a:t> explicación do que nos rodea. </a:t>
            </a:r>
          </a:p>
          <a:p>
            <a:r>
              <a:rPr lang="es-ES"/>
              <a:t>A </a:t>
            </a:r>
            <a:r>
              <a:rPr lang="es-ES" err="1"/>
              <a:t>actitude</a:t>
            </a:r>
            <a:r>
              <a:rPr lang="es-ES"/>
              <a:t> filosófica consiste en buscar de modo permanente a explicación que se esconde detrás do que se nos ofrece a </a:t>
            </a:r>
            <a:r>
              <a:rPr lang="es-ES" err="1"/>
              <a:t>primeira</a:t>
            </a:r>
            <a:r>
              <a:rPr lang="es-ES"/>
              <a:t> vista e que, de ser </a:t>
            </a:r>
            <a:r>
              <a:rPr lang="es-ES" err="1"/>
              <a:t>achada</a:t>
            </a:r>
            <a:r>
              <a:rPr lang="es-ES"/>
              <a:t>, </a:t>
            </a:r>
            <a:r>
              <a:rPr lang="es-ES" err="1"/>
              <a:t>daríalle</a:t>
            </a:r>
            <a:r>
              <a:rPr lang="es-ES"/>
              <a:t> sentido. </a:t>
            </a:r>
          </a:p>
        </p:txBody>
      </p:sp>
      <p:pic>
        <p:nvPicPr>
          <p:cNvPr id="2050" name="Picture 2" descr="UNMSM | Filosofía | Introducción a la filosofía - Actitud Filosófica |  Lista de videos">
            <a:extLst>
              <a:ext uri="{FF2B5EF4-FFF2-40B4-BE49-F238E27FC236}">
                <a16:creationId xmlns:a16="http://schemas.microsoft.com/office/drawing/2014/main" id="{BDDCD6C5-1B71-F238-1A03-294B808EA9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31" r="-2" b="21184"/>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055" name="Isosceles Triangle 205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15754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C1036-7298-7F09-277C-84C5F306B1DB}"/>
              </a:ext>
            </a:extLst>
          </p:cNvPr>
          <p:cNvSpPr>
            <a:spLocks noGrp="1"/>
          </p:cNvSpPr>
          <p:nvPr>
            <p:ph type="title"/>
          </p:nvPr>
        </p:nvSpPr>
        <p:spPr>
          <a:xfrm>
            <a:off x="2849562" y="609600"/>
            <a:ext cx="6424440" cy="1320800"/>
          </a:xfrm>
        </p:spPr>
        <p:txBody>
          <a:bodyPr>
            <a:normAutofit/>
          </a:bodyPr>
          <a:lstStyle/>
          <a:p>
            <a:r>
              <a:rPr lang="gl-ES" dirty="0"/>
              <a:t>Filosofía e relixión</a:t>
            </a:r>
          </a:p>
        </p:txBody>
      </p:sp>
      <p:pic>
        <p:nvPicPr>
          <p:cNvPr id="4098" name="Picture 2" descr="Tomás de Aquino - Wikipedia, la enciclopedia libre">
            <a:extLst>
              <a:ext uri="{FF2B5EF4-FFF2-40B4-BE49-F238E27FC236}">
                <a16:creationId xmlns:a16="http://schemas.microsoft.com/office/drawing/2014/main" id="{49465EB7-B17D-6D82-59DA-4D40D9445C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99" r="11979" b="2"/>
          <a:stretch/>
        </p:blipFill>
        <p:spPr bwMode="auto">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a:extLst>
            <a:ext uri="{909E8E84-426E-40DD-AFC4-6F175D3DCCD1}">
              <a14:hiddenFill xmlns:a14="http://schemas.microsoft.com/office/drawing/2010/main">
                <a:solidFill>
                  <a:srgbClr val="FFFFFF"/>
                </a:solidFill>
              </a14:hiddenFill>
            </a:ext>
          </a:extLst>
        </p:spPr>
      </p:pic>
      <p:sp>
        <p:nvSpPr>
          <p:cNvPr id="4103" name="Isosceles Triangle 4102">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texto 2">
            <a:extLst>
              <a:ext uri="{FF2B5EF4-FFF2-40B4-BE49-F238E27FC236}">
                <a16:creationId xmlns:a16="http://schemas.microsoft.com/office/drawing/2014/main" id="{919DC87C-612D-AEC2-F9A3-41F5662049E9}"/>
              </a:ext>
            </a:extLst>
          </p:cNvPr>
          <p:cNvSpPr>
            <a:spLocks noGrp="1"/>
          </p:cNvSpPr>
          <p:nvPr>
            <p:ph type="body" idx="1"/>
          </p:nvPr>
        </p:nvSpPr>
        <p:spPr>
          <a:xfrm>
            <a:off x="2883780" y="1554828"/>
            <a:ext cx="6424440" cy="3880773"/>
          </a:xfrm>
        </p:spPr>
        <p:txBody>
          <a:bodyPr>
            <a:noAutofit/>
          </a:bodyPr>
          <a:lstStyle/>
          <a:p>
            <a:pPr>
              <a:lnSpc>
                <a:spcPct val="90000"/>
              </a:lnSpc>
            </a:pPr>
            <a:r>
              <a:rPr lang="gl-ES" dirty="0"/>
              <a:t>A relixión non é un saber, senón un conxunto (ou sistema) de crenzas que implican unha determinada actitude ou modo de vida. A relixión busca establecer unha conexión entre o humano e o divino.</a:t>
            </a:r>
          </a:p>
          <a:p>
            <a:pPr>
              <a:lnSpc>
                <a:spcPct val="90000"/>
              </a:lnSpc>
            </a:pPr>
            <a:r>
              <a:rPr lang="gl-ES" dirty="0"/>
              <a:t>As relixións inclúen entre as súas doutrinas: uns principios morais, unha interpretación da realidade e unha concepción do destino do ser humano. </a:t>
            </a:r>
          </a:p>
          <a:p>
            <a:pPr>
              <a:lnSpc>
                <a:spcPct val="90000"/>
              </a:lnSpc>
            </a:pPr>
            <a:r>
              <a:rPr lang="gl-ES" dirty="0"/>
              <a:t>Ten unha diferencia importante coa filosofía: o fundamento da relixión é a fe, unha crenza compartida que non esixe evidencia. A filosofía, en cambio, fundaméntase na razón. </a:t>
            </a:r>
          </a:p>
          <a:p>
            <a:pPr>
              <a:lnSpc>
                <a:spcPct val="90000"/>
              </a:lnSpc>
            </a:pPr>
            <a:r>
              <a:rPr lang="gl-ES" dirty="0"/>
              <a:t>O mito é un antecedente histórico da relixión. Na Idade Antiga, dáse unha separación máis ou menos clara. Na Idade Media, relixión e filosofía foron consideradas complementarias. A partir do Renacemento, iniciouse de novo un proceso de separación. </a:t>
            </a:r>
          </a:p>
        </p:txBody>
      </p:sp>
    </p:spTree>
    <p:extLst>
      <p:ext uri="{BB962C8B-B14F-4D97-AF65-F5344CB8AC3E}">
        <p14:creationId xmlns:p14="http://schemas.microsoft.com/office/powerpoint/2010/main" val="4165908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F0294C-2ECD-63EE-A1D8-D849888CE99B}"/>
              </a:ext>
            </a:extLst>
          </p:cNvPr>
          <p:cNvSpPr>
            <a:spLocks noGrp="1"/>
          </p:cNvSpPr>
          <p:nvPr>
            <p:ph type="title"/>
          </p:nvPr>
        </p:nvSpPr>
        <p:spPr/>
        <p:txBody>
          <a:bodyPr/>
          <a:lstStyle/>
          <a:p>
            <a:r>
              <a:rPr lang="gl-ES" dirty="0"/>
              <a:t>A reflexión: o experimento mental</a:t>
            </a:r>
          </a:p>
        </p:txBody>
      </p:sp>
      <p:sp>
        <p:nvSpPr>
          <p:cNvPr id="3" name="Marcador de contenido 2">
            <a:extLst>
              <a:ext uri="{FF2B5EF4-FFF2-40B4-BE49-F238E27FC236}">
                <a16:creationId xmlns:a16="http://schemas.microsoft.com/office/drawing/2014/main" id="{6DE657F9-760E-CFE7-0D80-2773F35808CF}"/>
              </a:ext>
            </a:extLst>
          </p:cNvPr>
          <p:cNvSpPr>
            <a:spLocks noGrp="1"/>
          </p:cNvSpPr>
          <p:nvPr>
            <p:ph idx="1"/>
          </p:nvPr>
        </p:nvSpPr>
        <p:spPr/>
        <p:txBody>
          <a:bodyPr/>
          <a:lstStyle/>
          <a:p>
            <a:r>
              <a:rPr lang="gl-ES" dirty="0"/>
              <a:t>Ir á páxina 37 do libro e realizar a actividade “La reflexión, el experimento mental”. </a:t>
            </a:r>
          </a:p>
          <a:p>
            <a:r>
              <a:rPr lang="gl-ES" dirty="0">
                <a:hlinkClick r:id="rId2"/>
              </a:rPr>
              <a:t>https://www.youtube.com/watch?v=eoin0w7FOkE</a:t>
            </a:r>
            <a:r>
              <a:rPr lang="gl-ES" dirty="0"/>
              <a:t> </a:t>
            </a:r>
            <a:r>
              <a:rPr lang="gl-ES"/>
              <a:t>(rel.)</a:t>
            </a:r>
            <a:endParaRPr lang="gl-ES" dirty="0"/>
          </a:p>
        </p:txBody>
      </p:sp>
    </p:spTree>
    <p:extLst>
      <p:ext uri="{BB962C8B-B14F-4D97-AF65-F5344CB8AC3E}">
        <p14:creationId xmlns:p14="http://schemas.microsoft.com/office/powerpoint/2010/main" val="2784793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E82CB87-6EF5-C6E1-4534-2712BF116C5C}"/>
              </a:ext>
            </a:extLst>
          </p:cNvPr>
          <p:cNvSpPr/>
          <p:nvPr/>
        </p:nvSpPr>
        <p:spPr>
          <a:xfrm>
            <a:off x="1909010" y="5960165"/>
            <a:ext cx="7040239" cy="768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l-ES" dirty="0">
                <a:solidFill>
                  <a:schemeClr val="tx1"/>
                </a:solidFill>
              </a:rPr>
              <a:t>		Ocórresevos algún exemplo de obra literaria ou película 		con contido filosófico? De que tratan? </a:t>
            </a:r>
          </a:p>
        </p:txBody>
      </p:sp>
      <p:sp>
        <p:nvSpPr>
          <p:cNvPr id="2" name="Título 1">
            <a:extLst>
              <a:ext uri="{FF2B5EF4-FFF2-40B4-BE49-F238E27FC236}">
                <a16:creationId xmlns:a16="http://schemas.microsoft.com/office/drawing/2014/main" id="{E06B1854-622A-08BC-A0D7-111BA76D1195}"/>
              </a:ext>
            </a:extLst>
          </p:cNvPr>
          <p:cNvSpPr>
            <a:spLocks noGrp="1"/>
          </p:cNvSpPr>
          <p:nvPr>
            <p:ph type="title"/>
          </p:nvPr>
        </p:nvSpPr>
        <p:spPr>
          <a:xfrm>
            <a:off x="4349123" y="609600"/>
            <a:ext cx="4924878" cy="1320800"/>
          </a:xfrm>
        </p:spPr>
        <p:txBody>
          <a:bodyPr anchor="ctr">
            <a:normAutofit/>
          </a:bodyPr>
          <a:lstStyle/>
          <a:p>
            <a:r>
              <a:rPr lang="gl-ES" dirty="0"/>
              <a:t>Filosofía e arte</a:t>
            </a:r>
          </a:p>
        </p:txBody>
      </p:sp>
      <p:pic>
        <p:nvPicPr>
          <p:cNvPr id="2050" name="Picture 2" descr="Black Mirror - Serie 2011 - SensaCine.com">
            <a:extLst>
              <a:ext uri="{FF2B5EF4-FFF2-40B4-BE49-F238E27FC236}">
                <a16:creationId xmlns:a16="http://schemas.microsoft.com/office/drawing/2014/main" id="{8D3AEC8E-EDCE-2C1C-BCB8-571E6A2944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814" y="1181883"/>
            <a:ext cx="3251701" cy="434118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texto 2">
            <a:extLst>
              <a:ext uri="{FF2B5EF4-FFF2-40B4-BE49-F238E27FC236}">
                <a16:creationId xmlns:a16="http://schemas.microsoft.com/office/drawing/2014/main" id="{FE2B17E2-252F-3BB6-A5D0-06A64C3CA0EA}"/>
              </a:ext>
            </a:extLst>
          </p:cNvPr>
          <p:cNvSpPr>
            <a:spLocks noGrp="1"/>
          </p:cNvSpPr>
          <p:nvPr>
            <p:ph type="body" idx="1"/>
          </p:nvPr>
        </p:nvSpPr>
        <p:spPr>
          <a:xfrm>
            <a:off x="4349123" y="2160590"/>
            <a:ext cx="4921876" cy="2908715"/>
          </a:xfrm>
        </p:spPr>
        <p:txBody>
          <a:bodyPr>
            <a:normAutofit/>
          </a:bodyPr>
          <a:lstStyle/>
          <a:p>
            <a:r>
              <a:rPr lang="gl-ES" dirty="0"/>
              <a:t>A arte foi un vehículo de expresión de temas, problemas e doutrinas filosóficas desde as orixes da filosofía. </a:t>
            </a:r>
          </a:p>
          <a:p>
            <a:r>
              <a:rPr lang="gl-ES" dirty="0"/>
              <a:t>Por outra parte, os artistas tamén introducen ideas filosóficas nas súas creacións coa intención de mover á reflexión ou dotar á súa obra de profundidade. </a:t>
            </a:r>
          </a:p>
        </p:txBody>
      </p:sp>
      <p:pic>
        <p:nvPicPr>
          <p:cNvPr id="6" name="Gráfico 5" descr="Luces encendidas contorno">
            <a:extLst>
              <a:ext uri="{FF2B5EF4-FFF2-40B4-BE49-F238E27FC236}">
                <a16:creationId xmlns:a16="http://schemas.microsoft.com/office/drawing/2014/main" id="{CF2146D0-4263-23E5-557F-0735D6F99D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5436" y="5960165"/>
            <a:ext cx="600456" cy="600456"/>
          </a:xfrm>
          <a:prstGeom prst="rect">
            <a:avLst/>
          </a:prstGeom>
        </p:spPr>
      </p:pic>
    </p:spTree>
    <p:extLst>
      <p:ext uri="{BB962C8B-B14F-4D97-AF65-F5344CB8AC3E}">
        <p14:creationId xmlns:p14="http://schemas.microsoft.com/office/powerpoint/2010/main" val="2260177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1C835-5837-D538-5530-8F9D09EB22F9}"/>
              </a:ext>
            </a:extLst>
          </p:cNvPr>
          <p:cNvSpPr>
            <a:spLocks noGrp="1"/>
          </p:cNvSpPr>
          <p:nvPr>
            <p:ph type="title"/>
          </p:nvPr>
        </p:nvSpPr>
        <p:spPr>
          <a:xfrm>
            <a:off x="2849562" y="609600"/>
            <a:ext cx="6424440" cy="1320800"/>
          </a:xfrm>
        </p:spPr>
        <p:txBody>
          <a:bodyPr>
            <a:normAutofit/>
          </a:bodyPr>
          <a:lstStyle/>
          <a:p>
            <a:r>
              <a:rPr lang="gl-ES" dirty="0"/>
              <a:t>Filosofía e actividade produtiva</a:t>
            </a:r>
          </a:p>
        </p:txBody>
      </p:sp>
      <p:pic>
        <p:nvPicPr>
          <p:cNvPr id="5122" name="Picture 2" descr="Marxismo - Wikipedia, la enciclopedia libre">
            <a:extLst>
              <a:ext uri="{FF2B5EF4-FFF2-40B4-BE49-F238E27FC236}">
                <a16:creationId xmlns:a16="http://schemas.microsoft.com/office/drawing/2014/main" id="{FFA50130-E495-2912-589A-4E948F73CE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866" r="17735" b="9090"/>
          <a:stretch/>
        </p:blipFill>
        <p:spPr bwMode="auto">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a:extLst>
            <a:ext uri="{909E8E84-426E-40DD-AFC4-6F175D3DCCD1}">
              <a14:hiddenFill xmlns:a14="http://schemas.microsoft.com/office/drawing/2010/main">
                <a:solidFill>
                  <a:srgbClr val="FFFFFF"/>
                </a:solidFill>
              </a14:hiddenFill>
            </a:ext>
          </a:extLst>
        </p:spPr>
      </p:pic>
      <p:sp>
        <p:nvSpPr>
          <p:cNvPr id="5127" name="Isosceles Triangle 5126">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texto 2">
            <a:extLst>
              <a:ext uri="{FF2B5EF4-FFF2-40B4-BE49-F238E27FC236}">
                <a16:creationId xmlns:a16="http://schemas.microsoft.com/office/drawing/2014/main" id="{8A3F111E-359B-A9EF-4E46-5D32DFD1C4F7}"/>
              </a:ext>
            </a:extLst>
          </p:cNvPr>
          <p:cNvSpPr>
            <a:spLocks noGrp="1"/>
          </p:cNvSpPr>
          <p:nvPr>
            <p:ph type="body" idx="1"/>
          </p:nvPr>
        </p:nvSpPr>
        <p:spPr>
          <a:xfrm>
            <a:off x="2849562" y="2160589"/>
            <a:ext cx="6424440" cy="3880773"/>
          </a:xfrm>
        </p:spPr>
        <p:txBody>
          <a:bodyPr>
            <a:normAutofit/>
          </a:bodyPr>
          <a:lstStyle/>
          <a:p>
            <a:r>
              <a:rPr lang="gl-ES" sz="2000" dirty="0"/>
              <a:t>Disciplinas como a economía ou a tecnoloxía teñen sido temas de </a:t>
            </a:r>
            <a:r>
              <a:rPr lang="gl-ES" sz="2000" dirty="0" err="1"/>
              <a:t>interés</a:t>
            </a:r>
            <a:r>
              <a:rPr lang="gl-ES" sz="2000" dirty="0"/>
              <a:t> para a filosofía. </a:t>
            </a:r>
          </a:p>
          <a:p>
            <a:r>
              <a:rPr lang="gl-ES" sz="2000" dirty="0"/>
              <a:t>A reflexión filosófica ocupouse da análise de distintos sistemas de produción económica e o seu impacto na sociedade. </a:t>
            </a:r>
          </a:p>
          <a:p>
            <a:r>
              <a:rPr lang="gl-ES" sz="2000" dirty="0"/>
              <a:t>A filosofía preocúpase de problemas éticos do desenvolvemento tecnolóxico.</a:t>
            </a:r>
          </a:p>
          <a:p>
            <a:r>
              <a:rPr lang="gl-ES" sz="2000" dirty="0"/>
              <a:t>Pode aportar fundamentos para a elaboración de códigos éticos (filosofía da empresa). </a:t>
            </a:r>
          </a:p>
        </p:txBody>
      </p:sp>
    </p:spTree>
    <p:extLst>
      <p:ext uri="{BB962C8B-B14F-4D97-AF65-F5344CB8AC3E}">
        <p14:creationId xmlns:p14="http://schemas.microsoft.com/office/powerpoint/2010/main" val="123947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9A70C-07BE-7093-9700-EB2ABBE82062}"/>
              </a:ext>
            </a:extLst>
          </p:cNvPr>
          <p:cNvSpPr>
            <a:spLocks noGrp="1"/>
          </p:cNvSpPr>
          <p:nvPr>
            <p:ph type="title"/>
          </p:nvPr>
        </p:nvSpPr>
        <p:spPr>
          <a:xfrm>
            <a:off x="677334" y="609600"/>
            <a:ext cx="8596668" cy="1320800"/>
          </a:xfrm>
        </p:spPr>
        <p:txBody>
          <a:bodyPr anchor="t">
            <a:normAutofit/>
          </a:bodyPr>
          <a:lstStyle/>
          <a:p>
            <a:r>
              <a:rPr lang="gl-ES" dirty="0"/>
              <a:t>A utilidade da filosofía</a:t>
            </a:r>
          </a:p>
        </p:txBody>
      </p:sp>
      <p:sp>
        <p:nvSpPr>
          <p:cNvPr id="3" name="Marcador de texto 2">
            <a:extLst>
              <a:ext uri="{FF2B5EF4-FFF2-40B4-BE49-F238E27FC236}">
                <a16:creationId xmlns:a16="http://schemas.microsoft.com/office/drawing/2014/main" id="{4657A1CC-B305-938F-8715-6D90E042BC4A}"/>
              </a:ext>
            </a:extLst>
          </p:cNvPr>
          <p:cNvSpPr>
            <a:spLocks noGrp="1"/>
          </p:cNvSpPr>
          <p:nvPr>
            <p:ph type="body" idx="1"/>
          </p:nvPr>
        </p:nvSpPr>
        <p:spPr>
          <a:xfrm>
            <a:off x="6336287" y="2160589"/>
            <a:ext cx="2934714" cy="3880773"/>
          </a:xfrm>
        </p:spPr>
        <p:txBody>
          <a:bodyPr>
            <a:normAutofit/>
          </a:bodyPr>
          <a:lstStyle/>
          <a:p>
            <a:pPr>
              <a:lnSpc>
                <a:spcPct val="90000"/>
              </a:lnSpc>
            </a:pPr>
            <a:r>
              <a:rPr lang="gl-ES" sz="1400" dirty="0"/>
              <a:t>Da mesma forma que a filosofía desprazou ao mito, parece que agora a explicación científica podería estar desprazando á filosofía. É isto así?</a:t>
            </a:r>
          </a:p>
          <a:p>
            <a:pPr>
              <a:lnSpc>
                <a:spcPct val="90000"/>
              </a:lnSpc>
            </a:pPr>
            <a:r>
              <a:rPr lang="gl-ES" sz="1400" dirty="0"/>
              <a:t>A filosofía segue desempeñando algunhas funcións para as que non parece ter substituta: </a:t>
            </a:r>
          </a:p>
          <a:p>
            <a:pPr>
              <a:lnSpc>
                <a:spcPct val="90000"/>
              </a:lnSpc>
              <a:buFontTx/>
              <a:buChar char="-"/>
            </a:pPr>
            <a:r>
              <a:rPr lang="gl-ES" sz="1400" dirty="0"/>
              <a:t>Integración de coñecementos. </a:t>
            </a:r>
          </a:p>
          <a:p>
            <a:pPr>
              <a:lnSpc>
                <a:spcPct val="90000"/>
              </a:lnSpc>
              <a:buFontTx/>
              <a:buChar char="-"/>
            </a:pPr>
            <a:r>
              <a:rPr lang="gl-ES" sz="1400" dirty="0"/>
              <a:t>Análise e interpretación de conceptos e teorías. </a:t>
            </a:r>
          </a:p>
          <a:p>
            <a:pPr>
              <a:lnSpc>
                <a:spcPct val="90000"/>
              </a:lnSpc>
              <a:buFontTx/>
              <a:buChar char="-"/>
            </a:pPr>
            <a:r>
              <a:rPr lang="gl-ES" sz="1400" dirty="0"/>
              <a:t>Crítica racional: posta en cuestión de supostos. </a:t>
            </a:r>
          </a:p>
          <a:p>
            <a:pPr>
              <a:lnSpc>
                <a:spcPct val="90000"/>
              </a:lnSpc>
              <a:buFontTx/>
              <a:buChar char="-"/>
            </a:pPr>
            <a:r>
              <a:rPr lang="gl-ES" sz="1400" dirty="0"/>
              <a:t>Transformación da realidade. </a:t>
            </a:r>
          </a:p>
        </p:txBody>
      </p:sp>
      <p:pic>
        <p:nvPicPr>
          <p:cNvPr id="3076" name="Picture 4" descr="Poesía Abierta: La Filosofía no es cosa de chiste">
            <a:extLst>
              <a:ext uri="{FF2B5EF4-FFF2-40B4-BE49-F238E27FC236}">
                <a16:creationId xmlns:a16="http://schemas.microsoft.com/office/drawing/2014/main" id="{2CB4C70A-2CEF-C9C4-8EBC-C6E9BF2598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4873"/>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56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9D91A40-7C17-4071-93D1-207E320205C4}"/>
              </a:ext>
            </a:extLst>
          </p:cNvPr>
          <p:cNvSpPr>
            <a:spLocks noGrp="1"/>
          </p:cNvSpPr>
          <p:nvPr>
            <p:ph type="title"/>
          </p:nvPr>
        </p:nvSpPr>
        <p:spPr>
          <a:xfrm>
            <a:off x="1043950" y="1179151"/>
            <a:ext cx="3300646" cy="4463889"/>
          </a:xfrm>
        </p:spPr>
        <p:txBody>
          <a:bodyPr anchor="ctr">
            <a:normAutofit/>
          </a:bodyPr>
          <a:lstStyle/>
          <a:p>
            <a:r>
              <a:rPr lang="gl-ES" dirty="0"/>
              <a:t>O sentido da filosofía hoxe</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Marcador de texto 2">
            <a:extLst>
              <a:ext uri="{FF2B5EF4-FFF2-40B4-BE49-F238E27FC236}">
                <a16:creationId xmlns:a16="http://schemas.microsoft.com/office/drawing/2014/main" id="{656EB612-AF1D-8C26-5B73-D557B688F85A}"/>
              </a:ext>
            </a:extLst>
          </p:cNvPr>
          <p:cNvSpPr>
            <a:spLocks noGrp="1"/>
          </p:cNvSpPr>
          <p:nvPr>
            <p:ph type="body" idx="1"/>
          </p:nvPr>
        </p:nvSpPr>
        <p:spPr>
          <a:xfrm>
            <a:off x="4978918" y="1109145"/>
            <a:ext cx="6341016" cy="4603900"/>
          </a:xfrm>
        </p:spPr>
        <p:txBody>
          <a:bodyPr anchor="ctr">
            <a:normAutofit/>
          </a:bodyPr>
          <a:lstStyle/>
          <a:p>
            <a:r>
              <a:rPr lang="gl-ES" dirty="0"/>
              <a:t>Hai quen defende que a ciencia ofrecerá unha explicación completa da realidade, de forma que a filosofía rematará por perder o seu sentido (concepción </a:t>
            </a:r>
            <a:r>
              <a:rPr lang="gl-ES" dirty="0" err="1"/>
              <a:t>eliminativista</a:t>
            </a:r>
            <a:r>
              <a:rPr lang="gl-ES" dirty="0"/>
              <a:t>). </a:t>
            </a:r>
            <a:endParaRPr lang="gl-ES"/>
          </a:p>
          <a:p>
            <a:r>
              <a:rPr lang="gl-ES" dirty="0"/>
              <a:t>Outra posición diferente afirma que ciencia e filosofía se desenvolven en diferentes niveis de coñecemento. Non rivalizan, senón que se complementan. </a:t>
            </a:r>
            <a:endParaRPr lang="gl-ES"/>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52110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82CCA0D-DD69-A12F-2AA5-AA751B422A1E}"/>
              </a:ext>
            </a:extLst>
          </p:cNvPr>
          <p:cNvSpPr>
            <a:spLocks noGrp="1"/>
          </p:cNvSpPr>
          <p:nvPr>
            <p:ph type="body" idx="1"/>
          </p:nvPr>
        </p:nvSpPr>
        <p:spPr>
          <a:xfrm>
            <a:off x="531030" y="459805"/>
            <a:ext cx="8596668" cy="3880773"/>
          </a:xfrm>
        </p:spPr>
        <p:txBody>
          <a:bodyPr/>
          <a:lstStyle/>
          <a:p>
            <a:pPr marL="137160" indent="0" algn="just">
              <a:buNone/>
            </a:pPr>
            <a:r>
              <a:rPr lang="gl-ES" dirty="0"/>
              <a:t>Así ese </a:t>
            </a:r>
            <a:r>
              <a:rPr lang="gl-ES" dirty="0" err="1"/>
              <a:t>hecho</a:t>
            </a:r>
            <a:r>
              <a:rPr lang="gl-ES" dirty="0"/>
              <a:t>, </a:t>
            </a:r>
            <a:r>
              <a:rPr lang="gl-ES" dirty="0" err="1"/>
              <a:t>al</a:t>
            </a:r>
            <a:r>
              <a:rPr lang="gl-ES" dirty="0"/>
              <a:t> fin y </a:t>
            </a:r>
            <a:r>
              <a:rPr lang="gl-ES" dirty="0" err="1"/>
              <a:t>al</a:t>
            </a:r>
            <a:r>
              <a:rPr lang="gl-ES" dirty="0"/>
              <a:t> cabo vital, que es filosofar. ¿Es necesario? ¿No es necesario? Si por necesario se </a:t>
            </a:r>
            <a:r>
              <a:rPr lang="gl-ES" dirty="0" err="1"/>
              <a:t>entiende</a:t>
            </a:r>
            <a:r>
              <a:rPr lang="gl-ES" dirty="0"/>
              <a:t> “ser útil” para </a:t>
            </a:r>
            <a:r>
              <a:rPr lang="gl-ES" dirty="0" err="1"/>
              <a:t>otra</a:t>
            </a:r>
            <a:r>
              <a:rPr lang="gl-ES" dirty="0"/>
              <a:t> cosa, la filosofía no es, por lo menos </a:t>
            </a:r>
            <a:r>
              <a:rPr lang="gl-ES" dirty="0" err="1"/>
              <a:t>primariamente</a:t>
            </a:r>
            <a:r>
              <a:rPr lang="gl-ES" dirty="0"/>
              <a:t>, necesaria. Pero la </a:t>
            </a:r>
            <a:r>
              <a:rPr lang="gl-ES" dirty="0" err="1"/>
              <a:t>necesidad</a:t>
            </a:r>
            <a:r>
              <a:rPr lang="gl-ES" dirty="0"/>
              <a:t> de lo útil es solo relativa, relativa a </a:t>
            </a:r>
            <a:r>
              <a:rPr lang="gl-ES" dirty="0" err="1"/>
              <a:t>su</a:t>
            </a:r>
            <a:r>
              <a:rPr lang="gl-ES" dirty="0"/>
              <a:t> fin. La </a:t>
            </a:r>
            <a:r>
              <a:rPr lang="gl-ES" dirty="0" err="1"/>
              <a:t>verdadera</a:t>
            </a:r>
            <a:r>
              <a:rPr lang="gl-ES" dirty="0"/>
              <a:t> </a:t>
            </a:r>
            <a:r>
              <a:rPr lang="gl-ES" dirty="0" err="1"/>
              <a:t>necesidad</a:t>
            </a:r>
            <a:r>
              <a:rPr lang="gl-ES" dirty="0"/>
              <a:t> es la que el ser </a:t>
            </a:r>
            <a:r>
              <a:rPr lang="gl-ES" dirty="0" err="1"/>
              <a:t>siente</a:t>
            </a:r>
            <a:r>
              <a:rPr lang="gl-ES" dirty="0"/>
              <a:t> de ser lo que es –el ave de </a:t>
            </a:r>
            <a:r>
              <a:rPr lang="gl-ES" dirty="0" err="1"/>
              <a:t>volar</a:t>
            </a:r>
            <a:r>
              <a:rPr lang="gl-ES" dirty="0"/>
              <a:t>, el pez de bogar y el intelecto de filosofar–. Esta </a:t>
            </a:r>
            <a:r>
              <a:rPr lang="gl-ES" dirty="0" err="1"/>
              <a:t>necesidad</a:t>
            </a:r>
            <a:r>
              <a:rPr lang="gl-ES" dirty="0"/>
              <a:t> de </a:t>
            </a:r>
            <a:r>
              <a:rPr lang="gl-ES" dirty="0" err="1"/>
              <a:t>ejercitar</a:t>
            </a:r>
            <a:r>
              <a:rPr lang="gl-ES" dirty="0"/>
              <a:t> la función o acto que somos es la más elevada, la más esencial. </a:t>
            </a:r>
          </a:p>
          <a:p>
            <a:pPr marL="137160" indent="0" algn="r">
              <a:buNone/>
            </a:pPr>
            <a:r>
              <a:rPr lang="gl-ES" dirty="0" err="1"/>
              <a:t>José</a:t>
            </a:r>
            <a:r>
              <a:rPr lang="gl-ES" dirty="0"/>
              <a:t> Ortega y </a:t>
            </a:r>
            <a:r>
              <a:rPr lang="gl-ES" dirty="0" err="1"/>
              <a:t>Gasset</a:t>
            </a:r>
            <a:endParaRPr lang="gl-ES" dirty="0"/>
          </a:p>
          <a:p>
            <a:pPr marL="137160" indent="0" algn="r">
              <a:buNone/>
            </a:pPr>
            <a:r>
              <a:rPr lang="gl-ES" dirty="0"/>
              <a:t>¿</a:t>
            </a:r>
            <a:r>
              <a:rPr lang="gl-ES" dirty="0" err="1"/>
              <a:t>Qué</a:t>
            </a:r>
            <a:r>
              <a:rPr lang="gl-ES" dirty="0"/>
              <a:t> es filosofía?, </a:t>
            </a:r>
            <a:r>
              <a:rPr lang="gl-ES" dirty="0" err="1"/>
              <a:t>Espasa-calpe</a:t>
            </a:r>
            <a:endParaRPr lang="gl-ES" dirty="0"/>
          </a:p>
        </p:txBody>
      </p:sp>
      <p:sp>
        <p:nvSpPr>
          <p:cNvPr id="6" name="Rectángulo 5">
            <a:extLst>
              <a:ext uri="{FF2B5EF4-FFF2-40B4-BE49-F238E27FC236}">
                <a16:creationId xmlns:a16="http://schemas.microsoft.com/office/drawing/2014/main" id="{F274E6BF-9603-31A3-AB48-55B954079E61}"/>
              </a:ext>
            </a:extLst>
          </p:cNvPr>
          <p:cNvSpPr/>
          <p:nvPr/>
        </p:nvSpPr>
        <p:spPr>
          <a:xfrm>
            <a:off x="893702" y="4357699"/>
            <a:ext cx="7871324" cy="1699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gl-ES" dirty="0">
                <a:solidFill>
                  <a:schemeClr val="tx1"/>
                </a:solidFill>
              </a:rPr>
              <a:t>		- Sinala as principais ideas do texto.</a:t>
            </a:r>
          </a:p>
          <a:p>
            <a:pPr algn="just"/>
            <a:r>
              <a:rPr lang="gl-ES" dirty="0">
                <a:solidFill>
                  <a:schemeClr val="tx1"/>
                </a:solidFill>
              </a:rPr>
              <a:t>		- Que quere dicir o autor cando afirma que a necesidade do útil é 			relativa ao seu fin?</a:t>
            </a:r>
          </a:p>
          <a:p>
            <a:pPr algn="just"/>
            <a:r>
              <a:rPr lang="gl-ES" dirty="0">
                <a:solidFill>
                  <a:schemeClr val="tx1"/>
                </a:solidFill>
              </a:rPr>
              <a:t>		- De acordo coa idea de Ortega do que é a verdadeira 					necesidade, dirías que a filosofía é necesaria?</a:t>
            </a:r>
          </a:p>
        </p:txBody>
      </p:sp>
      <p:pic>
        <p:nvPicPr>
          <p:cNvPr id="8" name="Gráfico 7" descr="Luces encendidas contorno">
            <a:extLst>
              <a:ext uri="{FF2B5EF4-FFF2-40B4-BE49-F238E27FC236}">
                <a16:creationId xmlns:a16="http://schemas.microsoft.com/office/drawing/2014/main" id="{0873C345-A262-847E-E2FB-76293CE184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3488" y="4907163"/>
            <a:ext cx="600456" cy="600456"/>
          </a:xfrm>
          <a:prstGeom prst="rect">
            <a:avLst/>
          </a:prstGeom>
        </p:spPr>
      </p:pic>
    </p:spTree>
    <p:extLst>
      <p:ext uri="{BB962C8B-B14F-4D97-AF65-F5344CB8AC3E}">
        <p14:creationId xmlns:p14="http://schemas.microsoft.com/office/powerpoint/2010/main" val="830846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E790A2-F950-A952-BBA3-62B791458536}"/>
              </a:ext>
            </a:extLst>
          </p:cNvPr>
          <p:cNvSpPr>
            <a:spLocks noGrp="1"/>
          </p:cNvSpPr>
          <p:nvPr>
            <p:ph type="title"/>
          </p:nvPr>
        </p:nvSpPr>
        <p:spPr/>
        <p:txBody>
          <a:bodyPr/>
          <a:lstStyle/>
          <a:p>
            <a:r>
              <a:rPr lang="gl-ES" dirty="0"/>
              <a:t>A filosofía na historia</a:t>
            </a:r>
          </a:p>
        </p:txBody>
      </p:sp>
      <p:sp>
        <p:nvSpPr>
          <p:cNvPr id="3" name="Marcador de contenido 2">
            <a:extLst>
              <a:ext uri="{FF2B5EF4-FFF2-40B4-BE49-F238E27FC236}">
                <a16:creationId xmlns:a16="http://schemas.microsoft.com/office/drawing/2014/main" id="{6C55B7B0-477A-3F5E-2C3D-C4369C53A6F9}"/>
              </a:ext>
            </a:extLst>
          </p:cNvPr>
          <p:cNvSpPr>
            <a:spLocks noGrp="1"/>
          </p:cNvSpPr>
          <p:nvPr>
            <p:ph idx="1"/>
          </p:nvPr>
        </p:nvSpPr>
        <p:spPr/>
        <p:txBody>
          <a:bodyPr/>
          <a:lstStyle/>
          <a:p>
            <a:r>
              <a:rPr lang="gl-ES" dirty="0"/>
              <a:t>O pensamento, coma outros fenómenos humanos (tecnoloxía, economía, política), ten unha historia. </a:t>
            </a:r>
          </a:p>
          <a:p>
            <a:r>
              <a:rPr lang="gl-ES" dirty="0"/>
              <a:t>As cuestións filosóficas aparecen nun momento determinado, e quen as responde faino partindo de consideracións que dependen do contexto social e cultural. </a:t>
            </a:r>
          </a:p>
          <a:p>
            <a:r>
              <a:rPr lang="gl-ES" dirty="0"/>
              <a:t> Cada época da historia da filosofía ten as súas propias características. </a:t>
            </a:r>
          </a:p>
        </p:txBody>
      </p:sp>
    </p:spTree>
    <p:extLst>
      <p:ext uri="{BB962C8B-B14F-4D97-AF65-F5344CB8AC3E}">
        <p14:creationId xmlns:p14="http://schemas.microsoft.com/office/powerpoint/2010/main" val="593451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D24636-2EF0-60A6-A8C5-901CFFD37CB1}"/>
              </a:ext>
            </a:extLst>
          </p:cNvPr>
          <p:cNvSpPr>
            <a:spLocks noGrp="1"/>
          </p:cNvSpPr>
          <p:nvPr>
            <p:ph type="title"/>
          </p:nvPr>
        </p:nvSpPr>
        <p:spPr>
          <a:xfrm>
            <a:off x="677334" y="609600"/>
            <a:ext cx="8596668" cy="1320800"/>
          </a:xfrm>
        </p:spPr>
        <p:txBody>
          <a:bodyPr anchor="t">
            <a:normAutofit/>
          </a:bodyPr>
          <a:lstStyle/>
          <a:p>
            <a:r>
              <a:rPr lang="gl-ES"/>
              <a:t>A filosofía na historia</a:t>
            </a:r>
            <a:endParaRPr lang="gl-ES" dirty="0"/>
          </a:p>
        </p:txBody>
      </p:sp>
      <p:pic>
        <p:nvPicPr>
          <p:cNvPr id="6146" name="Picture 2" descr="Las 20 corrientes filosóficas más importantes: qué son y principales  representantes - Cultura Genial">
            <a:extLst>
              <a:ext uri="{FF2B5EF4-FFF2-40B4-BE49-F238E27FC236}">
                <a16:creationId xmlns:a16="http://schemas.microsoft.com/office/drawing/2014/main" id="{043C5203-CEFD-5C4C-3E16-56204C84CE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3916"/>
          <a:stretch/>
        </p:blipFill>
        <p:spPr bwMode="auto">
          <a:xfrm>
            <a:off x="1286934" y="1680782"/>
            <a:ext cx="7909865" cy="476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05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60E00F-8C74-2237-6377-E6F56431B34F}"/>
              </a:ext>
            </a:extLst>
          </p:cNvPr>
          <p:cNvSpPr>
            <a:spLocks noGrp="1"/>
          </p:cNvSpPr>
          <p:nvPr>
            <p:ph type="title"/>
          </p:nvPr>
        </p:nvSpPr>
        <p:spPr/>
        <p:txBody>
          <a:bodyPr/>
          <a:lstStyle/>
          <a:p>
            <a:r>
              <a:rPr lang="gl-ES" dirty="0"/>
              <a:t>A filosofía na antigüidade</a:t>
            </a:r>
          </a:p>
        </p:txBody>
      </p:sp>
      <p:sp>
        <p:nvSpPr>
          <p:cNvPr id="3" name="Marcador de contenido 2">
            <a:extLst>
              <a:ext uri="{FF2B5EF4-FFF2-40B4-BE49-F238E27FC236}">
                <a16:creationId xmlns:a16="http://schemas.microsoft.com/office/drawing/2014/main" id="{49738EED-D7D0-C733-CAA1-77B69E2D23E3}"/>
              </a:ext>
            </a:extLst>
          </p:cNvPr>
          <p:cNvSpPr>
            <a:spLocks noGrp="1"/>
          </p:cNvSpPr>
          <p:nvPr>
            <p:ph idx="1"/>
          </p:nvPr>
        </p:nvSpPr>
        <p:spPr>
          <a:xfrm>
            <a:off x="677334" y="1488613"/>
            <a:ext cx="8596668" cy="3880773"/>
          </a:xfrm>
        </p:spPr>
        <p:txBody>
          <a:bodyPr/>
          <a:lstStyle/>
          <a:p>
            <a:r>
              <a:rPr lang="gl-ES" dirty="0"/>
              <a:t>A filosofía na antigüidade divídese en catro períodos: </a:t>
            </a:r>
          </a:p>
        </p:txBody>
      </p:sp>
      <p:graphicFrame>
        <p:nvGraphicFramePr>
          <p:cNvPr id="4" name="Tabla 4">
            <a:extLst>
              <a:ext uri="{FF2B5EF4-FFF2-40B4-BE49-F238E27FC236}">
                <a16:creationId xmlns:a16="http://schemas.microsoft.com/office/drawing/2014/main" id="{D6418F67-FD51-3089-7B49-50DFA8B153FA}"/>
              </a:ext>
            </a:extLst>
          </p:cNvPr>
          <p:cNvGraphicFramePr>
            <a:graphicFrameLocks noGrp="1"/>
          </p:cNvGraphicFramePr>
          <p:nvPr>
            <p:extLst>
              <p:ext uri="{D42A27DB-BD31-4B8C-83A1-F6EECF244321}">
                <p14:modId xmlns:p14="http://schemas.microsoft.com/office/powerpoint/2010/main" val="2659892723"/>
              </p:ext>
            </p:extLst>
          </p:nvPr>
        </p:nvGraphicFramePr>
        <p:xfrm>
          <a:off x="677334" y="2058265"/>
          <a:ext cx="8596668" cy="3749040"/>
        </p:xfrm>
        <a:graphic>
          <a:graphicData uri="http://schemas.openxmlformats.org/drawingml/2006/table">
            <a:tbl>
              <a:tblPr firstRow="1" bandRow="1">
                <a:tableStyleId>{5C22544A-7EE6-4342-B048-85BDC9FD1C3A}</a:tableStyleId>
              </a:tblPr>
              <a:tblGrid>
                <a:gridCol w="2149167">
                  <a:extLst>
                    <a:ext uri="{9D8B030D-6E8A-4147-A177-3AD203B41FA5}">
                      <a16:colId xmlns:a16="http://schemas.microsoft.com/office/drawing/2014/main" val="2766638179"/>
                    </a:ext>
                  </a:extLst>
                </a:gridCol>
                <a:gridCol w="2149167">
                  <a:extLst>
                    <a:ext uri="{9D8B030D-6E8A-4147-A177-3AD203B41FA5}">
                      <a16:colId xmlns:a16="http://schemas.microsoft.com/office/drawing/2014/main" val="2492352049"/>
                    </a:ext>
                  </a:extLst>
                </a:gridCol>
                <a:gridCol w="2149167">
                  <a:extLst>
                    <a:ext uri="{9D8B030D-6E8A-4147-A177-3AD203B41FA5}">
                      <a16:colId xmlns:a16="http://schemas.microsoft.com/office/drawing/2014/main" val="3554433769"/>
                    </a:ext>
                  </a:extLst>
                </a:gridCol>
                <a:gridCol w="2149167">
                  <a:extLst>
                    <a:ext uri="{9D8B030D-6E8A-4147-A177-3AD203B41FA5}">
                      <a16:colId xmlns:a16="http://schemas.microsoft.com/office/drawing/2014/main" val="1785158637"/>
                    </a:ext>
                  </a:extLst>
                </a:gridCol>
              </a:tblGrid>
              <a:tr h="156095">
                <a:tc>
                  <a:txBody>
                    <a:bodyPr/>
                    <a:lstStyle/>
                    <a:p>
                      <a:pPr algn="ctr"/>
                      <a:r>
                        <a:rPr lang="gl-ES" sz="1200" b="0" dirty="0">
                          <a:solidFill>
                            <a:schemeClr val="tx1"/>
                          </a:solidFill>
                        </a:rPr>
                        <a:t>Etapa</a:t>
                      </a:r>
                    </a:p>
                  </a:txBody>
                  <a:tcPr>
                    <a:solidFill>
                      <a:schemeClr val="accent1">
                        <a:lumMod val="20000"/>
                        <a:lumOff val="80000"/>
                      </a:schemeClr>
                    </a:solidFill>
                  </a:tcPr>
                </a:tc>
                <a:tc>
                  <a:txBody>
                    <a:bodyPr/>
                    <a:lstStyle/>
                    <a:p>
                      <a:pPr algn="ctr"/>
                      <a:r>
                        <a:rPr lang="gl-ES" sz="1200" b="0" dirty="0">
                          <a:solidFill>
                            <a:schemeClr val="tx1"/>
                          </a:solidFill>
                        </a:rPr>
                        <a:t>Duración</a:t>
                      </a:r>
                    </a:p>
                  </a:txBody>
                  <a:tcPr>
                    <a:solidFill>
                      <a:schemeClr val="accent1">
                        <a:lumMod val="20000"/>
                        <a:lumOff val="80000"/>
                      </a:schemeClr>
                    </a:solidFill>
                  </a:tcPr>
                </a:tc>
                <a:tc>
                  <a:txBody>
                    <a:bodyPr/>
                    <a:lstStyle/>
                    <a:p>
                      <a:pPr marL="0" indent="0" algn="ctr">
                        <a:buFont typeface="Arial" panose="020B0604020202020204" pitchFamily="34" charset="0"/>
                        <a:buNone/>
                      </a:pPr>
                      <a:r>
                        <a:rPr lang="gl-ES" sz="1200" b="0" dirty="0">
                          <a:solidFill>
                            <a:schemeClr val="tx1"/>
                          </a:solidFill>
                        </a:rPr>
                        <a:t>Características principais</a:t>
                      </a:r>
                    </a:p>
                  </a:txBody>
                  <a:tcPr>
                    <a:solidFill>
                      <a:schemeClr val="accent1">
                        <a:lumMod val="20000"/>
                        <a:lumOff val="80000"/>
                      </a:schemeClr>
                    </a:solidFill>
                  </a:tcPr>
                </a:tc>
                <a:tc>
                  <a:txBody>
                    <a:bodyPr/>
                    <a:lstStyle/>
                    <a:p>
                      <a:pPr algn="ctr"/>
                      <a:r>
                        <a:rPr lang="gl-ES" sz="1200" b="0" dirty="0">
                          <a:solidFill>
                            <a:schemeClr val="tx1"/>
                          </a:solidFill>
                        </a:rPr>
                        <a:t>Filósofos destacados</a:t>
                      </a:r>
                    </a:p>
                  </a:txBody>
                  <a:tcPr>
                    <a:solidFill>
                      <a:schemeClr val="accent1">
                        <a:lumMod val="20000"/>
                        <a:lumOff val="80000"/>
                      </a:schemeClr>
                    </a:solidFill>
                  </a:tcPr>
                </a:tc>
                <a:extLst>
                  <a:ext uri="{0D108BD9-81ED-4DB2-BD59-A6C34878D82A}">
                    <a16:rowId xmlns:a16="http://schemas.microsoft.com/office/drawing/2014/main" val="999572154"/>
                  </a:ext>
                </a:extLst>
              </a:tr>
              <a:tr h="156095">
                <a:tc>
                  <a:txBody>
                    <a:bodyPr/>
                    <a:lstStyle/>
                    <a:p>
                      <a:r>
                        <a:rPr lang="gl-ES" sz="1200" b="0" dirty="0">
                          <a:solidFill>
                            <a:schemeClr val="tx1"/>
                          </a:solidFill>
                        </a:rPr>
                        <a:t>Filosofía </a:t>
                      </a:r>
                      <a:r>
                        <a:rPr lang="gl-ES" sz="1200" b="0" dirty="0" err="1">
                          <a:solidFill>
                            <a:schemeClr val="tx1"/>
                          </a:solidFill>
                        </a:rPr>
                        <a:t>presocrática</a:t>
                      </a:r>
                      <a:endParaRPr lang="gl-ES" sz="1200" b="0" dirty="0">
                        <a:solidFill>
                          <a:schemeClr val="tx1"/>
                        </a:solidFill>
                      </a:endParaRPr>
                    </a:p>
                  </a:txBody>
                  <a:tcPr>
                    <a:solidFill>
                      <a:schemeClr val="accent1">
                        <a:lumMod val="20000"/>
                        <a:lumOff val="80000"/>
                      </a:schemeClr>
                    </a:solidFill>
                  </a:tcPr>
                </a:tc>
                <a:tc>
                  <a:txBody>
                    <a:bodyPr/>
                    <a:lstStyle/>
                    <a:p>
                      <a:r>
                        <a:rPr lang="gl-ES" sz="1200" b="0" dirty="0">
                          <a:solidFill>
                            <a:schemeClr val="tx1"/>
                          </a:solidFill>
                        </a:rPr>
                        <a:t>Século VI </a:t>
                      </a:r>
                      <a:r>
                        <a:rPr lang="gl-ES" sz="1200" b="0" dirty="0" err="1">
                          <a:solidFill>
                            <a:schemeClr val="tx1"/>
                          </a:solidFill>
                        </a:rPr>
                        <a:t>a.C</a:t>
                      </a:r>
                      <a:r>
                        <a:rPr lang="gl-ES" sz="1200" b="0" dirty="0">
                          <a:solidFill>
                            <a:schemeClr val="tx1"/>
                          </a:solidFill>
                        </a:rPr>
                        <a:t>. e primeira metade do século V </a:t>
                      </a:r>
                      <a:r>
                        <a:rPr lang="gl-ES" sz="1200" b="0" dirty="0" err="1">
                          <a:solidFill>
                            <a:schemeClr val="tx1"/>
                          </a:solidFill>
                        </a:rPr>
                        <a:t>a.C</a:t>
                      </a:r>
                      <a:r>
                        <a:rPr lang="gl-ES" sz="1200" b="0" dirty="0">
                          <a:solidFill>
                            <a:schemeClr val="tx1"/>
                          </a:solidFill>
                        </a:rPr>
                        <a:t>. </a:t>
                      </a:r>
                    </a:p>
                  </a:txBody>
                  <a:tcPr>
                    <a:solidFill>
                      <a:schemeClr val="accent1">
                        <a:lumMod val="20000"/>
                        <a:lumOff val="80000"/>
                      </a:schemeClr>
                    </a:solidFill>
                  </a:tcPr>
                </a:tc>
                <a:tc>
                  <a:txBody>
                    <a:bodyPr/>
                    <a:lstStyle/>
                    <a:p>
                      <a:pPr marL="171450" indent="-171450">
                        <a:buFont typeface="Arial" panose="020B0604020202020204" pitchFamily="34" charset="0"/>
                        <a:buChar char="•"/>
                      </a:pPr>
                      <a:r>
                        <a:rPr lang="gl-ES" sz="1200" b="0" dirty="0">
                          <a:solidFill>
                            <a:schemeClr val="tx1"/>
                          </a:solidFill>
                        </a:rPr>
                        <a:t>Explicación racional da natureza</a:t>
                      </a:r>
                    </a:p>
                    <a:p>
                      <a:pPr marL="171450" indent="-171450">
                        <a:buFont typeface="Arial" panose="020B0604020202020204" pitchFamily="34" charset="0"/>
                        <a:buChar char="•"/>
                      </a:pPr>
                      <a:r>
                        <a:rPr lang="gl-ES" sz="1200" b="0" dirty="0">
                          <a:solidFill>
                            <a:schemeClr val="tx1"/>
                          </a:solidFill>
                        </a:rPr>
                        <a:t>Proposta de varias substancias orixinarias (</a:t>
                      </a:r>
                      <a:r>
                        <a:rPr lang="gl-ES" sz="1200" b="0" dirty="0" err="1">
                          <a:solidFill>
                            <a:schemeClr val="tx1"/>
                          </a:solidFill>
                        </a:rPr>
                        <a:t>arxé</a:t>
                      </a:r>
                      <a:r>
                        <a:rPr lang="gl-ES" sz="1200" b="0" dirty="0">
                          <a:solidFill>
                            <a:schemeClr val="tx1"/>
                          </a:solidFill>
                        </a:rPr>
                        <a:t>)</a:t>
                      </a:r>
                    </a:p>
                  </a:txBody>
                  <a:tcPr>
                    <a:solidFill>
                      <a:schemeClr val="accent1">
                        <a:lumMod val="20000"/>
                        <a:lumOff val="80000"/>
                      </a:schemeClr>
                    </a:solidFill>
                  </a:tcPr>
                </a:tc>
                <a:tc>
                  <a:txBody>
                    <a:bodyPr/>
                    <a:lstStyle/>
                    <a:p>
                      <a:r>
                        <a:rPr lang="gl-ES" sz="1200" b="0" dirty="0">
                          <a:solidFill>
                            <a:schemeClr val="tx1"/>
                          </a:solidFill>
                        </a:rPr>
                        <a:t>Tales, </a:t>
                      </a:r>
                      <a:r>
                        <a:rPr lang="gl-ES" sz="1200" b="0" dirty="0" err="1">
                          <a:solidFill>
                            <a:schemeClr val="tx1"/>
                          </a:solidFill>
                        </a:rPr>
                        <a:t>Heráclito</a:t>
                      </a:r>
                      <a:r>
                        <a:rPr lang="gl-ES" sz="1200" b="0" dirty="0">
                          <a:solidFill>
                            <a:schemeClr val="tx1"/>
                          </a:solidFill>
                        </a:rPr>
                        <a:t>, </a:t>
                      </a:r>
                      <a:r>
                        <a:rPr lang="gl-ES" sz="1200" b="0" dirty="0" err="1">
                          <a:solidFill>
                            <a:schemeClr val="tx1"/>
                          </a:solidFill>
                        </a:rPr>
                        <a:t>Parménides</a:t>
                      </a:r>
                      <a:r>
                        <a:rPr lang="gl-ES" sz="1200" b="0" dirty="0">
                          <a:solidFill>
                            <a:schemeClr val="tx1"/>
                          </a:solidFill>
                        </a:rPr>
                        <a:t>, </a:t>
                      </a:r>
                      <a:r>
                        <a:rPr lang="gl-ES" sz="1200" b="0" dirty="0" err="1">
                          <a:solidFill>
                            <a:schemeClr val="tx1"/>
                          </a:solidFill>
                        </a:rPr>
                        <a:t>Demócrito</a:t>
                      </a:r>
                      <a:endParaRPr lang="gl-ES" sz="12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623725145"/>
                  </a:ext>
                </a:extLst>
              </a:tr>
              <a:tr h="370840">
                <a:tc>
                  <a:txBody>
                    <a:bodyPr/>
                    <a:lstStyle/>
                    <a:p>
                      <a:r>
                        <a:rPr lang="gl-ES" sz="1200" b="0" dirty="0"/>
                        <a:t>Período clásico</a:t>
                      </a:r>
                    </a:p>
                  </a:txBody>
                  <a:tcPr/>
                </a:tc>
                <a:tc>
                  <a:txBody>
                    <a:bodyPr/>
                    <a:lstStyle/>
                    <a:p>
                      <a:r>
                        <a:rPr lang="gl-ES" sz="1200" dirty="0"/>
                        <a:t>Segunda metade do século V </a:t>
                      </a:r>
                      <a:r>
                        <a:rPr lang="gl-ES" sz="1200" dirty="0" err="1"/>
                        <a:t>a.C</a:t>
                      </a:r>
                      <a:r>
                        <a:rPr lang="gl-ES" sz="1200" dirty="0"/>
                        <a:t>. ata o ano 322 </a:t>
                      </a:r>
                      <a:r>
                        <a:rPr lang="gl-ES" sz="1200" dirty="0" err="1"/>
                        <a:t>a.C</a:t>
                      </a:r>
                      <a:r>
                        <a:rPr lang="gl-ES" sz="1200" dirty="0"/>
                        <a:t>.</a:t>
                      </a:r>
                    </a:p>
                  </a:txBody>
                  <a:tcPr/>
                </a:tc>
                <a:tc>
                  <a:txBody>
                    <a:bodyPr/>
                    <a:lstStyle/>
                    <a:p>
                      <a:pPr marL="171450" indent="-171450">
                        <a:buFont typeface="Arial" panose="020B0604020202020204" pitchFamily="34" charset="0"/>
                        <a:buChar char="•"/>
                      </a:pPr>
                      <a:r>
                        <a:rPr lang="gl-ES" sz="1200" dirty="0"/>
                        <a:t>Xiro antropolóxico</a:t>
                      </a:r>
                    </a:p>
                    <a:p>
                      <a:pPr marL="171450" indent="-171450">
                        <a:buFont typeface="Arial" panose="020B0604020202020204" pitchFamily="34" charset="0"/>
                        <a:buChar char="•"/>
                      </a:pPr>
                      <a:r>
                        <a:rPr lang="gl-ES" sz="1200" dirty="0"/>
                        <a:t>Aparición dos primeiros grandes sistemas</a:t>
                      </a:r>
                    </a:p>
                  </a:txBody>
                  <a:tcPr/>
                </a:tc>
                <a:tc>
                  <a:txBody>
                    <a:bodyPr/>
                    <a:lstStyle/>
                    <a:p>
                      <a:r>
                        <a:rPr lang="gl-ES" sz="1200" dirty="0"/>
                        <a:t>Sofistas (</a:t>
                      </a:r>
                      <a:r>
                        <a:rPr lang="gl-ES" sz="1200" dirty="0" err="1"/>
                        <a:t>Protágoras</a:t>
                      </a:r>
                      <a:r>
                        <a:rPr lang="gl-ES" sz="1200" dirty="0"/>
                        <a:t> e </a:t>
                      </a:r>
                      <a:r>
                        <a:rPr lang="gl-ES" sz="1200" dirty="0" err="1"/>
                        <a:t>Gorxias</a:t>
                      </a:r>
                      <a:r>
                        <a:rPr lang="gl-ES" sz="1200" dirty="0"/>
                        <a:t>), </a:t>
                      </a:r>
                      <a:r>
                        <a:rPr lang="gl-ES" sz="1200" dirty="0" err="1"/>
                        <a:t>Sócrates</a:t>
                      </a:r>
                      <a:r>
                        <a:rPr lang="gl-ES" sz="1200" dirty="0"/>
                        <a:t>, Platón e Aristóteles</a:t>
                      </a:r>
                    </a:p>
                  </a:txBody>
                  <a:tcPr/>
                </a:tc>
                <a:extLst>
                  <a:ext uri="{0D108BD9-81ED-4DB2-BD59-A6C34878D82A}">
                    <a16:rowId xmlns:a16="http://schemas.microsoft.com/office/drawing/2014/main" val="2821476631"/>
                  </a:ext>
                </a:extLst>
              </a:tr>
              <a:tr h="370840">
                <a:tc>
                  <a:txBody>
                    <a:bodyPr/>
                    <a:lstStyle/>
                    <a:p>
                      <a:r>
                        <a:rPr lang="gl-ES" sz="1200" dirty="0"/>
                        <a:t>Filosofía helenística</a:t>
                      </a:r>
                    </a:p>
                  </a:txBody>
                  <a:tcPr>
                    <a:solidFill>
                      <a:schemeClr val="accent1">
                        <a:lumMod val="20000"/>
                        <a:lumOff val="80000"/>
                      </a:schemeClr>
                    </a:solidFill>
                  </a:tcPr>
                </a:tc>
                <a:tc>
                  <a:txBody>
                    <a:bodyPr/>
                    <a:lstStyle/>
                    <a:p>
                      <a:r>
                        <a:rPr lang="gl-ES" sz="1200" dirty="0"/>
                        <a:t>Desde o ano 322 </a:t>
                      </a:r>
                      <a:r>
                        <a:rPr lang="gl-ES" sz="1200" dirty="0" err="1"/>
                        <a:t>a.C</a:t>
                      </a:r>
                      <a:r>
                        <a:rPr lang="gl-ES" sz="1200" dirty="0"/>
                        <a:t>. Ata finais do século II </a:t>
                      </a:r>
                      <a:r>
                        <a:rPr lang="gl-ES" sz="1200" dirty="0" err="1"/>
                        <a:t>d.C</a:t>
                      </a:r>
                      <a:r>
                        <a:rPr lang="gl-ES" sz="1200" dirty="0"/>
                        <a:t>.</a:t>
                      </a:r>
                    </a:p>
                  </a:txBody>
                  <a:tcPr>
                    <a:solidFill>
                      <a:schemeClr val="accent1">
                        <a:lumMod val="20000"/>
                        <a:lumOff val="80000"/>
                      </a:schemeClr>
                    </a:solidFill>
                  </a:tcPr>
                </a:tc>
                <a:tc>
                  <a:txBody>
                    <a:bodyPr/>
                    <a:lstStyle/>
                    <a:p>
                      <a:pPr marL="171450" indent="-171450">
                        <a:buFont typeface="Arial" panose="020B0604020202020204" pitchFamily="34" charset="0"/>
                        <a:buChar char="•"/>
                      </a:pPr>
                      <a:r>
                        <a:rPr lang="gl-ES" sz="1200" dirty="0"/>
                        <a:t>Predominio da filosofía práctica en Atenas</a:t>
                      </a:r>
                    </a:p>
                    <a:p>
                      <a:pPr marL="171450" indent="-171450">
                        <a:buFont typeface="Arial" panose="020B0604020202020204" pitchFamily="34" charset="0"/>
                        <a:buChar char="•"/>
                      </a:pPr>
                      <a:r>
                        <a:rPr lang="gl-ES" sz="1200" dirty="0"/>
                        <a:t>Desenvolvemento da ciencia e a investigación da natureza en Alexandría</a:t>
                      </a:r>
                    </a:p>
                    <a:p>
                      <a:pPr marL="285750" indent="-285750">
                        <a:buFontTx/>
                        <a:buChar char="-"/>
                      </a:pPr>
                      <a:endParaRPr lang="gl-ES" sz="1200" dirty="0"/>
                    </a:p>
                  </a:txBody>
                  <a:tcPr>
                    <a:solidFill>
                      <a:schemeClr val="accent1">
                        <a:lumMod val="20000"/>
                        <a:lumOff val="80000"/>
                      </a:schemeClr>
                    </a:solidFill>
                  </a:tcPr>
                </a:tc>
                <a:tc>
                  <a:txBody>
                    <a:bodyPr/>
                    <a:lstStyle/>
                    <a:p>
                      <a:r>
                        <a:rPr lang="gl-ES" sz="1200" dirty="0" err="1"/>
                        <a:t>Epicuro</a:t>
                      </a:r>
                      <a:r>
                        <a:rPr lang="gl-ES" sz="1200" dirty="0"/>
                        <a:t>, </a:t>
                      </a:r>
                      <a:r>
                        <a:rPr lang="gl-ES" sz="1200" dirty="0" err="1"/>
                        <a:t>Zenón</a:t>
                      </a:r>
                      <a:r>
                        <a:rPr lang="gl-ES" sz="1200" dirty="0"/>
                        <a:t> de </a:t>
                      </a:r>
                      <a:r>
                        <a:rPr lang="gl-ES" sz="1200" dirty="0" err="1"/>
                        <a:t>Citio</a:t>
                      </a:r>
                      <a:r>
                        <a:rPr lang="gl-ES" sz="1200" dirty="0"/>
                        <a:t>, </a:t>
                      </a:r>
                      <a:r>
                        <a:rPr lang="gl-ES" sz="1200" dirty="0" err="1"/>
                        <a:t>Hiparquía</a:t>
                      </a:r>
                      <a:r>
                        <a:rPr lang="gl-ES" sz="1200" dirty="0"/>
                        <a:t>, </a:t>
                      </a:r>
                      <a:r>
                        <a:rPr lang="gl-ES" sz="1200" dirty="0" err="1"/>
                        <a:t>Euclides</a:t>
                      </a:r>
                      <a:r>
                        <a:rPr lang="gl-ES" sz="1200" dirty="0"/>
                        <a:t>, </a:t>
                      </a:r>
                      <a:r>
                        <a:rPr lang="gl-ES" sz="1200" dirty="0" err="1"/>
                        <a:t>Ptolomeo</a:t>
                      </a:r>
                      <a:endParaRPr lang="gl-ES" sz="1200" dirty="0"/>
                    </a:p>
                  </a:txBody>
                  <a:tcPr>
                    <a:solidFill>
                      <a:schemeClr val="accent1">
                        <a:lumMod val="20000"/>
                        <a:lumOff val="80000"/>
                      </a:schemeClr>
                    </a:solidFill>
                  </a:tcPr>
                </a:tc>
                <a:extLst>
                  <a:ext uri="{0D108BD9-81ED-4DB2-BD59-A6C34878D82A}">
                    <a16:rowId xmlns:a16="http://schemas.microsoft.com/office/drawing/2014/main" val="3071942108"/>
                  </a:ext>
                </a:extLst>
              </a:tr>
              <a:tr h="370840">
                <a:tc>
                  <a:txBody>
                    <a:bodyPr/>
                    <a:lstStyle/>
                    <a:p>
                      <a:r>
                        <a:rPr lang="gl-ES" sz="1200" dirty="0"/>
                        <a:t>Orixes da filosofía </a:t>
                      </a:r>
                      <a:r>
                        <a:rPr lang="gl-ES" sz="1200" dirty="0" err="1"/>
                        <a:t>cristiana</a:t>
                      </a:r>
                      <a:r>
                        <a:rPr lang="gl-ES" sz="1200" dirty="0"/>
                        <a:t> </a:t>
                      </a:r>
                    </a:p>
                  </a:txBody>
                  <a:tcPr/>
                </a:tc>
                <a:tc>
                  <a:txBody>
                    <a:bodyPr/>
                    <a:lstStyle/>
                    <a:p>
                      <a:r>
                        <a:rPr lang="gl-ES" sz="1200" dirty="0"/>
                        <a:t>Desde finais do século II </a:t>
                      </a:r>
                      <a:r>
                        <a:rPr lang="gl-ES" sz="1200" dirty="0" err="1"/>
                        <a:t>d.C</a:t>
                      </a:r>
                      <a:r>
                        <a:rPr lang="gl-ES" sz="1200" dirty="0"/>
                        <a:t>. ata o ano 476</a:t>
                      </a:r>
                    </a:p>
                  </a:txBody>
                  <a:tcPr/>
                </a:tc>
                <a:tc>
                  <a:txBody>
                    <a:bodyPr/>
                    <a:lstStyle/>
                    <a:p>
                      <a:pPr marL="171450" indent="-171450">
                        <a:buFont typeface="Arial" panose="020B0604020202020204" pitchFamily="34" charset="0"/>
                        <a:buChar char="•"/>
                      </a:pPr>
                      <a:r>
                        <a:rPr lang="gl-ES" sz="1200" dirty="0"/>
                        <a:t>A filosofía está marcada pola relación entre a razón e a fe</a:t>
                      </a:r>
                    </a:p>
                  </a:txBody>
                  <a:tcPr/>
                </a:tc>
                <a:tc>
                  <a:txBody>
                    <a:bodyPr/>
                    <a:lstStyle/>
                    <a:p>
                      <a:r>
                        <a:rPr lang="gl-ES" sz="1200" dirty="0" err="1"/>
                        <a:t>Plotino</a:t>
                      </a:r>
                      <a:r>
                        <a:rPr lang="gl-ES" sz="1200" dirty="0"/>
                        <a:t>, </a:t>
                      </a:r>
                      <a:r>
                        <a:rPr lang="gl-ES" sz="1200" dirty="0" err="1"/>
                        <a:t>Porfirio</a:t>
                      </a:r>
                      <a:r>
                        <a:rPr lang="gl-ES" sz="1200" dirty="0"/>
                        <a:t>, </a:t>
                      </a:r>
                      <a:r>
                        <a:rPr lang="gl-ES" sz="1200" dirty="0" err="1"/>
                        <a:t>Hipatia</a:t>
                      </a:r>
                      <a:r>
                        <a:rPr lang="gl-ES" sz="1200" dirty="0"/>
                        <a:t> e </a:t>
                      </a:r>
                      <a:r>
                        <a:rPr lang="gl-ES" sz="1200" dirty="0" err="1"/>
                        <a:t>Agustín</a:t>
                      </a:r>
                      <a:r>
                        <a:rPr lang="gl-ES" sz="1200" dirty="0"/>
                        <a:t> de </a:t>
                      </a:r>
                      <a:r>
                        <a:rPr lang="gl-ES" sz="1200" dirty="0" err="1"/>
                        <a:t>Hipona</a:t>
                      </a:r>
                      <a:endParaRPr lang="gl-ES" sz="1200" dirty="0"/>
                    </a:p>
                  </a:txBody>
                  <a:tcPr/>
                </a:tc>
                <a:extLst>
                  <a:ext uri="{0D108BD9-81ED-4DB2-BD59-A6C34878D82A}">
                    <a16:rowId xmlns:a16="http://schemas.microsoft.com/office/drawing/2014/main" val="1005771124"/>
                  </a:ext>
                </a:extLst>
              </a:tr>
            </a:tbl>
          </a:graphicData>
        </a:graphic>
      </p:graphicFrame>
    </p:spTree>
    <p:extLst>
      <p:ext uri="{BB962C8B-B14F-4D97-AF65-F5344CB8AC3E}">
        <p14:creationId xmlns:p14="http://schemas.microsoft.com/office/powerpoint/2010/main" val="373881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A4A54EB-FB96-AB0D-F899-1D813242561D}"/>
              </a:ext>
            </a:extLst>
          </p:cNvPr>
          <p:cNvSpPr>
            <a:spLocks noGrp="1"/>
          </p:cNvSpPr>
          <p:nvPr>
            <p:ph idx="1"/>
          </p:nvPr>
        </p:nvSpPr>
        <p:spPr>
          <a:xfrm>
            <a:off x="416114" y="702675"/>
            <a:ext cx="8686800" cy="5990975"/>
          </a:xfrm>
        </p:spPr>
        <p:txBody>
          <a:bodyPr>
            <a:noAutofit/>
          </a:bodyPr>
          <a:lstStyle/>
          <a:p>
            <a:pPr marL="0" indent="0" algn="just">
              <a:buNone/>
            </a:pPr>
            <a:r>
              <a:rPr lang="es-ES" sz="2000" dirty="0"/>
              <a:t>Que no se trata de una ciencia productiva es evidente ya por los primeros que filosofaron. Pues los hombres comienzan y comenzaron siempre a filosofar movidos por la admiración; al principio, admirados ante los fenómenos sorprendentes más comunes; luego, avanzando poco a poco y planteándose problemas mayores, como los cambios de la Luna y los relativos al Sol y a las estrellas y a la generación del universo. Pero el que se plantea un problema o se admira, reconoce su ignorancia. De suerte que si filosofaron para huir de la ignorancia, es claro que buscaban el saber en vista del conocimiento, y no por alguna utilidad. Y así lo atestigua lo ocurrido. Pues esta disciplina comenzó a buscarse cuando ya existían casi todas las cosas necesarias y las relativas al descanso y al ornato de la vida. Es, pues, evidente que no la buscamos por ninguna otra utilidad, sino que, así como llamamos hombre libre al que es para sí mismo y no para otro, así consideramos a esta como la única ciencia libre, pues esta solo es para si misma. </a:t>
            </a:r>
          </a:p>
        </p:txBody>
      </p:sp>
    </p:spTree>
    <p:extLst>
      <p:ext uri="{BB962C8B-B14F-4D97-AF65-F5344CB8AC3E}">
        <p14:creationId xmlns:p14="http://schemas.microsoft.com/office/powerpoint/2010/main" val="1367126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AF2BCF-B06E-798C-7A0A-4D51BCC3FCD9}"/>
              </a:ext>
            </a:extLst>
          </p:cNvPr>
          <p:cNvSpPr>
            <a:spLocks noGrp="1"/>
          </p:cNvSpPr>
          <p:nvPr>
            <p:ph type="title"/>
          </p:nvPr>
        </p:nvSpPr>
        <p:spPr/>
        <p:txBody>
          <a:bodyPr/>
          <a:lstStyle/>
          <a:p>
            <a:r>
              <a:rPr lang="gl-ES" dirty="0"/>
              <a:t>A filosofía antiga no período arcaico</a:t>
            </a:r>
          </a:p>
        </p:txBody>
      </p:sp>
      <p:sp>
        <p:nvSpPr>
          <p:cNvPr id="3" name="Marcador de contenido 2">
            <a:extLst>
              <a:ext uri="{FF2B5EF4-FFF2-40B4-BE49-F238E27FC236}">
                <a16:creationId xmlns:a16="http://schemas.microsoft.com/office/drawing/2014/main" id="{BADC40D2-D695-CFF8-C088-E3E693A902CB}"/>
              </a:ext>
            </a:extLst>
          </p:cNvPr>
          <p:cNvSpPr>
            <a:spLocks noGrp="1"/>
          </p:cNvSpPr>
          <p:nvPr>
            <p:ph idx="1"/>
          </p:nvPr>
        </p:nvSpPr>
        <p:spPr>
          <a:xfrm>
            <a:off x="677334" y="1661825"/>
            <a:ext cx="8596668" cy="4305838"/>
          </a:xfrm>
        </p:spPr>
        <p:txBody>
          <a:bodyPr>
            <a:noAutofit/>
          </a:bodyPr>
          <a:lstStyle/>
          <a:p>
            <a:r>
              <a:rPr lang="gl-ES" sz="2000" dirty="0"/>
              <a:t>Xorde no século VI </a:t>
            </a:r>
            <a:r>
              <a:rPr lang="gl-ES" sz="2000" dirty="0" err="1"/>
              <a:t>a.C</a:t>
            </a:r>
            <a:r>
              <a:rPr lang="gl-ES" sz="2000" dirty="0"/>
              <a:t>., durante o coñecido como Período arcaico, en </a:t>
            </a:r>
            <a:r>
              <a:rPr lang="gl-ES" sz="2000" dirty="0" err="1"/>
              <a:t>Mileto</a:t>
            </a:r>
            <a:r>
              <a:rPr lang="gl-ES" sz="2000" dirty="0"/>
              <a:t>. </a:t>
            </a:r>
          </a:p>
          <a:p>
            <a:r>
              <a:rPr lang="gl-ES" sz="2000" dirty="0"/>
              <a:t>Aparece tras un proceso de crecemento económico e colonización do Mediterráneo.</a:t>
            </a:r>
          </a:p>
          <a:p>
            <a:r>
              <a:rPr lang="gl-ES" sz="2000" dirty="0"/>
              <a:t>A filosofía nace na </a:t>
            </a:r>
            <a:r>
              <a:rPr lang="gl-ES" sz="2000" dirty="0" err="1"/>
              <a:t>polis</a:t>
            </a:r>
            <a:r>
              <a:rPr lang="gl-ES" sz="2000" dirty="0"/>
              <a:t>, nun contexto de liberdade e participación política dunha parte importante da poboación masculina.</a:t>
            </a:r>
          </a:p>
          <a:p>
            <a:r>
              <a:rPr lang="gl-ES" sz="2000" dirty="0"/>
              <a:t>Os gregos tiñan unha cultura homoxénea: falaban todos a mesma lingua, adoraban aos mesmos deuses, asumían a mitoloxía de </a:t>
            </a:r>
            <a:r>
              <a:rPr lang="gl-ES" sz="2000" dirty="0" err="1"/>
              <a:t>Homero</a:t>
            </a:r>
            <a:r>
              <a:rPr lang="gl-ES" sz="2000" dirty="0"/>
              <a:t> e </a:t>
            </a:r>
            <a:r>
              <a:rPr lang="gl-ES" sz="2000" dirty="0" err="1"/>
              <a:t>Hesíodo</a:t>
            </a:r>
            <a:r>
              <a:rPr lang="gl-ES" sz="2000" dirty="0"/>
              <a:t> e celebraban os xogos olímpicos. Máis tarde aparecerá unha nova relixión: a relixión órfica. </a:t>
            </a:r>
          </a:p>
        </p:txBody>
      </p:sp>
    </p:spTree>
    <p:extLst>
      <p:ext uri="{BB962C8B-B14F-4D97-AF65-F5344CB8AC3E}">
        <p14:creationId xmlns:p14="http://schemas.microsoft.com/office/powerpoint/2010/main" val="3957939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EEAA0-8134-4339-5D59-6529BCF38DC4}"/>
              </a:ext>
            </a:extLst>
          </p:cNvPr>
          <p:cNvSpPr>
            <a:spLocks noGrp="1"/>
          </p:cNvSpPr>
          <p:nvPr>
            <p:ph type="title"/>
          </p:nvPr>
        </p:nvSpPr>
        <p:spPr/>
        <p:txBody>
          <a:bodyPr/>
          <a:lstStyle/>
          <a:p>
            <a:r>
              <a:rPr lang="gl-ES" dirty="0"/>
              <a:t>Filosofía </a:t>
            </a:r>
            <a:r>
              <a:rPr lang="gl-ES" dirty="0" err="1"/>
              <a:t>presocrática</a:t>
            </a:r>
            <a:endParaRPr lang="gl-ES" dirty="0"/>
          </a:p>
        </p:txBody>
      </p:sp>
      <p:sp>
        <p:nvSpPr>
          <p:cNvPr id="3" name="Marcador de contenido 2">
            <a:extLst>
              <a:ext uri="{FF2B5EF4-FFF2-40B4-BE49-F238E27FC236}">
                <a16:creationId xmlns:a16="http://schemas.microsoft.com/office/drawing/2014/main" id="{A0B41441-0755-9E0A-AF7F-3755EEFADEC4}"/>
              </a:ext>
            </a:extLst>
          </p:cNvPr>
          <p:cNvSpPr>
            <a:spLocks noGrp="1"/>
          </p:cNvSpPr>
          <p:nvPr>
            <p:ph idx="1"/>
          </p:nvPr>
        </p:nvSpPr>
        <p:spPr/>
        <p:txBody>
          <a:bodyPr/>
          <a:lstStyle/>
          <a:p>
            <a:r>
              <a:rPr lang="gl-ES" dirty="0"/>
              <a:t>https://www.youtube.com/watch?v=TBvE6_Vto7A&amp;t=4s</a:t>
            </a:r>
          </a:p>
        </p:txBody>
      </p:sp>
    </p:spTree>
    <p:extLst>
      <p:ext uri="{BB962C8B-B14F-4D97-AF65-F5344CB8AC3E}">
        <p14:creationId xmlns:p14="http://schemas.microsoft.com/office/powerpoint/2010/main" val="4117166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7CF7B6-0B66-86D7-B4C2-5A74037B71CE}"/>
              </a:ext>
            </a:extLst>
          </p:cNvPr>
          <p:cNvSpPr>
            <a:spLocks noGrp="1"/>
          </p:cNvSpPr>
          <p:nvPr>
            <p:ph type="title"/>
          </p:nvPr>
        </p:nvSpPr>
        <p:spPr/>
        <p:txBody>
          <a:bodyPr/>
          <a:lstStyle/>
          <a:p>
            <a:r>
              <a:rPr lang="gl-ES" dirty="0"/>
              <a:t>A filosofía no período arcaico: características da filosofía </a:t>
            </a:r>
            <a:r>
              <a:rPr lang="gl-ES" dirty="0" err="1"/>
              <a:t>presocrática</a:t>
            </a:r>
            <a:endParaRPr lang="gl-ES" dirty="0"/>
          </a:p>
        </p:txBody>
      </p:sp>
      <p:sp>
        <p:nvSpPr>
          <p:cNvPr id="3" name="Marcador de contenido 2">
            <a:extLst>
              <a:ext uri="{FF2B5EF4-FFF2-40B4-BE49-F238E27FC236}">
                <a16:creationId xmlns:a16="http://schemas.microsoft.com/office/drawing/2014/main" id="{EDB3C3DD-F44B-9EF4-09EF-BD1A67371B03}"/>
              </a:ext>
            </a:extLst>
          </p:cNvPr>
          <p:cNvSpPr>
            <a:spLocks noGrp="1"/>
          </p:cNvSpPr>
          <p:nvPr>
            <p:ph idx="1"/>
          </p:nvPr>
        </p:nvSpPr>
        <p:spPr/>
        <p:txBody>
          <a:bodyPr>
            <a:normAutofit fontScale="92500" lnSpcReduction="20000"/>
          </a:bodyPr>
          <a:lstStyle/>
          <a:p>
            <a:r>
              <a:rPr lang="gl-ES" sz="2600" dirty="0">
                <a:latin typeface="+mj-lt"/>
              </a:rPr>
              <a:t>A filosofía xorde como un paso do mito ao logos (explicación racional). </a:t>
            </a:r>
          </a:p>
          <a:p>
            <a:r>
              <a:rPr lang="gl-ES" sz="2600" dirty="0">
                <a:latin typeface="+mj-lt"/>
              </a:rPr>
              <a:t>Os primeiros filósofos gregos dedicáronse a estudar a ‘</a:t>
            </a:r>
            <a:r>
              <a:rPr lang="gl-ES" sz="2600" dirty="0" err="1">
                <a:latin typeface="+mj-lt"/>
              </a:rPr>
              <a:t>phisis</a:t>
            </a:r>
            <a:r>
              <a:rPr lang="gl-ES" sz="2600" dirty="0">
                <a:latin typeface="+mj-lt"/>
              </a:rPr>
              <a:t>’. Podemos traducir ‘</a:t>
            </a:r>
            <a:r>
              <a:rPr lang="gl-ES" sz="2600" dirty="0" err="1">
                <a:latin typeface="+mj-lt"/>
              </a:rPr>
              <a:t>phisis</a:t>
            </a:r>
            <a:r>
              <a:rPr lang="gl-ES" sz="2600" dirty="0">
                <a:latin typeface="+mj-lt"/>
              </a:rPr>
              <a:t>’ como natureza. </a:t>
            </a:r>
          </a:p>
          <a:p>
            <a:r>
              <a:rPr lang="gl-ES" sz="2600" dirty="0">
                <a:latin typeface="+mj-lt"/>
              </a:rPr>
              <a:t>Fixeron un intento de levar a multiplicidade a unidade. </a:t>
            </a:r>
          </a:p>
          <a:p>
            <a:r>
              <a:rPr lang="pt-BR" sz="2600" b="0" i="0" u="none" strike="noStrike" dirty="0">
                <a:effectLst/>
                <a:latin typeface="+mj-lt"/>
              </a:rPr>
              <a:t>Ao constatar a </a:t>
            </a:r>
            <a:r>
              <a:rPr lang="pt-BR" sz="2600" b="0" i="0" u="none" strike="noStrike" dirty="0" err="1">
                <a:effectLst/>
                <a:latin typeface="+mj-lt"/>
              </a:rPr>
              <a:t>existencia</a:t>
            </a:r>
            <a:r>
              <a:rPr lang="pt-BR" sz="2600" b="0" i="0" u="none" strike="noStrike" dirty="0">
                <a:effectLst/>
                <a:latin typeface="+mj-lt"/>
              </a:rPr>
              <a:t> </a:t>
            </a:r>
            <a:r>
              <a:rPr lang="pt-BR" sz="2600" b="0" i="0" u="none" strike="noStrike" dirty="0" err="1">
                <a:effectLst/>
                <a:latin typeface="+mj-lt"/>
              </a:rPr>
              <a:t>dun</a:t>
            </a:r>
            <a:r>
              <a:rPr lang="pt-BR" sz="2600" b="0" i="0" u="none" strike="noStrike" dirty="0">
                <a:effectLst/>
                <a:latin typeface="+mj-lt"/>
              </a:rPr>
              <a:t> todo de cousas diferentes, a </a:t>
            </a:r>
            <a:r>
              <a:rPr lang="pt-BR" sz="2600" b="0" i="1" u="none" strike="noStrike" dirty="0" err="1">
                <a:effectLst/>
                <a:latin typeface="+mj-lt"/>
              </a:rPr>
              <a:t>phisis</a:t>
            </a:r>
            <a:r>
              <a:rPr lang="pt-BR" sz="2600" b="0" i="0" u="none" strike="noStrike" dirty="0">
                <a:effectLst/>
                <a:latin typeface="+mj-lt"/>
              </a:rPr>
              <a:t>, </a:t>
            </a:r>
            <a:r>
              <a:rPr lang="pt-BR" sz="2600" b="0" i="0" u="none" strike="noStrike" dirty="0" err="1">
                <a:effectLst/>
                <a:latin typeface="+mj-lt"/>
              </a:rPr>
              <a:t>intentan</a:t>
            </a:r>
            <a:r>
              <a:rPr lang="pt-BR" sz="2600" b="0" i="0" u="none" strike="noStrike" dirty="0">
                <a:effectLst/>
                <a:latin typeface="+mj-lt"/>
              </a:rPr>
              <a:t> captar que é o que da </a:t>
            </a:r>
            <a:r>
              <a:rPr lang="pt-BR" sz="2600" b="0" i="0" u="none" strike="noStrike" dirty="0" err="1">
                <a:effectLst/>
                <a:latin typeface="+mj-lt"/>
              </a:rPr>
              <a:t>consistencia</a:t>
            </a:r>
            <a:r>
              <a:rPr lang="pt-BR" sz="2600" b="0" i="0" u="none" strike="noStrike" dirty="0">
                <a:effectLst/>
                <a:latin typeface="+mj-lt"/>
              </a:rPr>
              <a:t> e unidade a </a:t>
            </a:r>
            <a:r>
              <a:rPr lang="pt-BR" sz="2600" b="0" i="0" u="none" strike="noStrike" dirty="0" err="1">
                <a:effectLst/>
                <a:latin typeface="+mj-lt"/>
              </a:rPr>
              <a:t>ese</a:t>
            </a:r>
            <a:r>
              <a:rPr lang="pt-BR" sz="2600" b="0" i="0" u="none" strike="noStrike" dirty="0">
                <a:effectLst/>
                <a:latin typeface="+mj-lt"/>
              </a:rPr>
              <a:t> todo, intenta buscar a </a:t>
            </a:r>
            <a:r>
              <a:rPr lang="pt-BR" sz="2600" b="0" i="0" u="none" strike="noStrike" dirty="0" err="1">
                <a:effectLst/>
                <a:latin typeface="+mj-lt"/>
              </a:rPr>
              <a:t>razón</a:t>
            </a:r>
            <a:r>
              <a:rPr lang="pt-BR" sz="2600" b="0" i="0" u="none" strike="noStrike" dirty="0">
                <a:effectLst/>
                <a:latin typeface="+mj-lt"/>
              </a:rPr>
              <a:t> do mesmo, o seu principio constitutivo. </a:t>
            </a:r>
          </a:p>
          <a:p>
            <a:r>
              <a:rPr lang="pt-BR" sz="2600" dirty="0" err="1">
                <a:latin typeface="+mj-lt"/>
              </a:rPr>
              <a:t>Ese</a:t>
            </a:r>
            <a:r>
              <a:rPr lang="pt-BR" sz="2600" dirty="0">
                <a:latin typeface="+mj-lt"/>
              </a:rPr>
              <a:t> principio constitutivo foi denominado ‘</a:t>
            </a:r>
            <a:r>
              <a:rPr lang="pt-BR" sz="2600" dirty="0" err="1">
                <a:latin typeface="+mj-lt"/>
              </a:rPr>
              <a:t>arxé</a:t>
            </a:r>
            <a:r>
              <a:rPr lang="pt-BR" sz="2600" dirty="0">
                <a:latin typeface="+mj-lt"/>
              </a:rPr>
              <a:t>’. </a:t>
            </a:r>
          </a:p>
          <a:p>
            <a:endParaRPr lang="gl-ES" sz="2400" dirty="0"/>
          </a:p>
        </p:txBody>
      </p:sp>
    </p:spTree>
    <p:extLst>
      <p:ext uri="{BB962C8B-B14F-4D97-AF65-F5344CB8AC3E}">
        <p14:creationId xmlns:p14="http://schemas.microsoft.com/office/powerpoint/2010/main" val="2020552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4086B4-E7DB-6780-31E9-8540CC27A0D0}"/>
              </a:ext>
            </a:extLst>
          </p:cNvPr>
          <p:cNvSpPr>
            <a:spLocks noGrp="1"/>
          </p:cNvSpPr>
          <p:nvPr>
            <p:ph type="title"/>
          </p:nvPr>
        </p:nvSpPr>
        <p:spPr/>
        <p:txBody>
          <a:bodyPr/>
          <a:lstStyle/>
          <a:p>
            <a:r>
              <a:rPr lang="gl-ES" dirty="0"/>
              <a:t>Filosofía </a:t>
            </a:r>
            <a:r>
              <a:rPr lang="gl-ES" dirty="0" err="1"/>
              <a:t>presocrática</a:t>
            </a:r>
            <a:r>
              <a:rPr lang="gl-ES" dirty="0"/>
              <a:t>: o </a:t>
            </a:r>
            <a:r>
              <a:rPr lang="gl-ES" dirty="0" err="1"/>
              <a:t>arxé</a:t>
            </a:r>
            <a:endParaRPr lang="gl-ES" dirty="0"/>
          </a:p>
        </p:txBody>
      </p:sp>
      <p:sp>
        <p:nvSpPr>
          <p:cNvPr id="3" name="Marcador de contenido 2">
            <a:extLst>
              <a:ext uri="{FF2B5EF4-FFF2-40B4-BE49-F238E27FC236}">
                <a16:creationId xmlns:a16="http://schemas.microsoft.com/office/drawing/2014/main" id="{2F0ABBE6-F3D0-DE10-4769-D2F6D8003BFF}"/>
              </a:ext>
            </a:extLst>
          </p:cNvPr>
          <p:cNvSpPr>
            <a:spLocks noGrp="1"/>
          </p:cNvSpPr>
          <p:nvPr>
            <p:ph idx="1"/>
          </p:nvPr>
        </p:nvSpPr>
        <p:spPr/>
        <p:txBody>
          <a:bodyPr>
            <a:normAutofit/>
          </a:bodyPr>
          <a:lstStyle/>
          <a:p>
            <a:r>
              <a:rPr lang="gl-ES" sz="2400" dirty="0">
                <a:latin typeface="Arial" panose="020B0604020202020204" pitchFamily="34" charset="0"/>
              </a:rPr>
              <a:t>O </a:t>
            </a:r>
            <a:r>
              <a:rPr lang="gl-ES" sz="2400" dirty="0" err="1">
                <a:latin typeface="Arial" panose="020B0604020202020204" pitchFamily="34" charset="0"/>
              </a:rPr>
              <a:t>arxé</a:t>
            </a:r>
            <a:r>
              <a:rPr lang="gl-ES" sz="2400" dirty="0">
                <a:latin typeface="Arial" panose="020B0604020202020204" pitchFamily="34" charset="0"/>
              </a:rPr>
              <a:t> está antes de que aparezan as cousas individuais e determinadas. </a:t>
            </a:r>
            <a:r>
              <a:rPr lang="pt-BR" sz="2400" dirty="0">
                <a:latin typeface="Arial" panose="020B0604020202020204" pitchFamily="34" charset="0"/>
              </a:rPr>
              <a:t>É a fonte e </a:t>
            </a:r>
            <a:r>
              <a:rPr lang="pt-BR" sz="2400" dirty="0" err="1">
                <a:latin typeface="Arial" panose="020B0604020202020204" pitchFamily="34" charset="0"/>
              </a:rPr>
              <a:t>orixe</a:t>
            </a:r>
            <a:r>
              <a:rPr lang="pt-BR" sz="2400" dirty="0">
                <a:latin typeface="Arial" panose="020B0604020202020204" pitchFamily="34" charset="0"/>
              </a:rPr>
              <a:t> de </a:t>
            </a:r>
            <a:r>
              <a:rPr lang="pt-BR" sz="2400" dirty="0" err="1">
                <a:latin typeface="Arial" panose="020B0604020202020204" pitchFamily="34" charset="0"/>
              </a:rPr>
              <a:t>tódalas</a:t>
            </a:r>
            <a:r>
              <a:rPr lang="pt-BR" sz="2400" dirty="0">
                <a:latin typeface="Arial" panose="020B0604020202020204" pitchFamily="34" charset="0"/>
              </a:rPr>
              <a:t> cousas. </a:t>
            </a:r>
          </a:p>
          <a:p>
            <a:r>
              <a:rPr lang="pt-BR" sz="2400" dirty="0">
                <a:latin typeface="Arial" panose="020B0604020202020204" pitchFamily="34" charset="0"/>
              </a:rPr>
              <a:t>A desembocadura ou termo último de </a:t>
            </a:r>
            <a:r>
              <a:rPr lang="pt-BR" sz="2400" dirty="0" err="1">
                <a:latin typeface="Arial" panose="020B0604020202020204" pitchFamily="34" charset="0"/>
              </a:rPr>
              <a:t>tódalas</a:t>
            </a:r>
            <a:r>
              <a:rPr lang="pt-BR" sz="2400" dirty="0">
                <a:latin typeface="Arial" panose="020B0604020202020204" pitchFamily="34" charset="0"/>
              </a:rPr>
              <a:t> cousas. </a:t>
            </a:r>
          </a:p>
          <a:p>
            <a:r>
              <a:rPr lang="pt-BR" sz="2400" dirty="0">
                <a:latin typeface="Arial" panose="020B0604020202020204" pitchFamily="34" charset="0"/>
              </a:rPr>
              <a:t>O que permanece constante </a:t>
            </a:r>
            <a:r>
              <a:rPr lang="gl-ES" sz="2400" dirty="0">
                <a:latin typeface="Arial" panose="020B0604020202020204" pitchFamily="34" charset="0"/>
              </a:rPr>
              <a:t>a través dos cambios. </a:t>
            </a:r>
          </a:p>
          <a:p>
            <a:r>
              <a:rPr lang="gl-ES" sz="2400" dirty="0">
                <a:latin typeface="Arial" panose="020B0604020202020204" pitchFamily="34" charset="0"/>
              </a:rPr>
              <a:t>Aquilo gracias ao que subsisten as cousas.</a:t>
            </a:r>
          </a:p>
          <a:p>
            <a:r>
              <a:rPr lang="gl-ES" sz="2400" dirty="0">
                <a:latin typeface="Arial" panose="020B0604020202020204" pitchFamily="34" charset="0"/>
              </a:rPr>
              <a:t>Aquilo do que están formadas (a súa materia).</a:t>
            </a:r>
          </a:p>
        </p:txBody>
      </p:sp>
    </p:spTree>
    <p:extLst>
      <p:ext uri="{BB962C8B-B14F-4D97-AF65-F5344CB8AC3E}">
        <p14:creationId xmlns:p14="http://schemas.microsoft.com/office/powerpoint/2010/main" val="3770853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D518EB-BF26-0633-13C3-14D877A6271B}"/>
              </a:ext>
            </a:extLst>
          </p:cNvPr>
          <p:cNvSpPr>
            <a:spLocks noGrp="1"/>
          </p:cNvSpPr>
          <p:nvPr>
            <p:ph type="title"/>
          </p:nvPr>
        </p:nvSpPr>
        <p:spPr>
          <a:xfrm>
            <a:off x="2849562" y="609600"/>
            <a:ext cx="6424440" cy="1320800"/>
          </a:xfrm>
        </p:spPr>
        <p:txBody>
          <a:bodyPr>
            <a:normAutofit/>
          </a:bodyPr>
          <a:lstStyle/>
          <a:p>
            <a:r>
              <a:rPr lang="gl-ES"/>
              <a:t>Filosofía presocrática: monistas e pluralistas</a:t>
            </a:r>
            <a:endParaRPr lang="gl-ES" dirty="0"/>
          </a:p>
        </p:txBody>
      </p:sp>
      <p:pic>
        <p:nvPicPr>
          <p:cNvPr id="5" name="Picture 2" descr="En busca del arché, la sustancia elemental | VENTURA">
            <a:extLst>
              <a:ext uri="{FF2B5EF4-FFF2-40B4-BE49-F238E27FC236}">
                <a16:creationId xmlns:a16="http://schemas.microsoft.com/office/drawing/2014/main" id="{2259C9E3-A90C-E6C3-6BE8-70C855B5FF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30" t="142" r="27923" b="2"/>
          <a:stretch/>
        </p:blipFill>
        <p:spPr bwMode="auto">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a:extLst>
            <a:ext uri="{909E8E84-426E-40DD-AFC4-6F175D3DCCD1}">
              <a14:hiddenFill xmlns:a14="http://schemas.microsoft.com/office/drawing/2010/main">
                <a:solidFill>
                  <a:srgbClr val="FFFFFF"/>
                </a:solidFill>
              </a14:hiddenFill>
            </a:ext>
          </a:extLst>
        </p:spPr>
      </p:pic>
      <p:sp>
        <p:nvSpPr>
          <p:cNvPr id="10" name="Isosceles Triangle 9">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F7709C99-017C-A8D0-4551-F2F554E55042}"/>
              </a:ext>
            </a:extLst>
          </p:cNvPr>
          <p:cNvSpPr>
            <a:spLocks noGrp="1"/>
          </p:cNvSpPr>
          <p:nvPr>
            <p:ph idx="1"/>
          </p:nvPr>
        </p:nvSpPr>
        <p:spPr>
          <a:xfrm>
            <a:off x="2849562" y="2160589"/>
            <a:ext cx="6424440" cy="3880773"/>
          </a:xfrm>
        </p:spPr>
        <p:txBody>
          <a:bodyPr>
            <a:normAutofit/>
          </a:bodyPr>
          <a:lstStyle/>
          <a:p>
            <a:r>
              <a:rPr lang="gl-ES" sz="2000" dirty="0"/>
              <a:t>Algúns filósofos </a:t>
            </a:r>
            <a:r>
              <a:rPr lang="gl-ES" sz="2000" dirty="0" err="1"/>
              <a:t>presocráticos</a:t>
            </a:r>
            <a:r>
              <a:rPr lang="gl-ES" sz="2000" dirty="0"/>
              <a:t> postulaban un único </a:t>
            </a:r>
            <a:r>
              <a:rPr lang="gl-ES" sz="2000" dirty="0" err="1"/>
              <a:t>arxé</a:t>
            </a:r>
            <a:r>
              <a:rPr lang="gl-ES" sz="2000" dirty="0"/>
              <a:t> ou principio constitutivo das cousas: eran os monistas (de ‘mono’, ‘un’). </a:t>
            </a:r>
          </a:p>
          <a:p>
            <a:r>
              <a:rPr lang="gl-ES" sz="2000" dirty="0"/>
              <a:t>Así, Tales identificou o </a:t>
            </a:r>
            <a:r>
              <a:rPr lang="gl-ES" sz="2000" dirty="0" err="1"/>
              <a:t>arxé</a:t>
            </a:r>
            <a:r>
              <a:rPr lang="gl-ES" sz="2000" dirty="0"/>
              <a:t> coa auga; </a:t>
            </a:r>
            <a:r>
              <a:rPr lang="gl-ES" sz="2000" dirty="0" err="1"/>
              <a:t>Anaximandro</a:t>
            </a:r>
            <a:r>
              <a:rPr lang="gl-ES" sz="2000" dirty="0"/>
              <a:t>, co indeterminado; </a:t>
            </a:r>
            <a:r>
              <a:rPr lang="gl-ES" sz="2000" dirty="0" err="1"/>
              <a:t>Anaxímenes</a:t>
            </a:r>
            <a:r>
              <a:rPr lang="gl-ES" sz="2000" dirty="0"/>
              <a:t>, coa auga. </a:t>
            </a:r>
          </a:p>
          <a:p>
            <a:r>
              <a:rPr lang="gl-ES" sz="2000" dirty="0"/>
              <a:t>Outros, postulaban que o </a:t>
            </a:r>
            <a:r>
              <a:rPr lang="gl-ES" sz="2000" dirty="0" err="1"/>
              <a:t>arxé</a:t>
            </a:r>
            <a:r>
              <a:rPr lang="gl-ES" sz="2000" dirty="0"/>
              <a:t> non era unha soa cousa, senón múltiples cousas. </a:t>
            </a:r>
            <a:r>
              <a:rPr lang="gl-ES" sz="2000" dirty="0" err="1"/>
              <a:t>Empédocles</a:t>
            </a:r>
            <a:r>
              <a:rPr lang="gl-ES" sz="2000" dirty="0"/>
              <a:t>, por exemplo, dicía que había 4 raíces das cousas: auga, terra, aire e lume. </a:t>
            </a:r>
          </a:p>
          <a:p>
            <a:endParaRPr lang="gl-ES" sz="2000" dirty="0"/>
          </a:p>
        </p:txBody>
      </p:sp>
    </p:spTree>
    <p:extLst>
      <p:ext uri="{BB962C8B-B14F-4D97-AF65-F5344CB8AC3E}">
        <p14:creationId xmlns:p14="http://schemas.microsoft.com/office/powerpoint/2010/main" val="3862124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AF0173-77B2-6FB3-DA27-F03A3D200AED}"/>
              </a:ext>
            </a:extLst>
          </p:cNvPr>
          <p:cNvSpPr>
            <a:spLocks noGrp="1"/>
          </p:cNvSpPr>
          <p:nvPr>
            <p:ph type="title"/>
          </p:nvPr>
        </p:nvSpPr>
        <p:spPr>
          <a:xfrm>
            <a:off x="5536734" y="609600"/>
            <a:ext cx="3737268" cy="1320800"/>
          </a:xfrm>
        </p:spPr>
        <p:txBody>
          <a:bodyPr>
            <a:normAutofit/>
          </a:bodyPr>
          <a:lstStyle/>
          <a:p>
            <a:r>
              <a:rPr lang="gl-ES" dirty="0"/>
              <a:t>Tales de </a:t>
            </a:r>
            <a:r>
              <a:rPr lang="gl-ES" dirty="0" err="1"/>
              <a:t>Mileto</a:t>
            </a:r>
            <a:endParaRPr lang="gl-ES" dirty="0"/>
          </a:p>
        </p:txBody>
      </p:sp>
      <p:sp>
        <p:nvSpPr>
          <p:cNvPr id="3" name="Marcador de contenido 2">
            <a:extLst>
              <a:ext uri="{FF2B5EF4-FFF2-40B4-BE49-F238E27FC236}">
                <a16:creationId xmlns:a16="http://schemas.microsoft.com/office/drawing/2014/main" id="{868BE0B5-6167-4742-6C9B-36EB28BC11A0}"/>
              </a:ext>
            </a:extLst>
          </p:cNvPr>
          <p:cNvSpPr>
            <a:spLocks noGrp="1"/>
          </p:cNvSpPr>
          <p:nvPr>
            <p:ph idx="1"/>
          </p:nvPr>
        </p:nvSpPr>
        <p:spPr>
          <a:xfrm>
            <a:off x="5209563" y="2160589"/>
            <a:ext cx="4064439" cy="3880773"/>
          </a:xfrm>
        </p:spPr>
        <p:txBody>
          <a:bodyPr>
            <a:normAutofit/>
          </a:bodyPr>
          <a:lstStyle/>
          <a:p>
            <a:r>
              <a:rPr lang="gl-ES" dirty="0"/>
              <a:t>Identifica coa </a:t>
            </a:r>
            <a:r>
              <a:rPr lang="gl-ES" dirty="0" err="1"/>
              <a:t>agua</a:t>
            </a:r>
            <a:r>
              <a:rPr lang="gl-ES" dirty="0"/>
              <a:t> o principio constitutivo das cousas. </a:t>
            </a:r>
          </a:p>
          <a:p>
            <a:r>
              <a:rPr lang="gl-ES" dirty="0"/>
              <a:t>Probablemente escolleu a auga como principio tendo en conta a importancia que ten para o mantemento da vida. </a:t>
            </a:r>
          </a:p>
          <a:p>
            <a:pPr marL="0" indent="0">
              <a:buNone/>
            </a:pPr>
            <a:endParaRPr lang="gl-ES" dirty="0"/>
          </a:p>
        </p:txBody>
      </p:sp>
      <p:pic>
        <p:nvPicPr>
          <p:cNvPr id="3074" name="Picture 2" descr="Arjé: qué es y características">
            <a:extLst>
              <a:ext uri="{FF2B5EF4-FFF2-40B4-BE49-F238E27FC236}">
                <a16:creationId xmlns:a16="http://schemas.microsoft.com/office/drawing/2014/main" id="{970200B5-D3D9-5B15-BA8F-A23F171891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61" r="2913" b="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74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ografia de Anaximandro">
            <a:extLst>
              <a:ext uri="{FF2B5EF4-FFF2-40B4-BE49-F238E27FC236}">
                <a16:creationId xmlns:a16="http://schemas.microsoft.com/office/drawing/2014/main" id="{7C7B2674-309B-F81D-00A3-3BD6EE1268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23"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7FE35E89-BDF8-9C34-A7D4-D4C6D5C2AAE4}"/>
              </a:ext>
            </a:extLst>
          </p:cNvPr>
          <p:cNvSpPr>
            <a:spLocks noGrp="1"/>
          </p:cNvSpPr>
          <p:nvPr>
            <p:ph type="title"/>
          </p:nvPr>
        </p:nvSpPr>
        <p:spPr>
          <a:xfrm>
            <a:off x="677333" y="609600"/>
            <a:ext cx="3851123" cy="1320800"/>
          </a:xfrm>
        </p:spPr>
        <p:txBody>
          <a:bodyPr>
            <a:normAutofit/>
          </a:bodyPr>
          <a:lstStyle/>
          <a:p>
            <a:r>
              <a:rPr lang="gl-ES" dirty="0" err="1"/>
              <a:t>Anaximandro</a:t>
            </a:r>
            <a:endParaRPr lang="gl-ES" dirty="0"/>
          </a:p>
        </p:txBody>
      </p:sp>
      <p:sp>
        <p:nvSpPr>
          <p:cNvPr id="3" name="Marcador de contenido 2">
            <a:extLst>
              <a:ext uri="{FF2B5EF4-FFF2-40B4-BE49-F238E27FC236}">
                <a16:creationId xmlns:a16="http://schemas.microsoft.com/office/drawing/2014/main" id="{857E47D7-5EFF-B0B3-80A5-78A3C3AF3251}"/>
              </a:ext>
            </a:extLst>
          </p:cNvPr>
          <p:cNvSpPr>
            <a:spLocks noGrp="1"/>
          </p:cNvSpPr>
          <p:nvPr>
            <p:ph idx="1"/>
          </p:nvPr>
        </p:nvSpPr>
        <p:spPr>
          <a:xfrm>
            <a:off x="677334" y="2160589"/>
            <a:ext cx="3851122" cy="3880773"/>
          </a:xfrm>
        </p:spPr>
        <p:txBody>
          <a:bodyPr>
            <a:normAutofit/>
          </a:bodyPr>
          <a:lstStyle/>
          <a:p>
            <a:r>
              <a:rPr lang="gl-ES" dirty="0"/>
              <a:t>Considera que o principio das cousas é o ‘</a:t>
            </a:r>
            <a:r>
              <a:rPr lang="gl-ES" dirty="0" err="1"/>
              <a:t>apeiron</a:t>
            </a:r>
            <a:r>
              <a:rPr lang="gl-ES" dirty="0"/>
              <a:t>’, que significa ‘o indeterminado’ ou o ‘ilimitado’. </a:t>
            </a:r>
          </a:p>
          <a:p>
            <a:r>
              <a:rPr lang="gl-ES" dirty="0"/>
              <a:t>O ‘</a:t>
            </a:r>
            <a:r>
              <a:rPr lang="gl-ES" dirty="0" err="1"/>
              <a:t>apeiron</a:t>
            </a:r>
            <a:r>
              <a:rPr lang="gl-ES" dirty="0"/>
              <a:t>´ é infinito espacial e temporalmente, e non ten ningunha característica </a:t>
            </a:r>
            <a:r>
              <a:rPr lang="gl-ES" dirty="0" err="1"/>
              <a:t>definitoria</a:t>
            </a:r>
            <a:r>
              <a:rPr lang="gl-ES" dirty="0"/>
              <a:t>, non é nada concreto. </a:t>
            </a:r>
          </a:p>
          <a:p>
            <a:r>
              <a:rPr lang="gl-ES" dirty="0"/>
              <a:t>Do ‘</a:t>
            </a:r>
            <a:r>
              <a:rPr lang="gl-ES" dirty="0" err="1"/>
              <a:t>apeiron</a:t>
            </a:r>
            <a:r>
              <a:rPr lang="gl-ES" dirty="0"/>
              <a:t>’, o indeterminado, proveñen todas as cousas (determinadas, con forma). </a:t>
            </a:r>
          </a:p>
          <a:p>
            <a:endParaRPr lang="gl-ES" dirty="0"/>
          </a:p>
        </p:txBody>
      </p:sp>
    </p:spTree>
    <p:extLst>
      <p:ext uri="{BB962C8B-B14F-4D97-AF65-F5344CB8AC3E}">
        <p14:creationId xmlns:p14="http://schemas.microsoft.com/office/powerpoint/2010/main" val="1496051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27D09B-356A-1A1D-52E5-7833F7F450EA}"/>
              </a:ext>
            </a:extLst>
          </p:cNvPr>
          <p:cNvSpPr>
            <a:spLocks noGrp="1"/>
          </p:cNvSpPr>
          <p:nvPr>
            <p:ph type="title"/>
          </p:nvPr>
        </p:nvSpPr>
        <p:spPr>
          <a:xfrm>
            <a:off x="5536734" y="609600"/>
            <a:ext cx="3737268" cy="1320800"/>
          </a:xfrm>
        </p:spPr>
        <p:txBody>
          <a:bodyPr>
            <a:normAutofit/>
          </a:bodyPr>
          <a:lstStyle/>
          <a:p>
            <a:r>
              <a:rPr lang="gl-ES" dirty="0" err="1"/>
              <a:t>Anaxímenes</a:t>
            </a:r>
            <a:endParaRPr lang="gl-ES" dirty="0"/>
          </a:p>
        </p:txBody>
      </p:sp>
      <p:sp>
        <p:nvSpPr>
          <p:cNvPr id="3" name="Marcador de contenido 2">
            <a:extLst>
              <a:ext uri="{FF2B5EF4-FFF2-40B4-BE49-F238E27FC236}">
                <a16:creationId xmlns:a16="http://schemas.microsoft.com/office/drawing/2014/main" id="{80E96EF7-001B-E400-7D4A-7D572C8895EB}"/>
              </a:ext>
            </a:extLst>
          </p:cNvPr>
          <p:cNvSpPr>
            <a:spLocks noGrp="1"/>
          </p:cNvSpPr>
          <p:nvPr>
            <p:ph idx="1"/>
          </p:nvPr>
        </p:nvSpPr>
        <p:spPr>
          <a:xfrm>
            <a:off x="5209563" y="2160589"/>
            <a:ext cx="4064439" cy="3880773"/>
          </a:xfrm>
        </p:spPr>
        <p:txBody>
          <a:bodyPr>
            <a:normAutofit/>
          </a:bodyPr>
          <a:lstStyle/>
          <a:p>
            <a:r>
              <a:rPr lang="gl-ES" dirty="0"/>
              <a:t>Identifica o </a:t>
            </a:r>
            <a:r>
              <a:rPr lang="gl-ES" dirty="0" err="1"/>
              <a:t>arxé</a:t>
            </a:r>
            <a:r>
              <a:rPr lang="gl-ES" dirty="0"/>
              <a:t> co aire. </a:t>
            </a:r>
          </a:p>
        </p:txBody>
      </p:sp>
      <p:pic>
        <p:nvPicPr>
          <p:cNvPr id="5122" name="Picture 2" descr="➤ 7 Curiosidades acerca de Anaxímenes de Mileto (590 - 525 a. C.) — Libros  Eco">
            <a:extLst>
              <a:ext uri="{FF2B5EF4-FFF2-40B4-BE49-F238E27FC236}">
                <a16:creationId xmlns:a16="http://schemas.microsoft.com/office/drawing/2014/main" id="{CB4B159F-A0B4-65BE-A193-009BB00B57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81" r="2405"/>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Pin en FILOSOFÍA.">
            <a:extLst>
              <a:ext uri="{FF2B5EF4-FFF2-40B4-BE49-F238E27FC236}">
                <a16:creationId xmlns:a16="http://schemas.microsoft.com/office/drawing/2014/main" id="{0459868E-CDD1-90BD-6E99-72311D544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530" y="3717262"/>
            <a:ext cx="197167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85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26" name="Picture 2" descr="Recursos &gt; Tag &gt; filósofos pluralistas - Didactalia: material educativo">
            <a:extLst>
              <a:ext uri="{FF2B5EF4-FFF2-40B4-BE49-F238E27FC236}">
                <a16:creationId xmlns:a16="http://schemas.microsoft.com/office/drawing/2014/main" id="{464C1149-1E96-787B-1F6F-F0EC574732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47" r="17352"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D599B8A-73DA-166A-E905-20E01396E3B9}"/>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a:t>Os filósofos pluralistas</a:t>
            </a:r>
          </a:p>
        </p:txBody>
      </p:sp>
      <p:sp>
        <p:nvSpPr>
          <p:cNvPr id="4" name="Marcador de contenido 2">
            <a:extLst>
              <a:ext uri="{FF2B5EF4-FFF2-40B4-BE49-F238E27FC236}">
                <a16:creationId xmlns:a16="http://schemas.microsoft.com/office/drawing/2014/main" id="{900F29BE-3939-418B-DBED-AE521C334C5C}"/>
              </a:ext>
            </a:extLst>
          </p:cNvPr>
          <p:cNvSpPr txBox="1">
            <a:spLocks/>
          </p:cNvSpPr>
          <p:nvPr/>
        </p:nvSpPr>
        <p:spPr>
          <a:xfrm>
            <a:off x="677334" y="2160589"/>
            <a:ext cx="3851122"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sz="1600" dirty="0" err="1"/>
              <a:t>Defenden</a:t>
            </a:r>
            <a:r>
              <a:rPr lang="en-US" sz="1600" dirty="0"/>
              <a:t> que </a:t>
            </a:r>
            <a:r>
              <a:rPr lang="en-US" sz="1600" dirty="0" err="1"/>
              <a:t>existen</a:t>
            </a:r>
            <a:r>
              <a:rPr lang="en-US" sz="1600" dirty="0"/>
              <a:t> </a:t>
            </a:r>
            <a:r>
              <a:rPr lang="en-US" sz="1600" dirty="0" err="1"/>
              <a:t>múltiples</a:t>
            </a:r>
            <a:r>
              <a:rPr lang="en-US" sz="1600" dirty="0"/>
              <a:t> “</a:t>
            </a:r>
            <a:r>
              <a:rPr lang="en-US" sz="1600" dirty="0" err="1"/>
              <a:t>razóns</a:t>
            </a:r>
            <a:r>
              <a:rPr lang="en-US" sz="1600" dirty="0"/>
              <a:t>” </a:t>
            </a:r>
            <a:r>
              <a:rPr lang="en-US" sz="1600" dirty="0" err="1"/>
              <a:t>ou</a:t>
            </a:r>
            <a:r>
              <a:rPr lang="en-US" sz="1600" dirty="0"/>
              <a:t> “</a:t>
            </a:r>
            <a:r>
              <a:rPr lang="en-US" sz="1600" dirty="0" err="1"/>
              <a:t>raíces</a:t>
            </a:r>
            <a:r>
              <a:rPr lang="en-US" sz="1600" dirty="0"/>
              <a:t>” da </a:t>
            </a:r>
            <a:r>
              <a:rPr lang="en-US" sz="1600" dirty="0" err="1"/>
              <a:t>natureza</a:t>
            </a:r>
            <a:r>
              <a:rPr lang="en-US" sz="1600" dirty="0"/>
              <a:t>. </a:t>
            </a:r>
          </a:p>
          <a:p>
            <a:pPr>
              <a:lnSpc>
                <a:spcPct val="90000"/>
              </a:lnSpc>
            </a:pPr>
            <a:r>
              <a:rPr lang="en-US" sz="1600" dirty="0" err="1"/>
              <a:t>Empédocles</a:t>
            </a:r>
            <a:r>
              <a:rPr lang="en-US" sz="1600" dirty="0"/>
              <a:t> </a:t>
            </a:r>
            <a:r>
              <a:rPr lang="en-US" sz="1600" dirty="0" err="1"/>
              <a:t>defendeu</a:t>
            </a:r>
            <a:r>
              <a:rPr lang="en-US" sz="1600" dirty="0"/>
              <a:t> que o </a:t>
            </a:r>
            <a:r>
              <a:rPr lang="en-US" sz="1600" dirty="0" err="1"/>
              <a:t>arxé</a:t>
            </a:r>
            <a:r>
              <a:rPr lang="en-US" sz="1600" dirty="0"/>
              <a:t> son </a:t>
            </a:r>
            <a:r>
              <a:rPr lang="en-US" sz="1600" dirty="0" err="1"/>
              <a:t>catro</a:t>
            </a:r>
            <a:r>
              <a:rPr lang="en-US" sz="1600" dirty="0"/>
              <a:t> </a:t>
            </a:r>
            <a:r>
              <a:rPr lang="en-US" sz="1600" dirty="0" err="1"/>
              <a:t>elementos</a:t>
            </a:r>
            <a:r>
              <a:rPr lang="en-US" sz="1600" dirty="0"/>
              <a:t>: </a:t>
            </a:r>
            <a:r>
              <a:rPr lang="en-US" sz="1600" dirty="0" err="1"/>
              <a:t>lume</a:t>
            </a:r>
            <a:r>
              <a:rPr lang="en-US" sz="1600" dirty="0"/>
              <a:t>, </a:t>
            </a:r>
            <a:r>
              <a:rPr lang="en-US" sz="1600" dirty="0" err="1"/>
              <a:t>auga</a:t>
            </a:r>
            <a:r>
              <a:rPr lang="en-US" sz="1600" dirty="0"/>
              <a:t>, </a:t>
            </a:r>
            <a:r>
              <a:rPr lang="en-US" sz="1600" dirty="0" err="1"/>
              <a:t>aire</a:t>
            </a:r>
            <a:r>
              <a:rPr lang="en-US" sz="1600" dirty="0"/>
              <a:t> e terra. </a:t>
            </a:r>
          </a:p>
          <a:p>
            <a:pPr>
              <a:lnSpc>
                <a:spcPct val="90000"/>
              </a:lnSpc>
            </a:pPr>
            <a:r>
              <a:rPr lang="en-US" sz="1600" dirty="0" err="1"/>
              <a:t>Anaxágoras</a:t>
            </a:r>
            <a:r>
              <a:rPr lang="en-US" sz="1600" dirty="0"/>
              <a:t> </a:t>
            </a:r>
            <a:r>
              <a:rPr lang="en-US" sz="1600" dirty="0" err="1"/>
              <a:t>defendeu</a:t>
            </a:r>
            <a:r>
              <a:rPr lang="en-US" sz="1600" dirty="0"/>
              <a:t> que o </a:t>
            </a:r>
            <a:r>
              <a:rPr lang="en-US" sz="1600" dirty="0" err="1"/>
              <a:t>mundo</a:t>
            </a:r>
            <a:r>
              <a:rPr lang="en-US" sz="1600" dirty="0"/>
              <a:t> </a:t>
            </a:r>
            <a:r>
              <a:rPr lang="en-US" sz="1600" dirty="0" err="1"/>
              <a:t>está</a:t>
            </a:r>
            <a:r>
              <a:rPr lang="en-US" sz="1600" dirty="0"/>
              <a:t> </a:t>
            </a:r>
            <a:r>
              <a:rPr lang="en-US" sz="1600" dirty="0" err="1"/>
              <a:t>formado</a:t>
            </a:r>
            <a:r>
              <a:rPr lang="en-US" sz="1600" dirty="0"/>
              <a:t> </a:t>
            </a:r>
            <a:r>
              <a:rPr lang="en-US" sz="1600" dirty="0" err="1"/>
              <a:t>por</a:t>
            </a:r>
            <a:r>
              <a:rPr lang="en-US" sz="1600" dirty="0"/>
              <a:t> </a:t>
            </a:r>
            <a:r>
              <a:rPr lang="en-US" sz="1600" dirty="0" err="1"/>
              <a:t>partículas</a:t>
            </a:r>
            <a:r>
              <a:rPr lang="en-US" sz="1600" dirty="0"/>
              <a:t> </a:t>
            </a:r>
            <a:r>
              <a:rPr lang="en-US" sz="1600" dirty="0" err="1"/>
              <a:t>diminutas</a:t>
            </a:r>
            <a:r>
              <a:rPr lang="en-US" sz="1600" dirty="0"/>
              <a:t> que se </a:t>
            </a:r>
            <a:r>
              <a:rPr lang="en-US" sz="1600" dirty="0" err="1"/>
              <a:t>chaman</a:t>
            </a:r>
            <a:r>
              <a:rPr lang="en-US" sz="1600" dirty="0"/>
              <a:t> </a:t>
            </a:r>
            <a:r>
              <a:rPr lang="en-US" sz="1600" dirty="0" err="1"/>
              <a:t>homeomerías</a:t>
            </a:r>
            <a:r>
              <a:rPr lang="en-US" sz="1600" dirty="0"/>
              <a:t>. </a:t>
            </a:r>
            <a:r>
              <a:rPr lang="en-US" sz="1600" dirty="0" err="1"/>
              <a:t>Estas</a:t>
            </a:r>
            <a:r>
              <a:rPr lang="en-US" sz="1600" dirty="0"/>
              <a:t> </a:t>
            </a:r>
            <a:r>
              <a:rPr lang="en-US" sz="1600" dirty="0" err="1"/>
              <a:t>substancias</a:t>
            </a:r>
            <a:r>
              <a:rPr lang="en-US" sz="1600" dirty="0"/>
              <a:t> son </a:t>
            </a:r>
            <a:r>
              <a:rPr lang="en-US" sz="1600" dirty="0" err="1"/>
              <a:t>indestructibles</a:t>
            </a:r>
            <a:r>
              <a:rPr lang="en-US" sz="1600" dirty="0"/>
              <a:t>, </a:t>
            </a:r>
            <a:r>
              <a:rPr lang="en-US" sz="1600" dirty="0" err="1"/>
              <a:t>imperecedeiras</a:t>
            </a:r>
            <a:r>
              <a:rPr lang="en-US" sz="1600" dirty="0"/>
              <a:t> e </a:t>
            </a:r>
            <a:r>
              <a:rPr lang="en-US" sz="1600" dirty="0" err="1"/>
              <a:t>existen</a:t>
            </a:r>
            <a:r>
              <a:rPr lang="en-US" sz="1600" dirty="0"/>
              <a:t> </a:t>
            </a:r>
            <a:r>
              <a:rPr lang="en-US" sz="1600" dirty="0" err="1"/>
              <a:t>por</a:t>
            </a:r>
            <a:r>
              <a:rPr lang="en-US" sz="1600" dirty="0"/>
              <a:t> sempre. </a:t>
            </a:r>
          </a:p>
          <a:p>
            <a:pPr>
              <a:lnSpc>
                <a:spcPct val="90000"/>
              </a:lnSpc>
            </a:pPr>
            <a:r>
              <a:rPr lang="en-US" sz="1600" dirty="0" err="1"/>
              <a:t>Demócrito</a:t>
            </a:r>
            <a:r>
              <a:rPr lang="en-US" sz="1600" dirty="0"/>
              <a:t> de Abdera </a:t>
            </a:r>
            <a:r>
              <a:rPr lang="en-US" sz="1600" dirty="0" err="1"/>
              <a:t>mantivo</a:t>
            </a:r>
            <a:r>
              <a:rPr lang="en-US" sz="1600" dirty="0"/>
              <a:t> que o </a:t>
            </a:r>
            <a:r>
              <a:rPr lang="en-US" sz="1600" dirty="0" err="1"/>
              <a:t>mundo</a:t>
            </a:r>
            <a:r>
              <a:rPr lang="en-US" sz="1600" dirty="0"/>
              <a:t> </a:t>
            </a:r>
            <a:r>
              <a:rPr lang="en-US" sz="1600" dirty="0" err="1"/>
              <a:t>está</a:t>
            </a:r>
            <a:r>
              <a:rPr lang="en-US" sz="1600" dirty="0"/>
              <a:t> </a:t>
            </a:r>
            <a:r>
              <a:rPr lang="en-US" sz="1600" dirty="0" err="1"/>
              <a:t>cheo</a:t>
            </a:r>
            <a:r>
              <a:rPr lang="en-US" sz="1600" dirty="0"/>
              <a:t> de un </a:t>
            </a:r>
            <a:r>
              <a:rPr lang="en-US" sz="1600" dirty="0" err="1"/>
              <a:t>número</a:t>
            </a:r>
            <a:r>
              <a:rPr lang="en-US" sz="1600" dirty="0"/>
              <a:t> </a:t>
            </a:r>
            <a:r>
              <a:rPr lang="en-US" sz="1600" dirty="0" err="1"/>
              <a:t>infinito</a:t>
            </a:r>
            <a:r>
              <a:rPr lang="en-US" sz="1600" dirty="0"/>
              <a:t> de </a:t>
            </a:r>
            <a:r>
              <a:rPr lang="en-US" sz="1600" dirty="0" err="1"/>
              <a:t>elementos</a:t>
            </a:r>
            <a:r>
              <a:rPr lang="en-US" sz="1600" dirty="0"/>
              <a:t> </a:t>
            </a:r>
            <a:r>
              <a:rPr lang="en-US" sz="1600" dirty="0" err="1"/>
              <a:t>materiais</a:t>
            </a:r>
            <a:r>
              <a:rPr lang="en-US" sz="1600" dirty="0"/>
              <a:t> e indivisibles, e que </a:t>
            </a:r>
            <a:r>
              <a:rPr lang="en-US" sz="1600" dirty="0" err="1"/>
              <a:t>chamou</a:t>
            </a:r>
            <a:r>
              <a:rPr lang="en-US" sz="1600" dirty="0"/>
              <a:t> </a:t>
            </a:r>
            <a:r>
              <a:rPr lang="en-US" sz="1600" dirty="0" err="1"/>
              <a:t>átomos</a:t>
            </a:r>
            <a:r>
              <a:rPr lang="en-US" sz="1600" dirty="0"/>
              <a:t>. “</a:t>
            </a:r>
            <a:r>
              <a:rPr lang="en-US" sz="1600" dirty="0" err="1"/>
              <a:t>Átomo</a:t>
            </a:r>
            <a:r>
              <a:rPr lang="en-US" sz="1600" dirty="0"/>
              <a:t>” </a:t>
            </a:r>
            <a:r>
              <a:rPr lang="en-US" sz="1600" dirty="0" err="1"/>
              <a:t>significa</a:t>
            </a:r>
            <a:r>
              <a:rPr lang="en-US" sz="1600" dirty="0"/>
              <a:t> “indivisible”. </a:t>
            </a:r>
          </a:p>
        </p:txBody>
      </p:sp>
      <p:cxnSp>
        <p:nvCxnSpPr>
          <p:cNvPr id="1043" name="Straight Connector 104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43280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AC1C0-8C5C-A1FD-EEF5-AC955EF34529}"/>
              </a:ext>
            </a:extLst>
          </p:cNvPr>
          <p:cNvSpPr>
            <a:spLocks noGrp="1"/>
          </p:cNvSpPr>
          <p:nvPr>
            <p:ph type="title"/>
          </p:nvPr>
        </p:nvSpPr>
        <p:spPr/>
        <p:txBody>
          <a:bodyPr>
            <a:normAutofit fontScale="90000"/>
          </a:bodyPr>
          <a:lstStyle/>
          <a:p>
            <a:r>
              <a:rPr lang="gl-ES" dirty="0" err="1"/>
              <a:t>Heráclito</a:t>
            </a:r>
            <a:r>
              <a:rPr lang="gl-ES" dirty="0"/>
              <a:t> de </a:t>
            </a:r>
            <a:r>
              <a:rPr lang="gl-ES" dirty="0" err="1"/>
              <a:t>Éfeso</a:t>
            </a:r>
            <a:r>
              <a:rPr lang="gl-ES" dirty="0"/>
              <a:t> e </a:t>
            </a:r>
            <a:r>
              <a:rPr lang="gl-ES" dirty="0" err="1"/>
              <a:t>Parménides</a:t>
            </a:r>
            <a:r>
              <a:rPr lang="gl-ES" dirty="0"/>
              <a:t>: o </a:t>
            </a:r>
            <a:r>
              <a:rPr lang="gl-ES" dirty="0" err="1"/>
              <a:t>mobilismo</a:t>
            </a:r>
            <a:r>
              <a:rPr lang="gl-ES" dirty="0"/>
              <a:t> de </a:t>
            </a:r>
            <a:r>
              <a:rPr lang="gl-ES" dirty="0" err="1"/>
              <a:t>Heráclito</a:t>
            </a:r>
            <a:r>
              <a:rPr lang="gl-ES" dirty="0"/>
              <a:t> e o ser inmóbil de </a:t>
            </a:r>
            <a:r>
              <a:rPr lang="gl-ES" dirty="0" err="1"/>
              <a:t>Parménides</a:t>
            </a:r>
            <a:endParaRPr lang="gl-ES" dirty="0"/>
          </a:p>
        </p:txBody>
      </p:sp>
      <p:sp>
        <p:nvSpPr>
          <p:cNvPr id="3" name="Marcador de contenido 2">
            <a:extLst>
              <a:ext uri="{FF2B5EF4-FFF2-40B4-BE49-F238E27FC236}">
                <a16:creationId xmlns:a16="http://schemas.microsoft.com/office/drawing/2014/main" id="{C331F4C0-A19D-5E15-9BA0-372217EBD298}"/>
              </a:ext>
            </a:extLst>
          </p:cNvPr>
          <p:cNvSpPr>
            <a:spLocks noGrp="1"/>
          </p:cNvSpPr>
          <p:nvPr>
            <p:ph idx="1"/>
          </p:nvPr>
        </p:nvSpPr>
        <p:spPr/>
        <p:txBody>
          <a:bodyPr>
            <a:normAutofit lnSpcReduction="10000"/>
          </a:bodyPr>
          <a:lstStyle/>
          <a:p>
            <a:r>
              <a:rPr lang="gl-ES" dirty="0" err="1"/>
              <a:t>Heráclito</a:t>
            </a:r>
            <a:r>
              <a:rPr lang="gl-ES" dirty="0"/>
              <a:t> e </a:t>
            </a:r>
            <a:r>
              <a:rPr lang="gl-ES" dirty="0" err="1"/>
              <a:t>Parménides</a:t>
            </a:r>
            <a:r>
              <a:rPr lang="gl-ES" dirty="0"/>
              <a:t> defenderon teses opostas: mentres que </a:t>
            </a:r>
            <a:r>
              <a:rPr lang="gl-ES" dirty="0" err="1"/>
              <a:t>Heráclito</a:t>
            </a:r>
            <a:r>
              <a:rPr lang="gl-ES" dirty="0"/>
              <a:t> pensaba que o trazo que caracteriza a realidade é o movemento incesante, </a:t>
            </a:r>
            <a:r>
              <a:rPr lang="gl-ES" dirty="0" err="1"/>
              <a:t>Parménides</a:t>
            </a:r>
            <a:r>
              <a:rPr lang="gl-ES" dirty="0"/>
              <a:t> negaba o movemento. </a:t>
            </a:r>
          </a:p>
          <a:p>
            <a:r>
              <a:rPr lang="gl-ES" dirty="0" err="1"/>
              <a:t>Heráclito</a:t>
            </a:r>
            <a:r>
              <a:rPr lang="gl-ES" dirty="0"/>
              <a:t> é o filósofo dos sentidos, </a:t>
            </a:r>
            <a:r>
              <a:rPr lang="gl-ES" dirty="0" err="1"/>
              <a:t>Parménides</a:t>
            </a:r>
            <a:r>
              <a:rPr lang="gl-ES" dirty="0"/>
              <a:t>, da razón. </a:t>
            </a:r>
          </a:p>
          <a:p>
            <a:r>
              <a:rPr lang="gl-ES" dirty="0" err="1"/>
              <a:t>Heráclito</a:t>
            </a:r>
            <a:r>
              <a:rPr lang="gl-ES" dirty="0"/>
              <a:t> sinala que a realidade está composta de pares de contrarios que se suceden: dia e noite, frío e calor, vida e morte, etc. Cada polo non se pode entender sen o cambio cara o seu contrario. </a:t>
            </a:r>
          </a:p>
          <a:p>
            <a:r>
              <a:rPr lang="gl-ES" dirty="0"/>
              <a:t>A súa frase favorita era: ‘</a:t>
            </a:r>
            <a:r>
              <a:rPr lang="gl-ES" dirty="0" err="1"/>
              <a:t>panta</a:t>
            </a:r>
            <a:r>
              <a:rPr lang="gl-ES" dirty="0"/>
              <a:t> rei’, que significa ‘todo flúe’. Comparaba a realidade cun río: a auga flúe, de forma que non podes bañarte no mesmo río dúas veces. </a:t>
            </a:r>
          </a:p>
          <a:p>
            <a:r>
              <a:rPr lang="gl-ES" dirty="0" err="1"/>
              <a:t>Parménides</a:t>
            </a:r>
            <a:r>
              <a:rPr lang="gl-ES" dirty="0"/>
              <a:t>, en cambio, defendía o contrario: o ser é inmóbil. Non se xera nin se destrúe, e tampouco cambia.</a:t>
            </a:r>
          </a:p>
          <a:p>
            <a:pPr marL="0" indent="0">
              <a:buNone/>
            </a:pPr>
            <a:endParaRPr lang="gl-ES" dirty="0"/>
          </a:p>
        </p:txBody>
      </p:sp>
    </p:spTree>
    <p:extLst>
      <p:ext uri="{BB962C8B-B14F-4D97-AF65-F5344CB8AC3E}">
        <p14:creationId xmlns:p14="http://schemas.microsoft.com/office/powerpoint/2010/main" val="197559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0778B-48C5-5FC3-D1CE-6FDA59675533}"/>
              </a:ext>
            </a:extLst>
          </p:cNvPr>
          <p:cNvSpPr>
            <a:spLocks noGrp="1"/>
          </p:cNvSpPr>
          <p:nvPr>
            <p:ph type="title"/>
          </p:nvPr>
        </p:nvSpPr>
        <p:spPr>
          <a:xfrm>
            <a:off x="5536734" y="609600"/>
            <a:ext cx="3737268" cy="1320800"/>
          </a:xfrm>
        </p:spPr>
        <p:txBody>
          <a:bodyPr>
            <a:normAutofit/>
          </a:bodyPr>
          <a:lstStyle/>
          <a:p>
            <a:r>
              <a:rPr lang="es-ES"/>
              <a:t>A filosofía como disciplina</a:t>
            </a:r>
          </a:p>
        </p:txBody>
      </p:sp>
      <p:sp>
        <p:nvSpPr>
          <p:cNvPr id="3" name="Marcador de contenido 2">
            <a:extLst>
              <a:ext uri="{FF2B5EF4-FFF2-40B4-BE49-F238E27FC236}">
                <a16:creationId xmlns:a16="http://schemas.microsoft.com/office/drawing/2014/main" id="{40166F33-1208-B2DE-CCD2-79ED588A21FD}"/>
              </a:ext>
            </a:extLst>
          </p:cNvPr>
          <p:cNvSpPr>
            <a:spLocks noGrp="1"/>
          </p:cNvSpPr>
          <p:nvPr>
            <p:ph idx="1"/>
          </p:nvPr>
        </p:nvSpPr>
        <p:spPr>
          <a:xfrm>
            <a:off x="5209563" y="2160589"/>
            <a:ext cx="4064439" cy="3880773"/>
          </a:xfrm>
        </p:spPr>
        <p:txBody>
          <a:bodyPr>
            <a:normAutofit/>
          </a:bodyPr>
          <a:lstStyle/>
          <a:p>
            <a:r>
              <a:rPr lang="es-ES"/>
              <a:t>A filosofía como disciplina nace no </a:t>
            </a:r>
            <a:r>
              <a:rPr lang="es-ES" err="1"/>
              <a:t>século</a:t>
            </a:r>
            <a:r>
              <a:rPr lang="es-ES"/>
              <a:t> VI </a:t>
            </a:r>
            <a:r>
              <a:rPr lang="es-ES" err="1"/>
              <a:t>a.C</a:t>
            </a:r>
            <a:r>
              <a:rPr lang="es-ES"/>
              <a:t> </a:t>
            </a:r>
            <a:r>
              <a:rPr lang="es-ES" err="1"/>
              <a:t>nas</a:t>
            </a:r>
            <a:r>
              <a:rPr lang="es-ES"/>
              <a:t> colonias </a:t>
            </a:r>
            <a:r>
              <a:rPr lang="es-ES" err="1"/>
              <a:t>gregas</a:t>
            </a:r>
            <a:r>
              <a:rPr lang="es-ES"/>
              <a:t> de Asia Menor. </a:t>
            </a:r>
          </a:p>
          <a:p>
            <a:r>
              <a:rPr lang="es-ES" err="1"/>
              <a:t>Considérase</a:t>
            </a:r>
            <a:r>
              <a:rPr lang="es-ES"/>
              <a:t> que Tales, habitante de Mileto, </a:t>
            </a:r>
            <a:r>
              <a:rPr lang="es-ES" err="1"/>
              <a:t>foi</a:t>
            </a:r>
            <a:r>
              <a:rPr lang="es-ES"/>
              <a:t> o </a:t>
            </a:r>
            <a:r>
              <a:rPr lang="es-ES" err="1"/>
              <a:t>primeiro</a:t>
            </a:r>
            <a:r>
              <a:rPr lang="es-ES"/>
              <a:t> filósofo. </a:t>
            </a:r>
          </a:p>
          <a:p>
            <a:r>
              <a:rPr lang="es-ES"/>
              <a:t>Tales </a:t>
            </a:r>
            <a:r>
              <a:rPr lang="es-ES" err="1"/>
              <a:t>foi</a:t>
            </a:r>
            <a:r>
              <a:rPr lang="es-ES"/>
              <a:t> o </a:t>
            </a:r>
            <a:r>
              <a:rPr lang="es-ES" err="1"/>
              <a:t>primeiro</a:t>
            </a:r>
            <a:r>
              <a:rPr lang="es-ES"/>
              <a:t> que </a:t>
            </a:r>
            <a:r>
              <a:rPr lang="es-ES" err="1"/>
              <a:t>intentou</a:t>
            </a:r>
            <a:r>
              <a:rPr lang="es-ES"/>
              <a:t> ofrecer </a:t>
            </a:r>
            <a:r>
              <a:rPr lang="es-ES" err="1"/>
              <a:t>unha</a:t>
            </a:r>
            <a:r>
              <a:rPr lang="es-ES"/>
              <a:t> explicación sobre a </a:t>
            </a:r>
            <a:r>
              <a:rPr lang="es-ES" err="1"/>
              <a:t>orixe</a:t>
            </a:r>
            <a:r>
              <a:rPr lang="es-ES"/>
              <a:t> da </a:t>
            </a:r>
            <a:r>
              <a:rPr lang="es-ES" err="1"/>
              <a:t>natureza</a:t>
            </a:r>
            <a:r>
              <a:rPr lang="es-ES"/>
              <a:t> </a:t>
            </a:r>
            <a:r>
              <a:rPr lang="es-ES" err="1"/>
              <a:t>empregando</a:t>
            </a:r>
            <a:r>
              <a:rPr lang="es-ES"/>
              <a:t> a observación e o </a:t>
            </a:r>
            <a:r>
              <a:rPr lang="es-ES" err="1"/>
              <a:t>entendemento</a:t>
            </a:r>
            <a:r>
              <a:rPr lang="es-ES"/>
              <a:t> como </a:t>
            </a:r>
            <a:r>
              <a:rPr lang="es-ES" err="1"/>
              <a:t>ferramentas</a:t>
            </a:r>
            <a:r>
              <a:rPr lang="es-ES"/>
              <a:t>. </a:t>
            </a:r>
          </a:p>
          <a:p>
            <a:endParaRPr lang="es-ES"/>
          </a:p>
        </p:txBody>
      </p:sp>
      <p:pic>
        <p:nvPicPr>
          <p:cNvPr id="4100" name="Picture 4" descr="Tales de Mileto - Wikipedia, la enciclopedia libre">
            <a:extLst>
              <a:ext uri="{FF2B5EF4-FFF2-40B4-BE49-F238E27FC236}">
                <a16:creationId xmlns:a16="http://schemas.microsoft.com/office/drawing/2014/main" id="{1B89B525-ECE9-8BAE-10E4-BB619FB9A76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419"/>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4105" name="Isosceles Triangle 410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7539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711B69A-C9D5-97A5-ACEC-F8B92A7C37C6}"/>
              </a:ext>
            </a:extLst>
          </p:cNvPr>
          <p:cNvSpPr>
            <a:spLocks noGrp="1"/>
          </p:cNvSpPr>
          <p:nvPr>
            <p:ph type="title"/>
          </p:nvPr>
        </p:nvSpPr>
        <p:spPr>
          <a:xfrm>
            <a:off x="500871" y="203365"/>
            <a:ext cx="8596668" cy="1320800"/>
          </a:xfrm>
        </p:spPr>
        <p:txBody>
          <a:bodyPr/>
          <a:lstStyle/>
          <a:p>
            <a:r>
              <a:rPr lang="gl-ES" dirty="0" err="1"/>
              <a:t>Parménides</a:t>
            </a:r>
            <a:endParaRPr lang="gl-ES" dirty="0"/>
          </a:p>
        </p:txBody>
      </p:sp>
      <p:sp>
        <p:nvSpPr>
          <p:cNvPr id="7" name="Marcador de contenido 2">
            <a:extLst>
              <a:ext uri="{FF2B5EF4-FFF2-40B4-BE49-F238E27FC236}">
                <a16:creationId xmlns:a16="http://schemas.microsoft.com/office/drawing/2014/main" id="{C4C33DA4-0030-93E2-3DFF-6C59A0824B0F}"/>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gl-ES" dirty="0"/>
          </a:p>
        </p:txBody>
      </p:sp>
      <p:sp>
        <p:nvSpPr>
          <p:cNvPr id="2" name="Marcador de contenido 2">
            <a:extLst>
              <a:ext uri="{FF2B5EF4-FFF2-40B4-BE49-F238E27FC236}">
                <a16:creationId xmlns:a16="http://schemas.microsoft.com/office/drawing/2014/main" id="{2A264939-2458-5C74-E541-FDBC146B807A}"/>
              </a:ext>
            </a:extLst>
          </p:cNvPr>
          <p:cNvSpPr txBox="1">
            <a:spLocks/>
          </p:cNvSpPr>
          <p:nvPr/>
        </p:nvSpPr>
        <p:spPr>
          <a:xfrm>
            <a:off x="500871" y="1350416"/>
            <a:ext cx="8596668"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gl-ES" sz="2000" dirty="0"/>
              <a:t>Este afirmaba que se os sentidos nos din unha cousa e a razón outra, debemos guiarnos pola razón, pois os sentidos poden enganarnos, mais a razón non. </a:t>
            </a:r>
          </a:p>
          <a:p>
            <a:r>
              <a:rPr lang="gl-ES" sz="2000" dirty="0"/>
              <a:t>Vai defender que non existe nin movemento, nin xeración, nin corrupción dos elementos.  </a:t>
            </a:r>
          </a:p>
          <a:p>
            <a:r>
              <a:rPr lang="gl-ES" sz="2000" dirty="0"/>
              <a:t>O ser non foi </a:t>
            </a:r>
            <a:r>
              <a:rPr lang="gl-ES" sz="2000" dirty="0" err="1"/>
              <a:t>enxendrado</a:t>
            </a:r>
            <a:r>
              <a:rPr lang="gl-ES" sz="2000" dirty="0"/>
              <a:t> nin é corruptible. Non é </a:t>
            </a:r>
            <a:r>
              <a:rPr lang="gl-ES" sz="2000" dirty="0" err="1"/>
              <a:t>enxendrado</a:t>
            </a:r>
            <a:r>
              <a:rPr lang="gl-ES" sz="2000" dirty="0"/>
              <a:t> porque se non procedería dun non-ser (cousa absurda, porque do non-ser nada pode xurdir), ou ben procedería do ser (cousa igualmente absurda, porque entón xa sería). </a:t>
            </a:r>
          </a:p>
          <a:p>
            <a:r>
              <a:rPr lang="gl-ES" sz="2000" dirty="0"/>
              <a:t>O ser é inmutable e inmóbil. A mutación supón un non-ser cara o que tería que moverse o ser ou, pola contra, un ser, co cal sería o paso do ser ao ser e non sería movemento. </a:t>
            </a:r>
          </a:p>
          <a:p>
            <a:r>
              <a:rPr lang="gl-ES" sz="2000" dirty="0"/>
              <a:t>O ser, ademais, é indeterminado.</a:t>
            </a:r>
          </a:p>
        </p:txBody>
      </p:sp>
    </p:spTree>
    <p:extLst>
      <p:ext uri="{BB962C8B-B14F-4D97-AF65-F5344CB8AC3E}">
        <p14:creationId xmlns:p14="http://schemas.microsoft.com/office/powerpoint/2010/main" val="1503346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B86FD-47C9-7E2C-1381-D044822BDE8A}"/>
              </a:ext>
            </a:extLst>
          </p:cNvPr>
          <p:cNvSpPr>
            <a:spLocks noGrp="1"/>
          </p:cNvSpPr>
          <p:nvPr>
            <p:ph type="title"/>
          </p:nvPr>
        </p:nvSpPr>
        <p:spPr/>
        <p:txBody>
          <a:bodyPr>
            <a:normAutofit fontScale="90000"/>
          </a:bodyPr>
          <a:lstStyle/>
          <a:p>
            <a:r>
              <a:rPr lang="gl-ES" dirty="0"/>
              <a:t>O xiro antropolóxico do século V: o ser humano e a sociedade. Os sofistas e </a:t>
            </a:r>
            <a:r>
              <a:rPr lang="gl-ES" dirty="0" err="1"/>
              <a:t>Sócrates</a:t>
            </a:r>
            <a:endParaRPr lang="gl-ES" dirty="0"/>
          </a:p>
        </p:txBody>
      </p:sp>
      <p:sp>
        <p:nvSpPr>
          <p:cNvPr id="4" name="Marcador de contenido 2">
            <a:extLst>
              <a:ext uri="{FF2B5EF4-FFF2-40B4-BE49-F238E27FC236}">
                <a16:creationId xmlns:a16="http://schemas.microsoft.com/office/drawing/2014/main" id="{173F3C4F-D7F3-D388-DCCD-BDB6ACDAD56E}"/>
              </a:ext>
            </a:extLst>
          </p:cNvPr>
          <p:cNvSpPr txBox="1">
            <a:spLocks/>
          </p:cNvSpPr>
          <p:nvPr/>
        </p:nvSpPr>
        <p:spPr>
          <a:xfrm>
            <a:off x="470891" y="2103210"/>
            <a:ext cx="8596668"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gl-ES" sz="2000" dirty="0"/>
              <a:t>No contexto da democracia, aparecen os sofistas, que eran profesores ambulantes. Ensinaban sobre todo retórica, a arte de convencer. </a:t>
            </a:r>
          </a:p>
          <a:p>
            <a:r>
              <a:rPr lang="gl-ES" sz="2000" dirty="0"/>
              <a:t>Esta segunda etapa da filosofía denomínase antropolóxica. Os filósofos propuxéronse resolver problemas do ser humano e a sociedade. </a:t>
            </a:r>
          </a:p>
          <a:p>
            <a:r>
              <a:rPr lang="gl-ES" sz="2000" dirty="0"/>
              <a:t>Centráronse en problemas éticos, políticos e antropolóxicos. Iniciaron unha reflexión sobre o goberno e as leis da sociedade grega, e tamén sobre a moral do cidadán.</a:t>
            </a:r>
          </a:p>
          <a:p>
            <a:r>
              <a:rPr lang="gl-ES" sz="2000" dirty="0"/>
              <a:t>A principal preocupación: ensinar como vivir e como gobernar. </a:t>
            </a:r>
          </a:p>
        </p:txBody>
      </p:sp>
    </p:spTree>
    <p:extLst>
      <p:ext uri="{BB962C8B-B14F-4D97-AF65-F5344CB8AC3E}">
        <p14:creationId xmlns:p14="http://schemas.microsoft.com/office/powerpoint/2010/main" val="90541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75727-CB23-DDFA-924A-18767DD95358}"/>
              </a:ext>
            </a:extLst>
          </p:cNvPr>
          <p:cNvSpPr>
            <a:spLocks noGrp="1"/>
          </p:cNvSpPr>
          <p:nvPr>
            <p:ph type="title"/>
          </p:nvPr>
        </p:nvSpPr>
        <p:spPr>
          <a:xfrm>
            <a:off x="677334" y="657726"/>
            <a:ext cx="8596668" cy="1320800"/>
          </a:xfrm>
        </p:spPr>
        <p:txBody>
          <a:bodyPr/>
          <a:lstStyle/>
          <a:p>
            <a:r>
              <a:rPr lang="gl-ES" dirty="0"/>
              <a:t>O pensamento dos sofistas</a:t>
            </a:r>
          </a:p>
        </p:txBody>
      </p:sp>
      <p:sp>
        <p:nvSpPr>
          <p:cNvPr id="4" name="Marcador de contenido 2">
            <a:extLst>
              <a:ext uri="{FF2B5EF4-FFF2-40B4-BE49-F238E27FC236}">
                <a16:creationId xmlns:a16="http://schemas.microsoft.com/office/drawing/2014/main" id="{90D4AF39-B8EE-BBF6-84C4-DA65614D41FE}"/>
              </a:ext>
            </a:extLst>
          </p:cNvPr>
          <p:cNvSpPr txBox="1">
            <a:spLocks/>
          </p:cNvSpPr>
          <p:nvPr/>
        </p:nvSpPr>
        <p:spPr>
          <a:xfrm>
            <a:off x="677334" y="1846537"/>
            <a:ext cx="8596668" cy="418529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gl-ES" sz="2000" dirty="0"/>
              <a:t>Relativismo: non existen verdades absolutas. Todas as verdades son relativas. A verdade de algo depende de quen a afirme. E, desde o punto de vista ético, o relativismo di que o bo ou malo non é algo universal ou fixo. “O home é a medida de tódalas cousas”. </a:t>
            </a:r>
          </a:p>
          <a:p>
            <a:r>
              <a:rPr lang="gl-ES" sz="2000" dirty="0"/>
              <a:t>Convencionalismo das leis: os sofistas fan ver aos gregos que moitas das leis que tiñan como fixas e inamovibles, non eran máis que inventos humanos, convencionais, que dependían das circunstancias históricas en que foron creadas. </a:t>
            </a:r>
          </a:p>
          <a:p>
            <a:r>
              <a:rPr lang="gl-ES" sz="2000" dirty="0"/>
              <a:t>Escepticismo: todos os nosos coñecementos son dubidosos, e nada se pode afirmar con seguridade. </a:t>
            </a:r>
          </a:p>
        </p:txBody>
      </p:sp>
    </p:spTree>
    <p:extLst>
      <p:ext uri="{BB962C8B-B14F-4D97-AF65-F5344CB8AC3E}">
        <p14:creationId xmlns:p14="http://schemas.microsoft.com/office/powerpoint/2010/main" val="28084764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CEE79392-1D1F-C71D-2F74-5C99B8D06B9D}"/>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a:t>O pensamento de Sócrates</a:t>
            </a:r>
          </a:p>
        </p:txBody>
      </p:sp>
      <p:sp>
        <p:nvSpPr>
          <p:cNvPr id="4" name="Marcador de contenido 2">
            <a:extLst>
              <a:ext uri="{FF2B5EF4-FFF2-40B4-BE49-F238E27FC236}">
                <a16:creationId xmlns:a16="http://schemas.microsoft.com/office/drawing/2014/main" id="{E51655EE-A63B-E18E-5261-D81E295E7106}"/>
              </a:ext>
            </a:extLst>
          </p:cNvPr>
          <p:cNvSpPr txBox="1">
            <a:spLocks/>
          </p:cNvSpPr>
          <p:nvPr/>
        </p:nvSpPr>
        <p:spPr>
          <a:xfrm>
            <a:off x="5209563" y="2160589"/>
            <a:ext cx="4064439"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sz="1400" dirty="0" err="1"/>
              <a:t>Sócrates</a:t>
            </a:r>
            <a:r>
              <a:rPr lang="en-US" sz="1400" dirty="0"/>
              <a:t> era </a:t>
            </a:r>
            <a:r>
              <a:rPr lang="en-US" sz="1400" dirty="0" err="1"/>
              <a:t>tamén</a:t>
            </a:r>
            <a:r>
              <a:rPr lang="en-US" sz="1400" dirty="0"/>
              <a:t> </a:t>
            </a:r>
            <a:r>
              <a:rPr lang="en-US" sz="1400" dirty="0" err="1"/>
              <a:t>unha</a:t>
            </a:r>
            <a:r>
              <a:rPr lang="en-US" sz="1400" dirty="0"/>
              <a:t> </a:t>
            </a:r>
            <a:r>
              <a:rPr lang="en-US" sz="1400" dirty="0" err="1"/>
              <a:t>especie</a:t>
            </a:r>
            <a:r>
              <a:rPr lang="en-US" sz="1400" dirty="0"/>
              <a:t> de </a:t>
            </a:r>
            <a:r>
              <a:rPr lang="en-US" sz="1400" dirty="0" err="1"/>
              <a:t>sofista</a:t>
            </a:r>
            <a:r>
              <a:rPr lang="en-US" sz="1400" dirty="0"/>
              <a:t>, </a:t>
            </a:r>
            <a:r>
              <a:rPr lang="en-US" sz="1400" dirty="0" err="1"/>
              <a:t>pero</a:t>
            </a:r>
            <a:r>
              <a:rPr lang="en-US" sz="1400" dirty="0"/>
              <a:t> </a:t>
            </a:r>
            <a:r>
              <a:rPr lang="en-US" sz="1400" dirty="0" err="1"/>
              <a:t>este</a:t>
            </a:r>
            <a:r>
              <a:rPr lang="en-US" sz="1400" dirty="0"/>
              <a:t> non </a:t>
            </a:r>
            <a:r>
              <a:rPr lang="en-US" sz="1400" dirty="0" err="1"/>
              <a:t>cobraba</a:t>
            </a:r>
            <a:r>
              <a:rPr lang="en-US" sz="1400" dirty="0"/>
              <a:t> polos </a:t>
            </a:r>
            <a:r>
              <a:rPr lang="en-US" sz="1400" dirty="0" err="1"/>
              <a:t>seus</a:t>
            </a:r>
            <a:r>
              <a:rPr lang="en-US" sz="1400" dirty="0"/>
              <a:t> </a:t>
            </a:r>
            <a:r>
              <a:rPr lang="en-US" sz="1400" dirty="0" err="1"/>
              <a:t>servizos</a:t>
            </a:r>
            <a:r>
              <a:rPr lang="en-US" sz="1400" dirty="0"/>
              <a:t>. </a:t>
            </a:r>
          </a:p>
          <a:p>
            <a:pPr>
              <a:lnSpc>
                <a:spcPct val="90000"/>
              </a:lnSpc>
            </a:pPr>
            <a:r>
              <a:rPr lang="en-US" sz="1400" dirty="0" err="1"/>
              <a:t>Sócrates</a:t>
            </a:r>
            <a:r>
              <a:rPr lang="en-US" sz="1400" dirty="0"/>
              <a:t> </a:t>
            </a:r>
            <a:r>
              <a:rPr lang="en-US" sz="1400" dirty="0" err="1"/>
              <a:t>vaise</a:t>
            </a:r>
            <a:r>
              <a:rPr lang="en-US" sz="1400" dirty="0"/>
              <a:t> </a:t>
            </a:r>
            <a:r>
              <a:rPr lang="en-US" sz="1400" dirty="0" err="1"/>
              <a:t>opoñer</a:t>
            </a:r>
            <a:r>
              <a:rPr lang="en-US" sz="1400" dirty="0"/>
              <a:t> </a:t>
            </a:r>
            <a:r>
              <a:rPr lang="en-US" sz="1400" dirty="0" err="1"/>
              <a:t>ao</a:t>
            </a:r>
            <a:r>
              <a:rPr lang="en-US" sz="1400" dirty="0"/>
              <a:t> </a:t>
            </a:r>
            <a:r>
              <a:rPr lang="en-US" sz="1400" dirty="0" err="1"/>
              <a:t>relativismo</a:t>
            </a:r>
            <a:r>
              <a:rPr lang="en-US" sz="1400" dirty="0"/>
              <a:t> moral: </a:t>
            </a:r>
            <a:r>
              <a:rPr lang="en-US" sz="1400" dirty="0" err="1"/>
              <a:t>existen</a:t>
            </a:r>
            <a:r>
              <a:rPr lang="en-US" sz="1400" dirty="0"/>
              <a:t> </a:t>
            </a:r>
            <a:r>
              <a:rPr lang="en-US" sz="1400" dirty="0" err="1"/>
              <a:t>unha</a:t>
            </a:r>
            <a:r>
              <a:rPr lang="en-US" sz="1400" dirty="0"/>
              <a:t> </a:t>
            </a:r>
            <a:r>
              <a:rPr lang="en-US" sz="1400" dirty="0" err="1"/>
              <a:t>serie</a:t>
            </a:r>
            <a:r>
              <a:rPr lang="en-US" sz="1400" dirty="0"/>
              <a:t> de </a:t>
            </a:r>
            <a:r>
              <a:rPr lang="en-US" sz="1400" dirty="0" err="1"/>
              <a:t>valores</a:t>
            </a:r>
            <a:r>
              <a:rPr lang="en-US" sz="1400" dirty="0"/>
              <a:t> </a:t>
            </a:r>
            <a:r>
              <a:rPr lang="en-US" sz="1400" dirty="0" err="1"/>
              <a:t>universais</a:t>
            </a:r>
            <a:r>
              <a:rPr lang="en-US" sz="1400" dirty="0"/>
              <a:t> e </a:t>
            </a:r>
            <a:r>
              <a:rPr lang="en-US" sz="1400" dirty="0" err="1"/>
              <a:t>naturais</a:t>
            </a:r>
            <a:r>
              <a:rPr lang="en-US" sz="1400" dirty="0"/>
              <a:t> </a:t>
            </a:r>
            <a:r>
              <a:rPr lang="en-US" sz="1400" dirty="0" err="1"/>
              <a:t>válidos</a:t>
            </a:r>
            <a:r>
              <a:rPr lang="en-US" sz="1400" dirty="0"/>
              <a:t> para </a:t>
            </a:r>
            <a:r>
              <a:rPr lang="en-US" sz="1400" dirty="0" err="1"/>
              <a:t>todos</a:t>
            </a:r>
            <a:r>
              <a:rPr lang="en-US" sz="1400" dirty="0"/>
              <a:t> </a:t>
            </a:r>
            <a:r>
              <a:rPr lang="en-US" sz="1400" dirty="0" err="1"/>
              <a:t>os</a:t>
            </a:r>
            <a:r>
              <a:rPr lang="en-US" sz="1400" dirty="0"/>
              <a:t> </a:t>
            </a:r>
            <a:r>
              <a:rPr lang="en-US" sz="1400" dirty="0" err="1"/>
              <a:t>seres</a:t>
            </a:r>
            <a:r>
              <a:rPr lang="en-US" sz="1400" dirty="0"/>
              <a:t> </a:t>
            </a:r>
            <a:r>
              <a:rPr lang="en-US" sz="1400" dirty="0" err="1"/>
              <a:t>humanos</a:t>
            </a:r>
            <a:r>
              <a:rPr lang="en-US" sz="1400" dirty="0"/>
              <a:t>, </a:t>
            </a:r>
            <a:r>
              <a:rPr lang="en-US" sz="1400" dirty="0" err="1"/>
              <a:t>independentemente</a:t>
            </a:r>
            <a:r>
              <a:rPr lang="en-US" sz="1400" dirty="0"/>
              <a:t> da </a:t>
            </a:r>
            <a:r>
              <a:rPr lang="en-US" sz="1400" dirty="0" err="1"/>
              <a:t>cultura</a:t>
            </a:r>
            <a:r>
              <a:rPr lang="en-US" sz="1400" dirty="0"/>
              <a:t> e á </a:t>
            </a:r>
            <a:r>
              <a:rPr lang="en-US" sz="1400" dirty="0" err="1"/>
              <a:t>época</a:t>
            </a:r>
            <a:r>
              <a:rPr lang="en-US" sz="1400" dirty="0"/>
              <a:t> á que </a:t>
            </a:r>
            <a:r>
              <a:rPr lang="en-US" sz="1400" dirty="0" err="1"/>
              <a:t>pertenzan</a:t>
            </a:r>
            <a:r>
              <a:rPr lang="en-US" sz="1400" dirty="0"/>
              <a:t>. </a:t>
            </a:r>
          </a:p>
          <a:p>
            <a:pPr>
              <a:lnSpc>
                <a:spcPct val="90000"/>
              </a:lnSpc>
            </a:pPr>
            <a:r>
              <a:rPr lang="en-US" sz="1400" dirty="0" err="1"/>
              <a:t>Ocupábase</a:t>
            </a:r>
            <a:r>
              <a:rPr lang="en-US" sz="1400" dirty="0"/>
              <a:t> </a:t>
            </a:r>
            <a:r>
              <a:rPr lang="en-US" sz="1400" dirty="0" err="1"/>
              <a:t>fundamentalmente</a:t>
            </a:r>
            <a:r>
              <a:rPr lang="en-US" sz="1400" dirty="0"/>
              <a:t> de </a:t>
            </a:r>
            <a:r>
              <a:rPr lang="en-US" sz="1400" dirty="0" err="1"/>
              <a:t>problemas</a:t>
            </a:r>
            <a:r>
              <a:rPr lang="en-US" sz="1400" dirty="0"/>
              <a:t> </a:t>
            </a:r>
            <a:r>
              <a:rPr lang="en-US" sz="1400" dirty="0" err="1"/>
              <a:t>morais</a:t>
            </a:r>
            <a:r>
              <a:rPr lang="en-US" sz="1400" dirty="0"/>
              <a:t>, e </a:t>
            </a:r>
            <a:r>
              <a:rPr lang="en-US" sz="1400" dirty="0" err="1"/>
              <a:t>unha</a:t>
            </a:r>
            <a:r>
              <a:rPr lang="en-US" sz="1400" dirty="0"/>
              <a:t> das </a:t>
            </a:r>
            <a:r>
              <a:rPr lang="en-US" sz="1400" dirty="0" err="1"/>
              <a:t>súas</a:t>
            </a:r>
            <a:r>
              <a:rPr lang="en-US" sz="1400" dirty="0"/>
              <a:t> </a:t>
            </a:r>
            <a:r>
              <a:rPr lang="en-US" sz="1400" dirty="0" err="1"/>
              <a:t>principais</a:t>
            </a:r>
            <a:r>
              <a:rPr lang="en-US" sz="1400" dirty="0"/>
              <a:t> </a:t>
            </a:r>
            <a:r>
              <a:rPr lang="en-US" sz="1400" dirty="0" err="1"/>
              <a:t>preocupacións</a:t>
            </a:r>
            <a:r>
              <a:rPr lang="en-US" sz="1400" dirty="0"/>
              <a:t> era </a:t>
            </a:r>
            <a:r>
              <a:rPr lang="en-US" sz="1400" dirty="0" err="1"/>
              <a:t>definir</a:t>
            </a:r>
            <a:r>
              <a:rPr lang="en-US" sz="1400" dirty="0"/>
              <a:t> </a:t>
            </a:r>
            <a:r>
              <a:rPr lang="en-US" sz="1400" dirty="0" err="1"/>
              <a:t>conceptos</a:t>
            </a:r>
            <a:r>
              <a:rPr lang="en-US" sz="1400" dirty="0"/>
              <a:t> </a:t>
            </a:r>
            <a:r>
              <a:rPr lang="en-US" sz="1400" dirty="0" err="1"/>
              <a:t>éticos</a:t>
            </a:r>
            <a:r>
              <a:rPr lang="en-US" sz="1400" dirty="0"/>
              <a:t>. </a:t>
            </a:r>
            <a:r>
              <a:rPr lang="en-US" sz="1400" dirty="0" err="1"/>
              <a:t>Preguntábase</a:t>
            </a:r>
            <a:r>
              <a:rPr lang="en-US" sz="1400" dirty="0"/>
              <a:t>: Que é a </a:t>
            </a:r>
            <a:r>
              <a:rPr lang="en-US" sz="1400" dirty="0" err="1"/>
              <a:t>xustiza</a:t>
            </a:r>
            <a:r>
              <a:rPr lang="en-US" sz="1400" dirty="0"/>
              <a:t>? Que é a </a:t>
            </a:r>
            <a:r>
              <a:rPr lang="en-US" sz="1400" dirty="0" err="1"/>
              <a:t>virtude</a:t>
            </a:r>
            <a:r>
              <a:rPr lang="en-US" sz="1400" dirty="0"/>
              <a:t>? Que é a </a:t>
            </a:r>
            <a:r>
              <a:rPr lang="en-US" sz="1400" dirty="0" err="1"/>
              <a:t>valentía</a:t>
            </a:r>
            <a:r>
              <a:rPr lang="en-US" sz="1400" dirty="0"/>
              <a:t>?</a:t>
            </a:r>
          </a:p>
          <a:p>
            <a:pPr>
              <a:lnSpc>
                <a:spcPct val="90000"/>
              </a:lnSpc>
            </a:pPr>
            <a:r>
              <a:rPr lang="en-US" sz="1400" dirty="0" err="1"/>
              <a:t>Sócrates</a:t>
            </a:r>
            <a:r>
              <a:rPr lang="en-US" sz="1400" dirty="0"/>
              <a:t> </a:t>
            </a:r>
            <a:r>
              <a:rPr lang="en-US" sz="1400" dirty="0" err="1"/>
              <a:t>consideraba</a:t>
            </a:r>
            <a:r>
              <a:rPr lang="en-US" sz="1400" dirty="0"/>
              <a:t> que, se </a:t>
            </a:r>
            <a:r>
              <a:rPr lang="en-US" sz="1400" dirty="0" err="1"/>
              <a:t>conseguimos</a:t>
            </a:r>
            <a:r>
              <a:rPr lang="en-US" sz="1400" dirty="0"/>
              <a:t>, </a:t>
            </a:r>
            <a:r>
              <a:rPr lang="en-US" sz="1400" dirty="0" err="1"/>
              <a:t>definir</a:t>
            </a:r>
            <a:r>
              <a:rPr lang="en-US" sz="1400" dirty="0"/>
              <a:t> un </a:t>
            </a:r>
            <a:r>
              <a:rPr lang="en-US" sz="1400" dirty="0" err="1"/>
              <a:t>concepto</a:t>
            </a:r>
            <a:r>
              <a:rPr lang="en-US" sz="1400" dirty="0"/>
              <a:t> </a:t>
            </a:r>
            <a:r>
              <a:rPr lang="en-US" sz="1400" dirty="0" err="1"/>
              <a:t>por</a:t>
            </a:r>
            <a:r>
              <a:rPr lang="en-US" sz="1400" dirty="0"/>
              <a:t> medio da </a:t>
            </a:r>
            <a:r>
              <a:rPr lang="en-US" sz="1400" dirty="0" err="1"/>
              <a:t>razón</a:t>
            </a:r>
            <a:r>
              <a:rPr lang="en-US" sz="1400" dirty="0"/>
              <a:t> (</a:t>
            </a:r>
            <a:r>
              <a:rPr lang="en-US" sz="1400" dirty="0" err="1"/>
              <a:t>por</a:t>
            </a:r>
            <a:r>
              <a:rPr lang="en-US" sz="1400" dirty="0"/>
              <a:t> </a:t>
            </a:r>
            <a:r>
              <a:rPr lang="en-US" sz="1400" dirty="0" err="1"/>
              <a:t>exemplo</a:t>
            </a:r>
            <a:r>
              <a:rPr lang="en-US" sz="1400" dirty="0"/>
              <a:t>, o de </a:t>
            </a:r>
            <a:r>
              <a:rPr lang="en-US" sz="1400" dirty="0" err="1"/>
              <a:t>xustiza</a:t>
            </a:r>
            <a:r>
              <a:rPr lang="en-US" sz="1400" dirty="0"/>
              <a:t>), </a:t>
            </a:r>
            <a:r>
              <a:rPr lang="en-US" sz="1400" dirty="0" err="1"/>
              <a:t>este</a:t>
            </a:r>
            <a:r>
              <a:rPr lang="en-US" sz="1400" dirty="0"/>
              <a:t> </a:t>
            </a:r>
            <a:r>
              <a:rPr lang="en-US" sz="1400" dirty="0" err="1"/>
              <a:t>será</a:t>
            </a:r>
            <a:r>
              <a:rPr lang="en-US" sz="1400" dirty="0"/>
              <a:t> </a:t>
            </a:r>
            <a:r>
              <a:rPr lang="en-US" sz="1400" dirty="0" err="1"/>
              <a:t>válido</a:t>
            </a:r>
            <a:r>
              <a:rPr lang="en-US" sz="1400" dirty="0"/>
              <a:t> </a:t>
            </a:r>
            <a:r>
              <a:rPr lang="en-US" sz="1400" dirty="0" err="1"/>
              <a:t>universalmente</a:t>
            </a:r>
            <a:r>
              <a:rPr lang="en-US" sz="1400" dirty="0"/>
              <a:t>. </a:t>
            </a:r>
          </a:p>
        </p:txBody>
      </p:sp>
      <p:pic>
        <p:nvPicPr>
          <p:cNvPr id="1026" name="Picture 2" descr="Sócrates - Wikipedia, la enciclopedia libre">
            <a:extLst>
              <a:ext uri="{FF2B5EF4-FFF2-40B4-BE49-F238E27FC236}">
                <a16:creationId xmlns:a16="http://schemas.microsoft.com/office/drawing/2014/main" id="{374B9A1D-8F38-4F8E-4F5B-AD82319840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1" b="432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043" name="Isosceles Triangle 104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0394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784580-70FC-8E20-0F12-FA840A0AF5CB}"/>
              </a:ext>
            </a:extLst>
          </p:cNvPr>
          <p:cNvSpPr>
            <a:spLocks noGrp="1"/>
          </p:cNvSpPr>
          <p:nvPr>
            <p:ph type="title"/>
          </p:nvPr>
        </p:nvSpPr>
        <p:spPr/>
        <p:txBody>
          <a:bodyPr/>
          <a:lstStyle/>
          <a:p>
            <a:r>
              <a:rPr lang="gl-ES" dirty="0"/>
              <a:t>O método de </a:t>
            </a:r>
            <a:r>
              <a:rPr lang="gl-ES" dirty="0" err="1"/>
              <a:t>Sócrates</a:t>
            </a:r>
            <a:endParaRPr lang="gl-ES" dirty="0"/>
          </a:p>
        </p:txBody>
      </p:sp>
      <p:sp>
        <p:nvSpPr>
          <p:cNvPr id="4" name="Marcador de contenido 2">
            <a:extLst>
              <a:ext uri="{FF2B5EF4-FFF2-40B4-BE49-F238E27FC236}">
                <a16:creationId xmlns:a16="http://schemas.microsoft.com/office/drawing/2014/main" id="{3515D0E1-351E-B5F2-A5EF-7876DE827D66}"/>
              </a:ext>
            </a:extLst>
          </p:cNvPr>
          <p:cNvSpPr txBox="1">
            <a:spLocks/>
          </p:cNvSpPr>
          <p:nvPr/>
        </p:nvSpPr>
        <p:spPr>
          <a:xfrm>
            <a:off x="691711" y="1798411"/>
            <a:ext cx="8596668" cy="426550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gl-ES" sz="2000" dirty="0"/>
              <a:t>Para intentar captar a definición deses conceptos, </a:t>
            </a:r>
            <a:r>
              <a:rPr lang="gl-ES" sz="2000" dirty="0" err="1"/>
              <a:t>Sócrates</a:t>
            </a:r>
            <a:r>
              <a:rPr lang="gl-ES" sz="2000" dirty="0"/>
              <a:t> seguía un método que se desenvolvía en dous momentos: ironía e maiéutica. </a:t>
            </a:r>
          </a:p>
          <a:p>
            <a:r>
              <a:rPr lang="gl-ES" sz="2000" dirty="0"/>
              <a:t>Ironía: </a:t>
            </a:r>
            <a:r>
              <a:rPr lang="gl-ES" sz="2000" dirty="0" err="1"/>
              <a:t>Sócrates</a:t>
            </a:r>
            <a:r>
              <a:rPr lang="gl-ES" sz="2000" dirty="0"/>
              <a:t> afirmaba que a única cousa que sabía era que non sabía nada. Por tanto, rara vez ofrecía unha resposta ás preguntas filosóficas que propoñía. No seu lugar, pedía ao seu interlocutor que definise el mesmo o concepto (preguntaba, por exemplo, “que é a xustiza”?). </a:t>
            </a:r>
          </a:p>
          <a:p>
            <a:r>
              <a:rPr lang="gl-ES" sz="2000" dirty="0"/>
              <a:t>Cando o seu interlocutor daba unha resposta, </a:t>
            </a:r>
            <a:r>
              <a:rPr lang="gl-ES" sz="2000" dirty="0" err="1"/>
              <a:t>Sócrates</a:t>
            </a:r>
            <a:r>
              <a:rPr lang="gl-ES" sz="2000" dirty="0"/>
              <a:t> refutábaa, buscando contradicións no discurso. Así, buscaba que os demais recoñecesen a súa ignorancia. </a:t>
            </a:r>
          </a:p>
          <a:p>
            <a:r>
              <a:rPr lang="gl-ES" sz="2000" dirty="0" err="1"/>
              <a:t>Maíéutica</a:t>
            </a:r>
            <a:r>
              <a:rPr lang="gl-ES" sz="2000" dirty="0"/>
              <a:t>: a nai de </a:t>
            </a:r>
            <a:r>
              <a:rPr lang="gl-ES" sz="2000" dirty="0" err="1"/>
              <a:t>Sócrates</a:t>
            </a:r>
            <a:r>
              <a:rPr lang="gl-ES" sz="2000" dirty="0"/>
              <a:t> era comadroa. </a:t>
            </a:r>
            <a:r>
              <a:rPr lang="gl-ES" sz="2000" dirty="0" err="1"/>
              <a:t>Sócrates</a:t>
            </a:r>
            <a:r>
              <a:rPr lang="gl-ES" sz="2000" dirty="0"/>
              <a:t> dicía que el facía esa labor, pero cos conceptos (axudaba a dar a luz conceptos). </a:t>
            </a:r>
            <a:r>
              <a:rPr lang="gl-ES" sz="2000" dirty="0" err="1"/>
              <a:t>Sócrates</a:t>
            </a:r>
            <a:r>
              <a:rPr lang="gl-ES" sz="2000" dirty="0"/>
              <a:t> vai facendo preguntas para guiar ao seu interlocutor cara a verdade. </a:t>
            </a:r>
          </a:p>
        </p:txBody>
      </p:sp>
    </p:spTree>
    <p:extLst>
      <p:ext uri="{BB962C8B-B14F-4D97-AF65-F5344CB8AC3E}">
        <p14:creationId xmlns:p14="http://schemas.microsoft.com/office/powerpoint/2010/main" val="524796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729C32-68B0-4D72-E1D1-B3542DD2FB61}"/>
              </a:ext>
            </a:extLst>
          </p:cNvPr>
          <p:cNvSpPr>
            <a:spLocks noGrp="1"/>
          </p:cNvSpPr>
          <p:nvPr>
            <p:ph type="title"/>
          </p:nvPr>
        </p:nvSpPr>
        <p:spPr/>
        <p:txBody>
          <a:bodyPr/>
          <a:lstStyle/>
          <a:p>
            <a:endParaRPr lang="gl-ES"/>
          </a:p>
        </p:txBody>
      </p:sp>
    </p:spTree>
    <p:extLst>
      <p:ext uri="{BB962C8B-B14F-4D97-AF65-F5344CB8AC3E}">
        <p14:creationId xmlns:p14="http://schemas.microsoft.com/office/powerpoint/2010/main" val="382623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0ED306D-6C54-E512-13F3-CB966E04D9AE}"/>
              </a:ext>
            </a:extLst>
          </p:cNvPr>
          <p:cNvSpPr>
            <a:spLocks noGrp="1"/>
          </p:cNvSpPr>
          <p:nvPr>
            <p:ph type="title"/>
          </p:nvPr>
        </p:nvSpPr>
        <p:spPr>
          <a:xfrm>
            <a:off x="652481" y="1382486"/>
            <a:ext cx="3547581" cy="4093028"/>
          </a:xfrm>
        </p:spPr>
        <p:txBody>
          <a:bodyPr anchor="ctr">
            <a:normAutofit/>
          </a:bodyPr>
          <a:lstStyle/>
          <a:p>
            <a:r>
              <a:rPr lang="gl-ES" sz="4400" dirty="0"/>
              <a:t>Causas económicas do xurdimento da filosofía</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EC45E780-28B3-3831-22C3-ED939309B6B0}"/>
              </a:ext>
            </a:extLst>
          </p:cNvPr>
          <p:cNvGraphicFramePr>
            <a:graphicFrameLocks noGrp="1"/>
          </p:cNvGraphicFramePr>
          <p:nvPr>
            <p:ph idx="1"/>
            <p:extLst>
              <p:ext uri="{D42A27DB-BD31-4B8C-83A1-F6EECF244321}">
                <p14:modId xmlns:p14="http://schemas.microsoft.com/office/powerpoint/2010/main" val="425145973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59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4" name="Isosceles Triangle 308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8" name="Isosceles Triangle 308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9" name="Isosceles Triangle 308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074" name="Picture 2">
            <a:extLst>
              <a:ext uri="{FF2B5EF4-FFF2-40B4-BE49-F238E27FC236}">
                <a16:creationId xmlns:a16="http://schemas.microsoft.com/office/drawing/2014/main" id="{72B9068B-EA99-D27F-4E11-67ACA1C83E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39699" y="334560"/>
            <a:ext cx="7631076" cy="505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849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A91981-65A6-0E1C-1AE4-AD6F0EBCF4AC}"/>
              </a:ext>
            </a:extLst>
          </p:cNvPr>
          <p:cNvSpPr>
            <a:spLocks noGrp="1"/>
          </p:cNvSpPr>
          <p:nvPr>
            <p:ph type="title"/>
          </p:nvPr>
        </p:nvSpPr>
        <p:spPr/>
        <p:txBody>
          <a:bodyPr/>
          <a:lstStyle/>
          <a:p>
            <a:r>
              <a:rPr lang="gl-ES" dirty="0"/>
              <a:t>Causas políticas I: a </a:t>
            </a:r>
            <a:r>
              <a:rPr lang="gl-ES" dirty="0" err="1"/>
              <a:t>polis</a:t>
            </a:r>
            <a:endParaRPr lang="gl-ES" dirty="0"/>
          </a:p>
        </p:txBody>
      </p:sp>
      <p:sp>
        <p:nvSpPr>
          <p:cNvPr id="3" name="Marcador de contenido 2">
            <a:extLst>
              <a:ext uri="{FF2B5EF4-FFF2-40B4-BE49-F238E27FC236}">
                <a16:creationId xmlns:a16="http://schemas.microsoft.com/office/drawing/2014/main" id="{5A1795EC-B36F-DE53-1AAF-1999D7682B88}"/>
              </a:ext>
            </a:extLst>
          </p:cNvPr>
          <p:cNvSpPr>
            <a:spLocks noGrp="1"/>
          </p:cNvSpPr>
          <p:nvPr>
            <p:ph idx="1"/>
          </p:nvPr>
        </p:nvSpPr>
        <p:spPr>
          <a:xfrm>
            <a:off x="677334" y="1689139"/>
            <a:ext cx="8596668" cy="4559261"/>
          </a:xfrm>
        </p:spPr>
        <p:txBody>
          <a:bodyPr>
            <a:normAutofit/>
          </a:bodyPr>
          <a:lstStyle/>
          <a:p>
            <a:r>
              <a:rPr lang="pt-BR" b="0" i="0" u="none" strike="noStrike" dirty="0">
                <a:solidFill>
                  <a:srgbClr val="000000"/>
                </a:solidFill>
                <a:effectLst/>
                <a:latin typeface="Arial" panose="020B0604020202020204" pitchFamily="34" charset="0"/>
                <a:cs typeface="Arial" panose="020B0604020202020204" pitchFamily="34" charset="0"/>
              </a:rPr>
              <a:t>A forma de </a:t>
            </a:r>
            <a:r>
              <a:rPr lang="pt-BR" b="0" i="0" u="none" strike="noStrike" dirty="0" err="1">
                <a:solidFill>
                  <a:srgbClr val="000000"/>
                </a:solidFill>
                <a:effectLst/>
                <a:latin typeface="Arial" panose="020B0604020202020204" pitchFamily="34" charset="0"/>
                <a:cs typeface="Arial" panose="020B0604020202020204" pitchFamily="34" charset="0"/>
              </a:rPr>
              <a:t>organización</a:t>
            </a:r>
            <a:r>
              <a:rPr lang="pt-BR" b="0" i="0" u="none" strike="noStrike" dirty="0">
                <a:solidFill>
                  <a:srgbClr val="000000"/>
                </a:solidFill>
                <a:effectLst/>
                <a:latin typeface="Arial" panose="020B0604020202020204" pitchFamily="34" charset="0"/>
                <a:cs typeface="Arial" panose="020B0604020202020204" pitchFamily="34" charset="0"/>
              </a:rPr>
              <a:t> política e territorial da </a:t>
            </a:r>
            <a:r>
              <a:rPr lang="pt-BR" b="0" i="0" u="none" strike="noStrike" dirty="0" err="1">
                <a:solidFill>
                  <a:srgbClr val="000000"/>
                </a:solidFill>
                <a:effectLst/>
                <a:latin typeface="Arial" panose="020B0604020202020204" pitchFamily="34" charset="0"/>
                <a:cs typeface="Arial" panose="020B0604020202020204" pitchFamily="34" charset="0"/>
              </a:rPr>
              <a:t>Grecia</a:t>
            </a:r>
            <a:r>
              <a:rPr lang="pt-BR" b="0" i="0" u="none" strike="noStrike" dirty="0">
                <a:solidFill>
                  <a:srgbClr val="000000"/>
                </a:solidFill>
                <a:effectLst/>
                <a:latin typeface="Arial" panose="020B0604020202020204" pitchFamily="34" charset="0"/>
                <a:cs typeface="Arial" panose="020B0604020202020204" pitchFamily="34" charset="0"/>
              </a:rPr>
              <a:t> Antigua era a da Polis ou cidade-estado.</a:t>
            </a:r>
          </a:p>
          <a:p>
            <a:r>
              <a:rPr lang="pt-BR" b="0" i="0" u="none" strike="noStrike" dirty="0">
                <a:solidFill>
                  <a:srgbClr val="000000"/>
                </a:solidFill>
                <a:effectLst/>
                <a:latin typeface="Arial" panose="020B0604020202020204" pitchFamily="34" charset="0"/>
                <a:cs typeface="Arial" panose="020B0604020202020204" pitchFamily="34" charset="0"/>
              </a:rPr>
              <a:t>Unha polis é unha zona </a:t>
            </a:r>
            <a:r>
              <a:rPr lang="pt-BR" b="0" i="0" u="none" strike="noStrike" dirty="0" err="1">
                <a:solidFill>
                  <a:srgbClr val="000000"/>
                </a:solidFill>
                <a:effectLst/>
                <a:latin typeface="Arial" panose="020B0604020202020204" pitchFamily="34" charset="0"/>
                <a:cs typeface="Arial" panose="020B0604020202020204" pitchFamily="34" charset="0"/>
              </a:rPr>
              <a:t>xeográfica</a:t>
            </a:r>
            <a:r>
              <a:rPr lang="pt-BR" b="0" i="0" u="none" strike="noStrike" dirty="0">
                <a:solidFill>
                  <a:srgbClr val="000000"/>
                </a:solidFill>
                <a:effectLst/>
                <a:latin typeface="Arial" panose="020B0604020202020204" pitchFamily="34" charset="0"/>
                <a:cs typeface="Arial" panose="020B0604020202020204" pitchFamily="34" charset="0"/>
              </a:rPr>
              <a:t> que </a:t>
            </a:r>
            <a:r>
              <a:rPr lang="pt-BR" b="0" i="0" u="none" strike="noStrike" dirty="0" err="1">
                <a:solidFill>
                  <a:srgbClr val="000000"/>
                </a:solidFill>
                <a:effectLst/>
                <a:latin typeface="Arial" panose="020B0604020202020204" pitchFamily="34" charset="0"/>
                <a:cs typeface="Arial" panose="020B0604020202020204" pitchFamily="34" charset="0"/>
              </a:rPr>
              <a:t>comprende</a:t>
            </a:r>
            <a:r>
              <a:rPr lang="pt-BR" b="0" i="0" u="none" strike="noStrike" dirty="0">
                <a:solidFill>
                  <a:srgbClr val="000000"/>
                </a:solidFill>
                <a:effectLst/>
                <a:latin typeface="Arial" panose="020B0604020202020204" pitchFamily="34" charset="0"/>
                <a:cs typeface="Arial" panose="020B0604020202020204" pitchFamily="34" charset="0"/>
              </a:rPr>
              <a:t> unha cidade e os seus </a:t>
            </a:r>
            <a:r>
              <a:rPr lang="pt-BR" b="0" i="0" u="none" strike="noStrike" dirty="0" err="1">
                <a:solidFill>
                  <a:srgbClr val="000000"/>
                </a:solidFill>
                <a:effectLst/>
                <a:latin typeface="Arial" panose="020B0604020202020204" pitchFamily="34" charset="0"/>
                <a:cs typeface="Arial" panose="020B0604020202020204" pitchFamily="34" charset="0"/>
              </a:rPr>
              <a:t>territorios</a:t>
            </a:r>
            <a:r>
              <a:rPr lang="pt-BR" b="0" i="0" u="none" strike="noStrike" dirty="0">
                <a:solidFill>
                  <a:srgbClr val="000000"/>
                </a:solidFill>
                <a:effectLst/>
                <a:latin typeface="Arial" panose="020B0604020202020204" pitchFamily="34" charset="0"/>
                <a:cs typeface="Arial" panose="020B0604020202020204" pitchFamily="34" charset="0"/>
              </a:rPr>
              <a:t> </a:t>
            </a:r>
            <a:r>
              <a:rPr lang="pt-BR" b="0" i="0" u="none" strike="noStrike" dirty="0" err="1">
                <a:solidFill>
                  <a:srgbClr val="000000"/>
                </a:solidFill>
                <a:effectLst/>
                <a:latin typeface="Arial" panose="020B0604020202020204" pitchFamily="34" charset="0"/>
                <a:cs typeface="Arial" panose="020B0604020202020204" pitchFamily="34" charset="0"/>
              </a:rPr>
              <a:t>adxacentes</a:t>
            </a:r>
            <a:r>
              <a:rPr lang="pt-BR" b="0" i="0" u="none" strike="noStrike" dirty="0">
                <a:solidFill>
                  <a:srgbClr val="000000"/>
                </a:solidFill>
                <a:effectLst/>
                <a:latin typeface="Arial" panose="020B0604020202020204" pitchFamily="34" charset="0"/>
                <a:cs typeface="Arial" panose="020B0604020202020204" pitchFamily="34" charset="0"/>
              </a:rPr>
              <a:t>, e que </a:t>
            </a:r>
            <a:r>
              <a:rPr lang="pt-BR" b="0" i="0" u="none" strike="noStrike" dirty="0" err="1">
                <a:solidFill>
                  <a:srgbClr val="000000"/>
                </a:solidFill>
                <a:effectLst/>
                <a:latin typeface="Arial" panose="020B0604020202020204" pitchFamily="34" charset="0"/>
                <a:cs typeface="Arial" panose="020B0604020202020204" pitchFamily="34" charset="0"/>
              </a:rPr>
              <a:t>constitúe</a:t>
            </a:r>
            <a:r>
              <a:rPr lang="pt-BR" b="0" i="0" u="none" strike="noStrike" dirty="0">
                <a:solidFill>
                  <a:srgbClr val="000000"/>
                </a:solidFill>
                <a:effectLst/>
                <a:latin typeface="Arial" panose="020B0604020202020204" pitchFamily="34" charset="0"/>
                <a:cs typeface="Arial" panose="020B0604020202020204" pitchFamily="34" charset="0"/>
              </a:rPr>
              <a:t> unha comunidade política capaz de </a:t>
            </a:r>
            <a:r>
              <a:rPr lang="pt-BR" b="0" i="0" u="none" strike="noStrike" dirty="0" err="1">
                <a:solidFill>
                  <a:srgbClr val="000000"/>
                </a:solidFill>
                <a:effectLst/>
                <a:latin typeface="Arial" panose="020B0604020202020204" pitchFamily="34" charset="0"/>
                <a:cs typeface="Arial" panose="020B0604020202020204" pitchFamily="34" charset="0"/>
              </a:rPr>
              <a:t>autogobernarse</a:t>
            </a:r>
            <a:endParaRPr lang="pt-BR" b="0" i="0" u="none" strike="noStrike" dirty="0">
              <a:solidFill>
                <a:srgbClr val="000000"/>
              </a:solidFill>
              <a:effectLst/>
              <a:latin typeface="Arial" panose="020B0604020202020204" pitchFamily="34" charset="0"/>
              <a:cs typeface="Arial" panose="020B0604020202020204" pitchFamily="34" charset="0"/>
            </a:endParaRPr>
          </a:p>
          <a:p>
            <a:r>
              <a:rPr lang="es-ES" b="0" i="0" u="none" strike="noStrike" dirty="0">
                <a:solidFill>
                  <a:srgbClr val="000000"/>
                </a:solidFill>
                <a:effectLst/>
                <a:latin typeface="Arial" panose="020B0604020202020204" pitchFamily="34" charset="0"/>
                <a:cs typeface="Arial" panose="020B0604020202020204" pitchFamily="34" charset="0"/>
              </a:rPr>
              <a:t>O </a:t>
            </a:r>
            <a:r>
              <a:rPr lang="es-ES" b="0" i="0" u="none" strike="noStrike" dirty="0" err="1">
                <a:solidFill>
                  <a:srgbClr val="000000"/>
                </a:solidFill>
                <a:effectLst/>
                <a:latin typeface="Arial" panose="020B0604020202020204" pitchFamily="34" charset="0"/>
                <a:cs typeface="Arial" panose="020B0604020202020204" pitchFamily="34" charset="0"/>
              </a:rPr>
              <a:t>goberno</a:t>
            </a:r>
            <a:r>
              <a:rPr lang="es-ES" b="0" i="0" u="none" strike="noStrike" dirty="0">
                <a:solidFill>
                  <a:srgbClr val="000000"/>
                </a:solidFill>
                <a:effectLst/>
                <a:latin typeface="Arial" panose="020B0604020202020204" pitchFamily="34" charset="0"/>
                <a:cs typeface="Arial" panose="020B0604020202020204" pitchFamily="34" charset="0"/>
              </a:rPr>
              <a:t> das </a:t>
            </a:r>
            <a:r>
              <a:rPr lang="es-ES" b="0" i="0" u="none" strike="noStrike" dirty="0" err="1">
                <a:solidFill>
                  <a:srgbClr val="000000"/>
                </a:solidFill>
                <a:effectLst/>
                <a:latin typeface="Arial" panose="020B0604020202020204" pitchFamily="34" charset="0"/>
                <a:cs typeface="Arial" panose="020B0604020202020204" pitchFamily="34" charset="0"/>
              </a:rPr>
              <a:t>cidades</a:t>
            </a:r>
            <a:r>
              <a:rPr lang="es-ES" b="0" i="0" u="none" strike="noStrike" dirty="0">
                <a:solidFill>
                  <a:srgbClr val="000000"/>
                </a:solidFill>
                <a:effectLst/>
                <a:latin typeface="Arial" panose="020B0604020202020204" pitchFamily="34" charset="0"/>
                <a:cs typeface="Arial" panose="020B0604020202020204" pitchFamily="34" charset="0"/>
              </a:rPr>
              <a:t>-estado antes da expansión económica que acabamos de mencionar era de tipo aristocrático, estando o poder en </a:t>
            </a:r>
            <a:r>
              <a:rPr lang="es-ES" b="0" i="0" u="none" strike="noStrike" dirty="0" err="1">
                <a:solidFill>
                  <a:srgbClr val="000000"/>
                </a:solidFill>
                <a:effectLst/>
                <a:latin typeface="Arial" panose="020B0604020202020204" pitchFamily="34" charset="0"/>
                <a:cs typeface="Arial" panose="020B0604020202020204" pitchFamily="34" charset="0"/>
              </a:rPr>
              <a:t>mans</a:t>
            </a:r>
            <a:r>
              <a:rPr lang="es-ES" b="0" i="0" u="none" strike="noStrike" dirty="0">
                <a:solidFill>
                  <a:srgbClr val="000000"/>
                </a:solidFill>
                <a:effectLst/>
                <a:latin typeface="Arial" panose="020B0604020202020204" pitchFamily="34" charset="0"/>
                <a:cs typeface="Arial" panose="020B0604020202020204" pitchFamily="34" charset="0"/>
              </a:rPr>
              <a:t> da </a:t>
            </a:r>
            <a:r>
              <a:rPr lang="es-ES" b="0" i="0" u="none" strike="noStrike" dirty="0" err="1">
                <a:solidFill>
                  <a:srgbClr val="000000"/>
                </a:solidFill>
                <a:effectLst/>
                <a:latin typeface="Arial" panose="020B0604020202020204" pitchFamily="34" charset="0"/>
                <a:cs typeface="Arial" panose="020B0604020202020204" pitchFamily="34" charset="0"/>
              </a:rPr>
              <a:t>nobreza</a:t>
            </a:r>
            <a:r>
              <a:rPr lang="es-ES" dirty="0">
                <a:solidFill>
                  <a:srgbClr val="000000"/>
                </a:solidFill>
                <a:latin typeface="Arial" panose="020B0604020202020204" pitchFamily="34" charset="0"/>
                <a:cs typeface="Arial" panose="020B0604020202020204" pitchFamily="34" charset="0"/>
              </a:rPr>
              <a:t> </a:t>
            </a:r>
            <a:r>
              <a:rPr lang="es-ES" dirty="0" err="1">
                <a:solidFill>
                  <a:srgbClr val="000000"/>
                </a:solidFill>
                <a:latin typeface="Arial" panose="020B0604020202020204" pitchFamily="34" charset="0"/>
                <a:cs typeface="Arial" panose="020B0604020202020204" pitchFamily="34" charset="0"/>
              </a:rPr>
              <a:t>terratenente</a:t>
            </a:r>
            <a:endParaRPr lang="es-ES" b="0" i="0" u="none" strike="noStrike" dirty="0">
              <a:solidFill>
                <a:srgbClr val="000000"/>
              </a:solidFill>
              <a:effectLst/>
              <a:latin typeface="Arial" panose="020B0604020202020204" pitchFamily="34" charset="0"/>
              <a:cs typeface="Arial" panose="020B0604020202020204" pitchFamily="34" charset="0"/>
            </a:endParaRPr>
          </a:p>
          <a:p>
            <a:r>
              <a:rPr lang="es-ES" b="0" i="0" u="none" strike="noStrike" dirty="0">
                <a:solidFill>
                  <a:srgbClr val="000000"/>
                </a:solidFill>
                <a:effectLst/>
                <a:latin typeface="Arial" panose="020B0604020202020204" pitchFamily="34" charset="0"/>
                <a:cs typeface="Arial" panose="020B0604020202020204" pitchFamily="34" charset="0"/>
              </a:rPr>
              <a:t>A nova clase comerciante e </a:t>
            </a:r>
            <a:r>
              <a:rPr lang="es-ES" b="0" i="0" u="none" strike="noStrike" dirty="0" err="1">
                <a:solidFill>
                  <a:srgbClr val="000000"/>
                </a:solidFill>
                <a:effectLst/>
                <a:latin typeface="Arial" panose="020B0604020202020204" pitchFamily="34" charset="0"/>
                <a:cs typeface="Arial" panose="020B0604020202020204" pitchFamily="34" charset="0"/>
              </a:rPr>
              <a:t>artesá</a:t>
            </a:r>
            <a:r>
              <a:rPr lang="es-ES" b="0" i="0" u="none" strike="noStrike" dirty="0">
                <a:solidFill>
                  <a:srgbClr val="000000"/>
                </a:solidFill>
                <a:effectLst/>
                <a:latin typeface="Arial" panose="020B0604020202020204" pitchFamily="34" charset="0"/>
                <a:cs typeface="Arial" panose="020B0604020202020204" pitchFamily="34" charset="0"/>
              </a:rPr>
              <a:t> </a:t>
            </a:r>
            <a:r>
              <a:rPr lang="es-ES" b="0" i="0" u="none" strike="noStrike" dirty="0" err="1">
                <a:solidFill>
                  <a:srgbClr val="000000"/>
                </a:solidFill>
                <a:effectLst/>
                <a:latin typeface="Arial" panose="020B0604020202020204" pitchFamily="34" charset="0"/>
                <a:cs typeface="Arial" panose="020B0604020202020204" pitchFamily="34" charset="0"/>
              </a:rPr>
              <a:t>conseguiu</a:t>
            </a:r>
            <a:r>
              <a:rPr lang="es-ES" b="0" i="0" u="none" strike="noStrike" dirty="0">
                <a:solidFill>
                  <a:srgbClr val="000000"/>
                </a:solidFill>
                <a:effectLst/>
                <a:latin typeface="Arial" panose="020B0604020202020204" pitchFamily="34" charset="0"/>
                <a:cs typeface="Arial" panose="020B0604020202020204" pitchFamily="34" charset="0"/>
              </a:rPr>
              <a:t> </a:t>
            </a:r>
            <a:r>
              <a:rPr lang="es-ES" b="0" i="0" u="none" strike="noStrike" dirty="0" err="1">
                <a:solidFill>
                  <a:srgbClr val="000000"/>
                </a:solidFill>
                <a:effectLst/>
                <a:latin typeface="Arial" panose="020B0604020202020204" pitchFamily="34" charset="0"/>
                <a:cs typeface="Arial" panose="020B0604020202020204" pitchFamily="34" charset="0"/>
              </a:rPr>
              <a:t>unha</a:t>
            </a:r>
            <a:r>
              <a:rPr lang="es-ES" b="0" i="0" u="none" strike="noStrike" dirty="0">
                <a:solidFill>
                  <a:srgbClr val="000000"/>
                </a:solidFill>
                <a:effectLst/>
                <a:latin typeface="Arial" panose="020B0604020202020204" pitchFamily="34" charset="0"/>
                <a:cs typeface="Arial" panose="020B0604020202020204" pitchFamily="34" charset="0"/>
              </a:rPr>
              <a:t> considerable </a:t>
            </a:r>
            <a:r>
              <a:rPr lang="es-ES" b="0" i="0" u="none" strike="noStrike" dirty="0" err="1">
                <a:solidFill>
                  <a:srgbClr val="000000"/>
                </a:solidFill>
                <a:effectLst/>
                <a:latin typeface="Arial" panose="020B0604020202020204" pitchFamily="34" charset="0"/>
                <a:cs typeface="Arial" panose="020B0604020202020204" pitchFamily="34" charset="0"/>
              </a:rPr>
              <a:t>forza</a:t>
            </a:r>
            <a:r>
              <a:rPr lang="es-ES" b="0" i="0" u="none" strike="noStrike" dirty="0">
                <a:solidFill>
                  <a:srgbClr val="000000"/>
                </a:solidFill>
                <a:effectLst/>
                <a:latin typeface="Arial" panose="020B0604020202020204" pitchFamily="34" charset="0"/>
                <a:cs typeface="Arial" panose="020B0604020202020204" pitchFamily="34" charset="0"/>
              </a:rPr>
              <a:t> económica, </a:t>
            </a:r>
            <a:r>
              <a:rPr lang="es-ES" b="0" i="0" u="none" strike="noStrike" dirty="0" err="1">
                <a:solidFill>
                  <a:srgbClr val="000000"/>
                </a:solidFill>
                <a:effectLst/>
                <a:latin typeface="Arial" panose="020B0604020202020204" pitchFamily="34" charset="0"/>
                <a:cs typeface="Arial" panose="020B0604020202020204" pitchFamily="34" charset="0"/>
              </a:rPr>
              <a:t>co</a:t>
            </a:r>
            <a:r>
              <a:rPr lang="es-ES" b="0" i="0" u="none" strike="noStrike" dirty="0">
                <a:solidFill>
                  <a:srgbClr val="000000"/>
                </a:solidFill>
                <a:effectLst/>
                <a:latin typeface="Arial" panose="020B0604020202020204" pitchFamily="34" charset="0"/>
                <a:cs typeface="Arial" panose="020B0604020202020204" pitchFamily="34" charset="0"/>
              </a:rPr>
              <a:t> que se </a:t>
            </a:r>
            <a:r>
              <a:rPr lang="es-ES" b="0" i="0" u="none" strike="noStrike" dirty="0" err="1">
                <a:solidFill>
                  <a:srgbClr val="000000"/>
                </a:solidFill>
                <a:effectLst/>
                <a:latin typeface="Arial" panose="020B0604020202020204" pitchFamily="34" charset="0"/>
                <a:cs typeface="Arial" panose="020B0604020202020204" pitchFamily="34" charset="0"/>
              </a:rPr>
              <a:t>produciron</a:t>
            </a:r>
            <a:r>
              <a:rPr lang="es-ES" b="0" i="0" u="none" strike="noStrike" dirty="0">
                <a:solidFill>
                  <a:srgbClr val="000000"/>
                </a:solidFill>
                <a:effectLst/>
                <a:latin typeface="Arial" panose="020B0604020202020204" pitchFamily="34" charset="0"/>
                <a:cs typeface="Arial" panose="020B0604020202020204" pitchFamily="34" charset="0"/>
              </a:rPr>
              <a:t> </a:t>
            </a:r>
            <a:r>
              <a:rPr lang="es-ES" b="0" i="0" u="none" strike="noStrike" dirty="0" err="1">
                <a:solidFill>
                  <a:srgbClr val="000000"/>
                </a:solidFill>
                <a:effectLst/>
                <a:latin typeface="Arial" panose="020B0604020202020204" pitchFamily="34" charset="0"/>
                <a:cs typeface="Arial" panose="020B0604020202020204" pitchFamily="34" charset="0"/>
              </a:rPr>
              <a:t>loitas</a:t>
            </a:r>
            <a:r>
              <a:rPr lang="es-ES" b="0" i="0" u="none" strike="noStrike" dirty="0">
                <a:solidFill>
                  <a:srgbClr val="000000"/>
                </a:solidFill>
                <a:effectLst/>
                <a:latin typeface="Arial" panose="020B0604020202020204" pitchFamily="34" charset="0"/>
                <a:cs typeface="Arial" panose="020B0604020202020204" pitchFamily="34" charset="0"/>
              </a:rPr>
              <a:t> políticas que culminaron no </a:t>
            </a:r>
            <a:r>
              <a:rPr lang="es-ES" b="0" i="0" u="none" strike="noStrike" dirty="0" err="1">
                <a:solidFill>
                  <a:srgbClr val="000000"/>
                </a:solidFill>
                <a:effectLst/>
                <a:latin typeface="Arial" panose="020B0604020202020204" pitchFamily="34" charset="0"/>
                <a:cs typeface="Arial" panose="020B0604020202020204" pitchFamily="34" charset="0"/>
              </a:rPr>
              <a:t>establecemento</a:t>
            </a:r>
            <a:r>
              <a:rPr lang="es-ES" b="0" i="0" u="none" strike="noStrike" dirty="0">
                <a:solidFill>
                  <a:srgbClr val="000000"/>
                </a:solidFill>
                <a:effectLst/>
                <a:latin typeface="Arial" panose="020B0604020202020204" pitchFamily="34" charset="0"/>
                <a:cs typeface="Arial" panose="020B0604020202020204" pitchFamily="34" charset="0"/>
              </a:rPr>
              <a:t> de </a:t>
            </a:r>
            <a:r>
              <a:rPr lang="es-ES" b="0" i="0" u="none" strike="noStrike" dirty="0" err="1">
                <a:solidFill>
                  <a:srgbClr val="000000"/>
                </a:solidFill>
                <a:effectLst/>
                <a:latin typeface="Arial" panose="020B0604020202020204" pitchFamily="34" charset="0"/>
                <a:cs typeface="Arial" panose="020B0604020202020204" pitchFamily="34" charset="0"/>
              </a:rPr>
              <a:t>réximes</a:t>
            </a:r>
            <a:r>
              <a:rPr lang="es-ES" b="0" i="0" u="none" strike="noStrike" dirty="0">
                <a:solidFill>
                  <a:srgbClr val="000000"/>
                </a:solidFill>
                <a:effectLst/>
                <a:latin typeface="Arial" panose="020B0604020202020204" pitchFamily="34" charset="0"/>
                <a:cs typeface="Arial" panose="020B0604020202020204" pitchFamily="34" charset="0"/>
              </a:rPr>
              <a:t> políticos que gozaban de </a:t>
            </a:r>
            <a:r>
              <a:rPr lang="es-ES" b="0" i="0" u="none" strike="noStrike" dirty="0" err="1">
                <a:solidFill>
                  <a:srgbClr val="000000"/>
                </a:solidFill>
                <a:effectLst/>
                <a:latin typeface="Arial" panose="020B0604020202020204" pitchFamily="34" charset="0"/>
                <a:cs typeface="Arial" panose="020B0604020202020204" pitchFamily="34" charset="0"/>
              </a:rPr>
              <a:t>liberdade</a:t>
            </a:r>
            <a:r>
              <a:rPr lang="es-ES" b="0" i="0" u="none" strike="noStrike" dirty="0">
                <a:solidFill>
                  <a:srgbClr val="000000"/>
                </a:solidFill>
                <a:effectLst/>
                <a:latin typeface="Arial" panose="020B0604020202020204" pitchFamily="34" charset="0"/>
                <a:cs typeface="Arial" panose="020B0604020202020204" pitchFamily="34" charset="0"/>
              </a:rPr>
              <a:t>.</a:t>
            </a:r>
            <a:r>
              <a:rPr lang="pt-BR" b="0" i="0" u="none" strike="noStrike" dirty="0">
                <a:solidFill>
                  <a:srgbClr val="000000"/>
                </a:solidFill>
                <a:effectLst/>
                <a:latin typeface="Arial" panose="020B0604020202020204" pitchFamily="34" charset="0"/>
                <a:cs typeface="Arial" panose="020B0604020202020204" pitchFamily="34" charset="0"/>
              </a:rPr>
              <a:t> </a:t>
            </a:r>
          </a:p>
          <a:p>
            <a:r>
              <a:rPr lang="gl-ES" dirty="0">
                <a:latin typeface="Arial" panose="020B0604020202020204" pitchFamily="34" charset="0"/>
                <a:cs typeface="Arial" panose="020B0604020202020204" pitchFamily="34" charset="0"/>
              </a:rPr>
              <a:t>A </a:t>
            </a:r>
            <a:r>
              <a:rPr lang="gl-ES" dirty="0" err="1">
                <a:latin typeface="Arial" panose="020B0604020202020204" pitchFamily="34" charset="0"/>
                <a:cs typeface="Arial" panose="020B0604020202020204" pitchFamily="34" charset="0"/>
              </a:rPr>
              <a:t>polis</a:t>
            </a:r>
            <a:r>
              <a:rPr lang="gl-ES" dirty="0">
                <a:latin typeface="Arial" panose="020B0604020202020204" pitchFamily="34" charset="0"/>
                <a:cs typeface="Arial" panose="020B0604020202020204" pitchFamily="34" charset="0"/>
              </a:rPr>
              <a:t> é o marco no que se vai desenvolver a primeira filosofía grega, e terá grande importancia no pensamento filosófico de Platón e Aristóteles. </a:t>
            </a:r>
          </a:p>
        </p:txBody>
      </p:sp>
    </p:spTree>
    <p:extLst>
      <p:ext uri="{BB962C8B-B14F-4D97-AF65-F5344CB8AC3E}">
        <p14:creationId xmlns:p14="http://schemas.microsoft.com/office/powerpoint/2010/main" val="260507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upload.wikimedia.org/wikipedia/commons/f/f1/Dis...">
            <a:extLst>
              <a:ext uri="{FF2B5EF4-FFF2-40B4-BE49-F238E27FC236}">
                <a16:creationId xmlns:a16="http://schemas.microsoft.com/office/drawing/2014/main" id="{28712D04-C39E-BFDC-86DD-BE32900895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873"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8DEA6B52-8148-82EF-EB0A-6CA83ED5DD72}"/>
              </a:ext>
            </a:extLst>
          </p:cNvPr>
          <p:cNvSpPr>
            <a:spLocks noGrp="1"/>
          </p:cNvSpPr>
          <p:nvPr>
            <p:ph type="title"/>
          </p:nvPr>
        </p:nvSpPr>
        <p:spPr>
          <a:xfrm>
            <a:off x="677333" y="609600"/>
            <a:ext cx="3851123" cy="1320800"/>
          </a:xfrm>
        </p:spPr>
        <p:txBody>
          <a:bodyPr>
            <a:normAutofit/>
          </a:bodyPr>
          <a:lstStyle/>
          <a:p>
            <a:r>
              <a:rPr lang="gl-ES"/>
              <a:t>Causas políticas II: a democracia</a:t>
            </a:r>
            <a:endParaRPr lang="gl-ES" dirty="0"/>
          </a:p>
        </p:txBody>
      </p:sp>
      <p:sp>
        <p:nvSpPr>
          <p:cNvPr id="3" name="Marcador de contenido 2">
            <a:extLst>
              <a:ext uri="{FF2B5EF4-FFF2-40B4-BE49-F238E27FC236}">
                <a16:creationId xmlns:a16="http://schemas.microsoft.com/office/drawing/2014/main" id="{FBA993F7-857C-1598-C5A4-FF0D4E653152}"/>
              </a:ext>
            </a:extLst>
          </p:cNvPr>
          <p:cNvSpPr>
            <a:spLocks noGrp="1"/>
          </p:cNvSpPr>
          <p:nvPr>
            <p:ph idx="1"/>
          </p:nvPr>
        </p:nvSpPr>
        <p:spPr>
          <a:xfrm>
            <a:off x="677334" y="2160589"/>
            <a:ext cx="3851122" cy="3880773"/>
          </a:xfrm>
        </p:spPr>
        <p:txBody>
          <a:bodyPr>
            <a:noAutofit/>
          </a:bodyPr>
          <a:lstStyle/>
          <a:p>
            <a:pPr>
              <a:lnSpc>
                <a:spcPct val="90000"/>
              </a:lnSpc>
            </a:pPr>
            <a:r>
              <a:rPr lang="pt-BR" sz="1400" b="0" i="0" u="none" strike="noStrike" dirty="0">
                <a:effectLst/>
                <a:latin typeface="Arial" panose="020B0604020202020204" pitchFamily="34" charset="0"/>
              </a:rPr>
              <a:t>As polis, </a:t>
            </a:r>
            <a:r>
              <a:rPr lang="pt-BR" sz="1400" b="0" i="0" u="none" strike="noStrike" dirty="0" err="1">
                <a:effectLst/>
                <a:latin typeface="Arial" panose="020B0604020202020204" pitchFamily="34" charset="0"/>
              </a:rPr>
              <a:t>cidades-estado</a:t>
            </a:r>
            <a:r>
              <a:rPr lang="pt-BR" sz="1400" b="0" i="0" u="none" strike="noStrike" dirty="0">
                <a:effectLst/>
                <a:latin typeface="Arial" panose="020B0604020202020204" pitchFamily="34" charset="0"/>
              </a:rPr>
              <a:t>, </a:t>
            </a:r>
            <a:r>
              <a:rPr lang="pt-BR" sz="1400" b="0" i="0" u="none" strike="noStrike" dirty="0" err="1">
                <a:effectLst/>
                <a:latin typeface="Arial" panose="020B0604020202020204" pitchFamily="34" charset="0"/>
              </a:rPr>
              <a:t>desenvolveron</a:t>
            </a:r>
            <a:r>
              <a:rPr lang="pt-BR" sz="1400" b="0" i="0" u="none" strike="noStrike" dirty="0">
                <a:effectLst/>
                <a:latin typeface="Arial" panose="020B0604020202020204" pitchFamily="34" charset="0"/>
              </a:rPr>
              <a:t> </a:t>
            </a:r>
            <a:r>
              <a:rPr lang="pt-BR" sz="1400" b="0" i="0" u="none" strike="noStrike" dirty="0" err="1">
                <a:effectLst/>
                <a:latin typeface="Arial" panose="020B0604020202020204" pitchFamily="34" charset="0"/>
              </a:rPr>
              <a:t>constitucións</a:t>
            </a:r>
            <a:r>
              <a:rPr lang="pt-BR" sz="1400" b="0" i="0" u="none" strike="noStrike" dirty="0">
                <a:effectLst/>
                <a:latin typeface="Arial" panose="020B0604020202020204" pitchFamily="34" charset="0"/>
              </a:rPr>
              <a:t> que </a:t>
            </a:r>
            <a:r>
              <a:rPr lang="pt-BR" sz="1400" b="0" i="0" u="none" strike="noStrike" dirty="0" err="1">
                <a:effectLst/>
                <a:latin typeface="Arial" panose="020B0604020202020204" pitchFamily="34" charset="0"/>
              </a:rPr>
              <a:t>outorgaban</a:t>
            </a:r>
            <a:r>
              <a:rPr lang="pt-BR" sz="1400" b="0" i="0" u="none" strike="noStrike" dirty="0">
                <a:effectLst/>
                <a:latin typeface="Arial" panose="020B0604020202020204" pitchFamily="34" charset="0"/>
              </a:rPr>
              <a:t> poder político á </a:t>
            </a:r>
            <a:r>
              <a:rPr lang="pt-BR" sz="1400" b="0" i="0" u="none" strike="noStrike" dirty="0" err="1">
                <a:effectLst/>
                <a:latin typeface="Arial" panose="020B0604020202020204" pitchFamily="34" charset="0"/>
              </a:rPr>
              <a:t>maioría</a:t>
            </a:r>
            <a:r>
              <a:rPr lang="pt-BR" sz="1400" b="0" i="0" u="none" strike="noStrike" dirty="0">
                <a:effectLst/>
                <a:latin typeface="Arial" panose="020B0604020202020204" pitchFamily="34" charset="0"/>
              </a:rPr>
              <a:t> </a:t>
            </a:r>
            <a:r>
              <a:rPr lang="pt-BR" sz="1400" b="0" i="0" u="none" strike="noStrike" dirty="0" err="1">
                <a:effectLst/>
                <a:latin typeface="Arial" panose="020B0604020202020204" pitchFamily="34" charset="0"/>
              </a:rPr>
              <a:t>cidadá</a:t>
            </a:r>
            <a:r>
              <a:rPr lang="pt-BR" sz="1400" b="0" i="0" u="none" strike="noStrike" dirty="0">
                <a:effectLst/>
                <a:latin typeface="Arial" panose="020B0604020202020204" pitchFamily="34" charset="0"/>
              </a:rPr>
              <a:t>, de forma que </a:t>
            </a:r>
            <a:r>
              <a:rPr lang="pt-BR" sz="1400" b="0" i="0" u="none" strike="noStrike" dirty="0" err="1">
                <a:effectLst/>
                <a:latin typeface="Arial" panose="020B0604020202020204" pitchFamily="34" charset="0"/>
              </a:rPr>
              <a:t>en</a:t>
            </a:r>
            <a:r>
              <a:rPr lang="pt-BR" sz="1400" b="0" i="0" u="none" strike="noStrike" dirty="0">
                <a:effectLst/>
                <a:latin typeface="Arial" panose="020B0604020202020204" pitchFamily="34" charset="0"/>
              </a:rPr>
              <a:t> certas polis, como é o caso de Atenas, se </a:t>
            </a:r>
            <a:r>
              <a:rPr lang="pt-BR" sz="1400" b="0" i="0" u="none" strike="noStrike" dirty="0" err="1">
                <a:effectLst/>
                <a:latin typeface="Arial" panose="020B0604020202020204" pitchFamily="34" charset="0"/>
              </a:rPr>
              <a:t>instauraron</a:t>
            </a:r>
            <a:r>
              <a:rPr lang="pt-BR" sz="1400" b="0" i="0" u="none" strike="noStrike" dirty="0">
                <a:effectLst/>
                <a:latin typeface="Arial" panose="020B0604020202020204" pitchFamily="34" charset="0"/>
              </a:rPr>
              <a:t> </a:t>
            </a:r>
            <a:r>
              <a:rPr lang="pt-BR" sz="1400" b="0" i="0" u="none" strike="noStrike" dirty="0" err="1">
                <a:effectLst/>
                <a:latin typeface="Arial" panose="020B0604020202020204" pitchFamily="34" charset="0"/>
              </a:rPr>
              <a:t>reximes</a:t>
            </a:r>
            <a:r>
              <a:rPr lang="pt-BR" sz="1400" b="0" i="0" u="none" strike="noStrike" dirty="0">
                <a:effectLst/>
                <a:latin typeface="Arial" panose="020B0604020202020204" pitchFamily="34" charset="0"/>
              </a:rPr>
              <a:t> democráticos.</a:t>
            </a:r>
          </a:p>
          <a:p>
            <a:pPr>
              <a:lnSpc>
                <a:spcPct val="90000"/>
              </a:lnSpc>
            </a:pPr>
            <a:r>
              <a:rPr lang="es-ES" sz="1400" b="0" i="0" u="none" strike="noStrike" dirty="0">
                <a:effectLst/>
                <a:latin typeface="Arial" panose="020B0604020202020204" pitchFamily="34" charset="0"/>
              </a:rPr>
              <a:t>Dominaban os valores da </a:t>
            </a:r>
            <a:r>
              <a:rPr lang="es-ES" sz="1400" b="0" i="0" u="none" strike="noStrike" dirty="0" err="1">
                <a:effectLst/>
                <a:latin typeface="Arial" panose="020B0604020202020204" pitchFamily="34" charset="0"/>
              </a:rPr>
              <a:t>isocracia</a:t>
            </a:r>
            <a:r>
              <a:rPr lang="es-ES" sz="1400" b="0" i="0" u="none" strike="noStrike" dirty="0">
                <a:effectLst/>
                <a:latin typeface="Arial" panose="020B0604020202020204" pitchFamily="34" charset="0"/>
              </a:rPr>
              <a:t>, de forma que </a:t>
            </a:r>
            <a:r>
              <a:rPr lang="es-ES" sz="1400" b="0" i="0" u="none" strike="noStrike" dirty="0" err="1">
                <a:effectLst/>
                <a:latin typeface="Arial" panose="020B0604020202020204" pitchFamily="34" charset="0"/>
              </a:rPr>
              <a:t>tódolos</a:t>
            </a:r>
            <a:r>
              <a:rPr lang="es-ES" sz="1400" b="0" i="0" u="none" strike="noStrike" dirty="0">
                <a:effectLst/>
                <a:latin typeface="Arial" panose="020B0604020202020204" pitchFamily="34" charset="0"/>
              </a:rPr>
              <a:t> </a:t>
            </a:r>
            <a:r>
              <a:rPr lang="es-ES" sz="1400" b="0" i="0" u="none" strike="noStrike" dirty="0" err="1">
                <a:effectLst/>
                <a:latin typeface="Arial" panose="020B0604020202020204" pitchFamily="34" charset="0"/>
              </a:rPr>
              <a:t>cidadáns</a:t>
            </a:r>
            <a:r>
              <a:rPr lang="es-ES" sz="1400" b="0" i="0" u="none" strike="noStrike" dirty="0">
                <a:effectLst/>
                <a:latin typeface="Arial" panose="020B0604020202020204" pitchFamily="34" charset="0"/>
              </a:rPr>
              <a:t> tiñan igual poder de decisión no </a:t>
            </a:r>
            <a:r>
              <a:rPr lang="es-ES" sz="1400" b="0" i="0" u="none" strike="noStrike" dirty="0" err="1">
                <a:effectLst/>
                <a:latin typeface="Arial" panose="020B0604020202020204" pitchFamily="34" charset="0"/>
              </a:rPr>
              <a:t>goberno</a:t>
            </a:r>
            <a:r>
              <a:rPr lang="es-ES" sz="1400" b="0" i="0" u="none" strike="noStrike" dirty="0">
                <a:effectLst/>
                <a:latin typeface="Arial" panose="020B0604020202020204" pitchFamily="34" charset="0"/>
              </a:rPr>
              <a:t>, e a isonomía, </a:t>
            </a:r>
            <a:r>
              <a:rPr lang="es-ES" sz="1400" b="0" i="0" u="none" strike="noStrike" dirty="0" err="1">
                <a:effectLst/>
                <a:latin typeface="Arial" panose="020B0604020202020204" pitchFamily="34" charset="0"/>
              </a:rPr>
              <a:t>igualdade</a:t>
            </a:r>
            <a:r>
              <a:rPr lang="es-ES" sz="1400" b="0" i="0" u="none" strike="noStrike" dirty="0">
                <a:effectLst/>
                <a:latin typeface="Arial" panose="020B0604020202020204" pitchFamily="34" charset="0"/>
              </a:rPr>
              <a:t> de todos os </a:t>
            </a:r>
            <a:r>
              <a:rPr lang="es-ES" sz="1400" b="0" i="0" u="none" strike="noStrike" dirty="0" err="1">
                <a:effectLst/>
                <a:latin typeface="Arial" panose="020B0604020202020204" pitchFamily="34" charset="0"/>
              </a:rPr>
              <a:t>cidadáns</a:t>
            </a:r>
            <a:r>
              <a:rPr lang="es-ES" sz="1400" b="0" i="0" u="none" strike="noStrike" dirty="0">
                <a:effectLst/>
                <a:latin typeface="Arial" panose="020B0604020202020204" pitchFamily="34" charset="0"/>
              </a:rPr>
              <a:t> ante a </a:t>
            </a:r>
            <a:r>
              <a:rPr lang="es-ES" sz="1400" b="0" i="0" u="none" strike="noStrike" dirty="0" err="1">
                <a:effectLst/>
                <a:latin typeface="Arial" panose="020B0604020202020204" pitchFamily="34" charset="0"/>
              </a:rPr>
              <a:t>lei</a:t>
            </a:r>
            <a:r>
              <a:rPr lang="es-ES" sz="1400" b="0" i="0" u="none" strike="noStrike" dirty="0">
                <a:effectLst/>
                <a:latin typeface="Arial" panose="020B0604020202020204" pitchFamily="34" charset="0"/>
              </a:rPr>
              <a:t>. </a:t>
            </a:r>
            <a:endParaRPr lang="pt-BR" sz="1400" dirty="0">
              <a:latin typeface="Arial" panose="020B0604020202020204" pitchFamily="34" charset="0"/>
            </a:endParaRPr>
          </a:p>
          <a:p>
            <a:pPr>
              <a:lnSpc>
                <a:spcPct val="90000"/>
              </a:lnSpc>
            </a:pPr>
            <a:r>
              <a:rPr lang="es-ES" sz="1400" b="0" i="0" u="none" strike="noStrike" dirty="0">
                <a:effectLst/>
                <a:latin typeface="Arial" panose="020B0604020202020204" pitchFamily="34" charset="0"/>
              </a:rPr>
              <a:t>O máximo órgano </a:t>
            </a:r>
            <a:r>
              <a:rPr lang="es-ES" sz="1400" b="0" i="0" u="none" strike="noStrike" dirty="0" err="1">
                <a:effectLst/>
                <a:latin typeface="Arial" panose="020B0604020202020204" pitchFamily="34" charset="0"/>
              </a:rPr>
              <a:t>na</a:t>
            </a:r>
            <a:r>
              <a:rPr lang="es-ES" sz="1400" b="0" i="0" u="none" strike="noStrike" dirty="0">
                <a:effectLst/>
                <a:latin typeface="Arial" panose="020B0604020202020204" pitchFamily="34" charset="0"/>
              </a:rPr>
              <a:t> toma de </a:t>
            </a:r>
            <a:r>
              <a:rPr lang="es-ES" sz="1400" b="0" i="0" u="none" strike="noStrike" dirty="0" err="1">
                <a:effectLst/>
                <a:latin typeface="Arial" panose="020B0604020202020204" pitchFamily="34" charset="0"/>
              </a:rPr>
              <a:t>decisións</a:t>
            </a:r>
            <a:r>
              <a:rPr lang="es-ES" sz="1400" b="0" i="0" u="none" strike="noStrike" dirty="0">
                <a:effectLst/>
                <a:latin typeface="Arial" panose="020B0604020202020204" pitchFamily="34" charset="0"/>
              </a:rPr>
              <a:t> era a </a:t>
            </a:r>
            <a:r>
              <a:rPr lang="es-ES" sz="1400" b="0" i="0" u="none" strike="noStrike" dirty="0" err="1">
                <a:effectLst/>
                <a:latin typeface="Arial" panose="020B0604020202020204" pitchFamily="34" charset="0"/>
              </a:rPr>
              <a:t>ekklesia</a:t>
            </a:r>
            <a:r>
              <a:rPr lang="es-ES" sz="1400" b="0" i="0" u="none" strike="noStrike" dirty="0">
                <a:effectLst/>
                <a:latin typeface="Arial" panose="020B0604020202020204" pitchFamily="34" charset="0"/>
              </a:rPr>
              <a:t> </a:t>
            </a:r>
            <a:r>
              <a:rPr lang="es-ES" sz="1400" b="0" i="0" u="none" strike="noStrike" dirty="0" err="1">
                <a:effectLst/>
                <a:latin typeface="Arial" panose="020B0604020202020204" pitchFamily="34" charset="0"/>
              </a:rPr>
              <a:t>ou</a:t>
            </a:r>
            <a:r>
              <a:rPr lang="es-ES" sz="1400" b="0" i="0" u="none" strike="noStrike" dirty="0">
                <a:effectLst/>
                <a:latin typeface="Arial" panose="020B0604020202020204" pitchFamily="34" charset="0"/>
              </a:rPr>
              <a:t> </a:t>
            </a:r>
            <a:r>
              <a:rPr lang="es-ES" sz="1400" b="0" i="0" u="none" strike="noStrike" dirty="0" err="1">
                <a:effectLst/>
                <a:latin typeface="Arial" panose="020B0604020202020204" pitchFamily="34" charset="0"/>
              </a:rPr>
              <a:t>asemblea</a:t>
            </a:r>
            <a:r>
              <a:rPr lang="es-ES" sz="1400" b="0" i="0" u="none" strike="noStrike" dirty="0">
                <a:effectLst/>
                <a:latin typeface="Arial" panose="020B0604020202020204" pitchFamily="34" charset="0"/>
              </a:rPr>
              <a:t>, </a:t>
            </a:r>
            <a:r>
              <a:rPr lang="es-ES" sz="1400" b="0" i="0" u="none" strike="noStrike" dirty="0" err="1">
                <a:effectLst/>
                <a:latin typeface="Arial" panose="020B0604020202020204" pitchFamily="34" charset="0"/>
              </a:rPr>
              <a:t>na</a:t>
            </a:r>
            <a:r>
              <a:rPr lang="es-ES" sz="1400" b="0" i="0" u="none" strike="noStrike" dirty="0">
                <a:effectLst/>
                <a:latin typeface="Arial" panose="020B0604020202020204" pitchFamily="34" charset="0"/>
              </a:rPr>
              <a:t> que </a:t>
            </a:r>
            <a:r>
              <a:rPr lang="es-ES" sz="1400" b="0" i="0" u="none" strike="noStrike" dirty="0" err="1">
                <a:effectLst/>
                <a:latin typeface="Arial" panose="020B0604020202020204" pitchFamily="34" charset="0"/>
              </a:rPr>
              <a:t>tódolos</a:t>
            </a:r>
            <a:r>
              <a:rPr lang="es-ES" sz="1400" b="0" i="0" u="none" strike="noStrike" dirty="0">
                <a:effectLst/>
                <a:latin typeface="Arial" panose="020B0604020202020204" pitchFamily="34" charset="0"/>
              </a:rPr>
              <a:t> </a:t>
            </a:r>
            <a:r>
              <a:rPr lang="es-ES" sz="1400" b="0" i="0" u="none" strike="noStrike" dirty="0" err="1">
                <a:effectLst/>
                <a:latin typeface="Arial" panose="020B0604020202020204" pitchFamily="34" charset="0"/>
              </a:rPr>
              <a:t>cidadáns</a:t>
            </a:r>
            <a:r>
              <a:rPr lang="es-ES" sz="1400" b="0" i="0" u="none" strike="noStrike" dirty="0">
                <a:effectLst/>
                <a:latin typeface="Arial" panose="020B0604020202020204" pitchFamily="34" charset="0"/>
              </a:rPr>
              <a:t> atenienses podían participar en </a:t>
            </a:r>
            <a:r>
              <a:rPr lang="es-ES" sz="1400" b="0" i="0" u="none" strike="noStrike" dirty="0" err="1">
                <a:effectLst/>
                <a:latin typeface="Arial" panose="020B0604020202020204" pitchFamily="34" charset="0"/>
              </a:rPr>
              <a:t>condicións</a:t>
            </a:r>
            <a:r>
              <a:rPr lang="es-ES" sz="1400" b="0" i="0" u="none" strike="noStrike" dirty="0">
                <a:effectLst/>
                <a:latin typeface="Arial" panose="020B0604020202020204" pitchFamily="34" charset="0"/>
              </a:rPr>
              <a:t> de </a:t>
            </a:r>
            <a:r>
              <a:rPr lang="es-ES" sz="1400" b="0" i="0" u="none" strike="noStrike" dirty="0" err="1">
                <a:effectLst/>
                <a:latin typeface="Arial" panose="020B0604020202020204" pitchFamily="34" charset="0"/>
              </a:rPr>
              <a:t>igualdade</a:t>
            </a:r>
            <a:r>
              <a:rPr lang="es-ES" sz="1400" b="0" i="0" u="none" strike="noStrike" dirty="0">
                <a:effectLst/>
                <a:latin typeface="Arial" panose="020B0604020202020204" pitchFamily="34" charset="0"/>
              </a:rPr>
              <a:t>. </a:t>
            </a:r>
          </a:p>
          <a:p>
            <a:pPr>
              <a:lnSpc>
                <a:spcPct val="90000"/>
              </a:lnSpc>
            </a:pPr>
            <a:r>
              <a:rPr lang="es-ES" sz="1400" dirty="0">
                <a:latin typeface="Arial" panose="020B0604020202020204" pitchFamily="34" charset="0"/>
              </a:rPr>
              <a:t>A </a:t>
            </a:r>
            <a:r>
              <a:rPr lang="es-ES" sz="1400" dirty="0" err="1">
                <a:latin typeface="Arial" panose="020B0604020202020204" pitchFamily="34" charset="0"/>
              </a:rPr>
              <a:t>liberdade</a:t>
            </a:r>
            <a:r>
              <a:rPr lang="es-ES" sz="1400" dirty="0">
                <a:latin typeface="Arial" panose="020B0604020202020204" pitchFamily="34" charset="0"/>
              </a:rPr>
              <a:t> política existente e a importancia do discurso público para labrar </a:t>
            </a:r>
            <a:r>
              <a:rPr lang="es-ES" sz="1400" dirty="0" err="1">
                <a:latin typeface="Arial" panose="020B0604020202020204" pitchFamily="34" charset="0"/>
              </a:rPr>
              <a:t>unha</a:t>
            </a:r>
            <a:r>
              <a:rPr lang="es-ES" sz="1400" dirty="0">
                <a:latin typeface="Arial" panose="020B0604020202020204" pitchFamily="34" charset="0"/>
              </a:rPr>
              <a:t> </a:t>
            </a:r>
            <a:r>
              <a:rPr lang="es-ES" sz="1400" dirty="0" err="1">
                <a:latin typeface="Arial" panose="020B0604020202020204" pitchFamily="34" charset="0"/>
              </a:rPr>
              <a:t>carreira</a:t>
            </a:r>
            <a:r>
              <a:rPr lang="es-ES" sz="1400" dirty="0">
                <a:latin typeface="Arial" panose="020B0604020202020204" pitchFamily="34" charset="0"/>
              </a:rPr>
              <a:t> política </a:t>
            </a:r>
            <a:r>
              <a:rPr lang="es-ES" sz="1400" dirty="0" err="1">
                <a:latin typeface="Arial" panose="020B0604020202020204" pitchFamily="34" charset="0"/>
              </a:rPr>
              <a:t>foron</a:t>
            </a:r>
            <a:r>
              <a:rPr lang="es-ES" sz="1400" dirty="0">
                <a:latin typeface="Arial" panose="020B0604020202020204" pitchFamily="34" charset="0"/>
              </a:rPr>
              <a:t> determinantes para o </a:t>
            </a:r>
            <a:r>
              <a:rPr lang="es-ES" sz="1400" dirty="0" err="1">
                <a:latin typeface="Arial" panose="020B0604020202020204" pitchFamily="34" charset="0"/>
              </a:rPr>
              <a:t>desenvolvemento</a:t>
            </a:r>
            <a:r>
              <a:rPr lang="es-ES" sz="1400" dirty="0">
                <a:latin typeface="Arial" panose="020B0604020202020204" pitchFamily="34" charset="0"/>
              </a:rPr>
              <a:t> da filosofía. </a:t>
            </a:r>
            <a:endParaRPr lang="gl-ES" sz="1400" dirty="0"/>
          </a:p>
        </p:txBody>
      </p:sp>
      <p:cxnSp>
        <p:nvCxnSpPr>
          <p:cNvPr id="2055" name="Straight Connector 205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9209474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2414</TotalTime>
  <Words>4974</Words>
  <Application>Microsoft Office PowerPoint</Application>
  <PresentationFormat>Panorámica</PresentationFormat>
  <Paragraphs>286</Paragraphs>
  <Slides>55</Slides>
  <Notes>1</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55</vt:i4>
      </vt:variant>
    </vt:vector>
  </HeadingPairs>
  <TitlesOfParts>
    <vt:vector size="61" baseType="lpstr">
      <vt:lpstr>Arial</vt:lpstr>
      <vt:lpstr>Calibri</vt:lpstr>
      <vt:lpstr>Noto Sans Symbols</vt:lpstr>
      <vt:lpstr>Trebuchet MS</vt:lpstr>
      <vt:lpstr>Wingdings 3</vt:lpstr>
      <vt:lpstr>Faceta</vt:lpstr>
      <vt:lpstr>Unidade 1</vt:lpstr>
      <vt:lpstr>A orixe da filosofía</vt:lpstr>
      <vt:lpstr>A filosofía como actitude</vt:lpstr>
      <vt:lpstr>Presentación de PowerPoint</vt:lpstr>
      <vt:lpstr>A filosofía como disciplina</vt:lpstr>
      <vt:lpstr>Causas económicas do xurdimento da filosofía</vt:lpstr>
      <vt:lpstr>Presentación de PowerPoint</vt:lpstr>
      <vt:lpstr>Causas políticas I: a polis</vt:lpstr>
      <vt:lpstr>Causas políticas II: a democracia</vt:lpstr>
      <vt:lpstr>Causas culturais do xurdimento da filosofía</vt:lpstr>
      <vt:lpstr>Características da filosofía como disciplina</vt:lpstr>
      <vt:lpstr>O mito</vt:lpstr>
      <vt:lpstr>O mito de Perséfone</vt:lpstr>
      <vt:lpstr>A distinción entre a imaxinación e a razón: a razón</vt:lpstr>
      <vt:lpstr>A distinción entre a imaxinación e a razón: a imaxinación</vt:lpstr>
      <vt:lpstr>O paso do mito ao logos</vt:lpstr>
      <vt:lpstr>A explicación racional</vt:lpstr>
      <vt:lpstr>As disciplinas filosóficas: metafísica</vt:lpstr>
      <vt:lpstr>Problemas da metafísica</vt:lpstr>
      <vt:lpstr>Gnoseoloxía</vt:lpstr>
      <vt:lpstr>Problemas da gnoseoloxía</vt:lpstr>
      <vt:lpstr>Antropoloxía</vt:lpstr>
      <vt:lpstr>Problemas da antropoloxía e o estudo do ser humano</vt:lpstr>
      <vt:lpstr>Ética, estética e filosofía política</vt:lpstr>
      <vt:lpstr>Exercicio</vt:lpstr>
      <vt:lpstr>Presentación de PowerPoint</vt:lpstr>
      <vt:lpstr>Presentación de PowerPoint</vt:lpstr>
      <vt:lpstr>A filosofía e a ciencia</vt:lpstr>
      <vt:lpstr>A filosofía e outros saberes: filosofía e ciencia</vt:lpstr>
      <vt:lpstr>Filosofía e relixión</vt:lpstr>
      <vt:lpstr>A reflexión: o experimento mental</vt:lpstr>
      <vt:lpstr>Filosofía e arte</vt:lpstr>
      <vt:lpstr>Filosofía e actividade produtiva</vt:lpstr>
      <vt:lpstr>A utilidade da filosofía</vt:lpstr>
      <vt:lpstr>O sentido da filosofía hoxe</vt:lpstr>
      <vt:lpstr>Presentación de PowerPoint</vt:lpstr>
      <vt:lpstr>A filosofía na historia</vt:lpstr>
      <vt:lpstr>A filosofía na historia</vt:lpstr>
      <vt:lpstr>A filosofía na antigüidade</vt:lpstr>
      <vt:lpstr>A filosofía antiga no período arcaico</vt:lpstr>
      <vt:lpstr>Filosofía presocrática</vt:lpstr>
      <vt:lpstr>A filosofía no período arcaico: características da filosofía presocrática</vt:lpstr>
      <vt:lpstr>Filosofía presocrática: o arxé</vt:lpstr>
      <vt:lpstr>Filosofía presocrática: monistas e pluralistas</vt:lpstr>
      <vt:lpstr>Tales de Mileto</vt:lpstr>
      <vt:lpstr>Anaximandro</vt:lpstr>
      <vt:lpstr>Anaxímenes</vt:lpstr>
      <vt:lpstr>Os filósofos pluralistas</vt:lpstr>
      <vt:lpstr>Heráclito de Éfeso e Parménides: o mobilismo de Heráclito e o ser inmóbil de Parménides</vt:lpstr>
      <vt:lpstr>Parménides</vt:lpstr>
      <vt:lpstr>O xiro antropolóxico do século V: o ser humano e a sociedade. Os sofistas e Sócrates</vt:lpstr>
      <vt:lpstr>O pensamento dos sofistas</vt:lpstr>
      <vt:lpstr>O pensamento de Sócrates</vt:lpstr>
      <vt:lpstr>O método de Sócrates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Unidade 1</dc:title>
  <dc:creator>Raúl González</dc:creator>
  <cp:lastModifiedBy>Raúl González</cp:lastModifiedBy>
  <cp:revision>13</cp:revision>
  <dcterms:created xsi:type="dcterms:W3CDTF">2022-09-10T11:42:56Z</dcterms:created>
  <dcterms:modified xsi:type="dcterms:W3CDTF">2022-09-27T04:52:49Z</dcterms:modified>
</cp:coreProperties>
</file>