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7" r:id="rId8"/>
    <p:sldId id="268" r:id="rId9"/>
    <p:sldId id="262" r:id="rId10"/>
    <p:sldId id="263" r:id="rId11"/>
    <p:sldId id="264" r:id="rId12"/>
    <p:sldId id="265" r:id="rId13"/>
    <p:sldId id="266" r:id="rId14"/>
    <p:sldId id="26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21" autoAdjust="0"/>
    <p:restoredTop sz="94660"/>
  </p:normalViewPr>
  <p:slideViewPr>
    <p:cSldViewPr snapToGrid="0">
      <p:cViewPr varScale="1">
        <p:scale>
          <a:sx n="111" d="100"/>
          <a:sy n="111" d="100"/>
        </p:scale>
        <p:origin x="58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2ADC8291-EFAB-4F29-889C-249948AA8B12}" type="datetimeFigureOut">
              <a:rPr lang="gl-ES" smtClean="0"/>
              <a:t>18/10/2022</a:t>
            </a:fld>
            <a:endParaRPr lang="gl-ES"/>
          </a:p>
        </p:txBody>
      </p:sp>
      <p:sp>
        <p:nvSpPr>
          <p:cNvPr id="5" name="Footer Placeholder 4"/>
          <p:cNvSpPr>
            <a:spLocks noGrp="1"/>
          </p:cNvSpPr>
          <p:nvPr>
            <p:ph type="ftr" sz="quarter" idx="11"/>
          </p:nvPr>
        </p:nvSpPr>
        <p:spPr/>
        <p:txBody>
          <a:bodyPr/>
          <a:lstStyle/>
          <a:p>
            <a:endParaRPr lang="gl-ES"/>
          </a:p>
        </p:txBody>
      </p:sp>
      <p:sp>
        <p:nvSpPr>
          <p:cNvPr id="6" name="Slide Number Placeholder 5"/>
          <p:cNvSpPr>
            <a:spLocks noGrp="1"/>
          </p:cNvSpPr>
          <p:nvPr>
            <p:ph type="sldNum" sz="quarter" idx="12"/>
          </p:nvPr>
        </p:nvSpPr>
        <p:spPr/>
        <p:txBody>
          <a:bodyPr/>
          <a:lstStyle/>
          <a:p>
            <a:fld id="{A336C8E2-AF59-4A15-8EBD-6088AEAB2E30}" type="slidenum">
              <a:rPr lang="gl-ES" smtClean="0"/>
              <a:t>‹Nº›</a:t>
            </a:fld>
            <a:endParaRPr lang="gl-ES"/>
          </a:p>
        </p:txBody>
      </p:sp>
    </p:spTree>
    <p:extLst>
      <p:ext uri="{BB962C8B-B14F-4D97-AF65-F5344CB8AC3E}">
        <p14:creationId xmlns:p14="http://schemas.microsoft.com/office/powerpoint/2010/main" val="28016606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2ADC8291-EFAB-4F29-889C-249948AA8B12}" type="datetimeFigureOut">
              <a:rPr lang="gl-ES" smtClean="0"/>
              <a:t>18/10/2022</a:t>
            </a:fld>
            <a:endParaRPr lang="gl-ES"/>
          </a:p>
        </p:txBody>
      </p:sp>
      <p:sp>
        <p:nvSpPr>
          <p:cNvPr id="6" name="Footer Placeholder 5"/>
          <p:cNvSpPr>
            <a:spLocks noGrp="1"/>
          </p:cNvSpPr>
          <p:nvPr>
            <p:ph type="ftr" sz="quarter" idx="11"/>
          </p:nvPr>
        </p:nvSpPr>
        <p:spPr/>
        <p:txBody>
          <a:bodyPr/>
          <a:lstStyle/>
          <a:p>
            <a:endParaRPr lang="gl-ES"/>
          </a:p>
        </p:txBody>
      </p:sp>
      <p:sp>
        <p:nvSpPr>
          <p:cNvPr id="7" name="Slide Number Placeholder 6"/>
          <p:cNvSpPr>
            <a:spLocks noGrp="1"/>
          </p:cNvSpPr>
          <p:nvPr>
            <p:ph type="sldNum" sz="quarter" idx="12"/>
          </p:nvPr>
        </p:nvSpPr>
        <p:spPr/>
        <p:txBody>
          <a:bodyPr/>
          <a:lstStyle/>
          <a:p>
            <a:fld id="{A336C8E2-AF59-4A15-8EBD-6088AEAB2E30}" type="slidenum">
              <a:rPr lang="gl-ES" smtClean="0"/>
              <a:t>‹Nº›</a:t>
            </a:fld>
            <a:endParaRPr lang="gl-ES"/>
          </a:p>
        </p:txBody>
      </p:sp>
    </p:spTree>
    <p:extLst>
      <p:ext uri="{BB962C8B-B14F-4D97-AF65-F5344CB8AC3E}">
        <p14:creationId xmlns:p14="http://schemas.microsoft.com/office/powerpoint/2010/main" val="29168140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s-ES"/>
              <a:t>Haga clic para modificar el estilo de título del patrón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2ADC8291-EFAB-4F29-889C-249948AA8B12}" type="datetimeFigureOut">
              <a:rPr lang="gl-ES" smtClean="0"/>
              <a:t>18/10/2022</a:t>
            </a:fld>
            <a:endParaRPr lang="gl-ES"/>
          </a:p>
        </p:txBody>
      </p:sp>
      <p:sp>
        <p:nvSpPr>
          <p:cNvPr id="5" name="Footer Placeholder 4"/>
          <p:cNvSpPr>
            <a:spLocks noGrp="1"/>
          </p:cNvSpPr>
          <p:nvPr>
            <p:ph type="ftr" sz="quarter" idx="11"/>
          </p:nvPr>
        </p:nvSpPr>
        <p:spPr/>
        <p:txBody>
          <a:bodyPr/>
          <a:lstStyle/>
          <a:p>
            <a:endParaRPr lang="gl-ES"/>
          </a:p>
        </p:txBody>
      </p:sp>
      <p:sp>
        <p:nvSpPr>
          <p:cNvPr id="6" name="Slide Number Placeholder 5"/>
          <p:cNvSpPr>
            <a:spLocks noGrp="1"/>
          </p:cNvSpPr>
          <p:nvPr>
            <p:ph type="sldNum" sz="quarter" idx="12"/>
          </p:nvPr>
        </p:nvSpPr>
        <p:spPr/>
        <p:txBody>
          <a:bodyPr/>
          <a:lstStyle/>
          <a:p>
            <a:fld id="{A336C8E2-AF59-4A15-8EBD-6088AEAB2E30}" type="slidenum">
              <a:rPr lang="gl-ES" smtClean="0"/>
              <a:t>‹Nº›</a:t>
            </a:fld>
            <a:endParaRPr lang="gl-ES"/>
          </a:p>
        </p:txBody>
      </p:sp>
    </p:spTree>
    <p:extLst>
      <p:ext uri="{BB962C8B-B14F-4D97-AF65-F5344CB8AC3E}">
        <p14:creationId xmlns:p14="http://schemas.microsoft.com/office/powerpoint/2010/main" val="26928280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s-ES"/>
              <a:t>Haga clic para modificar el estilo de título del patrón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s-ES"/>
              <a:t>Haga clic para modificar los estilos de texto del patrón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2ADC8291-EFAB-4F29-889C-249948AA8B12}" type="datetimeFigureOut">
              <a:rPr lang="gl-ES" smtClean="0"/>
              <a:t>18/10/2022</a:t>
            </a:fld>
            <a:endParaRPr lang="gl-ES"/>
          </a:p>
        </p:txBody>
      </p:sp>
      <p:sp>
        <p:nvSpPr>
          <p:cNvPr id="5" name="Footer Placeholder 4"/>
          <p:cNvSpPr>
            <a:spLocks noGrp="1"/>
          </p:cNvSpPr>
          <p:nvPr>
            <p:ph type="ftr" sz="quarter" idx="11"/>
          </p:nvPr>
        </p:nvSpPr>
        <p:spPr/>
        <p:txBody>
          <a:bodyPr/>
          <a:lstStyle/>
          <a:p>
            <a:endParaRPr lang="gl-ES"/>
          </a:p>
        </p:txBody>
      </p:sp>
      <p:sp>
        <p:nvSpPr>
          <p:cNvPr id="6" name="Slide Number Placeholder 5"/>
          <p:cNvSpPr>
            <a:spLocks noGrp="1"/>
          </p:cNvSpPr>
          <p:nvPr>
            <p:ph type="sldNum" sz="quarter" idx="12"/>
          </p:nvPr>
        </p:nvSpPr>
        <p:spPr/>
        <p:txBody>
          <a:bodyPr/>
          <a:lstStyle/>
          <a:p>
            <a:fld id="{A336C8E2-AF59-4A15-8EBD-6088AEAB2E30}" type="slidenum">
              <a:rPr lang="gl-ES" smtClean="0"/>
              <a:t>‹Nº›</a:t>
            </a:fld>
            <a:endParaRPr lang="gl-ES"/>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4700385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2ADC8291-EFAB-4F29-889C-249948AA8B12}" type="datetimeFigureOut">
              <a:rPr lang="gl-ES" smtClean="0"/>
              <a:t>18/10/2022</a:t>
            </a:fld>
            <a:endParaRPr lang="gl-ES"/>
          </a:p>
        </p:txBody>
      </p:sp>
      <p:sp>
        <p:nvSpPr>
          <p:cNvPr id="5" name="Footer Placeholder 4"/>
          <p:cNvSpPr>
            <a:spLocks noGrp="1"/>
          </p:cNvSpPr>
          <p:nvPr>
            <p:ph type="ftr" sz="quarter" idx="11"/>
          </p:nvPr>
        </p:nvSpPr>
        <p:spPr/>
        <p:txBody>
          <a:bodyPr/>
          <a:lstStyle/>
          <a:p>
            <a:endParaRPr lang="gl-ES"/>
          </a:p>
        </p:txBody>
      </p:sp>
      <p:sp>
        <p:nvSpPr>
          <p:cNvPr id="6" name="Slide Number Placeholder 5"/>
          <p:cNvSpPr>
            <a:spLocks noGrp="1"/>
          </p:cNvSpPr>
          <p:nvPr>
            <p:ph type="sldNum" sz="quarter" idx="12"/>
          </p:nvPr>
        </p:nvSpPr>
        <p:spPr/>
        <p:txBody>
          <a:bodyPr/>
          <a:lstStyle/>
          <a:p>
            <a:fld id="{A336C8E2-AF59-4A15-8EBD-6088AEAB2E30}" type="slidenum">
              <a:rPr lang="gl-ES" smtClean="0"/>
              <a:t>‹Nº›</a:t>
            </a:fld>
            <a:endParaRPr lang="gl-ES"/>
          </a:p>
        </p:txBody>
      </p:sp>
    </p:spTree>
    <p:extLst>
      <p:ext uri="{BB962C8B-B14F-4D97-AF65-F5344CB8AC3E}">
        <p14:creationId xmlns:p14="http://schemas.microsoft.com/office/powerpoint/2010/main" val="29514255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lumna 3">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2ADC8291-EFAB-4F29-889C-249948AA8B12}" type="datetimeFigureOut">
              <a:rPr lang="gl-ES" smtClean="0"/>
              <a:t>18/10/2022</a:t>
            </a:fld>
            <a:endParaRPr lang="gl-ES"/>
          </a:p>
        </p:txBody>
      </p:sp>
      <p:sp>
        <p:nvSpPr>
          <p:cNvPr id="4" name="Footer Placeholder 4"/>
          <p:cNvSpPr>
            <a:spLocks noGrp="1"/>
          </p:cNvSpPr>
          <p:nvPr>
            <p:ph type="ftr" sz="quarter" idx="11"/>
          </p:nvPr>
        </p:nvSpPr>
        <p:spPr/>
        <p:txBody>
          <a:bodyPr/>
          <a:lstStyle/>
          <a:p>
            <a:endParaRPr lang="gl-ES"/>
          </a:p>
        </p:txBody>
      </p:sp>
      <p:sp>
        <p:nvSpPr>
          <p:cNvPr id="6" name="Slide Number Placeholder 5"/>
          <p:cNvSpPr>
            <a:spLocks noGrp="1"/>
          </p:cNvSpPr>
          <p:nvPr>
            <p:ph type="sldNum" sz="quarter" idx="12"/>
          </p:nvPr>
        </p:nvSpPr>
        <p:spPr/>
        <p:txBody>
          <a:bodyPr/>
          <a:lstStyle/>
          <a:p>
            <a:fld id="{A336C8E2-AF59-4A15-8EBD-6088AEAB2E30}" type="slidenum">
              <a:rPr lang="gl-ES" smtClean="0"/>
              <a:t>‹Nº›</a:t>
            </a:fld>
            <a:endParaRPr lang="gl-ES"/>
          </a:p>
        </p:txBody>
      </p:sp>
    </p:spTree>
    <p:extLst>
      <p:ext uri="{BB962C8B-B14F-4D97-AF65-F5344CB8AC3E}">
        <p14:creationId xmlns:p14="http://schemas.microsoft.com/office/powerpoint/2010/main" val="30673402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lumna de imagen 3">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2ADC8291-EFAB-4F29-889C-249948AA8B12}" type="datetimeFigureOut">
              <a:rPr lang="gl-ES" smtClean="0"/>
              <a:t>18/10/2022</a:t>
            </a:fld>
            <a:endParaRPr lang="gl-ES"/>
          </a:p>
        </p:txBody>
      </p:sp>
      <p:sp>
        <p:nvSpPr>
          <p:cNvPr id="4" name="Footer Placeholder 4"/>
          <p:cNvSpPr>
            <a:spLocks noGrp="1"/>
          </p:cNvSpPr>
          <p:nvPr>
            <p:ph type="ftr" sz="quarter" idx="11"/>
          </p:nvPr>
        </p:nvSpPr>
        <p:spPr/>
        <p:txBody>
          <a:bodyPr/>
          <a:lstStyle/>
          <a:p>
            <a:endParaRPr lang="gl-ES"/>
          </a:p>
        </p:txBody>
      </p:sp>
      <p:sp>
        <p:nvSpPr>
          <p:cNvPr id="6" name="Slide Number Placeholder 5"/>
          <p:cNvSpPr>
            <a:spLocks noGrp="1"/>
          </p:cNvSpPr>
          <p:nvPr>
            <p:ph type="sldNum" sz="quarter" idx="12"/>
          </p:nvPr>
        </p:nvSpPr>
        <p:spPr/>
        <p:txBody>
          <a:bodyPr/>
          <a:lstStyle/>
          <a:p>
            <a:fld id="{A336C8E2-AF59-4A15-8EBD-6088AEAB2E30}" type="slidenum">
              <a:rPr lang="gl-ES" smtClean="0"/>
              <a:t>‹Nº›</a:t>
            </a:fld>
            <a:endParaRPr lang="gl-ES"/>
          </a:p>
        </p:txBody>
      </p:sp>
    </p:spTree>
    <p:extLst>
      <p:ext uri="{BB962C8B-B14F-4D97-AF65-F5344CB8AC3E}">
        <p14:creationId xmlns:p14="http://schemas.microsoft.com/office/powerpoint/2010/main" val="217648289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nchorCtr="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2ADC8291-EFAB-4F29-889C-249948AA8B12}" type="datetimeFigureOut">
              <a:rPr lang="gl-ES" smtClean="0"/>
              <a:t>18/10/2022</a:t>
            </a:fld>
            <a:endParaRPr lang="gl-ES"/>
          </a:p>
        </p:txBody>
      </p:sp>
      <p:sp>
        <p:nvSpPr>
          <p:cNvPr id="5" name="Footer Placeholder 4"/>
          <p:cNvSpPr>
            <a:spLocks noGrp="1"/>
          </p:cNvSpPr>
          <p:nvPr>
            <p:ph type="ftr" sz="quarter" idx="11"/>
          </p:nvPr>
        </p:nvSpPr>
        <p:spPr/>
        <p:txBody>
          <a:bodyPr/>
          <a:lstStyle/>
          <a:p>
            <a:endParaRPr lang="gl-ES"/>
          </a:p>
        </p:txBody>
      </p:sp>
      <p:sp>
        <p:nvSpPr>
          <p:cNvPr id="6" name="Slide Number Placeholder 5"/>
          <p:cNvSpPr>
            <a:spLocks noGrp="1"/>
          </p:cNvSpPr>
          <p:nvPr>
            <p:ph type="sldNum" sz="quarter" idx="12"/>
          </p:nvPr>
        </p:nvSpPr>
        <p:spPr/>
        <p:txBody>
          <a:bodyPr/>
          <a:lstStyle/>
          <a:p>
            <a:fld id="{A336C8E2-AF59-4A15-8EBD-6088AEAB2E30}" type="slidenum">
              <a:rPr lang="gl-ES" smtClean="0"/>
              <a:t>‹Nº›</a:t>
            </a:fld>
            <a:endParaRPr lang="gl-ES"/>
          </a:p>
        </p:txBody>
      </p:sp>
    </p:spTree>
    <p:extLst>
      <p:ext uri="{BB962C8B-B14F-4D97-AF65-F5344CB8AC3E}">
        <p14:creationId xmlns:p14="http://schemas.microsoft.com/office/powerpoint/2010/main" val="111493239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2ADC8291-EFAB-4F29-889C-249948AA8B12}" type="datetimeFigureOut">
              <a:rPr lang="gl-ES" smtClean="0"/>
              <a:t>18/10/2022</a:t>
            </a:fld>
            <a:endParaRPr lang="gl-ES"/>
          </a:p>
        </p:txBody>
      </p:sp>
      <p:sp>
        <p:nvSpPr>
          <p:cNvPr id="5" name="Footer Placeholder 4"/>
          <p:cNvSpPr>
            <a:spLocks noGrp="1"/>
          </p:cNvSpPr>
          <p:nvPr>
            <p:ph type="ftr" sz="quarter" idx="11"/>
          </p:nvPr>
        </p:nvSpPr>
        <p:spPr/>
        <p:txBody>
          <a:bodyPr/>
          <a:lstStyle/>
          <a:p>
            <a:endParaRPr lang="gl-ES"/>
          </a:p>
        </p:txBody>
      </p:sp>
      <p:sp>
        <p:nvSpPr>
          <p:cNvPr id="6" name="Slide Number Placeholder 5"/>
          <p:cNvSpPr>
            <a:spLocks noGrp="1"/>
          </p:cNvSpPr>
          <p:nvPr>
            <p:ph type="sldNum" sz="quarter" idx="12"/>
          </p:nvPr>
        </p:nvSpPr>
        <p:spPr/>
        <p:txBody>
          <a:bodyPr/>
          <a:lstStyle/>
          <a:p>
            <a:fld id="{A336C8E2-AF59-4A15-8EBD-6088AEAB2E30}" type="slidenum">
              <a:rPr lang="gl-ES" smtClean="0"/>
              <a:t>‹Nº›</a:t>
            </a:fld>
            <a:endParaRPr lang="gl-ES"/>
          </a:p>
        </p:txBody>
      </p:sp>
    </p:spTree>
    <p:extLst>
      <p:ext uri="{BB962C8B-B14F-4D97-AF65-F5344CB8AC3E}">
        <p14:creationId xmlns:p14="http://schemas.microsoft.com/office/powerpoint/2010/main" val="2631668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3"/>
          <p:cNvSpPr>
            <a:spLocks noGrp="1"/>
          </p:cNvSpPr>
          <p:nvPr>
            <p:ph type="dt" sz="half" idx="10"/>
          </p:nvPr>
        </p:nvSpPr>
        <p:spPr/>
        <p:txBody>
          <a:bodyPr/>
          <a:lstStyle/>
          <a:p>
            <a:fld id="{2ADC8291-EFAB-4F29-889C-249948AA8B12}" type="datetimeFigureOut">
              <a:rPr lang="gl-ES" smtClean="0"/>
              <a:t>18/10/2022</a:t>
            </a:fld>
            <a:endParaRPr lang="gl-ES"/>
          </a:p>
        </p:txBody>
      </p:sp>
      <p:sp>
        <p:nvSpPr>
          <p:cNvPr id="5" name="Footer Placeholder 4"/>
          <p:cNvSpPr>
            <a:spLocks noGrp="1"/>
          </p:cNvSpPr>
          <p:nvPr>
            <p:ph type="ftr" sz="quarter" idx="11"/>
          </p:nvPr>
        </p:nvSpPr>
        <p:spPr/>
        <p:txBody>
          <a:bodyPr/>
          <a:lstStyle/>
          <a:p>
            <a:endParaRPr lang="gl-ES"/>
          </a:p>
        </p:txBody>
      </p:sp>
      <p:sp>
        <p:nvSpPr>
          <p:cNvPr id="6" name="Slide Number Placeholder 5"/>
          <p:cNvSpPr>
            <a:spLocks noGrp="1"/>
          </p:cNvSpPr>
          <p:nvPr>
            <p:ph type="sldNum" sz="quarter" idx="12"/>
          </p:nvPr>
        </p:nvSpPr>
        <p:spPr/>
        <p:txBody>
          <a:bodyPr/>
          <a:lstStyle/>
          <a:p>
            <a:fld id="{A336C8E2-AF59-4A15-8EBD-6088AEAB2E30}" type="slidenum">
              <a:rPr lang="gl-ES" smtClean="0"/>
              <a:t>‹Nº›</a:t>
            </a:fld>
            <a:endParaRPr lang="gl-ES"/>
          </a:p>
        </p:txBody>
      </p:sp>
    </p:spTree>
    <p:extLst>
      <p:ext uri="{BB962C8B-B14F-4D97-AF65-F5344CB8AC3E}">
        <p14:creationId xmlns:p14="http://schemas.microsoft.com/office/powerpoint/2010/main" val="23302050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2ADC8291-EFAB-4F29-889C-249948AA8B12}" type="datetimeFigureOut">
              <a:rPr lang="gl-ES" smtClean="0"/>
              <a:t>18/10/2022</a:t>
            </a:fld>
            <a:endParaRPr lang="gl-ES"/>
          </a:p>
        </p:txBody>
      </p:sp>
      <p:sp>
        <p:nvSpPr>
          <p:cNvPr id="5" name="Footer Placeholder 4"/>
          <p:cNvSpPr>
            <a:spLocks noGrp="1"/>
          </p:cNvSpPr>
          <p:nvPr>
            <p:ph type="ftr" sz="quarter" idx="11"/>
          </p:nvPr>
        </p:nvSpPr>
        <p:spPr/>
        <p:txBody>
          <a:bodyPr/>
          <a:lstStyle/>
          <a:p>
            <a:endParaRPr lang="gl-ES"/>
          </a:p>
        </p:txBody>
      </p:sp>
      <p:sp>
        <p:nvSpPr>
          <p:cNvPr id="6" name="Slide Number Placeholder 5"/>
          <p:cNvSpPr>
            <a:spLocks noGrp="1"/>
          </p:cNvSpPr>
          <p:nvPr>
            <p:ph type="sldNum" sz="quarter" idx="12"/>
          </p:nvPr>
        </p:nvSpPr>
        <p:spPr/>
        <p:txBody>
          <a:bodyPr/>
          <a:lstStyle/>
          <a:p>
            <a:fld id="{A336C8E2-AF59-4A15-8EBD-6088AEAB2E30}" type="slidenum">
              <a:rPr lang="gl-ES" smtClean="0"/>
              <a:t>‹Nº›</a:t>
            </a:fld>
            <a:endParaRPr lang="gl-ES"/>
          </a:p>
        </p:txBody>
      </p:sp>
    </p:spTree>
    <p:extLst>
      <p:ext uri="{BB962C8B-B14F-4D97-AF65-F5344CB8AC3E}">
        <p14:creationId xmlns:p14="http://schemas.microsoft.com/office/powerpoint/2010/main" val="20169358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2ADC8291-EFAB-4F29-889C-249948AA8B12}" type="datetimeFigureOut">
              <a:rPr lang="gl-ES" smtClean="0"/>
              <a:t>18/10/2022</a:t>
            </a:fld>
            <a:endParaRPr lang="gl-ES"/>
          </a:p>
        </p:txBody>
      </p:sp>
      <p:sp>
        <p:nvSpPr>
          <p:cNvPr id="6" name="Footer Placeholder 5"/>
          <p:cNvSpPr>
            <a:spLocks noGrp="1"/>
          </p:cNvSpPr>
          <p:nvPr>
            <p:ph type="ftr" sz="quarter" idx="11"/>
          </p:nvPr>
        </p:nvSpPr>
        <p:spPr/>
        <p:txBody>
          <a:bodyPr/>
          <a:lstStyle/>
          <a:p>
            <a:endParaRPr lang="gl-ES"/>
          </a:p>
        </p:txBody>
      </p:sp>
      <p:sp>
        <p:nvSpPr>
          <p:cNvPr id="7" name="Slide Number Placeholder 6"/>
          <p:cNvSpPr>
            <a:spLocks noGrp="1"/>
          </p:cNvSpPr>
          <p:nvPr>
            <p:ph type="sldNum" sz="quarter" idx="12"/>
          </p:nvPr>
        </p:nvSpPr>
        <p:spPr/>
        <p:txBody>
          <a:bodyPr/>
          <a:lstStyle/>
          <a:p>
            <a:fld id="{A336C8E2-AF59-4A15-8EBD-6088AEAB2E30}" type="slidenum">
              <a:rPr lang="gl-ES" smtClean="0"/>
              <a:t>‹Nº›</a:t>
            </a:fld>
            <a:endParaRPr lang="gl-ES"/>
          </a:p>
        </p:txBody>
      </p:sp>
    </p:spTree>
    <p:extLst>
      <p:ext uri="{BB962C8B-B14F-4D97-AF65-F5344CB8AC3E}">
        <p14:creationId xmlns:p14="http://schemas.microsoft.com/office/powerpoint/2010/main" val="35998509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2ADC8291-EFAB-4F29-889C-249948AA8B12}" type="datetimeFigureOut">
              <a:rPr lang="gl-ES" smtClean="0"/>
              <a:t>18/10/2022</a:t>
            </a:fld>
            <a:endParaRPr lang="gl-ES"/>
          </a:p>
        </p:txBody>
      </p:sp>
      <p:sp>
        <p:nvSpPr>
          <p:cNvPr id="8" name="Footer Placeholder 7"/>
          <p:cNvSpPr>
            <a:spLocks noGrp="1"/>
          </p:cNvSpPr>
          <p:nvPr>
            <p:ph type="ftr" sz="quarter" idx="11"/>
          </p:nvPr>
        </p:nvSpPr>
        <p:spPr/>
        <p:txBody>
          <a:bodyPr/>
          <a:lstStyle/>
          <a:p>
            <a:endParaRPr lang="gl-ES"/>
          </a:p>
        </p:txBody>
      </p:sp>
      <p:sp>
        <p:nvSpPr>
          <p:cNvPr id="9" name="Slide Number Placeholder 8"/>
          <p:cNvSpPr>
            <a:spLocks noGrp="1"/>
          </p:cNvSpPr>
          <p:nvPr>
            <p:ph type="sldNum" sz="quarter" idx="12"/>
          </p:nvPr>
        </p:nvSpPr>
        <p:spPr/>
        <p:txBody>
          <a:bodyPr/>
          <a:lstStyle/>
          <a:p>
            <a:fld id="{A336C8E2-AF59-4A15-8EBD-6088AEAB2E30}" type="slidenum">
              <a:rPr lang="gl-ES" smtClean="0"/>
              <a:t>‹Nº›</a:t>
            </a:fld>
            <a:endParaRPr lang="gl-ES"/>
          </a:p>
        </p:txBody>
      </p:sp>
    </p:spTree>
    <p:extLst>
      <p:ext uri="{BB962C8B-B14F-4D97-AF65-F5344CB8AC3E}">
        <p14:creationId xmlns:p14="http://schemas.microsoft.com/office/powerpoint/2010/main" val="6582981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7" name="Date Placeholder 2"/>
          <p:cNvSpPr>
            <a:spLocks noGrp="1"/>
          </p:cNvSpPr>
          <p:nvPr>
            <p:ph type="dt" sz="half" idx="10"/>
          </p:nvPr>
        </p:nvSpPr>
        <p:spPr/>
        <p:txBody>
          <a:bodyPr/>
          <a:lstStyle/>
          <a:p>
            <a:fld id="{2ADC8291-EFAB-4F29-889C-249948AA8B12}" type="datetimeFigureOut">
              <a:rPr lang="gl-ES" smtClean="0"/>
              <a:t>18/10/2022</a:t>
            </a:fld>
            <a:endParaRPr lang="gl-ES"/>
          </a:p>
        </p:txBody>
      </p:sp>
      <p:sp>
        <p:nvSpPr>
          <p:cNvPr id="5" name="Footer Placeholder 3"/>
          <p:cNvSpPr>
            <a:spLocks noGrp="1"/>
          </p:cNvSpPr>
          <p:nvPr>
            <p:ph type="ftr" sz="quarter" idx="11"/>
          </p:nvPr>
        </p:nvSpPr>
        <p:spPr/>
        <p:txBody>
          <a:bodyPr/>
          <a:lstStyle/>
          <a:p>
            <a:endParaRPr lang="gl-ES"/>
          </a:p>
        </p:txBody>
      </p:sp>
      <p:sp>
        <p:nvSpPr>
          <p:cNvPr id="6" name="Slide Number Placeholder 4"/>
          <p:cNvSpPr>
            <a:spLocks noGrp="1"/>
          </p:cNvSpPr>
          <p:nvPr>
            <p:ph type="sldNum" sz="quarter" idx="12"/>
          </p:nvPr>
        </p:nvSpPr>
        <p:spPr/>
        <p:txBody>
          <a:bodyPr/>
          <a:lstStyle/>
          <a:p>
            <a:fld id="{A336C8E2-AF59-4A15-8EBD-6088AEAB2E30}" type="slidenum">
              <a:rPr lang="gl-ES" smtClean="0"/>
              <a:t>‹Nº›</a:t>
            </a:fld>
            <a:endParaRPr lang="gl-ES"/>
          </a:p>
        </p:txBody>
      </p:sp>
    </p:spTree>
    <p:extLst>
      <p:ext uri="{BB962C8B-B14F-4D97-AF65-F5344CB8AC3E}">
        <p14:creationId xmlns:p14="http://schemas.microsoft.com/office/powerpoint/2010/main" val="13849849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2ADC8291-EFAB-4F29-889C-249948AA8B12}" type="datetimeFigureOut">
              <a:rPr lang="gl-ES" smtClean="0"/>
              <a:t>18/10/2022</a:t>
            </a:fld>
            <a:endParaRPr lang="gl-ES"/>
          </a:p>
        </p:txBody>
      </p:sp>
      <p:sp>
        <p:nvSpPr>
          <p:cNvPr id="5" name="Footer Placeholder 2"/>
          <p:cNvSpPr>
            <a:spLocks noGrp="1"/>
          </p:cNvSpPr>
          <p:nvPr>
            <p:ph type="ftr" sz="quarter" idx="11"/>
          </p:nvPr>
        </p:nvSpPr>
        <p:spPr/>
        <p:txBody>
          <a:bodyPr/>
          <a:lstStyle/>
          <a:p>
            <a:endParaRPr lang="gl-ES"/>
          </a:p>
        </p:txBody>
      </p:sp>
      <p:sp>
        <p:nvSpPr>
          <p:cNvPr id="6" name="Slide Number Placeholder 3"/>
          <p:cNvSpPr>
            <a:spLocks noGrp="1"/>
          </p:cNvSpPr>
          <p:nvPr>
            <p:ph type="sldNum" sz="quarter" idx="12"/>
          </p:nvPr>
        </p:nvSpPr>
        <p:spPr/>
        <p:txBody>
          <a:bodyPr/>
          <a:lstStyle/>
          <a:p>
            <a:fld id="{A336C8E2-AF59-4A15-8EBD-6088AEAB2E30}" type="slidenum">
              <a:rPr lang="gl-ES" smtClean="0"/>
              <a:t>‹Nº›</a:t>
            </a:fld>
            <a:endParaRPr lang="gl-ES"/>
          </a:p>
        </p:txBody>
      </p:sp>
    </p:spTree>
    <p:extLst>
      <p:ext uri="{BB962C8B-B14F-4D97-AF65-F5344CB8AC3E}">
        <p14:creationId xmlns:p14="http://schemas.microsoft.com/office/powerpoint/2010/main" val="36777087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7" name="Date Placeholder 4"/>
          <p:cNvSpPr>
            <a:spLocks noGrp="1"/>
          </p:cNvSpPr>
          <p:nvPr>
            <p:ph type="dt" sz="half" idx="10"/>
          </p:nvPr>
        </p:nvSpPr>
        <p:spPr/>
        <p:txBody>
          <a:bodyPr/>
          <a:lstStyle/>
          <a:p>
            <a:fld id="{2ADC8291-EFAB-4F29-889C-249948AA8B12}" type="datetimeFigureOut">
              <a:rPr lang="gl-ES" smtClean="0"/>
              <a:t>18/10/2022</a:t>
            </a:fld>
            <a:endParaRPr lang="gl-ES"/>
          </a:p>
        </p:txBody>
      </p:sp>
      <p:sp>
        <p:nvSpPr>
          <p:cNvPr id="5" name="Footer Placeholder 5"/>
          <p:cNvSpPr>
            <a:spLocks noGrp="1"/>
          </p:cNvSpPr>
          <p:nvPr>
            <p:ph type="ftr" sz="quarter" idx="11"/>
          </p:nvPr>
        </p:nvSpPr>
        <p:spPr/>
        <p:txBody>
          <a:bodyPr/>
          <a:lstStyle/>
          <a:p>
            <a:endParaRPr lang="gl-ES"/>
          </a:p>
        </p:txBody>
      </p:sp>
      <p:sp>
        <p:nvSpPr>
          <p:cNvPr id="6" name="Slide Number Placeholder 6"/>
          <p:cNvSpPr>
            <a:spLocks noGrp="1"/>
          </p:cNvSpPr>
          <p:nvPr>
            <p:ph type="sldNum" sz="quarter" idx="12"/>
          </p:nvPr>
        </p:nvSpPr>
        <p:spPr/>
        <p:txBody>
          <a:bodyPr/>
          <a:lstStyle/>
          <a:p>
            <a:fld id="{A336C8E2-AF59-4A15-8EBD-6088AEAB2E30}" type="slidenum">
              <a:rPr lang="gl-ES" smtClean="0"/>
              <a:t>‹Nº›</a:t>
            </a:fld>
            <a:endParaRPr lang="gl-ES"/>
          </a:p>
        </p:txBody>
      </p:sp>
    </p:spTree>
    <p:extLst>
      <p:ext uri="{BB962C8B-B14F-4D97-AF65-F5344CB8AC3E}">
        <p14:creationId xmlns:p14="http://schemas.microsoft.com/office/powerpoint/2010/main" val="38802793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2ADC8291-EFAB-4F29-889C-249948AA8B12}" type="datetimeFigureOut">
              <a:rPr lang="gl-ES" smtClean="0"/>
              <a:t>18/10/2022</a:t>
            </a:fld>
            <a:endParaRPr lang="gl-ES"/>
          </a:p>
        </p:txBody>
      </p:sp>
      <p:sp>
        <p:nvSpPr>
          <p:cNvPr id="6" name="Footer Placeholder 5"/>
          <p:cNvSpPr>
            <a:spLocks noGrp="1"/>
          </p:cNvSpPr>
          <p:nvPr>
            <p:ph type="ftr" sz="quarter" idx="11"/>
          </p:nvPr>
        </p:nvSpPr>
        <p:spPr/>
        <p:txBody>
          <a:bodyPr/>
          <a:lstStyle/>
          <a:p>
            <a:endParaRPr lang="gl-ES"/>
          </a:p>
        </p:txBody>
      </p:sp>
      <p:sp>
        <p:nvSpPr>
          <p:cNvPr id="7" name="Slide Number Placeholder 6"/>
          <p:cNvSpPr>
            <a:spLocks noGrp="1"/>
          </p:cNvSpPr>
          <p:nvPr>
            <p:ph type="sldNum" sz="quarter" idx="12"/>
          </p:nvPr>
        </p:nvSpPr>
        <p:spPr/>
        <p:txBody>
          <a:bodyPr/>
          <a:lstStyle/>
          <a:p>
            <a:fld id="{A336C8E2-AF59-4A15-8EBD-6088AEAB2E30}" type="slidenum">
              <a:rPr lang="gl-ES" smtClean="0"/>
              <a:t>‹Nº›</a:t>
            </a:fld>
            <a:endParaRPr lang="gl-ES"/>
          </a:p>
        </p:txBody>
      </p:sp>
    </p:spTree>
    <p:extLst>
      <p:ext uri="{BB962C8B-B14F-4D97-AF65-F5344CB8AC3E}">
        <p14:creationId xmlns:p14="http://schemas.microsoft.com/office/powerpoint/2010/main" val="26870157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2ADC8291-EFAB-4F29-889C-249948AA8B12}" type="datetimeFigureOut">
              <a:rPr lang="gl-ES" smtClean="0"/>
              <a:t>18/10/2022</a:t>
            </a:fld>
            <a:endParaRPr lang="gl-E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gl-E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A336C8E2-AF59-4A15-8EBD-6088AEAB2E30}" type="slidenum">
              <a:rPr lang="gl-ES" smtClean="0"/>
              <a:t>‹Nº›</a:t>
            </a:fld>
            <a:endParaRPr lang="gl-ES"/>
          </a:p>
        </p:txBody>
      </p:sp>
    </p:spTree>
    <p:extLst>
      <p:ext uri="{BB962C8B-B14F-4D97-AF65-F5344CB8AC3E}">
        <p14:creationId xmlns:p14="http://schemas.microsoft.com/office/powerpoint/2010/main" val="231874274"/>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4A352D1-ED69-0528-F05A-6A90F197A5F9}"/>
              </a:ext>
            </a:extLst>
          </p:cNvPr>
          <p:cNvSpPr>
            <a:spLocks noGrp="1"/>
          </p:cNvSpPr>
          <p:nvPr>
            <p:ph type="ctrTitle"/>
          </p:nvPr>
        </p:nvSpPr>
        <p:spPr/>
        <p:txBody>
          <a:bodyPr/>
          <a:lstStyle/>
          <a:p>
            <a:r>
              <a:rPr lang="gl-ES" dirty="0"/>
              <a:t>Respostas de desenvolvemento escrito</a:t>
            </a:r>
          </a:p>
        </p:txBody>
      </p:sp>
      <p:sp>
        <p:nvSpPr>
          <p:cNvPr id="3" name="Subtítulo 2">
            <a:extLst>
              <a:ext uri="{FF2B5EF4-FFF2-40B4-BE49-F238E27FC236}">
                <a16:creationId xmlns:a16="http://schemas.microsoft.com/office/drawing/2014/main" id="{BE28CB3B-2DF7-D902-005E-DE534316B788}"/>
              </a:ext>
            </a:extLst>
          </p:cNvPr>
          <p:cNvSpPr>
            <a:spLocks noGrp="1"/>
          </p:cNvSpPr>
          <p:nvPr>
            <p:ph type="subTitle" idx="1"/>
          </p:nvPr>
        </p:nvSpPr>
        <p:spPr/>
        <p:txBody>
          <a:bodyPr/>
          <a:lstStyle/>
          <a:p>
            <a:endParaRPr lang="gl-ES"/>
          </a:p>
        </p:txBody>
      </p:sp>
    </p:spTree>
    <p:extLst>
      <p:ext uri="{BB962C8B-B14F-4D97-AF65-F5344CB8AC3E}">
        <p14:creationId xmlns:p14="http://schemas.microsoft.com/office/powerpoint/2010/main" val="12645181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E3F2D34-71C1-750C-2E41-E13E438EB007}"/>
              </a:ext>
            </a:extLst>
          </p:cNvPr>
          <p:cNvSpPr>
            <a:spLocks noGrp="1"/>
          </p:cNvSpPr>
          <p:nvPr>
            <p:ph type="title"/>
          </p:nvPr>
        </p:nvSpPr>
        <p:spPr/>
        <p:txBody>
          <a:bodyPr/>
          <a:lstStyle/>
          <a:p>
            <a:r>
              <a:rPr lang="gl-ES" dirty="0"/>
              <a:t>Estrutura</a:t>
            </a:r>
          </a:p>
        </p:txBody>
      </p:sp>
      <p:sp>
        <p:nvSpPr>
          <p:cNvPr id="3" name="Marcador de contenido 2">
            <a:extLst>
              <a:ext uri="{FF2B5EF4-FFF2-40B4-BE49-F238E27FC236}">
                <a16:creationId xmlns:a16="http://schemas.microsoft.com/office/drawing/2014/main" id="{A6D73AE1-29E7-F679-F837-8F7BEB20A72E}"/>
              </a:ext>
            </a:extLst>
          </p:cNvPr>
          <p:cNvSpPr>
            <a:spLocks noGrp="1"/>
          </p:cNvSpPr>
          <p:nvPr>
            <p:ph idx="1"/>
          </p:nvPr>
        </p:nvSpPr>
        <p:spPr/>
        <p:txBody>
          <a:bodyPr>
            <a:normAutofit/>
          </a:bodyPr>
          <a:lstStyle/>
          <a:p>
            <a:r>
              <a:rPr lang="gl-ES" dirty="0"/>
              <a:t>Empezamos cun parágrafo introdutorio á teoría sintética da evolución. Imos adiantar cales son as súas partes.  </a:t>
            </a:r>
          </a:p>
          <a:p>
            <a:r>
              <a:rPr lang="gl-ES" dirty="0"/>
              <a:t>Logo, podemos proceder a explicar a teoría de </a:t>
            </a:r>
            <a:r>
              <a:rPr lang="gl-ES" dirty="0" err="1"/>
              <a:t>Darwin</a:t>
            </a:r>
            <a:r>
              <a:rPr lang="gl-ES" dirty="0"/>
              <a:t>.</a:t>
            </a:r>
          </a:p>
          <a:p>
            <a:r>
              <a:rPr lang="gl-ES" dirty="0"/>
              <a:t>Despois, os seus inconvenientes, porque son os que explican que apareza a teoría sintética da evolución. </a:t>
            </a:r>
          </a:p>
          <a:p>
            <a:r>
              <a:rPr lang="gl-ES" dirty="0"/>
              <a:t>Explicamos logo as partes que nos faltan: concepto de mutación e leis de </a:t>
            </a:r>
            <a:r>
              <a:rPr lang="gl-ES" dirty="0" err="1"/>
              <a:t>Mendel</a:t>
            </a:r>
            <a:r>
              <a:rPr lang="gl-ES" dirty="0"/>
              <a:t>. Tamén estaría ben facer fincapé na forma en que solucionan os inconvenientes.</a:t>
            </a:r>
          </a:p>
          <a:p>
            <a:r>
              <a:rPr lang="gl-ES" dirty="0"/>
              <a:t>Para poñer o broche final, dicimos que é a teoría aceptada hoxe pola comunidade científica, sinalando así o relevante que é a teoría sintética. </a:t>
            </a:r>
          </a:p>
        </p:txBody>
      </p:sp>
    </p:spTree>
    <p:extLst>
      <p:ext uri="{BB962C8B-B14F-4D97-AF65-F5344CB8AC3E}">
        <p14:creationId xmlns:p14="http://schemas.microsoft.com/office/powerpoint/2010/main" val="8956411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F8DE8C8E-D8E9-8193-F5FE-A034F376F07D}"/>
              </a:ext>
            </a:extLst>
          </p:cNvPr>
          <p:cNvSpPr>
            <a:spLocks noGrp="1"/>
          </p:cNvSpPr>
          <p:nvPr>
            <p:ph idx="1"/>
          </p:nvPr>
        </p:nvSpPr>
        <p:spPr>
          <a:xfrm>
            <a:off x="693821" y="462046"/>
            <a:ext cx="10515600" cy="4351338"/>
          </a:xfrm>
        </p:spPr>
        <p:txBody>
          <a:bodyPr>
            <a:noAutofit/>
          </a:bodyPr>
          <a:lstStyle/>
          <a:p>
            <a:pPr marL="0" indent="0" algn="just">
              <a:buNone/>
            </a:pPr>
            <a:r>
              <a:rPr lang="gl-ES" sz="2000" dirty="0"/>
              <a:t>“A teoría sintética da evolución aparece como unha solución aos problemas derivados da teoría de </a:t>
            </a:r>
            <a:r>
              <a:rPr lang="gl-ES" sz="2000" dirty="0" err="1"/>
              <a:t>Darwin</a:t>
            </a:r>
            <a:r>
              <a:rPr lang="gl-ES" sz="2000" dirty="0"/>
              <a:t>. É unha síntese de tres elementos fundamentais: primeiro, a teoría da selección natural; segundo, as leis de </a:t>
            </a:r>
            <a:r>
              <a:rPr lang="gl-ES" sz="2000" dirty="0" err="1"/>
              <a:t>Mendel</a:t>
            </a:r>
            <a:r>
              <a:rPr lang="gl-ES" sz="2000" dirty="0"/>
              <a:t> e, finalmente, o concepto de mutación.</a:t>
            </a:r>
          </a:p>
          <a:p>
            <a:pPr marL="0" indent="0" algn="just">
              <a:buNone/>
            </a:pPr>
            <a:r>
              <a:rPr lang="gl-ES" sz="2000" dirty="0" err="1"/>
              <a:t>Darwin</a:t>
            </a:r>
            <a:r>
              <a:rPr lang="gl-ES" sz="2000" dirty="0"/>
              <a:t> propuxo que o principio explicativo da evolución das especies é a selección natural. Segundo este autor, todas as especies biolóxicas tenden á superpoboación. Ao ter que abastecerse dos mesmos recursos... (</a:t>
            </a:r>
            <a:r>
              <a:rPr lang="gl-ES" sz="2000" dirty="0" err="1"/>
              <a:t>info</a:t>
            </a:r>
            <a:r>
              <a:rPr lang="gl-ES" sz="2000" dirty="0"/>
              <a:t> do recadro amarelo). </a:t>
            </a:r>
          </a:p>
          <a:p>
            <a:pPr marL="0" indent="0" algn="just">
              <a:buNone/>
            </a:pPr>
            <a:r>
              <a:rPr lang="gl-ES" sz="2000" dirty="0"/>
              <a:t>A diferencia doutras teorías evolucionistas, como a de </a:t>
            </a:r>
            <a:r>
              <a:rPr lang="gl-ES" sz="2000" dirty="0" err="1"/>
              <a:t>Lamarck</a:t>
            </a:r>
            <a:r>
              <a:rPr lang="gl-ES" sz="2000" dirty="0"/>
              <a:t>, </a:t>
            </a:r>
            <a:r>
              <a:rPr lang="gl-ES" sz="2000" dirty="0" err="1"/>
              <a:t>Darwin</a:t>
            </a:r>
            <a:r>
              <a:rPr lang="gl-ES" sz="2000" dirty="0"/>
              <a:t> considerou que non era o individuo o que se adaptaba ao medio, senón a especie e, por outra banda, defendeu unha teoría non finalista segundo a cal os cambios que conducían á aparición dunha nova especie se daban por azar (...). </a:t>
            </a:r>
          </a:p>
          <a:p>
            <a:pPr marL="0" indent="0" algn="just">
              <a:buNone/>
            </a:pPr>
            <a:r>
              <a:rPr lang="gl-ES" sz="2000" dirty="0"/>
              <a:t>A teoría de </a:t>
            </a:r>
            <a:r>
              <a:rPr lang="gl-ES" sz="2000" dirty="0" err="1"/>
              <a:t>Darwin</a:t>
            </a:r>
            <a:r>
              <a:rPr lang="gl-ES" sz="2000" dirty="0"/>
              <a:t> é importante porque a bioloxía adquiriu un potencial explicativo (...). </a:t>
            </a:r>
          </a:p>
          <a:p>
            <a:pPr marL="0" indent="0" algn="just">
              <a:buNone/>
            </a:pPr>
            <a:r>
              <a:rPr lang="gl-ES" sz="2000" dirty="0"/>
              <a:t>Porén, a teoría da selección natural tiña certos </a:t>
            </a:r>
            <a:r>
              <a:rPr lang="gl-ES" sz="2000" dirty="0" err="1"/>
              <a:t>inconvintes</a:t>
            </a:r>
            <a:r>
              <a:rPr lang="gl-ES" sz="2000" dirty="0"/>
              <a:t>: por unha banda (...), por outra banda (...).</a:t>
            </a:r>
          </a:p>
          <a:p>
            <a:pPr marL="0" indent="0" algn="just">
              <a:buNone/>
            </a:pPr>
            <a:r>
              <a:rPr lang="gl-ES" sz="2000" dirty="0"/>
              <a:t>A teoría sintética da evolución vai dar solución a estes problemas. Os seus defensores sostiveron (...) [falamos do xenoma e do concepto de mutación]. </a:t>
            </a:r>
          </a:p>
          <a:p>
            <a:pPr marL="0" indent="0" algn="just">
              <a:buNone/>
            </a:pPr>
            <a:r>
              <a:rPr lang="gl-ES" sz="2000" dirty="0"/>
              <a:t>Os avances no coñecemento do ADN serviron para explicar mellor como se producen as mutacións e a teoría de </a:t>
            </a:r>
            <a:r>
              <a:rPr lang="gl-ES" sz="2000" dirty="0" err="1"/>
              <a:t>Mendel</a:t>
            </a:r>
            <a:r>
              <a:rPr lang="gl-ES" sz="2000" dirty="0"/>
              <a:t> contribuíu a clarificar cales son os mecanismos da herdanza das variacións. </a:t>
            </a:r>
          </a:p>
          <a:p>
            <a:pPr marL="0" indent="0" algn="just">
              <a:buNone/>
            </a:pPr>
            <a:r>
              <a:rPr lang="gl-ES" sz="2000" dirty="0"/>
              <a:t>A teoría sintética da evolución é a teoría aceptada hoxe en día pola comunidade científica.”</a:t>
            </a:r>
          </a:p>
          <a:p>
            <a:pPr marL="0" indent="0" algn="just">
              <a:buNone/>
            </a:pPr>
            <a:endParaRPr lang="gl-ES" sz="2000" dirty="0"/>
          </a:p>
        </p:txBody>
      </p:sp>
    </p:spTree>
    <p:extLst>
      <p:ext uri="{BB962C8B-B14F-4D97-AF65-F5344CB8AC3E}">
        <p14:creationId xmlns:p14="http://schemas.microsoft.com/office/powerpoint/2010/main" val="16351768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CEFB8E8-DE28-BC3C-5FBB-04D2956B9F2F}"/>
              </a:ext>
            </a:extLst>
          </p:cNvPr>
          <p:cNvSpPr>
            <a:spLocks noGrp="1"/>
          </p:cNvSpPr>
          <p:nvPr>
            <p:ph type="title"/>
          </p:nvPr>
        </p:nvSpPr>
        <p:spPr/>
        <p:txBody>
          <a:bodyPr>
            <a:normAutofit fontScale="90000"/>
          </a:bodyPr>
          <a:lstStyle/>
          <a:p>
            <a:r>
              <a:rPr lang="gl-ES" dirty="0"/>
              <a:t>Vou sacar mala nota se o texto non está </a:t>
            </a:r>
            <a:r>
              <a:rPr lang="gl-ES" b="1" dirty="0"/>
              <a:t>nada</a:t>
            </a:r>
            <a:r>
              <a:rPr lang="gl-ES" dirty="0"/>
              <a:t> </a:t>
            </a:r>
            <a:r>
              <a:rPr lang="gl-ES" dirty="0" err="1"/>
              <a:t>cohesionado</a:t>
            </a:r>
            <a:r>
              <a:rPr lang="gl-ES" dirty="0"/>
              <a:t> pero puxen os contidos relevantes?</a:t>
            </a:r>
          </a:p>
        </p:txBody>
      </p:sp>
      <p:sp>
        <p:nvSpPr>
          <p:cNvPr id="3" name="Marcador de contenido 2">
            <a:extLst>
              <a:ext uri="{FF2B5EF4-FFF2-40B4-BE49-F238E27FC236}">
                <a16:creationId xmlns:a16="http://schemas.microsoft.com/office/drawing/2014/main" id="{0443E59A-59BC-75FB-FEBB-C6DC4467CBDD}"/>
              </a:ext>
            </a:extLst>
          </p:cNvPr>
          <p:cNvSpPr>
            <a:spLocks noGrp="1"/>
          </p:cNvSpPr>
          <p:nvPr>
            <p:ph idx="1"/>
          </p:nvPr>
        </p:nvSpPr>
        <p:spPr>
          <a:xfrm>
            <a:off x="875201" y="2311710"/>
            <a:ext cx="8946541" cy="4195481"/>
          </a:xfrm>
        </p:spPr>
        <p:txBody>
          <a:bodyPr/>
          <a:lstStyle/>
          <a:p>
            <a:pPr marL="0" indent="0">
              <a:buNone/>
            </a:pPr>
            <a:r>
              <a:rPr lang="gl-ES" dirty="0"/>
              <a:t>Quizais a metade da puntuación da pregunta, dependendo do graves que sexan as deficiencias e do ben que se vexa a conexión entre as ideas expostas. </a:t>
            </a:r>
          </a:p>
        </p:txBody>
      </p:sp>
      <p:sp>
        <p:nvSpPr>
          <p:cNvPr id="4" name="Título 1">
            <a:extLst>
              <a:ext uri="{FF2B5EF4-FFF2-40B4-BE49-F238E27FC236}">
                <a16:creationId xmlns:a16="http://schemas.microsoft.com/office/drawing/2014/main" id="{59A9B81A-DBDE-CC42-6131-8F4C80002D59}"/>
              </a:ext>
            </a:extLst>
          </p:cNvPr>
          <p:cNvSpPr txBox="1">
            <a:spLocks/>
          </p:cNvSpPr>
          <p:nvPr/>
        </p:nvSpPr>
        <p:spPr>
          <a:xfrm>
            <a:off x="838200" y="3356768"/>
            <a:ext cx="10515600" cy="1325563"/>
          </a:xfrm>
          <a:prstGeom prst="rect">
            <a:avLst/>
          </a:prstGeom>
        </p:spPr>
        <p:txBody>
          <a:bodyPr vert="horz" lIns="91440" tIns="45720" rIns="91440" bIns="45720" rtlCol="0" anchor="ctr">
            <a:normAutofit fontScale="8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gl-ES" dirty="0"/>
              <a:t>Vou sacar mala nota se a resposta é excesivamente breve e lle faltan contidos relevantes?</a:t>
            </a:r>
          </a:p>
        </p:txBody>
      </p:sp>
      <p:sp>
        <p:nvSpPr>
          <p:cNvPr id="5" name="Marcador de contenido 2">
            <a:extLst>
              <a:ext uri="{FF2B5EF4-FFF2-40B4-BE49-F238E27FC236}">
                <a16:creationId xmlns:a16="http://schemas.microsoft.com/office/drawing/2014/main" id="{19F9302D-AE66-30E5-4AB0-629FB2DAF37B}"/>
              </a:ext>
            </a:extLst>
          </p:cNvPr>
          <p:cNvSpPr txBox="1">
            <a:spLocks/>
          </p:cNvSpPr>
          <p:nvPr/>
        </p:nvSpPr>
        <p:spPr>
          <a:xfrm>
            <a:off x="838200" y="4789485"/>
            <a:ext cx="10515600" cy="149463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gl-ES" sz="2000" dirty="0"/>
              <a:t>Este caso é máis problemático que o anterior. Se a resposta non está nada </a:t>
            </a:r>
            <a:r>
              <a:rPr lang="gl-ES" sz="2000" dirty="0" err="1"/>
              <a:t>cohesionada</a:t>
            </a:r>
            <a:r>
              <a:rPr lang="gl-ES" sz="2000" dirty="0"/>
              <a:t> e só explicades os elementos máis básicos, quizais un cuarto da puntuación da pregunta.  </a:t>
            </a:r>
          </a:p>
        </p:txBody>
      </p:sp>
    </p:spTree>
    <p:extLst>
      <p:ext uri="{BB962C8B-B14F-4D97-AF65-F5344CB8AC3E}">
        <p14:creationId xmlns:p14="http://schemas.microsoft.com/office/powerpoint/2010/main" val="7928838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DDC0812-7CFA-3EF7-5351-AC3CFB052AF6}"/>
              </a:ext>
            </a:extLst>
          </p:cNvPr>
          <p:cNvSpPr>
            <a:spLocks noGrp="1"/>
          </p:cNvSpPr>
          <p:nvPr>
            <p:ph type="title"/>
          </p:nvPr>
        </p:nvSpPr>
        <p:spPr>
          <a:xfrm>
            <a:off x="838200" y="3315331"/>
            <a:ext cx="10515600" cy="1325563"/>
          </a:xfrm>
        </p:spPr>
        <p:txBody>
          <a:bodyPr/>
          <a:lstStyle/>
          <a:p>
            <a:r>
              <a:rPr lang="gl-ES" dirty="0"/>
              <a:t>Que pasa se teño pouca práctica á hora de construír textos </a:t>
            </a:r>
            <a:r>
              <a:rPr lang="gl-ES" dirty="0" err="1"/>
              <a:t>cohesionados</a:t>
            </a:r>
            <a:r>
              <a:rPr lang="gl-ES" dirty="0"/>
              <a:t>?</a:t>
            </a:r>
          </a:p>
        </p:txBody>
      </p:sp>
      <p:sp>
        <p:nvSpPr>
          <p:cNvPr id="3" name="Marcador de contenido 2">
            <a:extLst>
              <a:ext uri="{FF2B5EF4-FFF2-40B4-BE49-F238E27FC236}">
                <a16:creationId xmlns:a16="http://schemas.microsoft.com/office/drawing/2014/main" id="{51B95E40-4065-F688-70B5-60F0AF9133A4}"/>
              </a:ext>
            </a:extLst>
          </p:cNvPr>
          <p:cNvSpPr>
            <a:spLocks noGrp="1"/>
          </p:cNvSpPr>
          <p:nvPr>
            <p:ph idx="1"/>
          </p:nvPr>
        </p:nvSpPr>
        <p:spPr>
          <a:xfrm>
            <a:off x="597568" y="4978353"/>
            <a:ext cx="10515600" cy="4351338"/>
          </a:xfrm>
        </p:spPr>
        <p:txBody>
          <a:bodyPr/>
          <a:lstStyle/>
          <a:p>
            <a:r>
              <a:rPr lang="gl-ES" dirty="0"/>
              <a:t>O dominio do tema, que se pode adquirir co estudo, vai facilitar que poidades construír unha boa resposta. O coñecemento de oídas e superficial complicará a tarefa. Polo tanto, recomendo estudar ben os contidos. Despois está a práctica. </a:t>
            </a:r>
          </a:p>
        </p:txBody>
      </p:sp>
      <p:sp>
        <p:nvSpPr>
          <p:cNvPr id="4" name="Título 1">
            <a:extLst>
              <a:ext uri="{FF2B5EF4-FFF2-40B4-BE49-F238E27FC236}">
                <a16:creationId xmlns:a16="http://schemas.microsoft.com/office/drawing/2014/main" id="{4CDBFE60-1B29-2095-E679-9ED3CF5E56E6}"/>
              </a:ext>
            </a:extLst>
          </p:cNvPr>
          <p:cNvSpPr txBox="1">
            <a:spLocks/>
          </p:cNvSpPr>
          <p:nvPr/>
        </p:nvSpPr>
        <p:spPr>
          <a:xfrm>
            <a:off x="838200" y="365125"/>
            <a:ext cx="10515600" cy="1325563"/>
          </a:xfrm>
          <a:prstGeom prst="rect">
            <a:avLst/>
          </a:prstGeom>
        </p:spPr>
        <p:txBody>
          <a:bodyPr vert="horz" lIns="91440" tIns="45720" rIns="91440" bIns="45720" rtlCol="0" anchor="ctr">
            <a:normAutofit fontScale="8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gl-ES" dirty="0"/>
              <a:t>Que pasa se fago unha resposta esquemática, algo similar a uns apuntamentos?</a:t>
            </a:r>
          </a:p>
        </p:txBody>
      </p:sp>
      <p:sp>
        <p:nvSpPr>
          <p:cNvPr id="6" name="Marcador de contenido 2">
            <a:extLst>
              <a:ext uri="{FF2B5EF4-FFF2-40B4-BE49-F238E27FC236}">
                <a16:creationId xmlns:a16="http://schemas.microsoft.com/office/drawing/2014/main" id="{A42C2B38-F0EF-2294-7B1C-CB58C8748BAF}"/>
              </a:ext>
            </a:extLst>
          </p:cNvPr>
          <p:cNvSpPr txBox="1">
            <a:spLocks/>
          </p:cNvSpPr>
          <p:nvPr/>
        </p:nvSpPr>
        <p:spPr>
          <a:xfrm>
            <a:off x="717884" y="1917032"/>
            <a:ext cx="1051560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gl-ES" sz="2000" dirty="0"/>
              <a:t>Non estará ben. Acepto que alguén non teña práctica á hora de construír textos </a:t>
            </a:r>
            <a:r>
              <a:rPr lang="gl-ES" sz="2000" dirty="0" err="1"/>
              <a:t>cohesionados</a:t>
            </a:r>
            <a:r>
              <a:rPr lang="gl-ES" sz="2000" dirty="0"/>
              <a:t> e coherentes, pero non acepto que non haxa sequera a intención de facelo. Un esquema que tivese todos os contidos podería levar, quizais, un cuarto da nota. </a:t>
            </a:r>
          </a:p>
        </p:txBody>
      </p:sp>
    </p:spTree>
    <p:extLst>
      <p:ext uri="{BB962C8B-B14F-4D97-AF65-F5344CB8AC3E}">
        <p14:creationId xmlns:p14="http://schemas.microsoft.com/office/powerpoint/2010/main" val="1939092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E90D21E-84B8-6B15-ED07-7FD43E14F695}"/>
              </a:ext>
            </a:extLst>
          </p:cNvPr>
          <p:cNvSpPr>
            <a:spLocks noGrp="1"/>
          </p:cNvSpPr>
          <p:nvPr>
            <p:ph type="title"/>
          </p:nvPr>
        </p:nvSpPr>
        <p:spPr/>
        <p:txBody>
          <a:bodyPr/>
          <a:lstStyle/>
          <a:p>
            <a:r>
              <a:rPr lang="gl-ES" dirty="0"/>
              <a:t>Que pasa se estudei pero aínda así non saco a nota que quero?</a:t>
            </a:r>
          </a:p>
        </p:txBody>
      </p:sp>
      <p:sp>
        <p:nvSpPr>
          <p:cNvPr id="4" name="Marcador de contenido 2">
            <a:extLst>
              <a:ext uri="{FF2B5EF4-FFF2-40B4-BE49-F238E27FC236}">
                <a16:creationId xmlns:a16="http://schemas.microsoft.com/office/drawing/2014/main" id="{7DCB51ED-4345-0D6A-CBB5-5F15F457354D}"/>
              </a:ext>
            </a:extLst>
          </p:cNvPr>
          <p:cNvSpPr>
            <a:spLocks noGrp="1"/>
          </p:cNvSpPr>
          <p:nvPr>
            <p:ph idx="1"/>
          </p:nvPr>
        </p:nvSpPr>
        <p:spPr>
          <a:xfrm>
            <a:off x="838200" y="2033119"/>
            <a:ext cx="10515600" cy="988344"/>
          </a:xfrm>
        </p:spPr>
        <p:txBody>
          <a:bodyPr/>
          <a:lstStyle/>
          <a:p>
            <a:r>
              <a:rPr lang="gl-ES" dirty="0"/>
              <a:t>Facilitarei vías para que a xente que aprobara poida subir nota. Os que suspendan terán que facer recuperación. </a:t>
            </a:r>
          </a:p>
        </p:txBody>
      </p:sp>
      <p:sp>
        <p:nvSpPr>
          <p:cNvPr id="5" name="Título 1">
            <a:extLst>
              <a:ext uri="{FF2B5EF4-FFF2-40B4-BE49-F238E27FC236}">
                <a16:creationId xmlns:a16="http://schemas.microsoft.com/office/drawing/2014/main" id="{E00B7C60-086D-6862-88BA-66C8E2F0F14D}"/>
              </a:ext>
            </a:extLst>
          </p:cNvPr>
          <p:cNvSpPr txBox="1">
            <a:spLocks/>
          </p:cNvSpPr>
          <p:nvPr/>
        </p:nvSpPr>
        <p:spPr>
          <a:xfrm>
            <a:off x="838200" y="2871537"/>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gl-ES" dirty="0"/>
              <a:t>Vai ser difícil? </a:t>
            </a:r>
          </a:p>
        </p:txBody>
      </p:sp>
      <p:sp>
        <p:nvSpPr>
          <p:cNvPr id="6" name="Marcador de contenido 2">
            <a:extLst>
              <a:ext uri="{FF2B5EF4-FFF2-40B4-BE49-F238E27FC236}">
                <a16:creationId xmlns:a16="http://schemas.microsoft.com/office/drawing/2014/main" id="{CC387DAD-E081-C1BC-D6EE-56A3B87E1F15}"/>
              </a:ext>
            </a:extLst>
          </p:cNvPr>
          <p:cNvSpPr txBox="1">
            <a:spLocks/>
          </p:cNvSpPr>
          <p:nvPr/>
        </p:nvSpPr>
        <p:spPr>
          <a:xfrm>
            <a:off x="717885" y="4197100"/>
            <a:ext cx="10515600" cy="98834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gl-ES" dirty="0"/>
              <a:t>Para o que estudara e atendera na clase, non. Para o que non fixera ningunha das dúas cousas quizais si. </a:t>
            </a:r>
          </a:p>
        </p:txBody>
      </p:sp>
    </p:spTree>
    <p:extLst>
      <p:ext uri="{BB962C8B-B14F-4D97-AF65-F5344CB8AC3E}">
        <p14:creationId xmlns:p14="http://schemas.microsoft.com/office/powerpoint/2010/main" val="28432445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C0BF171-675D-E6E8-6717-8B29344B3409}"/>
              </a:ext>
            </a:extLst>
          </p:cNvPr>
          <p:cNvSpPr>
            <a:spLocks noGrp="1"/>
          </p:cNvSpPr>
          <p:nvPr>
            <p:ph type="title"/>
          </p:nvPr>
        </p:nvSpPr>
        <p:spPr/>
        <p:txBody>
          <a:bodyPr/>
          <a:lstStyle/>
          <a:p>
            <a:r>
              <a:rPr lang="gl-ES" dirty="0"/>
              <a:t>Exemplo de texto non </a:t>
            </a:r>
            <a:r>
              <a:rPr lang="gl-ES" dirty="0" err="1"/>
              <a:t>cohesionado</a:t>
            </a:r>
            <a:r>
              <a:rPr lang="gl-ES" dirty="0"/>
              <a:t> e texto </a:t>
            </a:r>
            <a:r>
              <a:rPr lang="gl-ES" dirty="0" err="1"/>
              <a:t>cohesionado</a:t>
            </a:r>
            <a:endParaRPr lang="gl-ES" dirty="0"/>
          </a:p>
        </p:txBody>
      </p:sp>
      <p:sp>
        <p:nvSpPr>
          <p:cNvPr id="3" name="Marcador de contenido 2">
            <a:extLst>
              <a:ext uri="{FF2B5EF4-FFF2-40B4-BE49-F238E27FC236}">
                <a16:creationId xmlns:a16="http://schemas.microsoft.com/office/drawing/2014/main" id="{93F35CA8-A202-F4DA-6354-D0B070F22A8B}"/>
              </a:ext>
            </a:extLst>
          </p:cNvPr>
          <p:cNvSpPr>
            <a:spLocks noGrp="1"/>
          </p:cNvSpPr>
          <p:nvPr>
            <p:ph idx="1"/>
          </p:nvPr>
        </p:nvSpPr>
        <p:spPr/>
        <p:txBody>
          <a:bodyPr/>
          <a:lstStyle/>
          <a:p>
            <a:pPr marL="0" indent="0" algn="just">
              <a:buNone/>
            </a:pPr>
            <a:r>
              <a:rPr lang="gl-ES" dirty="0"/>
              <a:t>Os cans son cánidos domesticados fai moito tempo. Foron domesticados con propósitos prácticos. Os lobos son predecesores dos cans e axudan á xente de moitas formas. Poden convivir cos seres humanos. A principal razón para ter un can é a compañía. </a:t>
            </a:r>
          </a:p>
          <a:p>
            <a:pPr marL="0" indent="0">
              <a:buNone/>
            </a:pPr>
            <a:endParaRPr lang="gl-ES" dirty="0"/>
          </a:p>
          <a:p>
            <a:pPr marL="0" indent="0" algn="just">
              <a:buNone/>
            </a:pPr>
            <a:r>
              <a:rPr lang="gl-ES" dirty="0"/>
              <a:t>Os cans son cánidos que foron domesticados polos seres humanos fai moito tempo, fundamentalmente con propósitos prácticos. Aínda que os cans descenden dos lobos, son mansos e, por ese motivo, poden convivir no mesmo lugar que os seres humanos como animais de compañía. </a:t>
            </a:r>
          </a:p>
        </p:txBody>
      </p:sp>
    </p:spTree>
    <p:extLst>
      <p:ext uri="{BB962C8B-B14F-4D97-AF65-F5344CB8AC3E}">
        <p14:creationId xmlns:p14="http://schemas.microsoft.com/office/powerpoint/2010/main" val="679175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747842D8-FBE3-38EC-1654-C081663FB2CE}"/>
              </a:ext>
            </a:extLst>
          </p:cNvPr>
          <p:cNvSpPr>
            <a:spLocks noGrp="1"/>
          </p:cNvSpPr>
          <p:nvPr>
            <p:ph idx="1"/>
          </p:nvPr>
        </p:nvSpPr>
        <p:spPr>
          <a:xfrm>
            <a:off x="704869" y="1651584"/>
            <a:ext cx="10515600" cy="4351338"/>
          </a:xfrm>
        </p:spPr>
        <p:txBody>
          <a:bodyPr>
            <a:normAutofit lnSpcReduction="10000"/>
          </a:bodyPr>
          <a:lstStyle/>
          <a:p>
            <a:pPr marL="0" indent="0" algn="just">
              <a:buNone/>
            </a:pPr>
            <a:r>
              <a:rPr lang="gl-ES" dirty="0"/>
              <a:t>Os cans son cánidos (1) </a:t>
            </a:r>
            <a:r>
              <a:rPr lang="gl-ES" b="1" dirty="0"/>
              <a:t>que </a:t>
            </a:r>
            <a:r>
              <a:rPr lang="gl-ES" dirty="0"/>
              <a:t>foron domesticados polos seres humanos fai moito tempo</a:t>
            </a:r>
            <a:r>
              <a:rPr lang="gl-ES" b="1" dirty="0"/>
              <a:t>, fundamentalmente </a:t>
            </a:r>
            <a:r>
              <a:rPr lang="gl-ES" dirty="0"/>
              <a:t>con propósitos prácticos. </a:t>
            </a:r>
            <a:r>
              <a:rPr lang="gl-ES" b="1" dirty="0"/>
              <a:t>Aínda que </a:t>
            </a:r>
            <a:r>
              <a:rPr lang="gl-ES" dirty="0"/>
              <a:t>os cans descenden dos lobos, os </a:t>
            </a:r>
            <a:r>
              <a:rPr lang="gl-ES" b="1" dirty="0"/>
              <a:t>primeiros</a:t>
            </a:r>
            <a:r>
              <a:rPr lang="gl-ES" dirty="0"/>
              <a:t> son mansos </a:t>
            </a:r>
            <a:r>
              <a:rPr lang="gl-ES" dirty="0">
                <a:solidFill>
                  <a:srgbClr val="FF0000"/>
                </a:solidFill>
              </a:rPr>
              <a:t>e, </a:t>
            </a:r>
            <a:r>
              <a:rPr lang="gl-ES" b="1" dirty="0">
                <a:solidFill>
                  <a:srgbClr val="FF0000"/>
                </a:solidFill>
              </a:rPr>
              <a:t>por ese motivo</a:t>
            </a:r>
            <a:r>
              <a:rPr lang="gl-ES" dirty="0">
                <a:solidFill>
                  <a:srgbClr val="FF0000"/>
                </a:solidFill>
              </a:rPr>
              <a:t>, </a:t>
            </a:r>
            <a:r>
              <a:rPr lang="gl-ES" dirty="0"/>
              <a:t>poden convivir no mesmo lugar que os seres humanos como animais de compañía. </a:t>
            </a:r>
          </a:p>
          <a:p>
            <a:pPr marL="0" indent="0" algn="just">
              <a:buNone/>
            </a:pPr>
            <a:endParaRPr lang="gl-ES" dirty="0"/>
          </a:p>
          <a:p>
            <a:pPr marL="514350" indent="-514350">
              <a:buAutoNum type="arabicParenBoth"/>
            </a:pPr>
            <a:r>
              <a:rPr lang="gl-ES" dirty="0"/>
              <a:t>Uso de oración subordinada para conectar ideas no texto. </a:t>
            </a:r>
          </a:p>
          <a:p>
            <a:pPr marL="514350" indent="-514350">
              <a:buAutoNum type="arabicParenBoth"/>
            </a:pPr>
            <a:r>
              <a:rPr lang="gl-ES" dirty="0"/>
              <a:t>A coma é unha elipse. Non repito “foron domesticados”. </a:t>
            </a:r>
          </a:p>
          <a:p>
            <a:pPr marL="514350" indent="-514350">
              <a:buAutoNum type="arabicParenBoth"/>
            </a:pPr>
            <a:r>
              <a:rPr lang="gl-ES" dirty="0"/>
              <a:t>“Aínda que” funciona como conector, vou contrapoñer dúas ideas. </a:t>
            </a:r>
          </a:p>
          <a:p>
            <a:pPr marL="514350" indent="-514350">
              <a:buAutoNum type="arabicParenBoth"/>
            </a:pPr>
            <a:r>
              <a:rPr lang="gl-ES" dirty="0"/>
              <a:t>“Primeiros” evita unha repetición de “os cans”. </a:t>
            </a:r>
          </a:p>
          <a:p>
            <a:pPr marL="514350" indent="-514350">
              <a:buAutoNum type="arabicParenBoth"/>
            </a:pPr>
            <a:r>
              <a:rPr lang="gl-ES" dirty="0"/>
              <a:t>“E, por ese motivo,”. Uso de comas e a conxunción “e” para conectar oracións. </a:t>
            </a:r>
          </a:p>
          <a:p>
            <a:pPr marL="514350" indent="-514350">
              <a:buAutoNum type="arabicParenBoth"/>
            </a:pPr>
            <a:r>
              <a:rPr lang="gl-ES" dirty="0"/>
              <a:t>“Por ese motivo”, un conector textual para sinalar causa e consecuencia. </a:t>
            </a:r>
          </a:p>
          <a:p>
            <a:pPr marL="514350" indent="-514350">
              <a:buAutoNum type="arabicParenBoth"/>
            </a:pPr>
            <a:endParaRPr lang="gl-ES" dirty="0"/>
          </a:p>
        </p:txBody>
      </p:sp>
    </p:spTree>
    <p:extLst>
      <p:ext uri="{BB962C8B-B14F-4D97-AF65-F5344CB8AC3E}">
        <p14:creationId xmlns:p14="http://schemas.microsoft.com/office/powerpoint/2010/main" val="32379887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7B06FDB-8C69-4D35-5844-2FDB1F242BFA}"/>
              </a:ext>
            </a:extLst>
          </p:cNvPr>
          <p:cNvSpPr>
            <a:spLocks noGrp="1"/>
          </p:cNvSpPr>
          <p:nvPr>
            <p:ph type="title"/>
          </p:nvPr>
        </p:nvSpPr>
        <p:spPr/>
        <p:txBody>
          <a:bodyPr/>
          <a:lstStyle/>
          <a:p>
            <a:r>
              <a:rPr lang="gl-ES" dirty="0"/>
              <a:t>Sen cohesión pérdese a coherencia</a:t>
            </a:r>
          </a:p>
        </p:txBody>
      </p:sp>
      <p:sp>
        <p:nvSpPr>
          <p:cNvPr id="3" name="Marcador de contenido 2">
            <a:extLst>
              <a:ext uri="{FF2B5EF4-FFF2-40B4-BE49-F238E27FC236}">
                <a16:creationId xmlns:a16="http://schemas.microsoft.com/office/drawing/2014/main" id="{24768E84-B689-23F7-C508-BE87D00D880D}"/>
              </a:ext>
            </a:extLst>
          </p:cNvPr>
          <p:cNvSpPr>
            <a:spLocks noGrp="1"/>
          </p:cNvSpPr>
          <p:nvPr>
            <p:ph idx="1"/>
          </p:nvPr>
        </p:nvSpPr>
        <p:spPr/>
        <p:txBody>
          <a:bodyPr>
            <a:normAutofit/>
          </a:bodyPr>
          <a:lstStyle/>
          <a:p>
            <a:r>
              <a:rPr lang="gl-ES" dirty="0"/>
              <a:t>Unha sintaxe correcta e variada conseguirá conectar mellor as ideas que queremos expresar. </a:t>
            </a:r>
          </a:p>
          <a:p>
            <a:r>
              <a:rPr lang="gl-ES" dirty="0"/>
              <a:t>Temos que escribir oracións que varíen lonxitudes e estruturas, para iso é fundamental o uso da puntuación correcta. A mera xustaposición dá mala impresión.</a:t>
            </a:r>
          </a:p>
          <a:p>
            <a:r>
              <a:rPr lang="gl-ES" dirty="0"/>
              <a:t>Os conectores van facilitar e clarificar como se relacionan as ideas que expresamos. </a:t>
            </a:r>
          </a:p>
          <a:p>
            <a:r>
              <a:rPr lang="gl-ES" dirty="0"/>
              <a:t>Está ben repetir palabras se estamos insistindo na explicación dun concepto, pero é preferible que, en ocasións, usemos mecanismos de substitución. “Pepe e Xoán son moi bos alumnos. </a:t>
            </a:r>
            <a:r>
              <a:rPr lang="gl-ES" b="1" dirty="0"/>
              <a:t>O primeiro </a:t>
            </a:r>
            <a:r>
              <a:rPr lang="gl-ES" dirty="0"/>
              <a:t>redacta ben, </a:t>
            </a:r>
            <a:r>
              <a:rPr lang="gl-ES" b="1" dirty="0"/>
              <a:t>o segundo </a:t>
            </a:r>
            <a:r>
              <a:rPr lang="gl-ES" dirty="0"/>
              <a:t>estuda moito”. Sinónimos. </a:t>
            </a:r>
          </a:p>
        </p:txBody>
      </p:sp>
    </p:spTree>
    <p:extLst>
      <p:ext uri="{BB962C8B-B14F-4D97-AF65-F5344CB8AC3E}">
        <p14:creationId xmlns:p14="http://schemas.microsoft.com/office/powerpoint/2010/main" val="41639063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91707D9-3710-2001-1556-8E1EADAD563B}"/>
              </a:ext>
            </a:extLst>
          </p:cNvPr>
          <p:cNvSpPr>
            <a:spLocks noGrp="1"/>
          </p:cNvSpPr>
          <p:nvPr>
            <p:ph type="title"/>
          </p:nvPr>
        </p:nvSpPr>
        <p:spPr/>
        <p:txBody>
          <a:bodyPr/>
          <a:lstStyle/>
          <a:p>
            <a:r>
              <a:rPr lang="gl-ES" dirty="0"/>
              <a:t>Explica a teoría sintética da evolución (p. 46). Mala resposta</a:t>
            </a:r>
          </a:p>
        </p:txBody>
      </p:sp>
      <p:sp>
        <p:nvSpPr>
          <p:cNvPr id="3" name="Marcador de contenido 2">
            <a:extLst>
              <a:ext uri="{FF2B5EF4-FFF2-40B4-BE49-F238E27FC236}">
                <a16:creationId xmlns:a16="http://schemas.microsoft.com/office/drawing/2014/main" id="{4CCEBFDF-DBED-0D62-7761-2DA622DDA1F9}"/>
              </a:ext>
            </a:extLst>
          </p:cNvPr>
          <p:cNvSpPr>
            <a:spLocks noGrp="1"/>
          </p:cNvSpPr>
          <p:nvPr>
            <p:ph idx="1"/>
          </p:nvPr>
        </p:nvSpPr>
        <p:spPr>
          <a:xfrm>
            <a:off x="838200" y="2274804"/>
            <a:ext cx="10515600" cy="4351338"/>
          </a:xfrm>
        </p:spPr>
        <p:txBody>
          <a:bodyPr/>
          <a:lstStyle/>
          <a:p>
            <a:pPr marL="0" indent="0" algn="just">
              <a:buNone/>
            </a:pPr>
            <a:r>
              <a:rPr lang="gl-ES" dirty="0"/>
              <a:t>A teoría sintética da evolución sostén que o </a:t>
            </a:r>
            <a:r>
              <a:rPr lang="gl-ES" dirty="0" err="1"/>
              <a:t>xen</a:t>
            </a:r>
            <a:r>
              <a:rPr lang="gl-ES" dirty="0"/>
              <a:t> é o material básico que permite a evolución das especies. Todas as especies están equipadas cun xenoma. Un dos </a:t>
            </a:r>
            <a:r>
              <a:rPr lang="gl-ES" dirty="0" err="1"/>
              <a:t>xens</a:t>
            </a:r>
            <a:r>
              <a:rPr lang="gl-ES" dirty="0"/>
              <a:t> pode experimentar unha mutación. Esa mutación transmítese de pais a fillos. A mutación queda fixada no xenoma e </a:t>
            </a:r>
            <a:r>
              <a:rPr lang="gl-ES" dirty="0" err="1"/>
              <a:t>tranmítese</a:t>
            </a:r>
            <a:r>
              <a:rPr lang="gl-ES" dirty="0"/>
              <a:t> á descendencia. A teoría sintética da evolución é a síntese entre as </a:t>
            </a:r>
            <a:r>
              <a:rPr lang="gl-ES" dirty="0" err="1"/>
              <a:t>lesi</a:t>
            </a:r>
            <a:r>
              <a:rPr lang="gl-ES" dirty="0"/>
              <a:t> de </a:t>
            </a:r>
            <a:r>
              <a:rPr lang="gl-ES" dirty="0" err="1"/>
              <a:t>Mendel</a:t>
            </a:r>
            <a:r>
              <a:rPr lang="gl-ES" dirty="0"/>
              <a:t>, a teoría orixinal da evolución e o concepto de mutación. Hoxe é aceptada pola comunidade científica. </a:t>
            </a:r>
          </a:p>
          <a:p>
            <a:pPr marL="0" indent="0">
              <a:buNone/>
            </a:pPr>
            <a:endParaRPr lang="gl-ES" dirty="0"/>
          </a:p>
        </p:txBody>
      </p:sp>
    </p:spTree>
    <p:extLst>
      <p:ext uri="{BB962C8B-B14F-4D97-AF65-F5344CB8AC3E}">
        <p14:creationId xmlns:p14="http://schemas.microsoft.com/office/powerpoint/2010/main" val="21652819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02667D9-E9D9-902A-4BFF-99578FF2A42B}"/>
              </a:ext>
            </a:extLst>
          </p:cNvPr>
          <p:cNvSpPr>
            <a:spLocks noGrp="1"/>
          </p:cNvSpPr>
          <p:nvPr>
            <p:ph type="title"/>
          </p:nvPr>
        </p:nvSpPr>
        <p:spPr/>
        <p:txBody>
          <a:bodyPr/>
          <a:lstStyle/>
          <a:p>
            <a:r>
              <a:rPr lang="gl-ES" dirty="0"/>
              <a:t>Erros</a:t>
            </a:r>
          </a:p>
        </p:txBody>
      </p:sp>
      <p:sp>
        <p:nvSpPr>
          <p:cNvPr id="3" name="Marcador de contenido 2">
            <a:extLst>
              <a:ext uri="{FF2B5EF4-FFF2-40B4-BE49-F238E27FC236}">
                <a16:creationId xmlns:a16="http://schemas.microsoft.com/office/drawing/2014/main" id="{30C19A27-8A69-50B6-C610-676B8869DEDF}"/>
              </a:ext>
            </a:extLst>
          </p:cNvPr>
          <p:cNvSpPr>
            <a:spLocks noGrp="1"/>
          </p:cNvSpPr>
          <p:nvPr>
            <p:ph idx="1"/>
          </p:nvPr>
        </p:nvSpPr>
        <p:spPr/>
        <p:txBody>
          <a:bodyPr/>
          <a:lstStyle/>
          <a:p>
            <a:r>
              <a:rPr lang="gl-ES" dirty="0"/>
              <a:t>É moi breve. </a:t>
            </a:r>
          </a:p>
          <a:p>
            <a:r>
              <a:rPr lang="gl-ES" dirty="0"/>
              <a:t>Simplemente menciona as partes da teoría sintética, pero non as explica (explica máis ou menos o concepto de “mutación”). Habería que explicar polo menos a teoría orixinal da evolución, que vén na páxina 47. </a:t>
            </a:r>
          </a:p>
          <a:p>
            <a:r>
              <a:rPr lang="gl-ES" dirty="0"/>
              <a:t>Carece de cohesión textual, polo que non se ve como se conectan as ideas. </a:t>
            </a:r>
          </a:p>
          <a:p>
            <a:r>
              <a:rPr lang="gl-ES" dirty="0"/>
              <a:t>Non explica por que é relevante a teoría sintética da evolución. Habería que explicar que precisamente aparece polos inconvenientes da teoría de </a:t>
            </a:r>
            <a:r>
              <a:rPr lang="gl-ES" dirty="0" err="1"/>
              <a:t>Darwin</a:t>
            </a:r>
            <a:r>
              <a:rPr lang="gl-ES" dirty="0"/>
              <a:t>. </a:t>
            </a:r>
          </a:p>
        </p:txBody>
      </p:sp>
    </p:spTree>
    <p:extLst>
      <p:ext uri="{BB962C8B-B14F-4D97-AF65-F5344CB8AC3E}">
        <p14:creationId xmlns:p14="http://schemas.microsoft.com/office/powerpoint/2010/main" val="16235042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085A3D-BA50-4483-176B-D4EB43EB817B}"/>
              </a:ext>
            </a:extLst>
          </p:cNvPr>
          <p:cNvSpPr>
            <a:spLocks noGrp="1"/>
          </p:cNvSpPr>
          <p:nvPr>
            <p:ph type="title"/>
          </p:nvPr>
        </p:nvSpPr>
        <p:spPr/>
        <p:txBody>
          <a:bodyPr/>
          <a:lstStyle/>
          <a:p>
            <a:r>
              <a:rPr lang="gl-ES" dirty="0"/>
              <a:t>Mala resposta: o esquema</a:t>
            </a:r>
          </a:p>
        </p:txBody>
      </p:sp>
      <p:sp>
        <p:nvSpPr>
          <p:cNvPr id="3" name="Marcador de contenido 2">
            <a:extLst>
              <a:ext uri="{FF2B5EF4-FFF2-40B4-BE49-F238E27FC236}">
                <a16:creationId xmlns:a16="http://schemas.microsoft.com/office/drawing/2014/main" id="{1807B954-68D4-BED4-F25E-7F8A9EB5FD51}"/>
              </a:ext>
            </a:extLst>
          </p:cNvPr>
          <p:cNvSpPr>
            <a:spLocks noGrp="1"/>
          </p:cNvSpPr>
          <p:nvPr>
            <p:ph idx="1"/>
          </p:nvPr>
        </p:nvSpPr>
        <p:spPr/>
        <p:txBody>
          <a:bodyPr>
            <a:normAutofit/>
          </a:bodyPr>
          <a:lstStyle/>
          <a:p>
            <a:pPr marL="0" indent="0">
              <a:buNone/>
            </a:pPr>
            <a:r>
              <a:rPr lang="gl-ES" dirty="0"/>
              <a:t>  Teoría sintética da evolución: síntese da teoría de </a:t>
            </a:r>
            <a:r>
              <a:rPr lang="gl-ES" dirty="0" err="1"/>
              <a:t>Darwin</a:t>
            </a:r>
            <a:r>
              <a:rPr lang="gl-ES" dirty="0"/>
              <a:t>, o concepto de mutación e as leis de </a:t>
            </a:r>
            <a:r>
              <a:rPr lang="gl-ES" dirty="0" err="1"/>
              <a:t>Mendel</a:t>
            </a:r>
            <a:r>
              <a:rPr lang="gl-ES" dirty="0"/>
              <a:t>. </a:t>
            </a:r>
          </a:p>
          <a:p>
            <a:pPr>
              <a:buFontTx/>
              <a:buChar char="-"/>
            </a:pPr>
            <a:r>
              <a:rPr lang="gl-ES" dirty="0"/>
              <a:t>Teoría de </a:t>
            </a:r>
            <a:r>
              <a:rPr lang="gl-ES" dirty="0" err="1"/>
              <a:t>Darwin</a:t>
            </a:r>
            <a:r>
              <a:rPr lang="gl-ES" dirty="0"/>
              <a:t>: 1. Superpoboación das especies: conduce a unha 					loita pola supervivencia. </a:t>
            </a:r>
          </a:p>
          <a:p>
            <a:pPr marL="0" indent="0">
              <a:buNone/>
            </a:pPr>
            <a:r>
              <a:rPr lang="gl-ES" dirty="0"/>
              <a:t>			2. Selección natural: as variacións que favorecen a 					supervivencia no medio facilitan a 						descendencia...</a:t>
            </a:r>
          </a:p>
          <a:p>
            <a:pPr marL="0" indent="0">
              <a:buNone/>
            </a:pPr>
            <a:r>
              <a:rPr lang="gl-ES" dirty="0"/>
              <a:t>			3. .........</a:t>
            </a:r>
          </a:p>
          <a:p>
            <a:pPr>
              <a:buFontTx/>
              <a:buChar char="-"/>
            </a:pPr>
            <a:r>
              <a:rPr lang="gl-ES" dirty="0"/>
              <a:t>Concepto de mutación: .....</a:t>
            </a:r>
          </a:p>
          <a:p>
            <a:pPr>
              <a:buFontTx/>
              <a:buChar char="-"/>
            </a:pPr>
            <a:r>
              <a:rPr lang="gl-ES" dirty="0"/>
              <a:t>Leis de </a:t>
            </a:r>
            <a:r>
              <a:rPr lang="gl-ES" dirty="0" err="1"/>
              <a:t>Mendel</a:t>
            </a:r>
            <a:r>
              <a:rPr lang="gl-ES" dirty="0"/>
              <a:t>: .....</a:t>
            </a:r>
          </a:p>
        </p:txBody>
      </p:sp>
    </p:spTree>
    <p:extLst>
      <p:ext uri="{BB962C8B-B14F-4D97-AF65-F5344CB8AC3E}">
        <p14:creationId xmlns:p14="http://schemas.microsoft.com/office/powerpoint/2010/main" val="40434877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8A1E583-5C18-79F1-DFFB-B52EB294841C}"/>
              </a:ext>
            </a:extLst>
          </p:cNvPr>
          <p:cNvSpPr>
            <a:spLocks noGrp="1"/>
          </p:cNvSpPr>
          <p:nvPr>
            <p:ph type="title"/>
          </p:nvPr>
        </p:nvSpPr>
        <p:spPr/>
        <p:txBody>
          <a:bodyPr/>
          <a:lstStyle/>
          <a:p>
            <a:r>
              <a:rPr lang="gl-ES" dirty="0"/>
              <a:t>Erros</a:t>
            </a:r>
          </a:p>
        </p:txBody>
      </p:sp>
      <p:sp>
        <p:nvSpPr>
          <p:cNvPr id="3" name="Marcador de contenido 2">
            <a:extLst>
              <a:ext uri="{FF2B5EF4-FFF2-40B4-BE49-F238E27FC236}">
                <a16:creationId xmlns:a16="http://schemas.microsoft.com/office/drawing/2014/main" id="{413F624C-34C3-508B-C08C-398CECECD985}"/>
              </a:ext>
            </a:extLst>
          </p:cNvPr>
          <p:cNvSpPr>
            <a:spLocks noGrp="1"/>
          </p:cNvSpPr>
          <p:nvPr>
            <p:ph idx="1"/>
          </p:nvPr>
        </p:nvSpPr>
        <p:spPr>
          <a:xfrm>
            <a:off x="838200" y="1986046"/>
            <a:ext cx="10515600" cy="4351338"/>
          </a:xfrm>
        </p:spPr>
        <p:txBody>
          <a:bodyPr/>
          <a:lstStyle/>
          <a:p>
            <a:r>
              <a:rPr lang="gl-ES" dirty="0"/>
              <a:t>Pídese unha resposta de desenvolvemento escrito, non un esquema.</a:t>
            </a:r>
          </a:p>
          <a:p>
            <a:r>
              <a:rPr lang="gl-ES" dirty="0"/>
              <a:t>Os esquemas son un bo instrumento para estudar, pero non para transmitir información a outra persoa. </a:t>
            </a:r>
          </a:p>
          <a:p>
            <a:r>
              <a:rPr lang="gl-ES" dirty="0"/>
              <a:t>Pensade en responder como se lle tiverades que explicar o tema a alguén con poucos ou nulos coñecementos. Unha persoa que non vira antes o libro ou non asistira a clase, dificilmente entendería un esquema.  </a:t>
            </a:r>
          </a:p>
        </p:txBody>
      </p:sp>
    </p:spTree>
    <p:extLst>
      <p:ext uri="{BB962C8B-B14F-4D97-AF65-F5344CB8AC3E}">
        <p14:creationId xmlns:p14="http://schemas.microsoft.com/office/powerpoint/2010/main" val="21657171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743C3BF-D6E1-288B-EA1E-2397ECA3404A}"/>
              </a:ext>
            </a:extLst>
          </p:cNvPr>
          <p:cNvSpPr>
            <a:spLocks noGrp="1"/>
          </p:cNvSpPr>
          <p:nvPr>
            <p:ph type="title"/>
          </p:nvPr>
        </p:nvSpPr>
        <p:spPr/>
        <p:txBody>
          <a:bodyPr/>
          <a:lstStyle/>
          <a:p>
            <a:r>
              <a:rPr lang="gl-ES" dirty="0"/>
              <a:t>Explica a teoría sintética da evolución (p. 46).</a:t>
            </a:r>
          </a:p>
        </p:txBody>
      </p:sp>
      <p:sp>
        <p:nvSpPr>
          <p:cNvPr id="3" name="Marcador de contenido 2">
            <a:extLst>
              <a:ext uri="{FF2B5EF4-FFF2-40B4-BE49-F238E27FC236}">
                <a16:creationId xmlns:a16="http://schemas.microsoft.com/office/drawing/2014/main" id="{CDC5B43E-9A07-F058-543B-25348966B165}"/>
              </a:ext>
            </a:extLst>
          </p:cNvPr>
          <p:cNvSpPr>
            <a:spLocks noGrp="1"/>
          </p:cNvSpPr>
          <p:nvPr>
            <p:ph idx="1"/>
          </p:nvPr>
        </p:nvSpPr>
        <p:spPr/>
        <p:txBody>
          <a:bodyPr/>
          <a:lstStyle/>
          <a:p>
            <a:r>
              <a:rPr lang="gl-ES" dirty="0"/>
              <a:t>Hai diferentes formas de facelo ben, sempre que o texto estea </a:t>
            </a:r>
            <a:r>
              <a:rPr lang="gl-ES" dirty="0" err="1"/>
              <a:t>cohesionado</a:t>
            </a:r>
            <a:r>
              <a:rPr lang="gl-ES" dirty="0"/>
              <a:t> e se poida ver a conexión entre os diferentes contidos.</a:t>
            </a:r>
          </a:p>
          <a:p>
            <a:r>
              <a:rPr lang="gl-ES" dirty="0"/>
              <a:t> Non debe ser excesivamente breve. É unha pregunta de desenvolvemento. A maior parte dos contidos da páxina sinalada van ser relevantes. </a:t>
            </a:r>
          </a:p>
          <a:p>
            <a:r>
              <a:rPr lang="gl-ES" dirty="0"/>
              <a:t>Os contidos relevantes son: a teoría de </a:t>
            </a:r>
            <a:r>
              <a:rPr lang="gl-ES" dirty="0" err="1"/>
              <a:t>Darwin</a:t>
            </a:r>
            <a:r>
              <a:rPr lang="gl-ES" dirty="0"/>
              <a:t> e os seus inconvenientes (son os inconvenientes os que xustifican a existencia da teoría sintética); o concepto de mutación (que vén bastante explicado no libro); a teoría de </a:t>
            </a:r>
            <a:r>
              <a:rPr lang="gl-ES" dirty="0" err="1"/>
              <a:t>Gregor</a:t>
            </a:r>
            <a:r>
              <a:rPr lang="gl-ES" dirty="0"/>
              <a:t> </a:t>
            </a:r>
            <a:r>
              <a:rPr lang="gl-ES" dirty="0" err="1"/>
              <a:t>Mendel</a:t>
            </a:r>
            <a:r>
              <a:rPr lang="gl-ES" dirty="0"/>
              <a:t> (que non vén moi explicada, pero si se explica por que é relevante. </a:t>
            </a:r>
          </a:p>
        </p:txBody>
      </p:sp>
    </p:spTree>
    <p:extLst>
      <p:ext uri="{BB962C8B-B14F-4D97-AF65-F5344CB8AC3E}">
        <p14:creationId xmlns:p14="http://schemas.microsoft.com/office/powerpoint/2010/main" val="30675301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5</TotalTime>
  <Words>1449</Words>
  <Application>Microsoft Office PowerPoint</Application>
  <PresentationFormat>Panorámica</PresentationFormat>
  <Paragraphs>66</Paragraphs>
  <Slides>14</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14</vt:i4>
      </vt:variant>
    </vt:vector>
  </HeadingPairs>
  <TitlesOfParts>
    <vt:vector size="18" baseType="lpstr">
      <vt:lpstr>Arial</vt:lpstr>
      <vt:lpstr>Century Gothic</vt:lpstr>
      <vt:lpstr>Wingdings 3</vt:lpstr>
      <vt:lpstr>Ion</vt:lpstr>
      <vt:lpstr>Respostas de desenvolvemento escrito</vt:lpstr>
      <vt:lpstr>Exemplo de texto non cohesionado e texto cohesionado</vt:lpstr>
      <vt:lpstr>Presentación de PowerPoint</vt:lpstr>
      <vt:lpstr>Sen cohesión pérdese a coherencia</vt:lpstr>
      <vt:lpstr>Explica a teoría sintética da evolución (p. 46). Mala resposta</vt:lpstr>
      <vt:lpstr>Erros</vt:lpstr>
      <vt:lpstr>Mala resposta: o esquema</vt:lpstr>
      <vt:lpstr>Erros</vt:lpstr>
      <vt:lpstr>Explica a teoría sintética da evolución (p. 46).</vt:lpstr>
      <vt:lpstr>Estrutura</vt:lpstr>
      <vt:lpstr>Presentación de PowerPoint</vt:lpstr>
      <vt:lpstr>Vou sacar mala nota se o texto non está nada cohesionado pero puxen os contidos relevantes?</vt:lpstr>
      <vt:lpstr>Que pasa se teño pouca práctica á hora de construír textos cohesionados?</vt:lpstr>
      <vt:lpstr>Que pasa se estudei pero aínda así non saco a nota que quero?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Respostas de desenvolvemento escrito</dc:title>
  <dc:creator>Raúl González</dc:creator>
  <cp:lastModifiedBy>Raúl González</cp:lastModifiedBy>
  <cp:revision>1</cp:revision>
  <dcterms:created xsi:type="dcterms:W3CDTF">2022-10-18T04:40:06Z</dcterms:created>
  <dcterms:modified xsi:type="dcterms:W3CDTF">2022-10-18T04:45:16Z</dcterms:modified>
</cp:coreProperties>
</file>