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_rels/presentation.xml.rels" ContentType="application/vnd.openxmlformats-package.relationships+xml"/>
  <Override PartName="/ppt/media/image40.png" ContentType="image/png"/>
  <Override PartName="/ppt/media/image38.png" ContentType="image/png"/>
  <Override PartName="/ppt/media/image35.png" ContentType="image/png"/>
  <Override PartName="/ppt/media/image33.png" ContentType="image/png"/>
  <Override PartName="/ppt/media/image32.png" ContentType="image/png"/>
  <Override PartName="/ppt/media/image31.jpeg" ContentType="image/jpeg"/>
  <Override PartName="/ppt/media/image30.png" ContentType="image/png"/>
  <Override PartName="/ppt/media/image27.png" ContentType="image/png"/>
  <Override PartName="/ppt/media/image26.png" ContentType="image/png"/>
  <Override PartName="/ppt/media/image25.png" ContentType="image/png"/>
  <Override PartName="/ppt/media/image24.png" ContentType="image/png"/>
  <Override PartName="/ppt/media/image9.png" ContentType="image/png"/>
  <Override PartName="/ppt/media/image23.png" ContentType="image/png"/>
  <Override PartName="/ppt/media/image8.png" ContentType="image/png"/>
  <Override PartName="/ppt/media/image34.png" ContentType="image/png"/>
  <Override PartName="/ppt/media/image10.jpeg" ContentType="image/jpeg"/>
  <Override PartName="/ppt/media/image14.png" ContentType="image/png"/>
  <Override PartName="/ppt/media/image36.png" ContentType="image/png"/>
  <Override PartName="/ppt/media/image1.png" ContentType="image/png"/>
  <Override PartName="/ppt/media/image6.png" ContentType="image/png"/>
  <Override PartName="/ppt/media/image21.png" ContentType="image/png"/>
  <Override PartName="/ppt/media/image37.png" ContentType="image/png"/>
  <Override PartName="/ppt/media/image2.png" ContentType="image/png"/>
  <Override PartName="/ppt/media/image29.jpeg" ContentType="image/jpeg"/>
  <Override PartName="/ppt/media/image7.png" ContentType="image/png"/>
  <Override PartName="/ppt/media/image22.png" ContentType="image/png"/>
  <Override PartName="/ppt/media/image28.png" ContentType="image/png"/>
  <Override PartName="/ppt/media/image3.jpeg" ContentType="image/jpeg"/>
  <Override PartName="/ppt/media/image16.png" ContentType="image/png"/>
  <Override PartName="/ppt/media/image39.png" ContentType="image/png"/>
  <Override PartName="/ppt/media/image4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5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5.png" ContentType="image/png"/>
  <Override PartName="/ppt/media/image20.png" ContentType="image/png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slides/slide65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8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57.xml" ContentType="application/vnd.openxmlformats-officedocument.presentationml.slide+xml"/>
  <Override PartName="/ppt/slides/slide9.xml" ContentType="application/vnd.openxmlformats-officedocument.presentationml.slide+xml"/>
  <Override PartName="/ppt/slides/slide52.xml" ContentType="application/vnd.openxmlformats-officedocument.presentationml.slide+xml"/>
  <Override PartName="/ppt/slides/slide4.xml" ContentType="application/vnd.openxmlformats-officedocument.presentationml.slide+xml"/>
  <Override PartName="/ppt/slides/slide26.xml" ContentType="application/vnd.openxmlformats-officedocument.presentationml.slide+xml"/>
  <Override PartName="/ppt/slides/slide51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50.xml" ContentType="application/vnd.openxmlformats-officedocument.presentationml.slide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56.xml" ContentType="application/vnd.openxmlformats-officedocument.presentationml.slide+xml"/>
  <Override PartName="/ppt/slides/slide8.xml" ContentType="application/vnd.openxmlformats-officedocument.presentationml.slide+xml"/>
  <Override PartName="/ppt/slides/_rels/slide67.xml.rels" ContentType="application/vnd.openxmlformats-package.relationships+xml"/>
  <Override PartName="/ppt/slides/_rels/slide66.xml.rels" ContentType="application/vnd.openxmlformats-package.relationships+xml"/>
  <Override PartName="/ppt/slides/_rels/slide65.xml.rels" ContentType="application/vnd.openxmlformats-package.relationships+xml"/>
  <Override PartName="/ppt/slides/_rels/slide64.xml.rels" ContentType="application/vnd.openxmlformats-package.relationships+xml"/>
  <Override PartName="/ppt/slides/_rels/slide63.xml.rels" ContentType="application/vnd.openxmlformats-package.relationships+xml"/>
  <Override PartName="/ppt/slides/_rels/slide62.xml.rels" ContentType="application/vnd.openxmlformats-package.relationships+xml"/>
  <Override PartName="/ppt/slides/_rels/slide61.xml.rels" ContentType="application/vnd.openxmlformats-package.relationships+xml"/>
  <Override PartName="/ppt/slides/_rels/slide60.xml.rels" ContentType="application/vnd.openxmlformats-package.relationships+xml"/>
  <Override PartName="/ppt/slides/_rels/slide59.xml.rels" ContentType="application/vnd.openxmlformats-package.relationships+xml"/>
  <Override PartName="/ppt/slides/_rels/slide57.xml.rels" ContentType="application/vnd.openxmlformats-package.relationships+xml"/>
  <Override PartName="/ppt/slides/_rels/slide56.xml.rels" ContentType="application/vnd.openxmlformats-package.relationships+xml"/>
  <Override PartName="/ppt/slides/_rels/slide55.xml.rels" ContentType="application/vnd.openxmlformats-package.relationships+xml"/>
  <Override PartName="/ppt/slides/_rels/slide54.xml.rels" ContentType="application/vnd.openxmlformats-package.relationships+xml"/>
  <Override PartName="/ppt/slides/_rels/slide53.xml.rels" ContentType="application/vnd.openxmlformats-package.relationships+xml"/>
  <Override PartName="/ppt/slides/_rels/slide52.xml.rels" ContentType="application/vnd.openxmlformats-package.relationships+xml"/>
  <Override PartName="/ppt/slides/_rels/slide49.xml.rels" ContentType="application/vnd.openxmlformats-package.relationships+xml"/>
  <Override PartName="/ppt/slides/_rels/slide48.xml.rels" ContentType="application/vnd.openxmlformats-package.relationships+xml"/>
  <Override PartName="/ppt/slides/_rels/slide47.xml.rels" ContentType="application/vnd.openxmlformats-package.relationships+xml"/>
  <Override PartName="/ppt/slides/_rels/slide21.xml.rels" ContentType="application/vnd.openxmlformats-package.relationships+xml"/>
  <Override PartName="/ppt/slides/_rels/slide32.xml.rels" ContentType="application/vnd.openxmlformats-package.relationships+xml"/>
  <Override PartName="/ppt/slides/_rels/slide20.xml.rels" ContentType="application/vnd.openxmlformats-package.relationships+xml"/>
  <Override PartName="/ppt/slides/_rels/slide31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22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50.xml.rels" ContentType="application/vnd.openxmlformats-package.relationships+xml"/>
  <Override PartName="/ppt/slides/_rels/slide5.xml.rels" ContentType="application/vnd.openxmlformats-package.relationships+xml"/>
  <Override PartName="/ppt/slides/_rels/slide27.xml.rels" ContentType="application/vnd.openxmlformats-package.relationships+xml"/>
  <Override PartName="/ppt/slides/_rels/slide19.xml.rels" ContentType="application/vnd.openxmlformats-package.relationships+xml"/>
  <Override PartName="/ppt/slides/_rels/slide12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3.xml.rels" ContentType="application/vnd.openxmlformats-package.relationships+xml"/>
  <Override PartName="/ppt/slides/_rels/slide25.xml.rels" ContentType="application/vnd.openxmlformats-package.relationships+xml"/>
  <Override PartName="/ppt/slides/_rels/slide51.xml.rels" ContentType="application/vnd.openxmlformats-package.relationships+xml"/>
  <Override PartName="/ppt/slides/_rels/slide6.xml.rels" ContentType="application/vnd.openxmlformats-package.relationships+xml"/>
  <Override PartName="/ppt/slides/_rels/slide28.xml.rels" ContentType="application/vnd.openxmlformats-package.relationships+xml"/>
  <Override PartName="/ppt/slides/_rels/slide7.xml.rels" ContentType="application/vnd.openxmlformats-package.relationships+xml"/>
  <Override PartName="/ppt/slides/_rels/slide1.xml.rels" ContentType="application/vnd.openxmlformats-package.relationships+xml"/>
  <Override PartName="/ppt/slides/_rels/slide23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24.xml.rels" ContentType="application/vnd.openxmlformats-package.relationships+xml"/>
  <Override PartName="/ppt/slides/_rels/slide9.xml.rels" ContentType="application/vnd.openxmlformats-package.relationships+xml"/>
  <Override PartName="/ppt/slides/_rels/slide17.xml.rels" ContentType="application/vnd.openxmlformats-package.relationships+xml"/>
  <Override PartName="/ppt/slides/_rels/slide29.xml.rels" ContentType="application/vnd.openxmlformats-package.relationships+xml"/>
  <Override PartName="/ppt/slides/_rels/slide10.xml.rels" ContentType="application/vnd.openxmlformats-package.relationships+xml"/>
  <Override PartName="/ppt/slides/_rels/slide58.xml.rels" ContentType="application/vnd.openxmlformats-package.relationships+xml"/>
  <Override PartName="/ppt/slides/_rels/slide26.xml.rels" ContentType="application/vnd.openxmlformats-package.relationships+xml"/>
  <Override PartName="/ppt/slides/_rels/slide30.xml.rels" ContentType="application/vnd.openxmlformats-package.relationships+xml"/>
  <Override PartName="/ppt/slides/_rels/slide33.xml.rels" ContentType="application/vnd.openxmlformats-package.relationships+xml"/>
  <Override PartName="/ppt/slides/_rels/slide44.xml.rels" ContentType="application/vnd.openxmlformats-package.relationships+xml"/>
  <Override PartName="/ppt/slides/_rels/slide34.xml.rels" ContentType="application/vnd.openxmlformats-package.relationships+xml"/>
  <Override PartName="/ppt/slides/_rels/slide45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37.xml.rels" ContentType="application/vnd.openxmlformats-package.relationships+xml"/>
  <Override PartName="/ppt/slides/_rels/slide38.xml.rels" ContentType="application/vnd.openxmlformats-package.relationships+xml"/>
  <Override PartName="/ppt/slides/_rels/slide39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6.xml.rels" ContentType="application/vnd.openxmlformats-package.relationships+xml"/>
  <Override PartName="/ppt/slides/slide53.xml" ContentType="application/vnd.openxmlformats-officedocument.presentationml.slide+xml"/>
  <Override PartName="/ppt/slides/slide5.xml" ContentType="application/vnd.openxmlformats-officedocument.presentationml.slide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55.xml" ContentType="application/vnd.openxmlformats-officedocument.presentationml.slide+xml"/>
  <Override PartName="/ppt/slides/slide7.xml" ContentType="application/vnd.openxmlformats-officedocument.presentationml.slide+xml"/>
  <Override PartName="/ppt/slides/slide29.xml" ContentType="application/vnd.openxmlformats-officedocument.presentationml.slide+xml"/>
  <Override PartName="/ppt/slides/slide22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70" Type="http://schemas.openxmlformats.org/officeDocument/2006/relationships/slide" Target="slides/slide6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gl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>
            <a:noAutofit/>
          </a:bodyPr>
          <a:p>
            <a:r>
              <a:rPr b="0" lang="gl-ES" sz="5200" spc="-1" strike="noStrike">
                <a:solidFill>
                  <a:srgbClr val="000000"/>
                </a:solidFill>
                <a:latin typeface="Arial"/>
              </a:rPr>
              <a:t>Prema para editar o formato </a:t>
            </a:r>
            <a:r>
              <a:rPr b="0" lang="gl-ES" sz="5200" spc="-1" strike="noStrike">
                <a:solidFill>
                  <a:srgbClr val="000000"/>
                </a:solidFill>
                <a:latin typeface="Arial"/>
              </a:rPr>
              <a:t>de texto do título</a:t>
            </a:r>
            <a:endParaRPr b="0" lang="gl-E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Autofit/>
          </a:bodyPr>
          <a:p>
            <a:pPr algn="r">
              <a:lnSpc>
                <a:spcPct val="100000"/>
              </a:lnSpc>
            </a:pPr>
            <a:fld id="{B8866880-8CA9-4FAD-BBED-592C8AFE967F}" type="slidenum">
              <a:rPr b="0" lang="gl-ES" sz="1000" spc="-1" strike="noStrike">
                <a:solidFill>
                  <a:srgbClr val="595959"/>
                </a:solidFill>
                <a:latin typeface="Arial"/>
                <a:ea typeface="Arial"/>
              </a:rPr>
              <a:t>&lt;número&gt;</a:t>
            </a:fld>
            <a:endParaRPr b="0" lang="gl-ES" sz="1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400" spc="-1" strike="noStrike">
                <a:solidFill>
                  <a:srgbClr val="000000"/>
                </a:solidFill>
                <a:latin typeface="Arial"/>
              </a:rPr>
              <a:t>Prema para editar o formato de texto do esquema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400" spc="-1" strike="noStrike">
                <a:solidFill>
                  <a:srgbClr val="000000"/>
                </a:solidFill>
                <a:latin typeface="Arial"/>
              </a:rPr>
              <a:t>Segundo nivel do esquema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400" spc="-1" strike="noStrike">
                <a:solidFill>
                  <a:srgbClr val="000000"/>
                </a:solidFill>
                <a:latin typeface="Arial"/>
              </a:rPr>
              <a:t>Terceiro nivel do esquema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400" spc="-1" strike="noStrike">
                <a:solidFill>
                  <a:srgbClr val="000000"/>
                </a:solidFill>
                <a:latin typeface="Arial"/>
              </a:rPr>
              <a:t>Cuarto nivel do esquema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latin typeface="Arial"/>
              </a:rPr>
              <a:t>Quinto nivel do esquema</a:t>
            </a:r>
            <a:endParaRPr b="0" lang="gl-E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latin typeface="Arial"/>
              </a:rPr>
              <a:t>Sexto nivel do esquema</a:t>
            </a:r>
            <a:endParaRPr b="0" lang="gl-E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2000" spc="-1" strike="noStrike">
                <a:solidFill>
                  <a:srgbClr val="000000"/>
                </a:solidFill>
                <a:latin typeface="Arial"/>
              </a:rPr>
              <a:t>Sétimo nivel do esquema</a:t>
            </a:r>
            <a:endParaRPr b="0" lang="gl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tIns="91440" bIns="91440">
            <a:noAutofit/>
          </a:bodyPr>
          <a:p>
            <a:r>
              <a:rPr b="0" lang="gl-ES" sz="2800" spc="-1" strike="noStrike">
                <a:solidFill>
                  <a:srgbClr val="000000"/>
                </a:solidFill>
                <a:latin typeface="Arial"/>
              </a:rPr>
              <a:t>Prema para editar o formato de texto do título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tIns="91440" bIns="91440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</a:rPr>
              <a:t>Prema para editar o formato de texto do esquema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</a:rPr>
              <a:t>Segundo nivel do esquema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</a:rPr>
              <a:t>Terceiro nivel do esquema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</a:rPr>
              <a:t>Cuarto nivel do esquema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</a:rPr>
              <a:t>Quinto nivel do esquema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</a:rPr>
              <a:t>Sexto nivel do esquema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gl-ES" sz="1800" spc="-1" strike="noStrike">
                <a:solidFill>
                  <a:srgbClr val="000000"/>
                </a:solidFill>
                <a:latin typeface="Arial"/>
              </a:rPr>
              <a:t>Sétimo nivel do esquema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>
            <a:noAutofit/>
          </a:bodyPr>
          <a:p>
            <a:pPr algn="r">
              <a:lnSpc>
                <a:spcPct val="100000"/>
              </a:lnSpc>
            </a:pPr>
            <a:fld id="{828D2FE9-DEF3-4A67-95A6-480F1C34709F}" type="slidenum">
              <a:rPr b="0" lang="gl-ES" sz="1000" spc="-1" strike="noStrike">
                <a:solidFill>
                  <a:srgbClr val="595959"/>
                </a:solidFill>
                <a:latin typeface="Arial"/>
                <a:ea typeface="Arial"/>
              </a:rPr>
              <a:t>1</a:t>
            </a:fld>
            <a:endParaRPr b="0" lang="gl-ES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1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1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5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1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1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5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5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hyperlink" Target="http://econpapers.repec.org/paper/ubcbricol/mauricio_5Fdrelichman-2008-8.htm" TargetMode="External"/><Relationship Id="rId2" Type="http://schemas.openxmlformats.org/officeDocument/2006/relationships/hyperlink" Target="http://econpapers.repec.org/paper/ubcbricol/mauricio_5Fdrelichman-2008-8.htm" TargetMode="External"/><Relationship Id="rId3" Type="http://schemas.openxmlformats.org/officeDocument/2006/relationships/slideLayout" Target="../slideLayouts/slideLayout15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5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5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5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1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15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15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15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hyperlink" Target="https://es.wikipedia.org/wiki/Tribunal" TargetMode="External"/><Relationship Id="rId2" Type="http://schemas.openxmlformats.org/officeDocument/2006/relationships/hyperlink" Target="https://es.wikipedia.org/wiki/Tribunal" TargetMode="External"/><Relationship Id="rId3" Type="http://schemas.openxmlformats.org/officeDocument/2006/relationships/hyperlink" Target="https://es.wikipedia.org/wiki/Ley" TargetMode="External"/><Relationship Id="rId4" Type="http://schemas.openxmlformats.org/officeDocument/2006/relationships/hyperlink" Target="https://es.wikipedia.org/wiki/Ley" TargetMode="External"/><Relationship Id="rId5" Type="http://schemas.openxmlformats.org/officeDocument/2006/relationships/hyperlink" Target="https://es.wikipedia.org/wiki/Gobierno" TargetMode="External"/><Relationship Id="rId6" Type="http://schemas.openxmlformats.org/officeDocument/2006/relationships/hyperlink" Target="https://es.wikipedia.org/wiki/Gobierno" TargetMode="External"/><Relationship Id="rId7" Type="http://schemas.openxmlformats.org/officeDocument/2006/relationships/hyperlink" Target="https://es.wikipedia.org/wiki/Poder_pol%C3%ADtico" TargetMode="External"/><Relationship Id="rId8" Type="http://schemas.openxmlformats.org/officeDocument/2006/relationships/hyperlink" Target="https://es.wikipedia.org/wiki/Poder_pol%C3%ADtico" TargetMode="External"/><Relationship Id="rId9" Type="http://schemas.openxmlformats.org/officeDocument/2006/relationships/hyperlink" Target="https://es.wikipedia.org/wiki/Dios" TargetMode="External"/><Relationship Id="rId10" Type="http://schemas.openxmlformats.org/officeDocument/2006/relationships/hyperlink" Target="https://es.wikipedia.org/wiki/Dios" TargetMode="External"/><Relationship Id="rId11" Type="http://schemas.openxmlformats.org/officeDocument/2006/relationships/hyperlink" Target="https://es.wikipedia.org/wiki/Soberan%C3%ADa" TargetMode="External"/><Relationship Id="rId12" Type="http://schemas.openxmlformats.org/officeDocument/2006/relationships/hyperlink" Target="https://es.wikipedia.org/wiki/Soberan%C3%ADa" TargetMode="External"/><Relationship Id="rId13" Type="http://schemas.openxmlformats.org/officeDocument/2006/relationships/hyperlink" Target="https://es.wikipedia.org/wiki/Derecho_divino_de_los_reyes" TargetMode="External"/><Relationship Id="rId14" Type="http://schemas.openxmlformats.org/officeDocument/2006/relationships/hyperlink" Target="https://es.wikipedia.org/wiki/Derecho_divino_de_los_reyes" TargetMode="External"/><Relationship Id="rId15" Type="http://schemas.openxmlformats.org/officeDocument/2006/relationships/slideLayout" Target="../slideLayouts/slideLayout15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15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slideLayout" Target="../slideLayouts/slideLayout15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15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243720" y="77760"/>
            <a:ext cx="8520120" cy="823320"/>
          </a:xfrm>
          <a:prstGeom prst="rect">
            <a:avLst/>
          </a:prstGeom>
          <a:noFill/>
          <a:ln>
            <a:noFill/>
          </a:ln>
        </p:spPr>
        <p:txBody>
          <a:bodyPr tIns="91440" bIns="91440" anchor="b">
            <a:noAutofit/>
          </a:bodyPr>
          <a:p>
            <a:pPr algn="ctr">
              <a:lnSpc>
                <a:spcPct val="100000"/>
              </a:lnSpc>
            </a:pPr>
            <a:r>
              <a:rPr b="0" lang="gl-ES" sz="3500" spc="-1" strike="noStrike">
                <a:solidFill>
                  <a:srgbClr val="000000"/>
                </a:solidFill>
                <a:latin typeface="Arial"/>
                <a:ea typeface="Arial"/>
              </a:rPr>
              <a:t>9. A nova Monarquía dos Reis Católicos</a:t>
            </a:r>
            <a:endParaRPr b="0" lang="gl-ES" sz="35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243720" y="802800"/>
            <a:ext cx="8520120" cy="8233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0" lang="gl-ES" sz="2800" spc="-1" strike="noStrike">
                <a:solidFill>
                  <a:srgbClr val="595959"/>
                </a:solidFill>
                <a:latin typeface="Arial"/>
                <a:ea typeface="Arial"/>
              </a:rPr>
              <a:t>A fundación do Estado Moderno</a:t>
            </a:r>
            <a:endParaRPr b="0" lang="gl-ES" sz="2800" spc="-1" strike="noStrike">
              <a:latin typeface="Arial"/>
            </a:endParaRPr>
          </a:p>
        </p:txBody>
      </p:sp>
      <p:pic>
        <p:nvPicPr>
          <p:cNvPr id="80" name="Google Shape;56;p13" descr=""/>
          <p:cNvPicPr/>
          <p:nvPr/>
        </p:nvPicPr>
        <p:blipFill>
          <a:blip r:embed="rId1"/>
          <a:stretch/>
        </p:blipFill>
        <p:spPr>
          <a:xfrm>
            <a:off x="2312640" y="1551240"/>
            <a:ext cx="4518720" cy="3061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1" name="Google Shape;113;p22" descr=""/>
          <p:cNvPicPr/>
          <p:nvPr/>
        </p:nvPicPr>
        <p:blipFill>
          <a:blip r:embed="rId1"/>
          <a:stretch/>
        </p:blipFill>
        <p:spPr>
          <a:xfrm>
            <a:off x="1224720" y="58680"/>
            <a:ext cx="6385320" cy="4794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4" dur="indefinite" restart="never" nodeType="tmRoot">
          <p:childTnLst>
            <p:seq>
              <p:cTn id="25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311760" y="77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Outras conquistas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311760" y="568800"/>
            <a:ext cx="8520120" cy="44521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Navarra (Aragón)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Reino aliado e vasalo de Francia dende a Baixa Idade Media. O conflito en Italia entre Aragón e Francia vai ser o pretexto para a conquista.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É conquistada por Aragón en 1512 sen resistencia local pero mantendo foros e insitutcións propias.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Canarias (Castela)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Remátase a Conquista de  todas as islas (Gran Canaria, La Palma y Tenerife).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Baséase no proceso de Capitulacións ou expedicións privadas que conquistaban en nome da Monarquía, un sistema que será empleado en América.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6" dur="indefinite" restart="never" nodeType="tmRoot">
          <p:childTnLst>
            <p:seq>
              <p:cTn id="27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Shape 1"/>
          <p:cNvSpPr txBox="1"/>
          <p:nvPr/>
        </p:nvSpPr>
        <p:spPr>
          <a:xfrm>
            <a:off x="202680" y="68040"/>
            <a:ext cx="8520120" cy="49525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Nápoles (Aragón) e Prazas norteafricanas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É incorporado en 1504 por Fernando derrotando ós franceses.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presencia e intereses aragoneses en Italia e no Mediterráneo ten a súa orixe na Idade Media e é froito do proceso da Reconquista.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5" name="Google Shape;125;p24" descr=""/>
          <p:cNvPicPr/>
          <p:nvPr/>
        </p:nvPicPr>
        <p:blipFill>
          <a:blip r:embed="rId1"/>
          <a:stretch/>
        </p:blipFill>
        <p:spPr>
          <a:xfrm>
            <a:off x="328320" y="1714680"/>
            <a:ext cx="3428280" cy="3030480"/>
          </a:xfrm>
          <a:prstGeom prst="rect">
            <a:avLst/>
          </a:prstGeom>
          <a:ln>
            <a:noFill/>
          </a:ln>
        </p:spPr>
      </p:pic>
      <p:pic>
        <p:nvPicPr>
          <p:cNvPr id="106" name="Google Shape;126;p24" descr=""/>
          <p:cNvPicPr/>
          <p:nvPr/>
        </p:nvPicPr>
        <p:blipFill>
          <a:blip r:embed="rId2"/>
          <a:stretch/>
        </p:blipFill>
        <p:spPr>
          <a:xfrm>
            <a:off x="4137120" y="1714680"/>
            <a:ext cx="4856760" cy="3030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8" dur="indefinite" restart="never" nodeType="tmRoot">
          <p:childTnLst>
            <p:seq>
              <p:cTn id="29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243720" y="2001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600" spc="-1" strike="noStrike">
                <a:solidFill>
                  <a:srgbClr val="000000"/>
                </a:solidFill>
                <a:latin typeface="Arial"/>
                <a:ea typeface="Arial"/>
              </a:rPr>
              <a:t>Sociedade</a:t>
            </a:r>
            <a:endParaRPr b="0" lang="gl-E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107640" y="677520"/>
            <a:ext cx="885924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 feito máis destacado foi 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expulsión dos xudeus de 1492.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proporción da población, de forma aproximada, é de 90% non privilexiados e 10% privilexiados.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En </a:t>
            </a:r>
            <a:r>
              <a:rPr b="0" lang="gl-ES" sz="18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Castela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instáurase o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Morgado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polo cal o primoxénito dun nobre herda todo o patrimonio. En </a:t>
            </a:r>
            <a:r>
              <a:rPr b="0" lang="gl-ES" sz="18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Aragón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o poder económico o acumula 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burguesía comercial,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que compite coa nobleza.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Decláranse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prohibidas as guerras privadas entre a nobreza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 favorécense os procedementos legáis con xente formada nas Universidades. A seguridad da Santa Irmandade tamén contribúe á seguridade.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En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Aragón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, o Rei Fernando abole as remensas e elimina as servidumes dos Payeses. A cambio, o campesiñado pagou rendas atrasadas.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vida do campesiñado non se viu afectada de manera profunda co fortalecemento da Monarquía.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0" dur="indefinite" restart="never" nodeType="tmRoot">
          <p:childTnLst>
            <p:seq>
              <p:cTn id="31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311760" y="444960"/>
            <a:ext cx="177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300" spc="-1" strike="noStrike">
                <a:solidFill>
                  <a:srgbClr val="000000"/>
                </a:solidFill>
                <a:latin typeface="Arial"/>
                <a:ea typeface="Arial"/>
              </a:rPr>
              <a:t>Economía</a:t>
            </a:r>
            <a:endParaRPr b="0" lang="gl-E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311760" y="2204280"/>
            <a:ext cx="8709480" cy="28162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Contexto de auxe económica en todos os reinos peninsulares.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Destacan dúas institucións como base fundamental de economía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Aragón: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0" lang="gl-ES" sz="17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Consulado do Mar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Consiste no establecemento de consulados comerciáis en moitísimas cidades do Mediterráneo e se encargaban de resolver os posibles problemas que tiveran os comerciantes coas autoridades dos distintos reinos.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Castela: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0" lang="gl-ES" sz="17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Consello da Mesta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Institución rexida por nobreza de tempos de Afonso X que regula as rutas de ganado transhumante (ovellas)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Mellora económica co novo mercado americano, aínda que moi incipiente.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1" name="Google Shape;139;p26" descr=""/>
          <p:cNvPicPr/>
          <p:nvPr/>
        </p:nvPicPr>
        <p:blipFill>
          <a:blip r:embed="rId1"/>
          <a:stretch/>
        </p:blipFill>
        <p:spPr>
          <a:xfrm>
            <a:off x="4572000" y="132120"/>
            <a:ext cx="4381200" cy="1905480"/>
          </a:xfrm>
          <a:prstGeom prst="rect">
            <a:avLst/>
          </a:prstGeom>
          <a:ln>
            <a:noFill/>
          </a:ln>
        </p:spPr>
      </p:pic>
      <p:pic>
        <p:nvPicPr>
          <p:cNvPr id="112" name="Google Shape;140;p26" descr=""/>
          <p:cNvPicPr/>
          <p:nvPr/>
        </p:nvPicPr>
        <p:blipFill>
          <a:blip r:embed="rId2"/>
          <a:stretch/>
        </p:blipFill>
        <p:spPr>
          <a:xfrm>
            <a:off x="1902960" y="132120"/>
            <a:ext cx="2328480" cy="21520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2" dur="indefinite" restart="never" nodeType="tmRoot">
          <p:childTnLst>
            <p:seq>
              <p:cTn id="33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TextShape 2"/>
          <p:cNvSpPr txBox="1"/>
          <p:nvPr/>
        </p:nvSpPr>
        <p:spPr>
          <a:xfrm>
            <a:off x="230040" y="108432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5" name="Google Shape;147;p27" descr=""/>
          <p:cNvPicPr/>
          <p:nvPr/>
        </p:nvPicPr>
        <p:blipFill>
          <a:blip r:embed="rId1"/>
          <a:stretch/>
        </p:blipFill>
        <p:spPr>
          <a:xfrm>
            <a:off x="2204280" y="1078200"/>
            <a:ext cx="4571640" cy="3428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4" dur="indefinite" restart="never" nodeType="tmRoot">
          <p:childTnLst>
            <p:seq>
              <p:cTn id="35" dur="indefinite" nodeType="mainSeq">
                <p:childTnLst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4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148320" y="6408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Arte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7" name="Google Shape;153;p28" descr=""/>
          <p:cNvPicPr/>
          <p:nvPr/>
        </p:nvPicPr>
        <p:blipFill>
          <a:blip r:embed="rId1"/>
          <a:stretch/>
        </p:blipFill>
        <p:spPr>
          <a:xfrm>
            <a:off x="221040" y="3020760"/>
            <a:ext cx="4745160" cy="1935000"/>
          </a:xfrm>
          <a:prstGeom prst="rect">
            <a:avLst/>
          </a:prstGeom>
          <a:ln>
            <a:noFill/>
          </a:ln>
        </p:spPr>
      </p:pic>
      <p:pic>
        <p:nvPicPr>
          <p:cNvPr id="118" name="Google Shape;154;p28" descr=""/>
          <p:cNvPicPr/>
          <p:nvPr/>
        </p:nvPicPr>
        <p:blipFill>
          <a:blip r:embed="rId2"/>
          <a:stretch/>
        </p:blipFill>
        <p:spPr>
          <a:xfrm>
            <a:off x="1387800" y="122040"/>
            <a:ext cx="3578400" cy="2680560"/>
          </a:xfrm>
          <a:prstGeom prst="rect">
            <a:avLst/>
          </a:prstGeom>
          <a:ln>
            <a:noFill/>
          </a:ln>
        </p:spPr>
      </p:pic>
      <p:sp>
        <p:nvSpPr>
          <p:cNvPr id="119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0" name="Google Shape;156;p28" descr=""/>
          <p:cNvPicPr/>
          <p:nvPr/>
        </p:nvPicPr>
        <p:blipFill>
          <a:blip r:embed="rId3"/>
          <a:stretch/>
        </p:blipFill>
        <p:spPr>
          <a:xfrm>
            <a:off x="5652000" y="402840"/>
            <a:ext cx="3179880" cy="4054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" dur="indefinite" restart="never" nodeType="tmRoot">
          <p:childTnLst>
            <p:seq>
              <p:cTn id="4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379800" y="104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000000"/>
                </a:solidFill>
                <a:latin typeface="Arial"/>
                <a:ea typeface="Arial"/>
              </a:rPr>
              <a:t>10. A configuración do Imperio Español no século XVI (a herdanza de Carlos I, os cambios en tempos de Filipe II: rebelión en Flandes, incorporación de Portugal, Guerra contra Inglaterra</a:t>
            </a:r>
            <a:endParaRPr b="0" lang="gl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311760" y="112068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Carlos I (1516-1556)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Felipe II (1556-1598)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3" name="Google Shape;163;p29" descr=""/>
          <p:cNvPicPr/>
          <p:nvPr/>
        </p:nvPicPr>
        <p:blipFill>
          <a:blip r:embed="rId1"/>
          <a:stretch/>
        </p:blipFill>
        <p:spPr>
          <a:xfrm>
            <a:off x="4060440" y="2136240"/>
            <a:ext cx="4921200" cy="2859120"/>
          </a:xfrm>
          <a:prstGeom prst="rect">
            <a:avLst/>
          </a:prstGeom>
          <a:ln>
            <a:noFill/>
          </a:ln>
        </p:spPr>
      </p:pic>
      <p:pic>
        <p:nvPicPr>
          <p:cNvPr id="124" name="Google Shape;164;p29" descr=""/>
          <p:cNvPicPr/>
          <p:nvPr/>
        </p:nvPicPr>
        <p:blipFill>
          <a:blip r:embed="rId2"/>
          <a:stretch/>
        </p:blipFill>
        <p:spPr>
          <a:xfrm>
            <a:off x="0" y="1789560"/>
            <a:ext cx="3818880" cy="3285000"/>
          </a:xfrm>
          <a:prstGeom prst="rect">
            <a:avLst/>
          </a:prstGeom>
          <a:ln>
            <a:noFill/>
          </a:ln>
        </p:spPr>
      </p:pic>
      <p:pic>
        <p:nvPicPr>
          <p:cNvPr id="125" name="Google Shape;165;p29" descr=""/>
          <p:cNvPicPr/>
          <p:nvPr/>
        </p:nvPicPr>
        <p:blipFill>
          <a:blip r:embed="rId3"/>
          <a:stretch/>
        </p:blipFill>
        <p:spPr>
          <a:xfrm>
            <a:off x="88560" y="1621080"/>
            <a:ext cx="834120" cy="1047240"/>
          </a:xfrm>
          <a:prstGeom prst="rect">
            <a:avLst/>
          </a:prstGeom>
          <a:ln>
            <a:noFill/>
          </a:ln>
        </p:spPr>
      </p:pic>
      <p:pic>
        <p:nvPicPr>
          <p:cNvPr id="126" name="Google Shape;166;p29" descr=""/>
          <p:cNvPicPr/>
          <p:nvPr/>
        </p:nvPicPr>
        <p:blipFill>
          <a:blip r:embed="rId4"/>
          <a:stretch/>
        </p:blipFill>
        <p:spPr>
          <a:xfrm>
            <a:off x="5628240" y="1523880"/>
            <a:ext cx="1489320" cy="1047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" dur="indefinite" restart="never" nodeType="tmRoot">
          <p:childTnLst>
            <p:seq>
              <p:cTn id="4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Google Shape;173;p30" descr=""/>
          <p:cNvPicPr/>
          <p:nvPr/>
        </p:nvPicPr>
        <p:blipFill>
          <a:blip r:embed="rId1"/>
          <a:stretch/>
        </p:blipFill>
        <p:spPr>
          <a:xfrm>
            <a:off x="1265400" y="84600"/>
            <a:ext cx="6612840" cy="4974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5" dur="indefinite" restart="never" nodeType="tmRoot">
          <p:childTnLst>
            <p:seq>
              <p:cTn id="4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Shape 1"/>
          <p:cNvSpPr txBox="1"/>
          <p:nvPr/>
        </p:nvSpPr>
        <p:spPr>
          <a:xfrm>
            <a:off x="311760" y="119520"/>
            <a:ext cx="8520120" cy="48877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txBody>
          <a:bodyPr tIns="91440" bIns="91440">
            <a:noAutofit/>
          </a:bodyPr>
          <a:p>
            <a:pPr algn="just">
              <a:lnSpc>
                <a:spcPct val="150000"/>
              </a:lnSpc>
            </a:pP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Entre </a:t>
            </a: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1516 e 1700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, monarcas da dinastía Habsburgo gobernaron as Coroas de Castela e Aragón, así como extensos territorios espallados por Europa, América e o Pacífico. O seu reinado adoitase dividir en dous períodos: 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 algn="just">
              <a:lnSpc>
                <a:spcPct val="150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-"/>
            </a:pP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S. XVI, coñecido como o período de reinado dos </a:t>
            </a: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Austrias Maiores,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</a:t>
            </a: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Carlos I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(1516-1556) e </a:t>
            </a: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Felipe II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(1556-1598). Foi a época de maior apoxeo deste imperio territorial e de hexemonía da Monarquía hispánica en Europa.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 algn="just">
              <a:lnSpc>
                <a:spcPct val="150000"/>
              </a:lnSpc>
              <a:buClr>
                <a:srgbClr val="000000"/>
              </a:buClr>
              <a:buFont typeface="Arial"/>
              <a:buChar char="-"/>
            </a:pP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S XVII, período coñecido como o dos</a:t>
            </a: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Austrias Menores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,  reinando </a:t>
            </a: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Felipe III, Felipe IV e Carlos II.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Destaca neste período a crise total do imperio español e da monarquía dos Habsburgo, acabando por se impoñer a monarquía dos Borbóns. 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0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Dous </a:t>
            </a:r>
            <a:r>
              <a:rPr b="1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obxectivos</a:t>
            </a: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 (conlevan conflitos constantes)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 marL="914400">
              <a:lnSpc>
                <a:spcPct val="100000"/>
              </a:lnSpc>
              <a:spcBef>
                <a:spcPts val="1599"/>
              </a:spcBef>
            </a:pP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1. Asegurar a hexemonía como gran potencia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 marL="914400">
              <a:lnSpc>
                <a:spcPct val="100000"/>
              </a:lnSpc>
              <a:spcBef>
                <a:spcPts val="1599"/>
              </a:spcBef>
            </a:pP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2. Defensa do Catolicismo (</a:t>
            </a:r>
            <a:r>
              <a:rPr b="0" i="1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Universitas Christiana)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 marL="457200" indent="-310680">
              <a:lnSpc>
                <a:spcPct val="100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O </a:t>
            </a:r>
            <a:r>
              <a:rPr b="1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Imperio constituíu un conglomerado de reinos</a:t>
            </a: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, principados, ducados, condados e señoríos baixo un mesmo rei pero sen cohesión interna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7" dur="indefinite" restart="never" nodeType="tmRoot">
          <p:childTnLst>
            <p:seq>
              <p:cTn id="4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Estados europeos no século XV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" name="Google Shape;63;p14" descr=""/>
          <p:cNvPicPr/>
          <p:nvPr/>
        </p:nvPicPr>
        <p:blipFill>
          <a:blip r:embed="rId1"/>
          <a:stretch/>
        </p:blipFill>
        <p:spPr>
          <a:xfrm>
            <a:off x="1293480" y="1152360"/>
            <a:ext cx="6557040" cy="3990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311760" y="9108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400" spc="-1" strike="noStrike">
                <a:solidFill>
                  <a:srgbClr val="000000"/>
                </a:solidFill>
                <a:latin typeface="Arial"/>
                <a:ea typeface="Arial"/>
              </a:rPr>
              <a:t>Século XVI</a:t>
            </a:r>
            <a:endParaRPr b="0" lang="gl-E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162000" y="459720"/>
            <a:ext cx="8520120" cy="45201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Carlos I (1516-1556)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É candidato </a:t>
            </a: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por parte de pai (Felipe o Fermoso) 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como Emperador do Sacro Imperio Romano Xermánico e Ducado de Borgoña+ </a:t>
            </a: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Herdanza materna (Xoana) 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das coroas de Castela e Aragón e as súas posesións americanas e mediterráneas.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Compra o título ós Electores mediante solicitude de préstamos e impostos (sobre todo en Castela).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Dous feitos en Castela e Aragón: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Revolta das Comunidades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Revolta das Xermanías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Fai fronte a ameazas graves: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Reforma Luterana 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(protestantes) que deriva na perda de influencia na parte Xermánica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Ameaza do Imperio Otomano 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por cuestións políticas e relixiosas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As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loitas contra Francia en Italia 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continúan. Francisco I de Francia perde en Bicoca (1524) e Pavía (1525).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" dur="indefinite" restart="never" nodeType="tmRoot">
          <p:childTnLst>
            <p:seq>
              <p:cTn id="5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148320" y="104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Posesións Carlos I e V de Alemania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5" name="Google Shape;191;p33" descr=""/>
          <p:cNvPicPr/>
          <p:nvPr/>
        </p:nvPicPr>
        <p:blipFill>
          <a:blip r:embed="rId1"/>
          <a:stretch/>
        </p:blipFill>
        <p:spPr>
          <a:xfrm>
            <a:off x="148320" y="677520"/>
            <a:ext cx="4967640" cy="4272840"/>
          </a:xfrm>
          <a:prstGeom prst="rect">
            <a:avLst/>
          </a:prstGeom>
          <a:ln>
            <a:noFill/>
          </a:ln>
        </p:spPr>
      </p:pic>
      <p:pic>
        <p:nvPicPr>
          <p:cNvPr id="136" name="Google Shape;192;p33" descr=""/>
          <p:cNvPicPr/>
          <p:nvPr/>
        </p:nvPicPr>
        <p:blipFill>
          <a:blip r:embed="rId2"/>
          <a:stretch/>
        </p:blipFill>
        <p:spPr>
          <a:xfrm>
            <a:off x="5173560" y="677520"/>
            <a:ext cx="2857320" cy="2809440"/>
          </a:xfrm>
          <a:prstGeom prst="rect">
            <a:avLst/>
          </a:prstGeom>
          <a:ln>
            <a:noFill/>
          </a:ln>
        </p:spPr>
      </p:pic>
      <p:pic>
        <p:nvPicPr>
          <p:cNvPr id="137" name="Google Shape;193;p33" descr=""/>
          <p:cNvPicPr/>
          <p:nvPr/>
        </p:nvPicPr>
        <p:blipFill>
          <a:blip r:embed="rId3"/>
          <a:stretch/>
        </p:blipFill>
        <p:spPr>
          <a:xfrm>
            <a:off x="7410240" y="3370320"/>
            <a:ext cx="1258200" cy="1580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1" dur="indefinite" restart="never" nodeType="tmRoot">
          <p:childTnLst>
            <p:seq>
              <p:cTn id="5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0" name="Google Shape;200;p34" descr=""/>
          <p:cNvPicPr/>
          <p:nvPr/>
        </p:nvPicPr>
        <p:blipFill>
          <a:blip r:embed="rId1"/>
          <a:stretch/>
        </p:blipFill>
        <p:spPr>
          <a:xfrm>
            <a:off x="1238400" y="68760"/>
            <a:ext cx="6758640" cy="5074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" dur="indefinite" restart="never" nodeType="tmRoot">
          <p:childTnLst>
            <p:seq>
              <p:cTn id="5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Shape 1"/>
          <p:cNvSpPr txBox="1"/>
          <p:nvPr/>
        </p:nvSpPr>
        <p:spPr>
          <a:xfrm>
            <a:off x="162000" y="91080"/>
            <a:ext cx="8520120" cy="49723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8840" algn="just">
              <a:lnSpc>
                <a:spcPct val="150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Para defender a idea do imperio universal, o emperador viuse envolto en continuas guerras.  En 1556 o emperador abdicou e dividiu o Imperio, cedendo ao seu irmán Fernando o arquiducado austríaco e os dereitos ao título imperial, e ao seu fillo </a:t>
            </a:r>
            <a:r>
              <a:rPr b="1" lang="gl-ES" sz="1500" spc="-1" strike="noStrike" u="sng">
                <a:solidFill>
                  <a:srgbClr val="000000"/>
                </a:solidFill>
                <a:uFillTx/>
                <a:latin typeface="Arial"/>
                <a:ea typeface="Arial"/>
              </a:rPr>
              <a:t>Felipe II 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os estados italianos, os Países Baixos e as Coroas de Castela e Aragón coas súas posesións.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spcBef>
                <a:spcPts val="799"/>
              </a:spcBef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914400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2" name="Google Shape;206;p35" descr=""/>
          <p:cNvPicPr/>
          <p:nvPr/>
        </p:nvPicPr>
        <p:blipFill>
          <a:blip r:embed="rId1"/>
          <a:stretch/>
        </p:blipFill>
        <p:spPr>
          <a:xfrm>
            <a:off x="845640" y="2054880"/>
            <a:ext cx="4921200" cy="2859120"/>
          </a:xfrm>
          <a:prstGeom prst="rect">
            <a:avLst/>
          </a:prstGeom>
          <a:ln>
            <a:noFill/>
          </a:ln>
        </p:spPr>
      </p:pic>
      <p:pic>
        <p:nvPicPr>
          <p:cNvPr id="143" name="Google Shape;207;p35" descr=""/>
          <p:cNvPicPr/>
          <p:nvPr/>
        </p:nvPicPr>
        <p:blipFill>
          <a:blip r:embed="rId2"/>
          <a:stretch/>
        </p:blipFill>
        <p:spPr>
          <a:xfrm>
            <a:off x="5982120" y="2490120"/>
            <a:ext cx="2553120" cy="1795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" dur="indefinite" restart="never" nodeType="tmRoot">
          <p:childTnLst>
            <p:seq>
              <p:cTn id="5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Shape 1"/>
          <p:cNvSpPr txBox="1"/>
          <p:nvPr/>
        </p:nvSpPr>
        <p:spPr>
          <a:xfrm>
            <a:off x="134640" y="132120"/>
            <a:ext cx="8520120" cy="47797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1700" spc="-1" strike="noStrike">
                <a:solidFill>
                  <a:srgbClr val="000000"/>
                </a:solidFill>
                <a:latin typeface="Arial"/>
                <a:ea typeface="Arial"/>
              </a:rPr>
              <a:t>Felipe II (1556-1598)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Establece a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capital permanente en Madrid,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 dende onde administra todos os territorios da monarquía hispánica.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15000"/>
              </a:lnSpc>
              <a:spcBef>
                <a:spcPts val="799"/>
              </a:spcBef>
            </a:pP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POLÍTICA EXTERIOR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Felipe II configurou definitivamente a Monarquía hispánica. O seu ideario era tamén, como o de Carlos I, fortalecer o catolicismo e engrandecer o poderío hispánico. Para eso enfrontouse ao Imperio Otomano (batalla de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Lepanto de 1571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), a Francia e Inglaterra.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15000"/>
              </a:lnSpc>
              <a:buClr>
                <a:srgbClr val="000000"/>
              </a:buClr>
              <a:buFont typeface="Arial"/>
              <a:buAutoNum type="arabicPeriod"/>
            </a:pP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FRANCIA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914400" indent="-32364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Despois da victoria sobre Francia en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San Quintín (1557) 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establécese o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tratado de Cateau-Cambresis (1559) 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consegue: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1371600" indent="-323640" algn="just">
              <a:lnSpc>
                <a:spcPct val="115000"/>
              </a:lnSpc>
              <a:spcBef>
                <a:spcPts val="799"/>
              </a:spcBef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Impor a súa política e logra que Francia acabe por renunciar ás súas pretensións sobre Italia.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1371600" indent="-32364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Casa coa filla do rei de Francia, Isabel de ValoiS.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914400" algn="just">
              <a:lnSpc>
                <a:spcPct val="115000"/>
              </a:lnSpc>
              <a:spcBef>
                <a:spcPts val="799"/>
              </a:spcBef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50000"/>
              </a:lnSpc>
              <a:spcBef>
                <a:spcPts val="799"/>
              </a:spcBef>
              <a:spcAft>
                <a:spcPts val="799"/>
              </a:spcAft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" dur="indefinite" restart="never" nodeType="tmRoot">
          <p:childTnLst>
            <p:seq>
              <p:cTn id="5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extShape 1"/>
          <p:cNvSpPr txBox="1"/>
          <p:nvPr/>
        </p:nvSpPr>
        <p:spPr>
          <a:xfrm>
            <a:off x="311760" y="190440"/>
            <a:ext cx="5675040" cy="43783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2. PROVINCIAS UNIDAS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15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Dúas áreas: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Provincias Unidas 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(ao norte, de maioría protestante) que se unen para independizarse. No sur, de maioría católica, permanecen fieis á Monarquía.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Nas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Provincias Unidas 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existe un profundo conflito por causas fundamentalmente economicas e políticas, pero que teñen como catalizador a cuestión relixiosa (Protestantes vs. Católicos).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15000"/>
              </a:lnSpc>
              <a:buClr>
                <a:srgbClr val="000000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Os principáis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líderes son Guillermo de Nassau 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(Príncipe de Orange) polo bando das Provincias Unidas e o </a:t>
            </a:r>
            <a:r>
              <a:rPr b="1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Duque de Alba</a:t>
            </a: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 polo bando Habsburgo.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6" name="Google Shape;218;p37" descr=""/>
          <p:cNvPicPr/>
          <p:nvPr/>
        </p:nvPicPr>
        <p:blipFill>
          <a:blip r:embed="rId1"/>
          <a:stretch/>
        </p:blipFill>
        <p:spPr>
          <a:xfrm>
            <a:off x="6206760" y="140040"/>
            <a:ext cx="2821680" cy="4479120"/>
          </a:xfrm>
          <a:prstGeom prst="rect">
            <a:avLst/>
          </a:prstGeom>
          <a:ln>
            <a:noFill/>
          </a:ln>
        </p:spPr>
      </p:pic>
      <p:pic>
        <p:nvPicPr>
          <p:cNvPr id="147" name="Google Shape;219;p37" descr=""/>
          <p:cNvPicPr/>
          <p:nvPr/>
        </p:nvPicPr>
        <p:blipFill>
          <a:blip r:embed="rId2"/>
          <a:stretch/>
        </p:blipFill>
        <p:spPr>
          <a:xfrm>
            <a:off x="4300200" y="3211200"/>
            <a:ext cx="1280880" cy="1719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" dur="indefinite" restart="never" nodeType="tmRoot">
          <p:childTnLst>
            <p:seq>
              <p:cTn id="6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311760" y="186480"/>
            <a:ext cx="8520120" cy="477972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3. INGLATERRA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Con Carlos I as relacións con Inglaterra de Enrique VIII foron cordiáis.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Causas das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novas tensións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: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Comercio con América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Apoio de Inglaterra ás Provincias Unidas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Inglaterra non aceptou o Tratado de Tordesillas (1494) e fomentou a piratería costeando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corsarios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 (Sir Francis Drake, John Hawkins). Esta é a época da piratería no Caribe (Morgan) e o apresamento ou afundimento de galeóns.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4. IMPERIO TURCO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Enfróntase a Sulayman pola supremacía no Mediterráneo coaligándose con Venecia e Papado na Santa Alianza que vence en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Lepanto en 1571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1" name="Google Shape;231;p39" descr=""/>
          <p:cNvPicPr/>
          <p:nvPr/>
        </p:nvPicPr>
        <p:blipFill>
          <a:blip r:embed="rId1"/>
          <a:stretch/>
        </p:blipFill>
        <p:spPr>
          <a:xfrm>
            <a:off x="1166040" y="63720"/>
            <a:ext cx="6680880" cy="5015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3" dur="indefinite" restart="never" nodeType="tmRoot">
          <p:childTnLst>
            <p:seq>
              <p:cTn id="6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TextShape 1"/>
          <p:cNvSpPr txBox="1"/>
          <p:nvPr/>
        </p:nvSpPr>
        <p:spPr>
          <a:xfrm>
            <a:off x="311760" y="77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300" spc="-1" strike="noStrike">
                <a:solidFill>
                  <a:srgbClr val="000000"/>
                </a:solidFill>
                <a:latin typeface="Arial"/>
                <a:ea typeface="Arial"/>
              </a:rPr>
              <a:t>Política interior</a:t>
            </a:r>
            <a:endParaRPr b="0" lang="gl-E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TextShape 2"/>
          <p:cNvSpPr txBox="1"/>
          <p:nvPr/>
        </p:nvSpPr>
        <p:spPr>
          <a:xfrm>
            <a:off x="121680" y="444960"/>
            <a:ext cx="8899920" cy="45619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Forte control real por parte do monarca. Dende O Escorial, todos os asuntos de importancia debían pasar polas súas mans.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Forte intolerancia relixiosa no que a Inquisición tivo un papel fundamental.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Fomentouse a “Lenda Negra” sobre o monarca.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50000"/>
              </a:lnSpc>
              <a:spcBef>
                <a:spcPts val="1599"/>
              </a:spcBef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50000"/>
              </a:lnSpc>
              <a:spcBef>
                <a:spcPts val="1599"/>
              </a:spcBef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Focos de Protestantismo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914400" indent="-34272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Prodúcense en cidades importantes castelás. 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914400" indent="-34272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Prohíbiese estudar nas universidades estranxeiras e prohíbense determinados libros (importación e lectura).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" dur="indefinite" restart="never" nodeType="tmRoot">
          <p:childTnLst>
            <p:seq>
              <p:cTn id="6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257760"/>
            <a:ext cx="4830120" cy="22687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>
              <a:lnSpc>
                <a:spcPct val="115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Rebelión dos Mouriscos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914400" indent="-342720" algn="just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En 1567 prohíbense os costumes e lingua dos mouriscos, o que produce malestar na poboación na zona de Granada.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9144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1568-70 Rebelión das Alpuxarras que ten como consecuencia a dispersión dos mouriscos por toda Castela até a súa expulsión definitiva no reinado de Filipe III. 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5" name="Google Shape;243;p41" descr=""/>
          <p:cNvPicPr/>
          <p:nvPr/>
        </p:nvPicPr>
        <p:blipFill>
          <a:blip r:embed="rId1"/>
          <a:stretch/>
        </p:blipFill>
        <p:spPr>
          <a:xfrm>
            <a:off x="4830480" y="597960"/>
            <a:ext cx="4024080" cy="30211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7" dur="indefinite" restart="never" nodeType="tmRoot">
          <p:childTnLst>
            <p:seq>
              <p:cTn id="6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¿Qué é un Estado Moderno?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" name="Google Shape;70;p15" descr=""/>
          <p:cNvPicPr/>
          <p:nvPr/>
        </p:nvPicPr>
        <p:blipFill>
          <a:blip r:embed="rId1"/>
          <a:stretch/>
        </p:blipFill>
        <p:spPr>
          <a:xfrm>
            <a:off x="1986480" y="1268640"/>
            <a:ext cx="4571640" cy="3428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" dur="indefinite" restart="never" nodeType="tmRoot">
          <p:childTnLst>
            <p:seq>
              <p:cTn id="6" dur="indefinite" nodeType="mainSeq">
                <p:childTnLst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8" name="Google Shape;250;p42" descr=""/>
          <p:cNvPicPr/>
          <p:nvPr/>
        </p:nvPicPr>
        <p:blipFill>
          <a:blip r:embed="rId1"/>
          <a:stretch/>
        </p:blipFill>
        <p:spPr>
          <a:xfrm>
            <a:off x="1974240" y="1017720"/>
            <a:ext cx="4571640" cy="3428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9" dur="indefinite" restart="never" nodeType="tmRoot">
          <p:childTnLst>
            <p:seq>
              <p:cTn id="70" dur="indefinite" nodeType="mainSeq">
                <p:childTnLst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75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Shape 1"/>
          <p:cNvSpPr txBox="1"/>
          <p:nvPr/>
        </p:nvSpPr>
        <p:spPr>
          <a:xfrm>
            <a:off x="311760" y="104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200" spc="-1" strike="noStrike">
                <a:solidFill>
                  <a:srgbClr val="000000"/>
                </a:solidFill>
                <a:latin typeface="Arial"/>
                <a:ea typeface="Arial"/>
              </a:rPr>
              <a:t>11. A crise socioeconómica do século XVII (crise demográfica o deterioro da economía e problemas de facenda real)</a:t>
            </a:r>
            <a:endParaRPr b="0" lang="gl-ES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TextShape 2"/>
          <p:cNvSpPr txBox="1"/>
          <p:nvPr/>
        </p:nvSpPr>
        <p:spPr>
          <a:xfrm>
            <a:off x="311760" y="921240"/>
            <a:ext cx="8520120" cy="40586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S. XVII grave crise económica en toda Europa. Afecta especialmente en España pola crise política e fiscal.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Problemas: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Gastos excesivos na política imperial de Carlos I e Felipe II nas campañas bélicas pola hexemonía no mundo (</a:t>
            </a:r>
            <a:r>
              <a:rPr b="0" i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Universitas Christiana)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Excesiva dependencia de empréstitos de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Xuros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(débeda pública) e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asentos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(préstamos)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“</a:t>
            </a: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los asientos eran un método básico de financiación estatal gastos: "Los préstamos tomaron dos formas: deuda a largo plazo en forma de bonos perpetuos (</a:t>
            </a:r>
            <a:r>
              <a:rPr b="0" i="1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 juros </a:t>
            </a: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) y contratos de préstamos a corto plazo proporcionados por banqueros (</a:t>
            </a:r>
            <a:r>
              <a:rPr b="0" i="1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 asientos </a:t>
            </a: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). Muchos asientos fueron eventualmente convertidos o refinanciados a través de </a:t>
            </a:r>
            <a:r>
              <a:rPr b="0" i="1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juros </a:t>
            </a: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. "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0" indent="457200"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auricio Drelichman y Hans-Joachim Voth,"</a:t>
            </a:r>
            <a:r>
              <a:rPr b="0" lang="gl-ES" sz="14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1"/>
              </a:rPr>
              <a:t> </a:t>
            </a:r>
            <a:r>
              <a:rPr b="0" lang="gl-ES" sz="14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2"/>
              </a:rPr>
              <a:t>Préstamo al prestatario del infierno: deuda y Default en la era de Phillip II, 1566-1598</a:t>
            </a: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 ", p. 6.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6" dur="indefinite" restart="never" nodeType="tmRoot">
          <p:childTnLst>
            <p:seq>
              <p:cTn id="77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extShape 1"/>
          <p:cNvSpPr txBox="1"/>
          <p:nvPr/>
        </p:nvSpPr>
        <p:spPr>
          <a:xfrm>
            <a:off x="311760" y="132120"/>
            <a:ext cx="8520120" cy="48070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As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Bancarrotas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: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Xa dende o século XVI (á morte de Carlos I) van sucedéndose.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Las naciones más ricas fueron las que pudieron declarar más bancarrotas ya que sus grandes riquezas eran una garantía para los prestamistas internacionales de que tendrían, a largo plazo más ingresos para devolver la deuda. De esta manera entre 1550 y 1800, Francia incurrió en ocho suspensiones de pagos y España en siete.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-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Suba de impostos 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que agrava a mala situación dos sectores productivos, sobre todo os artesáns).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- Ouro + prata de América é fonte de ingresos continua pero produce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inflacción…. Que é a inflación?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 Aumento de precios por enriba dos salarios (desequilibrio)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Outros: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arcaísmo sistema productivo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 que non abastece a demanda interna (require importacións),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desequilibrio da balanza comercial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Falta de emprendemento da nobreza improductiva e rendista.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8" dur="indefinite" restart="never" nodeType="tmRoot">
          <p:childTnLst>
            <p:seq>
              <p:cTn id="79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311760" y="118440"/>
            <a:ext cx="8520120" cy="4766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Mala política monetaria Austrias menores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(acuñación de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vellón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que aumenta inflacción) + superioridade económica doutras potencias mercantís (Inglaterra, Provincias Unidas) = agravamento crise.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Cataluña + Valencia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= menos crise por tradición comercial máis ampla. En castela afecta máis.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Máis mortalidade e menos natalidade = CRISE DEMOGRÁFICA ss. XVI-XVII: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Guerras constantes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Malas colleitas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Efectos económicos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En suma, todo produce 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“TRILOXÍA DO DESASTRE”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no Antigo Réxime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1371600" indent="-34272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Pestes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1371600" indent="-34272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Malas colleitas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1371600" indent="-34272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Guerras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0" dur="indefinite" restart="never" nodeType="tmRoot">
          <p:childTnLst>
            <p:seq>
              <p:cTn id="81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Aínda que...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88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900" spc="-1" strike="noStrike">
                <a:solidFill>
                  <a:srgbClr val="595959"/>
                </a:solidFill>
                <a:latin typeface="Arial"/>
                <a:ea typeface="Arial"/>
              </a:rPr>
              <a:t>Existen diferentes tendencias:</a:t>
            </a:r>
            <a:endParaRPr b="0" lang="gl-ES" sz="19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88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900" spc="-1" strike="noStrike">
                <a:solidFill>
                  <a:srgbClr val="595959"/>
                </a:solidFill>
                <a:latin typeface="Arial"/>
                <a:ea typeface="Arial"/>
              </a:rPr>
              <a:t>Interior de Castela</a:t>
            </a:r>
            <a:r>
              <a:rPr b="0" lang="gl-ES" sz="1900" spc="-1" strike="noStrike">
                <a:solidFill>
                  <a:srgbClr val="595959"/>
                </a:solidFill>
                <a:latin typeface="Arial"/>
                <a:ea typeface="Arial"/>
              </a:rPr>
              <a:t> é a zona máis poblada, pero é neste momento cando comeza un éxodo ás áreas costeiras salvo en Valencia (expulsión de mouriscos), Barcelona e Sevilla (epidemias de peste).</a:t>
            </a:r>
            <a:endParaRPr b="0" lang="gl-ES" sz="19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488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900" spc="-1" strike="noStrike">
                <a:solidFill>
                  <a:srgbClr val="595959"/>
                </a:solidFill>
                <a:latin typeface="Arial"/>
                <a:ea typeface="Arial"/>
              </a:rPr>
              <a:t>Zonas liitorais experimentan crecemento poboacional, que sumado ós novos cultivos americanos (millo e pataca) que se xeralizan no XVIII, melloran a dieta.</a:t>
            </a:r>
            <a:endParaRPr b="0" lang="gl-ES" sz="19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endParaRPr b="0" lang="gl-ES" sz="19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2" dur="indefinite" restart="never" nodeType="tmRoot">
          <p:childTnLst>
            <p:seq>
              <p:cTn id="83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311760" y="11844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latin typeface="Arial"/>
                <a:ea typeface="Arial"/>
              </a:rPr>
              <a:t>13. Economía e Sociedade na Galicia dos Austrias (agricultura e as súas transformacións. A importancia da pesca na Galicia litoral e a estrutura social: sociedade rendista e peso da Fidalguía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Galicia durante o XVI e XVII experimenta cambios e continuidades.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Características da Galiza nesta época: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Sociedade estamental e xerarquizada con escasa permeabilidade.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Desigualdade moi acusada (campesiñado vs nobreza e clero rendistas e non produtivos).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Fidalguía: baixa nobreza que intermedia entre o campesiñado e os grandes nobres co que aumentan a súa importancia social (pazos).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A alta nobreza non administra de forma directa as rendas (é traballo manual), polo que delega nos fidalgos.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4" dur="indefinite" restart="never" nodeType="tmRoot">
          <p:childTnLst>
            <p:seq>
              <p:cTn id="85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extShape 1"/>
          <p:cNvSpPr txBox="1"/>
          <p:nvPr/>
        </p:nvSpPr>
        <p:spPr>
          <a:xfrm>
            <a:off x="311760" y="227160"/>
            <a:ext cx="8520120" cy="47937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Rasgos demográficos e económicos: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Sociedade xove e con curta esperanza de vida (40 anos), de carácter rural e analfabeta.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Economía agraria e autoconsumo (dieta: verduras, trigo, centeo, viño e pouca carne).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Forte cantidade de tributos que impiden creación de excedentes de produción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Tributos (xeralmente en especie):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Décimo eclesiástico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Moenda (pagar por moer)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Montazgo (pago por paso do gando polo monte)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Alcabala (imposto ó consumo)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FOROS: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 rendas que paga o campesiñado á nobreza por terras alugadas a moi longo prazo (xeracións).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-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Consecuencias 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do sistema abusivo :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- Emigración (Castela, Portugal e América) xa en época moderna.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- Actividades complementarias (fiado de liño, ferrería, mercado local, etc.).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6" dur="indefinite" restart="never" nodeType="tmRoot">
          <p:childTnLst>
            <p:seq>
              <p:cTn id="87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311760" y="17280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lvl="1" marL="34308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Malia a pouca innovación técnica, a introdución de novos cultivos producen incremento poboacional a partir da segunda metade do XVII.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34308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A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Pesca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constituíu un sector algo máis forte: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Baseábase, sobre todo, na exportación de sardiña cara Portugal, Andalucía e o Mediterráneo.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Os mariñeiros agrupábanse no gremio de mareantes que regulaba todas as actividades relacionadas coa pesca.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Crise dende o XVII por: inseguridade no mar (guerra con Portugal e Inglaterra); actividade fora dos gremios; cargas fiscáis e subida do prezo do sal).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8" dur="indefinite" restart="never" nodeType="tmRoot">
          <p:childTnLst>
            <p:seq>
              <p:cTn id="89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Shape 1"/>
          <p:cNvSpPr txBox="1"/>
          <p:nvPr/>
        </p:nvSpPr>
        <p:spPr>
          <a:xfrm>
            <a:off x="393480" y="17280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000" spc="-1" strike="noStrike">
                <a:solidFill>
                  <a:srgbClr val="000000"/>
                </a:solidFill>
                <a:latin typeface="Arial"/>
                <a:ea typeface="Arial"/>
              </a:rPr>
              <a:t>12. O valimento do Conde-Duque de Olivares e a crise da Monarquía. Os proxectos de reforma e as Revoltas de Cataluña e Portugal</a:t>
            </a:r>
            <a:endParaRPr b="0" lang="gl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Reinado de Felipe IV (1621-1665) / Guerra dos Trinta Anos (1618-1648)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Valido: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Figura política que aparece durante o reinado dos Austrias menores. Especie de ministro principal que actuaba en nome do monarca e so podía ser nomeado ou cesado por este.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Este sistema foi empregado dende Felipe III (Duque de Lerma) e por Luis XIII en Francia (Cardenal Richelieu)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Gaspar de Guzmán,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Conde-Duque de Olivares (goberna entre 1622-1643)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foi a figura política máis destacada do século XVII, con 22 anos á fronte do goberno.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Doble visión da súa labor: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Labor exemplar en reformismo e centralización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36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Autócrata ó que non lle interesou a diversidade territorial, política e cultural da Península.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0" dur="indefinite" restart="never" nodeType="tmRoot">
          <p:childTnLst>
            <p:seq>
              <p:cTn id="91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Obxectivos da política de Olivares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Mellorar a situación económica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Recuperar o poder e prestixio da monarquía a nivel interior e exterior.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Uniformizar políticamente os reinos que foran respectados dende tempos dos Reis Católicos.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2" dur="indefinite" restart="never" nodeType="tmRoot">
          <p:childTnLst>
            <p:seq>
              <p:cTn id="93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447840" y="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Características principais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311760" y="572760"/>
            <a:ext cx="8520120" cy="42436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23640" algn="just">
              <a:lnSpc>
                <a:spcPct val="150000"/>
              </a:lnSpc>
              <a:spcBef>
                <a:spcPts val="1199"/>
              </a:spcBef>
              <a:buClr>
                <a:srgbClr val="000000"/>
              </a:buClr>
              <a:buFont typeface="Arial"/>
              <a:buAutoNum type="arabicPeriod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Imposición do poder dos monarcas en detrimento dos poderes feudais (clero e nobreza).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5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Carácter centralista e centralizador.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50000"/>
              </a:lnSpc>
              <a:buClr>
                <a:srgbClr val="595959"/>
              </a:buClr>
              <a:buFont typeface="Arial"/>
              <a:buAutoNum type="arabicPeriod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Centralización da política do Estado mediante a creación de órganos políticos comunes a todo o territorio. 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5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Comezo do proceso de exploración e conquista de territorios ultramarinos (Portugal e Castela)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5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Promulgación de leis xerais comúns a todo o territorio baixo o dominio do soberano. Isto difiere da Iade Media, onde existen multitude de leis e foros, incluso dentro duns mesmos Estados.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>
              <a:lnSpc>
                <a:spcPct val="150000"/>
              </a:lnSpc>
              <a:buClr>
                <a:srgbClr val="000000"/>
              </a:buClr>
              <a:buFont typeface="Arial"/>
              <a:buAutoNum type="arabicPeriod"/>
            </a:pPr>
            <a:r>
              <a:rPr b="0" lang="gl-ES" sz="1500" spc="-1" strike="noStrike">
                <a:solidFill>
                  <a:srgbClr val="000000"/>
                </a:solidFill>
                <a:latin typeface="Arial"/>
                <a:ea typeface="Arial"/>
              </a:rPr>
              <a:t>Creación de infreastruturas militares, administrativas, financieiras e diplomáticas. Todo isto remataría por desenvolcer un aparato burocrático dentro do Estado, orixe das administraciones públicas. A necesidade desta burocracia tamén requerirá da formación dunha maior parte da poboación (privilexiada) en universidades que comezan a proliferar.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199"/>
              </a:spcBef>
              <a:spcAft>
                <a:spcPts val="1599"/>
              </a:spcAft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" dur="indefinite" restart="never" nodeType="tmRoot">
          <p:childTnLst>
            <p:seq>
              <p:cTn id="13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5" name="Google Shape;307;p52" descr=""/>
          <p:cNvPicPr/>
          <p:nvPr/>
        </p:nvPicPr>
        <p:blipFill>
          <a:blip r:embed="rId1"/>
          <a:stretch/>
        </p:blipFill>
        <p:spPr>
          <a:xfrm>
            <a:off x="2705400" y="222480"/>
            <a:ext cx="3558960" cy="4698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4" dur="indefinite" restart="never" nodeType="tmRoot">
          <p:childTnLst>
            <p:seq>
              <p:cTn id="95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311760" y="18648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Guerra dos Trinta Anos (1618-1648)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TextShape 2"/>
          <p:cNvSpPr txBox="1"/>
          <p:nvPr/>
        </p:nvSpPr>
        <p:spPr>
          <a:xfrm>
            <a:off x="311760" y="898200"/>
            <a:ext cx="8520120" cy="36705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Prodúcese por enfrontamentos relixiosos (con fondo político pola hexemonía en Europa) entre os Habsburgo católicos (Austríacos e Hispánicos) contra potencias protestantes (Provincias Unidas, Dinamarca, Suecia…) + Francia (aproveita a debilidade dos Habsburgo).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Implicou Bancarrota (1627) e acabou coa derrota da Mon. Hispánica e a súa hexemonía coa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Paz de Westfalia e a Paz dos Pirineos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Os Borbóns (Felipe V) continúan coa política fracasada de Olivares, pero esta vez con éxito (Decretos de Nova Planta)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" name="Google Shape;314;p53" descr=""/>
          <p:cNvPicPr/>
          <p:nvPr/>
        </p:nvPicPr>
        <p:blipFill>
          <a:blip r:embed="rId1"/>
          <a:stretch/>
        </p:blipFill>
        <p:spPr>
          <a:xfrm>
            <a:off x="1143000" y="3551400"/>
            <a:ext cx="1836720" cy="1377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6" dur="indefinite" restart="never" nodeType="tmRoot">
          <p:childTnLst>
            <p:seq>
              <p:cTn id="97" dur="indefinite" nodeType="mainSeq">
                <p:childTnLst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nodeType="clickEffect" fill="hold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2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311760" y="64080"/>
            <a:ext cx="8520120" cy="47527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GRAN MEMORIAL: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resume as deficiencias da Monarquía, propoñendo solucións: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457200">
              <a:lnSpc>
                <a:spcPct val="115000"/>
              </a:lnSpc>
              <a:spcBef>
                <a:spcPts val="1599"/>
              </a:spcBef>
            </a:pPr>
            <a:r>
              <a:rPr b="0" i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“</a:t>
            </a:r>
            <a:r>
              <a:rPr b="0" i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Tenga Vuestra Majestad por el negocio más importante de su Monarquía, el hacerse Rey de España: quiero decir, Señor, que no se contente Vuestra Majestad con ser Rey de Portugal, de Aragón, de Valencia, Conde de Barcelona, sino que trabaje y piense, con consejo mudado y secreto, por reducir estos reinos de que se compone España al estilo y leyes de Castilla, sin ninguna diferencia, que si Vuestra Majestad lo alcanza será el Príncipe más poderoso del mundo.”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AutoNum type="arabicPeriod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Debilitar poder da igrexa e nobreza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Política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mercantilista (intervencionista e proteccionista)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AutoNum type="alphaLcPeriod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Mercantilismo: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Sistema económico en el cual los metales preciosos constituyen la riqueza esencial de los Estados.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AutoNum type="alphaLcPeriod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El </a:t>
            </a:r>
            <a:r>
              <a:rPr b="1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proteccionismo </a:t>
            </a:r>
            <a:r>
              <a:rPr b="0" lang="gl-ES" sz="1400" spc="-1" strike="noStrike">
                <a:solidFill>
                  <a:srgbClr val="000000"/>
                </a:solidFill>
                <a:latin typeface="Arial"/>
                <a:ea typeface="Arial"/>
              </a:rPr>
              <a:t>es la política económica de restringir las importaciones de otros países a través de métodos tales como aranceles sobre los bienes importados encareciendo así dichos bienes de modo que no sea rentable.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000000"/>
              </a:buClr>
              <a:buFont typeface="Arial"/>
              <a:buAutoNum type="arabicPeriod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Impoñer as leis de Castela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e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repartir equitativamente 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entre os reinos os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tributos e tropas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en proporción á poboación (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Unión de Armas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).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3" dur="indefinite" restart="never" nodeType="tmRoot">
          <p:childTnLst>
            <p:seq>
              <p:cTn id="10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 txBox="1"/>
          <p:nvPr/>
        </p:nvSpPr>
        <p:spPr>
          <a:xfrm>
            <a:off x="311760" y="9108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UNIÓN DE ARMAS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TextShape 2"/>
          <p:cNvSpPr txBox="1"/>
          <p:nvPr/>
        </p:nvSpPr>
        <p:spPr>
          <a:xfrm>
            <a:off x="311760" y="52668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Fórmula ideada por Olivares (reinado de Felipe IV) para evitar que o esforzo militar e económico só recaese sobre Castela. Supuña a creación dun exército permanente sufragado proporcionalmente por todos os reinos.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2" name="Google Shape;326;p55" descr=""/>
          <p:cNvPicPr/>
          <p:nvPr/>
        </p:nvPicPr>
        <p:blipFill>
          <a:blip r:embed="rId1"/>
          <a:stretch/>
        </p:blipFill>
        <p:spPr>
          <a:xfrm>
            <a:off x="1909440" y="1582200"/>
            <a:ext cx="5324760" cy="35607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5" dur="indefinite" restart="never" nodeType="tmRoot">
          <p:childTnLst>
            <p:seq>
              <p:cTn id="10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/>
          <p:cNvSpPr txBox="1"/>
          <p:nvPr/>
        </p:nvSpPr>
        <p:spPr>
          <a:xfrm>
            <a:off x="311760" y="77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Rebelións en Portugal e Cataluña (1640)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TextShape 2"/>
          <p:cNvSpPr txBox="1"/>
          <p:nvPr/>
        </p:nvSpPr>
        <p:spPr>
          <a:xfrm>
            <a:off x="311760" y="775440"/>
            <a:ext cx="8520120" cy="3792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Son Consecuencia da política de Olivares e 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Unión de Armas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PORTUGAL: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1371600" indent="-317160">
              <a:lnSpc>
                <a:spcPct val="115000"/>
              </a:lnSpc>
              <a:buClr>
                <a:srgbClr val="595959"/>
              </a:buClr>
              <a:buFont typeface="Arial"/>
              <a:buAutoNum type="alphaLcPeriod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Rebelión apoioada por nobreza e burguesía portuguesas, que nomean rei ó Duque de Braganza e declaran a súa independencia da coroa Habsburgo.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1371600" indent="-317160">
              <a:lnSpc>
                <a:spcPct val="115000"/>
              </a:lnSpc>
              <a:buClr>
                <a:srgbClr val="595959"/>
              </a:buClr>
              <a:buFont typeface="Arial"/>
              <a:buAutoNum type="alphaLcPeriod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Triunfa por falta de forza militar dos Habsburgo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AutoNum type="arabicPeriod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CATALUÑA: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1371600" indent="-317160">
              <a:lnSpc>
                <a:spcPct val="115000"/>
              </a:lnSpc>
              <a:buClr>
                <a:srgbClr val="595959"/>
              </a:buClr>
              <a:buFont typeface="Arial"/>
              <a:buAutoNum type="alphaLcPeriod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Estoupa coa presencia do exército en Cataluña a causa da Guerra contra Francia no Rosellón (contexto da Guerra dos Trinta Anos).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1371600" indent="-317160">
              <a:lnSpc>
                <a:spcPct val="115000"/>
              </a:lnSpc>
              <a:buClr>
                <a:srgbClr val="595959"/>
              </a:buClr>
              <a:buFont typeface="Arial"/>
              <a:buAutoNum type="alphaLcPeriod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Sublevación que acaba co Virrey morto (“corpus de sangue”) e os sublevados buscan apoio militar de Francia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1371600" indent="-317160">
              <a:lnSpc>
                <a:spcPct val="115000"/>
              </a:lnSpc>
              <a:buClr>
                <a:srgbClr val="595959"/>
              </a:buClr>
              <a:buFont typeface="Arial"/>
              <a:buAutoNum type="alphaLcPeriod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Finalmente, Felipe IV imponse Barcelona ríndese.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7" dur="indefinite" restart="never" nodeType="tmRoot">
          <p:childTnLst>
            <p:seq>
              <p:cTn id="10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7" name="Google Shape;339;p57" descr=""/>
          <p:cNvPicPr/>
          <p:nvPr/>
        </p:nvPicPr>
        <p:blipFill>
          <a:blip r:embed="rId1"/>
          <a:stretch/>
        </p:blipFill>
        <p:spPr>
          <a:xfrm>
            <a:off x="1265400" y="444960"/>
            <a:ext cx="6286320" cy="4152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9" dur="indefinite" restart="never" nodeType="tmRoot">
          <p:childTnLst>
            <p:seq>
              <p:cTn id="1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553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2000" spc="-1" strike="noStrike">
                <a:solidFill>
                  <a:srgbClr val="595959"/>
                </a:solidFill>
                <a:latin typeface="Arial"/>
                <a:ea typeface="Arial"/>
              </a:rPr>
              <a:t>Fracaso da política de Olivares</a:t>
            </a:r>
            <a:r>
              <a:rPr b="0" lang="gl-ES" sz="2000" spc="-1" strike="noStrike">
                <a:solidFill>
                  <a:srgbClr val="595959"/>
                </a:solidFill>
                <a:latin typeface="Arial"/>
                <a:ea typeface="Arial"/>
              </a:rPr>
              <a:t> na:</a:t>
            </a:r>
            <a:endParaRPr b="0" lang="gl-ES" sz="20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97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Unión de Armas.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97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Rebelións catalana e portuguesa.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97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Guerra dos Trinta Anos.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553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2000" spc="-1" strike="noStrike">
                <a:solidFill>
                  <a:srgbClr val="595959"/>
                </a:solidFill>
                <a:latin typeface="Arial"/>
                <a:ea typeface="Arial"/>
              </a:rPr>
              <a:t>Consecuencia:</a:t>
            </a:r>
            <a:r>
              <a:rPr b="0" lang="gl-ES" sz="2000" spc="-1" strike="noStrike">
                <a:solidFill>
                  <a:srgbClr val="595959"/>
                </a:solidFill>
                <a:latin typeface="Arial"/>
                <a:ea typeface="Arial"/>
              </a:rPr>
              <a:t> o valido perde a confianza de Felipe IV e </a:t>
            </a:r>
            <a:r>
              <a:rPr b="1" lang="gl-ES" sz="2000" spc="-1" strike="noStrike">
                <a:solidFill>
                  <a:srgbClr val="595959"/>
                </a:solidFill>
                <a:latin typeface="Arial"/>
                <a:ea typeface="Arial"/>
              </a:rPr>
              <a:t>é destituido</a:t>
            </a:r>
            <a:r>
              <a:rPr b="0" lang="gl-ES" sz="2000" spc="-1" strike="noStrike">
                <a:solidFill>
                  <a:srgbClr val="595959"/>
                </a:solidFill>
                <a:latin typeface="Arial"/>
                <a:ea typeface="Arial"/>
              </a:rPr>
              <a:t> en 1643, pero as medidas tomadas polo valido foron a base para a senda reformista, centralista e uniformadora dos </a:t>
            </a:r>
            <a:r>
              <a:rPr b="1" lang="gl-ES" sz="2000" spc="-1" strike="noStrike">
                <a:solidFill>
                  <a:srgbClr val="595959"/>
                </a:solidFill>
                <a:latin typeface="Arial"/>
                <a:ea typeface="Arial"/>
              </a:rPr>
              <a:t>Borbóns (Felipe V).</a:t>
            </a:r>
            <a:endParaRPr b="0" lang="gl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1" dur="indefinite" restart="never" nodeType="tmRoot">
          <p:childTnLst>
            <p:seq>
              <p:cTn id="1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68040" y="118440"/>
            <a:ext cx="9075600" cy="11602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500" spc="-1" strike="noStrike">
                <a:solidFill>
                  <a:srgbClr val="000000"/>
                </a:solidFill>
                <a:latin typeface="Arial"/>
                <a:ea typeface="Arial"/>
              </a:rPr>
              <a:t>SÉCULO XVIII (Bloque IV)</a:t>
            </a:r>
            <a:br/>
            <a:r>
              <a:rPr b="1" lang="gl-ES" sz="1800" spc="-1" strike="noStrike">
                <a:solidFill>
                  <a:srgbClr val="000000"/>
                </a:solidFill>
                <a:latin typeface="Arial"/>
                <a:ea typeface="Arial"/>
              </a:rPr>
              <a:t>14. O cambio dinástico e a Guerra de Sucesión (Causas, bandos e Paz de Utrech)</a:t>
            </a:r>
            <a:br/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TextShape 2"/>
          <p:cNvSpPr txBox="1"/>
          <p:nvPr/>
        </p:nvSpPr>
        <p:spPr>
          <a:xfrm>
            <a:off x="202680" y="837000"/>
            <a:ext cx="8520120" cy="34693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Carlos II de Habsburgo morre sen descendencia en 1700. Inicia o conflito pola sucesión na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GUERRA DE SUCESIÓN (1701-1714).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Dous pretendentes que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non son reis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: 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Borbóns → Felipe de Anjou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(neto de Luis XIV de Francia e da filla de Felipe IV María Teresa).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Habsburgo →  Arquiduque Carlos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De Habsburgo (herdeiro pola rama austríaca dos Habsburgo).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Testamento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Carlos II deixaba a Felipe de Anjou (presións do seu entorno)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A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nivel Internacional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había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medo á consolidación 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de Francia como potencia pola unión da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Coroa española + Francia.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BLOQUE ANTIBORBÓNICO: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INGLATERRA + PAÍSES BAIXOS + AUSTRA + ESTADOS ALEMÁNS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defenden a causa Habsburgo.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A nivel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peninunsular: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068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ARAGÓN apoia ós Habsburgo.</a:t>
            </a: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	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068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300" spc="-1" strike="noStrike">
                <a:solidFill>
                  <a:srgbClr val="595959"/>
                </a:solidFill>
                <a:latin typeface="Arial"/>
                <a:ea typeface="Arial"/>
              </a:rPr>
              <a:t>CASTELA e NAVARRA ós Borbóns.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3" dur="indefinite" restart="never" nodeType="tmRoot">
          <p:childTnLst>
            <p:seq>
              <p:cTn id="1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Google Shape;358;p60" descr=""/>
          <p:cNvPicPr/>
          <p:nvPr/>
        </p:nvPicPr>
        <p:blipFill>
          <a:blip r:embed="rId1"/>
          <a:stretch/>
        </p:blipFill>
        <p:spPr>
          <a:xfrm>
            <a:off x="1917720" y="0"/>
            <a:ext cx="5308560" cy="5007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5" dur="indefinite" restart="never" nodeType="tmRoot">
          <p:childTnLst>
            <p:seq>
              <p:cTn id="1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311760" y="104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Modelos políticos que encarnan os dous bandos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TextShape 2"/>
          <p:cNvSpPr txBox="1"/>
          <p:nvPr/>
        </p:nvSpPr>
        <p:spPr>
          <a:xfrm>
            <a:off x="311760" y="608040"/>
            <a:ext cx="8520120" cy="49294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BORBÓNS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(Felipe de Anjou):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00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Absolutismo monárquico e centralización con Castela como modelo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(importa o modelo político francés).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AUSTRIAS: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00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Continuidade do respecto ós privilexios forais e 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autonomía dos territorios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, en liñas xeráis, respectados dende tempo dos Reis Católicos.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Isto explica que: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Aragón apoie ós Austrias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+ mal recordo en Cataluña do abuso das tropas francesas na revolta de 1640.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Castela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apoia ós Borbóns por supremacía da administración castelá. 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Navarra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apoia a Francia pola súa relación histórico-dinástica.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7" dur="indefinite" restart="never" nodeType="tmRoot">
          <p:childTnLst>
            <p:seq>
              <p:cTn id="1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202680" y="13212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1900" spc="-1" strike="noStrike">
                <a:solidFill>
                  <a:srgbClr val="000000"/>
                </a:solidFill>
                <a:latin typeface="Arial"/>
                <a:ea typeface="Arial"/>
              </a:rPr>
              <a:t>Reinos peninsulares nos séculos XIV-XV</a:t>
            </a:r>
            <a:endParaRPr b="0" lang="gl-ES" sz="19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202680" y="704880"/>
            <a:ext cx="5702400" cy="4370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just">
              <a:lnSpc>
                <a:spcPct val="100000"/>
              </a:lnSpc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Aragón: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 algn="just">
              <a:lnSpc>
                <a:spcPct val="100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Fernando de Aragón (fillo de Xoan II) acada o trono en 1474 estando xa casado con Isabel.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1599"/>
              </a:spcBef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Castela: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 algn="just">
              <a:lnSpc>
                <a:spcPct val="100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Henrique IV é pai de Xoana “a Beltranexa” e irmán de Isabel.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 algn="just">
              <a:lnSpc>
                <a:spcPct val="10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Guerra civil polo trono: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29760" algn="just">
              <a:lnSpc>
                <a:spcPct val="10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Xoana: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Francia + Portugal + Alta nobreza e clero (temen control de monarcas fortes)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29760" algn="just">
              <a:lnSpc>
                <a:spcPct val="10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Isabel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: Aragón + pequena nobreza + cidades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 algn="just">
              <a:lnSpc>
                <a:spcPct val="10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O bando de Isabel vence na Guerra Civil castelá co apoio de Aragón e acada o trono no 1474.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 algn="just">
              <a:lnSpc>
                <a:spcPct val="10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Vitoria na </a:t>
            </a:r>
            <a:r>
              <a:rPr b="0" lang="gl-ES" sz="16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Batalla de Toro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e co </a:t>
            </a:r>
            <a:r>
              <a:rPr b="0" lang="gl-ES" sz="16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tratado de Alcaçovas 1479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confirma a victoria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599"/>
              </a:spcBef>
            </a:pP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1" name="Google Shape;83;p17" descr=""/>
          <p:cNvPicPr/>
          <p:nvPr/>
        </p:nvPicPr>
        <p:blipFill>
          <a:blip r:embed="rId1"/>
          <a:stretch/>
        </p:blipFill>
        <p:spPr>
          <a:xfrm>
            <a:off x="5987160" y="1088640"/>
            <a:ext cx="2966040" cy="29660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" dur="indefinite" restart="never" nodeType="tmRoot">
          <p:childTnLst>
            <p:seq>
              <p:cTn id="15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9" name="Google Shape;371;p62" descr=""/>
          <p:cNvPicPr/>
          <p:nvPr/>
        </p:nvPicPr>
        <p:blipFill>
          <a:blip r:embed="rId1"/>
          <a:stretch/>
        </p:blipFill>
        <p:spPr>
          <a:xfrm>
            <a:off x="409680" y="95400"/>
            <a:ext cx="8346960" cy="4966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9" dur="indefinite" restart="never" nodeType="tmRoot">
          <p:childTnLst>
            <p:seq>
              <p:cTn id="1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Punto de Inflexión no conflito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Arquiduque Carlos accede ó trono austríaco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cono nome de Carlos VI (ata agora non era rei).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reacción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foi que INGLATERRA e PAÍSES BAIXOS temen unha unión das coroas austríaca e hispánica (como sucedera con Carlos I), formando así un novo dominio Habsburgo en Europa.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Existe, polo tanto,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medo a un desequilibrio na política en Europa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: ou ben dominan os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Habsburgo (coroa austriaca + coroa española)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, ou os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Borbóns (Francia + coroa española).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En 1713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acádase a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“PAZ DE UTRECH”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que remata en 1714 coa rendición das zonas catalanas.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1" dur="indefinite" restart="never" nodeType="tmRoot">
          <p:childTnLst>
            <p:seq>
              <p:cTn id="1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311760" y="104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Paz de Utrech / Tratado de Utrech (1713)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3" name="TextShape 2"/>
          <p:cNvSpPr txBox="1"/>
          <p:nvPr/>
        </p:nvSpPr>
        <p:spPr>
          <a:xfrm>
            <a:off x="311760" y="677520"/>
            <a:ext cx="8520120" cy="43023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As potencias recoñecen os dereitos de Felipe de Anjou (agora rei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Felipe V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PERO…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debe renunciar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Dereitos sobre o trono francés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(é neto de Luis XIV)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 a unha posible unión política con Francia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Ademáis, España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debe ceder Flandes, Nápoles e Sardeña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, que pasan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a AUSTRIA.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INGLATERRA: busca beneficios comerciais e marca o comezo do seu dominio colonial e dos mares.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Obten Xibraltar (acceso ó Mediterráneo), Menorca e o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“Navío de permiso” e “asento de negros”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Navío de permiso: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enviar un navío de 500 toneladas unha vez ó ano para comerciar con América, que ata agora era monopolio español.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2" marL="13716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Asento de negros: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concesión do monopolio do comercio de escravos con América.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Felipe V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tamén comprométese a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non tomar represalias contra as institucións aragonesas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. Non o cumple e aplica os “</a:t>
            </a:r>
            <a:r>
              <a:rPr b="1" lang="gl-ES" sz="14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DECRETOS DE NOVA PLANTA”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--&gt; anula os seus privilexios forais e aplica as leis e institucións castelás en Aragón.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CONSECUENCIAS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Novo equilibrio territorial no continente. Ninguén ten a hexemonía e España a perde.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Inglaterra acada a desexada supremaciía marítima e comercial a nivel mundial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3" dur="indefinite" restart="never" nodeType="tmRoot">
          <p:childTnLst>
            <p:seq>
              <p:cTn id="1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6" name="Google Shape;390;p65" descr=""/>
          <p:cNvPicPr/>
          <p:nvPr/>
        </p:nvPicPr>
        <p:blipFill>
          <a:blip r:embed="rId1"/>
          <a:stretch/>
        </p:blipFill>
        <p:spPr>
          <a:xfrm>
            <a:off x="2651400" y="81720"/>
            <a:ext cx="3244320" cy="5061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5" dur="indefinite" restart="never" nodeType="tmRoot">
          <p:childTnLst>
            <p:seq>
              <p:cTn id="1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311760" y="104760"/>
            <a:ext cx="883188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600" spc="-1" strike="noStrike">
                <a:solidFill>
                  <a:srgbClr val="000000"/>
                </a:solidFill>
                <a:latin typeface="Arial"/>
                <a:ea typeface="Arial"/>
              </a:rPr>
              <a:t>15. Os Drecretos de Nova Planta e os seus efectos</a:t>
            </a:r>
            <a:endParaRPr b="0" lang="gl-E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TextShape 2"/>
          <p:cNvSpPr txBox="1"/>
          <p:nvPr/>
        </p:nvSpPr>
        <p:spPr>
          <a:xfrm>
            <a:off x="311760" y="594720"/>
            <a:ext cx="8520120" cy="439884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tIns="91440" bIns="91440">
            <a:noAutofit/>
          </a:bodyPr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Foron implatados por Felipe V trala vitoria na Guerra de Sucesión (1701-1714).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i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¿En que consisten?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→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Abolición dos privilexios forais da Coroa de Aragón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, e polo tanto, das unidades políticas que a conformaban (Aragón, Cataluña, Valencia e Baleares), impoñendo as leis e institucións de Castela.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Obxectivos: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Centralizar a administración e robustecer o poder da MONARQUÍA ABSOLUTA de modelo francés.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Logra acadar os propositos do seu antecedente: a </a:t>
            </a:r>
            <a:r>
              <a:rPr b="0" lang="gl-ES" sz="14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Unión de Armas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do Conde Duque de Olivares (Felipe IV) 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Monarquía Absolutista: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97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“</a:t>
            </a:r>
            <a:r>
              <a:rPr b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El monarca absoluto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puede cambiar las decisiones o dictámenes de los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1"/>
              </a:rPr>
              <a:t> 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2"/>
              </a:rPr>
              <a:t>tribunales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en última instancia o reformar las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3"/>
              </a:rPr>
              <a:t> 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4"/>
              </a:rPr>
              <a:t>leyes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a su voluntad (</a:t>
            </a:r>
            <a:r>
              <a:rPr b="0" i="1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La palabra del rey es ley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). Nombra y retira a sus asistentes en el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5"/>
              </a:rPr>
              <a:t> 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6"/>
              </a:rPr>
              <a:t>gobierno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a su voluntad. La unidad de todos los poderes suele considerarse justificada por estimar que la fuente del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7"/>
              </a:rPr>
              <a:t> 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8"/>
              </a:rPr>
              <a:t>poder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es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9"/>
              </a:rPr>
              <a:t> 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10"/>
              </a:rPr>
              <a:t>Dios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y que los monarcas ejercen la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11"/>
              </a:rPr>
              <a:t> 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12"/>
              </a:rPr>
              <a:t>soberanía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 por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13"/>
              </a:rPr>
              <a:t> </a:t>
            </a:r>
            <a:r>
              <a:rPr b="0" lang="gl-ES" sz="1300" spc="-1" strike="noStrike" u="sng">
                <a:solidFill>
                  <a:srgbClr val="0097a7"/>
                </a:solidFill>
                <a:uFillTx/>
                <a:latin typeface="Arial"/>
                <a:ea typeface="Arial"/>
                <a:hlinkClick r:id="rId14"/>
              </a:rPr>
              <a:t>derecho divino de los reyes</a:t>
            </a:r>
            <a:r>
              <a:rPr b="0" lang="gl-ES" sz="1300" spc="-1" strike="noStrike">
                <a:solidFill>
                  <a:srgbClr val="000000"/>
                </a:solidFill>
                <a:latin typeface="Arial"/>
                <a:ea typeface="Arial"/>
              </a:rPr>
              <a:t>. No hay mecanismos por los que el soberano (que no reconoce superiores) responda por sus actos, si no es ante Dios mismo” </a:t>
            </a: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7" dur="indefinite" restart="never" nodeType="tmRoot">
          <p:childTnLst>
            <p:seq>
              <p:cTn id="1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311760" y="136080"/>
            <a:ext cx="8520120" cy="44323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Felipe V implanta un modelo centralista de corte castelán,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decretando a desaparición dos reinos e os Vicerreis.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Divide os reinos en novas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provincias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cun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Capitán Xeral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á fronte.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Ademais,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anula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As Cortes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de cada reino/territorio (Aragón, Cataluña, Valencia, Baleares).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Foros e costumes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I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mponse o castelán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como lingua única e oficial na administración.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Estas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prohibicións non afectan a Navarra e provincias vascas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polo seu apoio ós Borbóns na guerra de sucesión.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Polo tanto, os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Decretos de Nova Planta son un castigo á Coroa de Aragón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polo apoio ós Austrias.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Esta desaparición dos privilexios forais e institucionais pon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fin ao modelo pactista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entre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Monarquía-territorios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propio dos Austrias.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rei pode impoñer a súa vontade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vertebrando o Estado-nación con i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nstitucións comúns a todo o reino de corte castelán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. Incluso as cortes de Castela pasan a ter un papel testimonial.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9" dur="indefinite" restart="never" nodeType="tmRoot">
          <p:childTnLst>
            <p:seq>
              <p:cTn id="1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Organización territorial e centralización do poder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Capitáns Xerais: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Sustitúen ós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Vicerreis.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Son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xefes militares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 en administración e xustiza.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Intendentes: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Funcionarios con autoridade total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(xustiza, administración e de facenda) para controlar os poderes locais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Nomeados directamente polo rei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ou o Secretario de Estado.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Continúa a figura do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Correxidor (a nivel municipal).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Secretarios de Estado: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Funcionarios escollidos por prearación en non por privilexios.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Estes órganos subdivídense en Secretarías (Guerra, Mariña, Indias, Xustiza, etc.).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Consello de Castela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sigue mantendo a súa independencia e goberna a nivel interno, pero baixo as ordes do rei.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1" dur="indefinite" restart="never" nodeType="tmRoot">
          <p:childTnLst>
            <p:seq>
              <p:cTn id="1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217080" y="159120"/>
            <a:ext cx="870948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300" spc="-1" strike="noStrike">
                <a:solidFill>
                  <a:srgbClr val="000000"/>
                </a:solidFill>
                <a:latin typeface="Arial"/>
                <a:ea typeface="Arial"/>
              </a:rPr>
              <a:t>16. O Reformismo Borbónico en Galicia (a Matrícula de Mar, o Arsenal de Ferrol, a apertura do comercio colonial)</a:t>
            </a:r>
            <a:endParaRPr b="0" lang="gl-E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Reformismo borbónico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→ cambios implementados pola dinastía dos Borbóns a partir de 1700, baseados no establecemento dunha Monarquía Absoluta.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Despotismo Ilustrado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: aplicación dun ideario ilustrado baixo a Monarquía Absoluta.  A intención é a de elevar o nivel científico-técnico do país que leve á mellora económica.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Reforzan Galicia contra os ingleses 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como posición estratéxica respecto ó imperio colonial</a:t>
            </a: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(Fernando VI e Carlos III)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3" dur="indefinite" restart="never" nodeType="tmRoot">
          <p:childTnLst>
            <p:seq>
              <p:cTn id="13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311760" y="11844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Medidas concretas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311760" y="691200"/>
            <a:ext cx="8520120" cy="43297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Ordenanza da matrícula do mar (anulada en 1802)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do Marqués da Ensenada: rexistro de mariñeiros e recrutamento segundo as súas cualidades e experiencia.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O servizo na Armada compénsase con privilexios: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Militares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: exección nas levas (xa eran mariños de guerra). 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Xursidiccional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: foro da mariña (eran xulgados por órganos da mariña).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Económicos: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exclusividade para realizar tarefas marítimas.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 marL="457200" indent="-329760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Créase a figura do</a:t>
            </a:r>
            <a:r>
              <a:rPr b="1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Intendente de Galicia (Coruña)</a:t>
            </a:r>
            <a:r>
              <a:rPr b="0" lang="gl-ES" sz="1600" spc="-1" strike="noStrike">
                <a:solidFill>
                  <a:srgbClr val="595959"/>
                </a:solidFill>
                <a:latin typeface="Arial"/>
                <a:ea typeface="Arial"/>
              </a:rPr>
              <a:t> como organizador destas novas reformas.</a:t>
            </a: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5" dur="indefinite" restart="never" nodeType="tmRoot">
          <p:childTnLst>
            <p:seq>
              <p:cTn id="1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136080" y="104760"/>
            <a:ext cx="8695800" cy="487512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236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Ferrol 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convértese na cidade máis poboada de Galicia no śeculo XVIII.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 partir de 1746, co marqués da Ensenada, ministro de Fernando VI, iniciouse a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construción dos estaleiros e do arsenal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 que converteron a Ferrol na principal cidade de Galicia e en obxecto de admiración polos estranxeiros; é famosa a frase pronunciada polo ministro inglés William Pitt, cando visitou a vila en 1776: </a:t>
            </a:r>
            <a:r>
              <a:rPr b="0" i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se Inglaterra tivese nas súas costas un porto como este, o seu Goberno protexeríao cunha robusta muralla de prata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algn="just">
              <a:lnSpc>
                <a:spcPct val="150000"/>
              </a:lnSpc>
              <a:spcBef>
                <a:spcPts val="1599"/>
              </a:spcBef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 marL="457200" indent="-323640" algn="just">
              <a:lnSpc>
                <a:spcPct val="150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Para a formación dos mandos militares da Armada creouse, en 1776, a </a:t>
            </a:r>
            <a:r>
              <a:rPr b="1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Academia de Garda Mariñas</a:t>
            </a:r>
            <a:r>
              <a:rPr b="0" lang="gl-ES" sz="1500" spc="-1" strike="noStrike">
                <a:solidFill>
                  <a:srgbClr val="595959"/>
                </a:solidFill>
                <a:latin typeface="Arial"/>
                <a:ea typeface="Arial"/>
              </a:rPr>
              <a:t>. A chegada masiva de poboación obrigou a engadir ao núcle orixinario, o Ferrol vello, os novos barrios de Esteiro, para acoller aos traballadores, e o da Magdalena, ocupado principalmente polos oficiais da Armada; no seu deseño seguíronse trazados urbanísticos a base de cuadrículas (plan hipodámico) moi do gusto dos arquitectos ilustrados.</a:t>
            </a: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5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7" dur="indefinite" restart="never" nodeType="tmRoot">
          <p:childTnLst>
            <p:seq>
              <p:cTn id="13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311760" y="17280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Unión dinástica e Estado Moderno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311760" y="745560"/>
            <a:ext cx="8520120" cy="40982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Monarquía Hispánica dos Reis Católicos é unha unión dinástica, na que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non hai unión política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, pero seguen estratexias comúns nalgúns aspectos.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Cada reino conserva as súas leis, moedas, fiscalidade, xustiza, institucións, exército, etc.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Feitos claves para a creación do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Estado Moderno: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Creación dunha </a:t>
            </a: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Burocracia 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ou corpo funcionarial que depende directamente da autoridade dos reis e non da nobreza.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Apoio das Cidades 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que tamen buscan rdesligarse do poder feudal.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362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Pacificación do territorio: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sometemento da nobreza e alto clero, facendo que perdan poder feudal pero non xurisdiccional ou económico. Pasan a integrarse ó aparato burocrático e ó exército permanente, e o clero pasa a servir ós intereses da Coroa.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914400">
              <a:lnSpc>
                <a:spcPct val="115000"/>
              </a:lnSpc>
              <a:spcBef>
                <a:spcPts val="1599"/>
              </a:spcBef>
            </a:pP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" dur="indefinite" restart="never" nodeType="tmRoot">
          <p:childTnLst>
            <p:seq>
              <p:cTn id="17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9" name="Google Shape;431;p72" descr=""/>
          <p:cNvPicPr/>
          <p:nvPr/>
        </p:nvPicPr>
        <p:blipFill>
          <a:blip r:embed="rId1"/>
          <a:stretch/>
        </p:blipFill>
        <p:spPr>
          <a:xfrm>
            <a:off x="1011240" y="0"/>
            <a:ext cx="7120800" cy="5143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9" dur="indefinite" restart="never" nodeType="tmRoot">
          <p:childTnLst>
            <p:seq>
              <p:cTn id="14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2" name="Google Shape;438;p73" descr=""/>
          <p:cNvPicPr/>
          <p:nvPr/>
        </p:nvPicPr>
        <p:blipFill>
          <a:blip r:embed="rId1"/>
          <a:stretch/>
        </p:blipFill>
        <p:spPr>
          <a:xfrm>
            <a:off x="311760" y="1411560"/>
            <a:ext cx="3483000" cy="2319840"/>
          </a:xfrm>
          <a:prstGeom prst="rect">
            <a:avLst/>
          </a:prstGeom>
          <a:ln>
            <a:noFill/>
          </a:ln>
        </p:spPr>
      </p:pic>
      <p:pic>
        <p:nvPicPr>
          <p:cNvPr id="223" name="Google Shape;439;p73" descr=""/>
          <p:cNvPicPr/>
          <p:nvPr/>
        </p:nvPicPr>
        <p:blipFill>
          <a:blip r:embed="rId2"/>
          <a:stretch/>
        </p:blipFill>
        <p:spPr>
          <a:xfrm>
            <a:off x="4071600" y="1383120"/>
            <a:ext cx="4861800" cy="3077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1" dur="indefinite" restart="never" nodeType="tmRoot">
          <p:childTnLst>
            <p:seq>
              <p:cTn id="14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6" name="Google Shape;446;p74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5143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3" dur="indefinite" restart="never" nodeType="tmRoot">
          <p:childTnLst>
            <p:seq>
              <p:cTn id="14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311760" y="81720"/>
            <a:ext cx="8520120" cy="44866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Coruña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tamén se beneficia no reinado de Carlos III.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Servizo de Correos Marítimo (entre a Península,  A Habana e Bos Aires).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Obten permiso para comerciar con América e ponse fin ó monopolio da Casa da Contratación de Sevilla.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Galicia foi baluarte do Imperio Colonial, polo que sufríu ataques ingleses: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Batalla de Rande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na Guerra de Sucesión.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Invasión inglesa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de Vigo de Pontevedra en 1719.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Ataque a Ferrol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en 1800 (batalla de Brión).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Iustración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viuse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limitada polo efecto da Revolución Francesa (1789)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→ medo a difusión do ideario liberal e antimonárquico en tempos de Carlos IV.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Ilustración en Galicia: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Benito Feijoó (Padre Feijoó)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→ céntrase en reformas de carácter económico, intentando potenciar a industria (contexto da Revolución Industrial en Inglaterra), pesca, agricultura, etc.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Os ilustrados galegos toman conciencia da necesidade de excentralizar Galicia respecto o conxunto do reino.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Toma de conciencia de realidade diferencial de Galicia: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 defensa de lingua e particularismos.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  <a:p>
            <a:pPr lvl="1" marL="914400" indent="-31716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Créanse institucións ilustradas </a:t>
            </a:r>
            <a:r>
              <a:rPr b="0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como a </a:t>
            </a:r>
            <a:r>
              <a:rPr b="1" lang="gl-ES" sz="1400" spc="-1" strike="noStrike">
                <a:solidFill>
                  <a:srgbClr val="595959"/>
                </a:solidFill>
                <a:latin typeface="Arial"/>
                <a:ea typeface="Arial"/>
              </a:rPr>
              <a:t>Academia de Agricultura do Reino de Galicia, o Consulado do Mar ou as Sociedades Económicas de Amigos do País.</a:t>
            </a:r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5" dur="indefinite" restart="never" nodeType="tmRoot">
          <p:childTnLst>
            <p:seq>
              <p:cTn id="14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115560" y="132120"/>
            <a:ext cx="89125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1" lang="gl-ES" sz="2700" spc="-1" strike="noStrike">
                <a:solidFill>
                  <a:srgbClr val="000000"/>
                </a:solidFill>
                <a:latin typeface="Arial"/>
                <a:ea typeface="Arial"/>
              </a:rPr>
              <a:t>17. As Ideas Fundamentais do Pensamento Ilustrado</a:t>
            </a:r>
            <a:endParaRPr b="0" lang="gl-ES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9" name="TextShape 2"/>
          <p:cNvSpPr txBox="1"/>
          <p:nvPr/>
        </p:nvSpPr>
        <p:spPr>
          <a:xfrm>
            <a:off x="311760" y="704880"/>
            <a:ext cx="8520120" cy="419328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Ilustración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→ movemento intelectual, filosófico, político e cultural que nace en Francia.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Racionalismo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→ uso da razón e a ciencia para elaborar leis científicas sometidas á comprobación crítica.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Reacción contra os dogmas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, supersiticións, etc. vs racionalismo científico.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Mellorar o coñecemento da Natureza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e a realidade → o fin último é acadar a felicidade.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No campo político hai un cuestionamento do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Antigo Réxime e desexeo de renovación social, política e económica, cuestionándose a sociedad estamental.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persoa nace con dereitos, e o Estado é o garante destes dereitos e non o creador deles → cuestionamento do Absolutismo.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7" dur="indefinite" restart="never" nodeType="tmRoot">
          <p:childTnLst>
            <p:seq>
              <p:cTn id="14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Shape 1"/>
          <p:cNvSpPr txBox="1"/>
          <p:nvPr/>
        </p:nvSpPr>
        <p:spPr>
          <a:xfrm>
            <a:off x="311760" y="163440"/>
            <a:ext cx="8520120" cy="48164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Novos conceptos: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spcBef>
                <a:spcPts val="1599"/>
              </a:spcBef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Soberanía nacional: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autoridad que reside en el pueblo a través de los órganos que lo representan.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División de poderes (Montesquieu)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: lexislativo, executivo e xudicial.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Socavan os cimentos do Antigo Réxime.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nivel económico, búscase o liberalismo (Adam Smith)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 a non intervención do Estado Absolutista.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9" dur="indefinite" restart="never" nodeType="tmRoot">
          <p:childTnLst>
            <p:seq>
              <p:cTn id="15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 txBox="1"/>
          <p:nvPr/>
        </p:nvSpPr>
        <p:spPr>
          <a:xfrm>
            <a:off x="311760" y="15912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00000"/>
              </a:lnSpc>
            </a:pPr>
            <a:r>
              <a:rPr b="0" lang="gl-ES" sz="2800" spc="-1" strike="noStrike">
                <a:solidFill>
                  <a:srgbClr val="000000"/>
                </a:solidFill>
                <a:latin typeface="Arial"/>
                <a:ea typeface="Arial"/>
              </a:rPr>
              <a:t>En España...</a:t>
            </a:r>
            <a:endParaRPr b="0" lang="gl-E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TextShape 2"/>
          <p:cNvSpPr txBox="1"/>
          <p:nvPr/>
        </p:nvSpPr>
        <p:spPr>
          <a:xfrm>
            <a:off x="393480" y="731880"/>
            <a:ext cx="8520120" cy="4343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Estas ideas se difunden a través de novas canles (tertulias, academias, salóns) e as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Sociedades Económicas de Amigos do País (cidades).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Búscase o desenvolvemento das comarcas, aplicando novos coñecementos e promovendo a cultura e a educación.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As cidades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convértense en centros difusores destas ideas.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prensa escrita xoga un papel fundamental (“papeis periódicos”), aínda que era sometida a censura.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Carlos III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→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reformas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políticas, económicas, sociais, culturais, etc. que pretenden sacar a España do atraso →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rexeitamento dos sectores tradicionais (nobreza e clero)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por ver ameazados os seus intereses.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As 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masas populares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 tampouco aceptaron polo adoutrinamento eclesiástico e o analfabetismo.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1" dur="indefinite" restart="never" nodeType="tmRoot">
          <p:childTnLst>
            <p:seq>
              <p:cTn id="15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endParaRPr b="0" lang="gl-E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>
              <a:lnSpc>
                <a:spcPct val="115000"/>
              </a:lnSpc>
              <a:spcAft>
                <a:spcPts val="1599"/>
              </a:spcAft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Despotismo Ilustrado (concepto clave)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→ absolutismo que incorpora as ideas ilustradas. Aínda coa intención dos reis ilustrados, non conseguiron mudar as estruturas sociais, económicas ou de propiedade da terra.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3" dur="indefinite" restart="never" nodeType="tmRoot">
          <p:childTnLst>
            <p:seq>
              <p:cTn id="15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420480" y="77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1800" spc="-1" strike="noStrike">
                <a:solidFill>
                  <a:srgbClr val="000000"/>
                </a:solidFill>
                <a:latin typeface="Arial"/>
                <a:ea typeface="Arial"/>
              </a:rPr>
              <a:t>Principais reformas políticas e administrativas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420480" y="481680"/>
            <a:ext cx="8520120" cy="4179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Correxidores (Castela):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Funcionarios con poder nas cidades con funcións amplas (policial, xudicial, e administrativo).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As Cortes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: reúnen ós representantes dos estamentos privilexiados e das cidades. Diferentes en función dos territorios (Aragón, Castela, Cataluña, Navarra). En Aragón limitaban o poder do rei en materia de impostos e leis.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Os Consellos reais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: destaca o de Castela e controlan a administración (territorios, política exterior, facenda, de Inquisición,Ordes Militares, etc). 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Secretarios Reais: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median entre os consellos e os reis e posúen boa formación técnica.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 algn="just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Reforma da Xustiza: 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destacan as Chancelerías e Audiciencias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914400" algn="just">
              <a:lnSpc>
                <a:spcPct val="115000"/>
              </a:lnSpc>
              <a:spcBef>
                <a:spcPts val="1599"/>
              </a:spcBef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189360" y="199800"/>
            <a:ext cx="8520120" cy="343296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362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Santa Irmandade: 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reclutamento para control rural e sometemento da nobreza díscola.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Tribunal da Inquisición (1478): 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vela pola unidade relixiosa trala conquista de Granada e trala </a:t>
            </a:r>
            <a:r>
              <a:rPr b="0" lang="gl-ES" sz="1700" spc="-1" strike="noStrike" u="sng">
                <a:solidFill>
                  <a:srgbClr val="595959"/>
                </a:solidFill>
                <a:uFillTx/>
                <a:latin typeface="Arial"/>
                <a:ea typeface="Arial"/>
              </a:rPr>
              <a:t>expulsión dos xudeus (1492) e musulmáns (1502).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EN ARAGÓN 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as reformas presentaron moita resistencia por parte da nobreza e institucións, polo que foron de menor calado.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  <a:p>
            <a:pPr marL="457200" indent="-336240" algn="just">
              <a:lnSpc>
                <a:spcPct val="150000"/>
              </a:lnSpc>
              <a:buClr>
                <a:srgbClr val="595959"/>
              </a:buClr>
              <a:buFont typeface="Arial"/>
              <a:buChar char="-"/>
            </a:pPr>
            <a:r>
              <a:rPr b="1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Exército:</a:t>
            </a:r>
            <a:r>
              <a:rPr b="0" lang="gl-ES" sz="1700" spc="-1" strike="noStrike">
                <a:solidFill>
                  <a:srgbClr val="595959"/>
                </a:solidFill>
                <a:latin typeface="Arial"/>
                <a:ea typeface="Arial"/>
              </a:rPr>
              <a:t> convértese en permanente en detrimento das levas feudais. A disposición destes exércitos favoreceron a expansión territorial exterior.</a:t>
            </a:r>
            <a:endParaRPr b="0" lang="gl-ES" sz="17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0" dur="indefinite" restart="never" nodeType="tmRoot">
          <p:childTnLst>
            <p:seq>
              <p:cTn id="21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311760" y="777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algn="ctr">
              <a:lnSpc>
                <a:spcPct val="100000"/>
              </a:lnSpc>
            </a:pPr>
            <a:r>
              <a:rPr b="1" lang="gl-ES" sz="2600" spc="-1" strike="noStrike">
                <a:solidFill>
                  <a:srgbClr val="000000"/>
                </a:solidFill>
                <a:latin typeface="Arial"/>
                <a:ea typeface="Arial"/>
              </a:rPr>
              <a:t>A Conquista da Granada Nazarí (1482-1492)</a:t>
            </a:r>
            <a:endParaRPr b="0" lang="gl-E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311760" y="650160"/>
            <a:ext cx="8520120" cy="4370400"/>
          </a:xfrm>
          <a:prstGeom prst="rect">
            <a:avLst/>
          </a:prstGeom>
          <a:noFill/>
          <a:ln>
            <a:noFill/>
          </a:ln>
        </p:spPr>
        <p:txBody>
          <a:bodyPr tIns="91440" bIns="91440">
            <a:noAutofit/>
          </a:bodyPr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Incorporación do último reino musulmán peninsular.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Os reis nazarís eran vasalos de Castela. A relativa tranquilidade dende a vitoria nas Navas de Tolosa en 1212 debeuse á conveniencia económica e comercial de manter ó Reino musulmán na Península.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A política seguida polos reis foi enviar á nobreza a loitar e centrarse nun inimigo común. Os conflitos internos entre nobres musulmáns tamén favoreceron a caída do reino.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O 2 de Xaneiro de 1492 cae a cidade e finaliza a “Reconquista”.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Nun principio, íase respetar as costumes e relixión dos musulmans, pero foron expulsados ou emigraron.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342720">
              <a:lnSpc>
                <a:spcPct val="115000"/>
              </a:lnSpc>
              <a:buClr>
                <a:srgbClr val="595959"/>
              </a:buClr>
              <a:buFont typeface="Arial"/>
              <a:buChar char="-"/>
            </a:pP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Unha das solucións foi a conversión dos musulmáns (</a:t>
            </a:r>
            <a:r>
              <a:rPr b="1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conversos</a:t>
            </a:r>
            <a:r>
              <a:rPr b="0" lang="gl-ES" sz="1800" spc="-1" strike="noStrike">
                <a:solidFill>
                  <a:srgbClr val="595959"/>
                </a:solidFill>
                <a:latin typeface="Arial"/>
                <a:ea typeface="Arial"/>
              </a:rPr>
              <a:t>) que adoptaron o Cristianismo pero mantiveron as súas costumes e relixión.</a:t>
            </a: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15000"/>
              </a:lnSpc>
              <a:spcBef>
                <a:spcPts val="1599"/>
              </a:spcBef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gl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" dur="indefinite" restart="never" nodeType="tmRoot">
          <p:childTnLst>
            <p:seq>
              <p:cTn id="23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LibreOffice/6.1.5.2$Linux_X86_64 LibreOffice_project/10$Build-2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gl-ES</dc:language>
  <cp:lastModifiedBy/>
  <dcterms:modified xsi:type="dcterms:W3CDTF">2020-12-03T12:45:05Z</dcterms:modified>
  <cp:revision>1</cp:revision>
  <dc:subject/>
  <dc:title/>
</cp:coreProperties>
</file>